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1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2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Tip: Add your own speaker notes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Tip: Add your own speaker notes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Tip: Add your own speaker notes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Tip: Add your own speaker notes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4/22/2013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HEMOSURE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One-step Immunological Fecal Occult Blood Test</a:t>
            </a:r>
            <a:endParaRPr lang="en-US" dirty="0"/>
          </a:p>
        </p:txBody>
      </p:sp>
      <p:pic>
        <p:nvPicPr>
          <p:cNvPr id="5" name="Picture 4" descr="hemosure1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2743200"/>
            <a:ext cx="5337320" cy="2924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Hemosure</a:t>
            </a:r>
            <a:r>
              <a:rPr lang="en-US" dirty="0" smtClean="0"/>
              <a:t> </a:t>
            </a:r>
            <a:r>
              <a:rPr lang="en-US" dirty="0" err="1" smtClean="0"/>
              <a:t>iFOB</a:t>
            </a:r>
            <a:r>
              <a:rPr lang="en-US" dirty="0" smtClean="0"/>
              <a:t> test contains a built-in Control “C” Line.  This line appears next to the C on the Test Window.</a:t>
            </a:r>
          </a:p>
          <a:p>
            <a:r>
              <a:rPr lang="en-US" dirty="0" smtClean="0"/>
              <a:t>The presence of C line indicates that an adequate sample volume was used and that the Test Cassette worked properly.</a:t>
            </a:r>
          </a:p>
          <a:p>
            <a:r>
              <a:rPr lang="en-US" dirty="0" smtClean="0"/>
              <a:t>If no Line is present in Control “C” region, the test is invalid and must be repeated.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7327392" cy="466344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Hemosure</a:t>
            </a:r>
            <a:r>
              <a:rPr lang="en-US" dirty="0" smtClean="0"/>
              <a:t> </a:t>
            </a:r>
            <a:r>
              <a:rPr lang="en-US" dirty="0" err="1" smtClean="0"/>
              <a:t>iFOBT</a:t>
            </a:r>
            <a:r>
              <a:rPr lang="en-US" dirty="0" smtClean="0"/>
              <a:t> controls are used to verify the functionality and performance of the test.</a:t>
            </a:r>
          </a:p>
          <a:p>
            <a:r>
              <a:rPr lang="en-US" dirty="0" smtClean="0"/>
              <a:t>Quality control must be done once a month and with each new lot number of test cassettes.</a:t>
            </a:r>
          </a:p>
          <a:p>
            <a:r>
              <a:rPr lang="en-US" dirty="0" smtClean="0"/>
              <a:t>Two levels of controls are needed: one positive and one negative.</a:t>
            </a:r>
          </a:p>
          <a:p>
            <a:r>
              <a:rPr lang="en-US" dirty="0" smtClean="0"/>
              <a:t>Caution: The positive control is prepared from material derived from human blood, these reagents should be handled as potentially infectious.  Avoid contamination of reagents.  </a:t>
            </a:r>
          </a:p>
          <a:p>
            <a:r>
              <a:rPr lang="en-US" dirty="0" smtClean="0"/>
              <a:t>Do NOT use controls past the expiration dates.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Quality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700" dirty="0" smtClean="0"/>
              <a:t>When running Quality Controls, add 3 drops of Positive OR Negative Control to the sample pad using dropper bottles in place of samples.</a:t>
            </a:r>
          </a:p>
          <a:p>
            <a:r>
              <a:rPr lang="en-US" sz="2700" dirty="0" smtClean="0"/>
              <a:t>Read results at 5 minutes. No longer than 10 minutes.</a:t>
            </a:r>
          </a:p>
          <a:p>
            <a:r>
              <a:rPr lang="en-US" sz="2700" dirty="0" smtClean="0"/>
              <a:t>Positive test results may appear before 5 minutes.  To verify the negative result, be certain to wait the full 5 minutes.</a:t>
            </a:r>
          </a:p>
          <a:p>
            <a:r>
              <a:rPr lang="en-US" sz="2700" dirty="0" smtClean="0"/>
              <a:t>Neither the intensity nor the shade of the line produced by the Positive Control should be used as a reference for the appearance of a positive result.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Documentation of Patient &amp; Quality Control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Personnel performing the </a:t>
            </a:r>
            <a:r>
              <a:rPr lang="en-US" sz="4400" dirty="0" err="1" smtClean="0"/>
              <a:t>iFOB</a:t>
            </a:r>
            <a:r>
              <a:rPr lang="en-US" sz="4400" dirty="0" smtClean="0"/>
              <a:t> test must document results on the patient test log.</a:t>
            </a:r>
          </a:p>
          <a:p>
            <a:r>
              <a:rPr lang="en-US" sz="4400" dirty="0" smtClean="0"/>
              <a:t>The results of the Internal Quality Control must be documented. Do not report patient results unless quality control is acceptable.</a:t>
            </a:r>
          </a:p>
          <a:p>
            <a:r>
              <a:rPr lang="en-US" sz="4400" dirty="0" smtClean="0"/>
              <a:t>In addition to patient results, the following must also be documented: date of testing, patient initials, medical record number, sign/symptom, provider, internal quality control, testing personnel initials, and EHR entry.</a:t>
            </a:r>
          </a:p>
          <a:p>
            <a:r>
              <a:rPr lang="en-US" sz="4400" dirty="0" smtClean="0"/>
              <a:t>All patient and performance control must be entered into EHR.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negative result can be obtained even when a GI disorder is present. Some bowel lesions, including some polyps and colorectal cancer, may not bleed at all or may bleed intermittently, or the blood may not be uniformly distributed in a fecal sample.</a:t>
            </a:r>
          </a:p>
          <a:p>
            <a:r>
              <a:rPr lang="en-US" dirty="0" smtClean="0"/>
              <a:t>Certain medications may cause gastrointestinal irritation resulting in occult bleeding.  This may result in a false positive test result.</a:t>
            </a:r>
          </a:p>
          <a:p>
            <a:r>
              <a:rPr lang="en-US" dirty="0" smtClean="0"/>
              <a:t>The test results can only be regarded as a preliminary screening or as an aid to diagnose.</a:t>
            </a:r>
          </a:p>
          <a:p>
            <a:r>
              <a:rPr lang="en-US" dirty="0" smtClean="0"/>
              <a:t>Color blind users may see the Control and Test lines as gray rather than pink-rose lines.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sensitivity of the test is 50ng </a:t>
            </a:r>
            <a:r>
              <a:rPr lang="en-US" dirty="0" err="1" smtClean="0"/>
              <a:t>hHb</a:t>
            </a:r>
            <a:r>
              <a:rPr lang="en-US" dirty="0" smtClean="0"/>
              <a:t>/</a:t>
            </a:r>
            <a:r>
              <a:rPr lang="en-US" dirty="0" err="1" smtClean="0"/>
              <a:t>mL</a:t>
            </a:r>
            <a:r>
              <a:rPr lang="en-US" dirty="0" smtClean="0"/>
              <a:t> buffer or 50 µg </a:t>
            </a:r>
            <a:r>
              <a:rPr lang="en-US" dirty="0" err="1" smtClean="0"/>
              <a:t>hHb</a:t>
            </a:r>
            <a:r>
              <a:rPr lang="en-US" dirty="0" smtClean="0"/>
              <a:t>/g feces.</a:t>
            </a:r>
          </a:p>
          <a:p>
            <a:r>
              <a:rPr lang="en-US" dirty="0" err="1" smtClean="0"/>
              <a:t>Hemosure</a:t>
            </a:r>
            <a:r>
              <a:rPr lang="en-US" dirty="0" smtClean="0"/>
              <a:t> Fecal Occult Blood Test is specific for human hemoglobin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700" dirty="0" err="1" smtClean="0"/>
              <a:t>Hemosure</a:t>
            </a:r>
            <a:r>
              <a:rPr lang="en-US" sz="2700" dirty="0" smtClean="0"/>
              <a:t> One Step Immunological Fecal Occult Blood Test is a rapid, immunochemical device for the qualitative determination of Fecal Occult Blood.</a:t>
            </a:r>
          </a:p>
          <a:p>
            <a:r>
              <a:rPr lang="en-US" sz="2700" dirty="0" smtClean="0"/>
              <a:t>It is useful in determining gastrointestinal (GI) bleeding in a number of GI disorders, e.g. diverticulitis, colitis, polyps, and colorectal cancer.</a:t>
            </a:r>
          </a:p>
          <a:p>
            <a:r>
              <a:rPr lang="en-US" sz="2700" dirty="0" err="1" smtClean="0"/>
              <a:t>Hemosure</a:t>
            </a:r>
            <a:r>
              <a:rPr lang="en-US" sz="2700" dirty="0" smtClean="0"/>
              <a:t> can detect lower levels of fecal occult blood than the standard </a:t>
            </a:r>
            <a:r>
              <a:rPr lang="en-US" sz="2700" dirty="0" err="1" smtClean="0"/>
              <a:t>guaiac</a:t>
            </a:r>
            <a:r>
              <a:rPr lang="en-US" sz="2700" dirty="0" smtClean="0"/>
              <a:t> tests by employing an </a:t>
            </a:r>
            <a:r>
              <a:rPr lang="en-US" sz="2700" dirty="0" err="1" smtClean="0"/>
              <a:t>immunospecific</a:t>
            </a:r>
            <a:r>
              <a:rPr lang="en-US" sz="2700" dirty="0" smtClean="0"/>
              <a:t>, sandwich assay that is not affected by dietary </a:t>
            </a:r>
            <a:r>
              <a:rPr lang="en-US" sz="2700" dirty="0" err="1" smtClean="0"/>
              <a:t>peroxidase</a:t>
            </a:r>
            <a:r>
              <a:rPr lang="en-US" sz="2700" dirty="0" smtClean="0"/>
              <a:t>,  animal blood, or ascorbic acid.</a:t>
            </a:r>
            <a:endParaRPr lang="en-US" sz="2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Hemosure</a:t>
            </a:r>
            <a:r>
              <a:rPr lang="en-US" dirty="0" smtClean="0"/>
              <a:t> is a qualitative, sandwich dye conjugate immunoassay and employs a unique combination of monoclonal and polyclonal antibodies to selectively identify hemoglobin in test samples with a high degree of sensitivity.</a:t>
            </a:r>
          </a:p>
          <a:p>
            <a:r>
              <a:rPr lang="en-US" dirty="0" smtClean="0"/>
              <a:t>In less than 5 minutes, elevated levels of human hemoglobin (</a:t>
            </a:r>
            <a:r>
              <a:rPr lang="en-US" dirty="0" err="1" smtClean="0"/>
              <a:t>hhb</a:t>
            </a:r>
            <a:r>
              <a:rPr lang="en-US" dirty="0" smtClean="0"/>
              <a:t>) as low as 50ng/ </a:t>
            </a:r>
            <a:r>
              <a:rPr lang="en-US" dirty="0" err="1" smtClean="0"/>
              <a:t>hHb</a:t>
            </a:r>
            <a:r>
              <a:rPr lang="en-US" dirty="0" smtClean="0"/>
              <a:t>/</a:t>
            </a:r>
            <a:r>
              <a:rPr lang="en-US" dirty="0" err="1" smtClean="0"/>
              <a:t>mL</a:t>
            </a:r>
            <a:r>
              <a:rPr lang="en-US" dirty="0" smtClean="0"/>
              <a:t> can be detected and positive results for high levels of hemoglobin can be seen as early as 2-3 minutes.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Fecal Collection Tube containing 2.0 </a:t>
            </a:r>
            <a:r>
              <a:rPr lang="en-US" dirty="0" err="1" smtClean="0"/>
              <a:t>mL</a:t>
            </a:r>
            <a:r>
              <a:rPr lang="en-US" dirty="0" smtClean="0"/>
              <a:t> of extraction buffer.</a:t>
            </a:r>
          </a:p>
          <a:p>
            <a:r>
              <a:rPr lang="en-US" dirty="0" smtClean="0"/>
              <a:t>One Test Cassette individually sealed in a foil pouch.</a:t>
            </a:r>
          </a:p>
          <a:p>
            <a:r>
              <a:rPr lang="en-US" dirty="0" smtClean="0"/>
              <a:t>Clock or timing device</a:t>
            </a:r>
          </a:p>
          <a:p>
            <a:r>
              <a:rPr lang="en-US" dirty="0" smtClean="0"/>
              <a:t>Sample collection container</a:t>
            </a:r>
          </a:p>
          <a:p>
            <a:r>
              <a:rPr lang="en-US" dirty="0" smtClean="0"/>
              <a:t>Disposable gloves</a:t>
            </a:r>
          </a:p>
          <a:p>
            <a:r>
              <a:rPr lang="en-US" dirty="0" smtClean="0"/>
              <a:t>Two levels of quality controls: Positive and Negative. (Completed once a month or with each new lot number of test cassettes)</a:t>
            </a:r>
            <a:endParaRPr lang="en-US" dirty="0"/>
          </a:p>
        </p:txBody>
      </p:sp>
      <p:pic>
        <p:nvPicPr>
          <p:cNvPr id="4" name="Picture 3" descr="hemosure2.jpg"/>
          <p:cNvPicPr>
            <a:picLocks noChangeAspect="1"/>
          </p:cNvPicPr>
          <p:nvPr/>
        </p:nvPicPr>
        <p:blipFill>
          <a:blip r:embed="rId3" cstate="print"/>
          <a:srcRect l="14826" t="12371" r="27799" b="29691"/>
          <a:stretch>
            <a:fillRect/>
          </a:stretch>
        </p:blipFill>
        <p:spPr>
          <a:xfrm>
            <a:off x="6858000" y="228600"/>
            <a:ext cx="1415430" cy="1070568"/>
          </a:xfrm>
          <a:prstGeom prst="rect">
            <a:avLst/>
          </a:prstGeom>
        </p:spPr>
      </p:pic>
      <p:pic>
        <p:nvPicPr>
          <p:cNvPr id="5" name="Picture 4" descr="hemosure4.jpg"/>
          <p:cNvPicPr>
            <a:picLocks noChangeAspect="1"/>
          </p:cNvPicPr>
          <p:nvPr/>
        </p:nvPicPr>
        <p:blipFill>
          <a:blip r:embed="rId4" cstate="print"/>
          <a:srcRect l="25946" t="14845" r="25946" b="9897"/>
          <a:stretch>
            <a:fillRect/>
          </a:stretch>
        </p:blipFill>
        <p:spPr>
          <a:xfrm>
            <a:off x="7086600" y="2743200"/>
            <a:ext cx="1447800" cy="169645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Storage &amp;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7251192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Store test device at Room Temperature (2-30˚C). The test device is stable until the date printed on the pouch label.</a:t>
            </a:r>
          </a:p>
          <a:p>
            <a:r>
              <a:rPr lang="en-US" dirty="0" smtClean="0"/>
              <a:t>If Fecal Collection Tube is not used immediately after sampling, it may be stored up to 14 days at room temperature up to 37 ˚C.  Can be stored refrigerated at 4˚C for up to 6 months.</a:t>
            </a:r>
          </a:p>
          <a:p>
            <a:r>
              <a:rPr lang="en-US" dirty="0" smtClean="0"/>
              <a:t>Quality Controls are stored refrigerated at 2-8 ˚C.  When stored correctly </a:t>
            </a:r>
            <a:r>
              <a:rPr lang="en-US" dirty="0" err="1" smtClean="0"/>
              <a:t>iFOBT</a:t>
            </a:r>
            <a:r>
              <a:rPr lang="en-US" dirty="0" smtClean="0"/>
              <a:t> Controls will remain stable until the labeled expiration date.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Handle all specimens as if potentially infectious.</a:t>
            </a:r>
          </a:p>
          <a:p>
            <a:r>
              <a:rPr lang="en-US" dirty="0" smtClean="0"/>
              <a:t>Avoid samples coming in contact with toilet bowl water.  If this is unavoidable, recommend that the patient flush the toilet thoroughly, before sample collection, to avoid possible contamination from residual </a:t>
            </a:r>
            <a:r>
              <a:rPr lang="en-US" dirty="0" err="1" smtClean="0"/>
              <a:t>hHb</a:t>
            </a:r>
            <a:r>
              <a:rPr lang="en-US" dirty="0" smtClean="0"/>
              <a:t>, which may lead to false positive results.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14600" y="5029200"/>
            <a:ext cx="4719687" cy="1588532"/>
            <a:chOff x="2743200" y="4953000"/>
            <a:chExt cx="4719687" cy="158853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t="4364" r="3057"/>
            <a:stretch>
              <a:fillRect/>
            </a:stretch>
          </p:blipFill>
          <p:spPr bwMode="auto">
            <a:xfrm>
              <a:off x="2743200" y="4953000"/>
              <a:ext cx="3545764" cy="1225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3429000" y="6172200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At 3 to 6 different sites</a:t>
              </a:r>
              <a:endParaRPr lang="en-US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00800" y="5105400"/>
              <a:ext cx="1062087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ight Arrow 7"/>
            <p:cNvSpPr/>
            <p:nvPr/>
          </p:nvSpPr>
          <p:spPr>
            <a:xfrm>
              <a:off x="6324600" y="5410200"/>
              <a:ext cx="228600" cy="228600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8001000" cy="4191000"/>
          </a:xfrm>
        </p:spPr>
        <p:txBody>
          <a:bodyPr>
            <a:no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sz="1900" dirty="0" smtClean="0"/>
              <a:t>Allow Fecal Collection Tube to come to room temperature before use.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1900" dirty="0" smtClean="0"/>
              <a:t>Unscrew cap of the Fecal Collection Tube and remove Applicator stick.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1900" dirty="0" smtClean="0"/>
              <a:t>Randomly insert the Applicator Stick into the fecal sample from 3 to 6 times.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1900" dirty="0" smtClean="0"/>
              <a:t>Do NOT clump, scoop, or fill the tube.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1900" dirty="0" smtClean="0"/>
              <a:t>Return the Applicator Stick into the Fecal Collection Tube and tighten the cap thoroughly.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1900" dirty="0" smtClean="0"/>
              <a:t>Shake the tube to mix the sample with the Extraction Buffer.</a:t>
            </a:r>
            <a:endParaRPr lang="en-US" sz="19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 l="4103" t="6194" b="18581"/>
          <a:stretch>
            <a:fillRect/>
          </a:stretch>
        </p:blipFill>
        <p:spPr bwMode="auto">
          <a:xfrm>
            <a:off x="1981200" y="4876800"/>
            <a:ext cx="557248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7860792" cy="466344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Remove the Test Cassette from its foil wrapper.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Shake the Fecal Collection Tube to ensure that the fecal sample is well mixed.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Twist off the tip of the cap on the Collection Tube.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Add 3 drops of the Sample to the Sample well.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Read the results within 5 to 10 minutes.  Do not read after 10 minutes.</a:t>
            </a:r>
            <a:endParaRPr lang="en-US" dirty="0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648200"/>
            <a:ext cx="3657600" cy="195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105400" y="6400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81850"/>
                </a:solidFill>
              </a:rPr>
              <a:t>Add 3 drops</a:t>
            </a:r>
            <a:endParaRPr lang="en-US" b="1" dirty="0">
              <a:solidFill>
                <a:srgbClr val="3818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924800" cy="419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POSITIVE Result:  Two pink bands, one pink band in the Control “C” region and one in the Test “T” region.  Any trace of pink is positive.</a:t>
            </a:r>
          </a:p>
          <a:p>
            <a:pPr>
              <a:lnSpc>
                <a:spcPts val="2000"/>
              </a:lnSpc>
              <a:buNone/>
            </a:pPr>
            <a:endParaRPr lang="en-US" dirty="0" smtClean="0"/>
          </a:p>
          <a:p>
            <a:r>
              <a:rPr lang="en-US" dirty="0" smtClean="0"/>
              <a:t>Negative Result:  Only one pink band in Control “C” </a:t>
            </a:r>
            <a:r>
              <a:rPr lang="en-US" dirty="0" smtClean="0"/>
              <a:t>region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no apparent pink band in the Test "T" region.</a:t>
            </a:r>
            <a:endParaRPr lang="en-US" dirty="0" smtClean="0"/>
          </a:p>
          <a:p>
            <a:pPr>
              <a:lnSpc>
                <a:spcPts val="2000"/>
              </a:lnSpc>
            </a:pPr>
            <a:endParaRPr lang="en-US" dirty="0" smtClean="0"/>
          </a:p>
          <a:p>
            <a:r>
              <a:rPr lang="en-US" dirty="0" smtClean="0"/>
              <a:t>Invalid Result:  No color band appearing in the Control “C” region, the test result is invalid.  The test should be repeated with a new test cassette.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124200" y="5486400"/>
            <a:ext cx="3505200" cy="1207532"/>
            <a:chOff x="3124200" y="5334000"/>
            <a:chExt cx="3505200" cy="1207532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4200" y="5334000"/>
              <a:ext cx="3505200" cy="827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3200400" y="61722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Positive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343400" y="6172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Negative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15000" y="61722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Invalid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7C07D1E-A757-4FA5-A73C-0C1FF1AF03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TrainingPresentation</Template>
  <TotalTime>0</TotalTime>
  <Words>1149</Words>
  <Application>Microsoft Office PowerPoint</Application>
  <PresentationFormat>On-screen Show (4:3)</PresentationFormat>
  <Paragraphs>93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TrainingPresentation</vt:lpstr>
      <vt:lpstr>HEMOSURE</vt:lpstr>
      <vt:lpstr>Principle</vt:lpstr>
      <vt:lpstr>Summary</vt:lpstr>
      <vt:lpstr>Materials Required</vt:lpstr>
      <vt:lpstr> Storage &amp; Stability</vt:lpstr>
      <vt:lpstr>Specimen Collection</vt:lpstr>
      <vt:lpstr>Specimen Collection</vt:lpstr>
      <vt:lpstr>Procedure</vt:lpstr>
      <vt:lpstr>Result Interpretation</vt:lpstr>
      <vt:lpstr>Internal Quality Control</vt:lpstr>
      <vt:lpstr>External Quality Control</vt:lpstr>
      <vt:lpstr>External Quality Controls</vt:lpstr>
      <vt:lpstr>Documentation of Patient &amp; Quality Control Results</vt:lpstr>
      <vt:lpstr>Limitations</vt:lpstr>
      <vt:lpstr>Performance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2013-04-17T17:01:57Z</dcterms:created>
  <dcterms:modified xsi:type="dcterms:W3CDTF">2013-04-22T22:30:54Z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