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2" r:id="rId6"/>
    <p:sldId id="260" r:id="rId7"/>
    <p:sldId id="261" r:id="rId8"/>
    <p:sldId id="273" r:id="rId9"/>
    <p:sldId id="262" r:id="rId10"/>
    <p:sldId id="263" r:id="rId11"/>
    <p:sldId id="264" r:id="rId12"/>
    <p:sldId id="266" r:id="rId13"/>
    <p:sldId id="268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888" y="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2F34-3259-4085-A56A-21307D111E66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C2C1F-122D-4427-B47C-337734FE747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2F34-3259-4085-A56A-21307D111E66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C2C1F-122D-4427-B47C-337734FE74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2F34-3259-4085-A56A-21307D111E66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C2C1F-122D-4427-B47C-337734FE74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2F34-3259-4085-A56A-21307D111E66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C2C1F-122D-4427-B47C-337734FE74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2F34-3259-4085-A56A-21307D111E66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C2C2C1F-122D-4427-B47C-337734FE747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2F34-3259-4085-A56A-21307D111E66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C2C1F-122D-4427-B47C-337734FE74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2F34-3259-4085-A56A-21307D111E66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C2C1F-122D-4427-B47C-337734FE74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2F34-3259-4085-A56A-21307D111E66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C2C1F-122D-4427-B47C-337734FE74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2F34-3259-4085-A56A-21307D111E66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C2C1F-122D-4427-B47C-337734FE74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2F34-3259-4085-A56A-21307D111E66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C2C1F-122D-4427-B47C-337734FE74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2F34-3259-4085-A56A-21307D111E66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C2C1F-122D-4427-B47C-337734FE74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4D82F34-3259-4085-A56A-21307D111E66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C2C2C1F-122D-4427-B47C-337734FE747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83819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Chart Recorder Operation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371600"/>
            <a:ext cx="8229600" cy="51816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       </a:t>
            </a:r>
            <a:r>
              <a:rPr lang="en-US" dirty="0">
                <a:solidFill>
                  <a:schemeClr val="tx1"/>
                </a:solidFill>
              </a:rPr>
              <a:t>The Chart Recorder requires some setup prior to operation. The following items must be addressed prior to operation</a:t>
            </a:r>
          </a:p>
          <a:p>
            <a:r>
              <a:rPr lang="en-US" dirty="0">
                <a:solidFill>
                  <a:schemeClr val="tx1"/>
                </a:solidFill>
              </a:rPr>
              <a:t>and occasionally during normal operation of the Chart Recorder:</a:t>
            </a:r>
          </a:p>
          <a:p>
            <a:r>
              <a:rPr lang="en-US" dirty="0">
                <a:solidFill>
                  <a:schemeClr val="tx1"/>
                </a:solidFill>
              </a:rPr>
              <a:t>• Temperature Calibration</a:t>
            </a:r>
          </a:p>
          <a:p>
            <a:r>
              <a:rPr lang="en-US" dirty="0">
                <a:solidFill>
                  <a:schemeClr val="tx1"/>
                </a:solidFill>
              </a:rPr>
              <a:t>• Installing and Changing the Chart Paper</a:t>
            </a:r>
          </a:p>
          <a:p>
            <a:r>
              <a:rPr lang="en-US" dirty="0">
                <a:solidFill>
                  <a:schemeClr val="tx1"/>
                </a:solidFill>
              </a:rPr>
              <a:t>• Installing and Changing the Battery </a:t>
            </a:r>
            <a:r>
              <a:rPr lang="en-US" dirty="0" smtClean="0">
                <a:solidFill>
                  <a:schemeClr val="tx1"/>
                </a:solidFill>
              </a:rPr>
              <a:t>Backup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• </a:t>
            </a:r>
            <a:r>
              <a:rPr lang="en-US" dirty="0">
                <a:solidFill>
                  <a:schemeClr val="tx1"/>
                </a:solidFill>
              </a:rPr>
              <a:t>Running a Test Pattern</a:t>
            </a:r>
          </a:p>
        </p:txBody>
      </p:sp>
    </p:spTree>
    <p:extLst>
      <p:ext uri="{BB962C8B-B14F-4D97-AF65-F5344CB8AC3E}">
        <p14:creationId xmlns:p14="http://schemas.microsoft.com/office/powerpoint/2010/main" val="411064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Chart </a:t>
            </a:r>
            <a:r>
              <a:rPr lang="en-US" b="1" dirty="0" smtClean="0"/>
              <a:t>Ranges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458200" cy="5135563"/>
          </a:xfrm>
        </p:spPr>
        <p:txBody>
          <a:bodyPr/>
          <a:lstStyle/>
          <a:p>
            <a:r>
              <a:rPr lang="en-US" sz="2800" dirty="0"/>
              <a:t>The </a:t>
            </a:r>
            <a:r>
              <a:rPr lang="en-US" sz="2800" dirty="0" err="1" smtClean="0"/>
              <a:t>Helmer</a:t>
            </a:r>
            <a:r>
              <a:rPr lang="en-US" sz="2800" dirty="0" smtClean="0"/>
              <a:t> </a:t>
            </a:r>
            <a:r>
              <a:rPr lang="en-US" sz="2800" dirty="0"/>
              <a:t>C</a:t>
            </a:r>
            <a:r>
              <a:rPr lang="en-US" sz="2800" dirty="0" smtClean="0"/>
              <a:t>hart </a:t>
            </a:r>
            <a:r>
              <a:rPr lang="en-US" sz="2800" dirty="0"/>
              <a:t>recorder supports </a:t>
            </a:r>
            <a:r>
              <a:rPr lang="en-US" sz="2800" dirty="0" smtClean="0"/>
              <a:t>several </a:t>
            </a:r>
            <a:r>
              <a:rPr lang="en-US" sz="2800" dirty="0"/>
              <a:t>temperature ranges:</a:t>
            </a:r>
          </a:p>
          <a:p>
            <a:r>
              <a:rPr lang="en-US" sz="2800" dirty="0" smtClean="0"/>
              <a:t> </a:t>
            </a:r>
            <a:r>
              <a:rPr lang="en-US" sz="2800" dirty="0"/>
              <a:t>Determining and Changing the Current Chart </a:t>
            </a:r>
            <a:r>
              <a:rPr lang="en-US" sz="2800" dirty="0" smtClean="0"/>
              <a:t>Range. (see example below Fig 1.5).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Note: Refer to Equipment Manuals/Recorder for correct temperature range</a:t>
            </a:r>
          </a:p>
          <a:p>
            <a:r>
              <a:rPr lang="en-US" sz="2800" dirty="0" smtClean="0"/>
              <a:t>Temperature range</a:t>
            </a:r>
          </a:p>
          <a:p>
            <a:endParaRPr lang="en-US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029962"/>
              </p:ext>
            </p:extLst>
          </p:nvPr>
        </p:nvGraphicFramePr>
        <p:xfrm>
          <a:off x="228600" y="3886200"/>
          <a:ext cx="8686800" cy="2144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4021667"/>
                <a:gridCol w="3217333"/>
              </a:tblGrid>
              <a:tr h="701842">
                <a:tc>
                  <a:txBody>
                    <a:bodyPr/>
                    <a:lstStyle/>
                    <a:p>
                      <a:r>
                        <a:rPr lang="en-US" dirty="0" smtClean="0"/>
                        <a:t>RANGE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TEMPERATURE RANGE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CURRENT CHART RANGE INDICATION</a:t>
                      </a:r>
                      <a:endParaRPr lang="en-US" dirty="0"/>
                    </a:p>
                  </a:txBody>
                  <a:tcPr/>
                </a:tc>
              </a:tr>
              <a:tr h="401053">
                <a:tc>
                  <a:txBody>
                    <a:bodyPr/>
                    <a:lstStyle/>
                    <a:p>
                      <a:r>
                        <a:rPr lang="en-US" dirty="0" smtClean="0"/>
                        <a:t>RANGE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0°C TO 35°C (</a:t>
                      </a:r>
                      <a:r>
                        <a:rPr lang="en-US" sz="1200" dirty="0" smtClean="0"/>
                        <a:t>PLATELET</a:t>
                      </a:r>
                      <a:r>
                        <a:rPr lang="en-US" sz="1200" baseline="0" dirty="0" smtClean="0"/>
                        <a:t> INCUBATOR PRODUCTS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LED SINGLE FLASH</a:t>
                      </a:r>
                      <a:endParaRPr lang="en-US" dirty="0"/>
                    </a:p>
                  </a:txBody>
                  <a:tcPr/>
                </a:tc>
              </a:tr>
              <a:tr h="401053">
                <a:tc>
                  <a:txBody>
                    <a:bodyPr/>
                    <a:lstStyle/>
                    <a:p>
                      <a:r>
                        <a:rPr lang="en-US" dirty="0" smtClean="0"/>
                        <a:t>RANGE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-5°C TO 20°C (</a:t>
                      </a:r>
                      <a:r>
                        <a:rPr lang="en-US" sz="1200" baseline="0" dirty="0" smtClean="0"/>
                        <a:t> REFRIGERATOR PRODUCTS 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LED DOUBLE FLASH</a:t>
                      </a:r>
                      <a:endParaRPr lang="en-US" dirty="0"/>
                    </a:p>
                  </a:txBody>
                  <a:tcPr/>
                </a:tc>
              </a:tr>
              <a:tr h="401053">
                <a:tc>
                  <a:txBody>
                    <a:bodyPr/>
                    <a:lstStyle/>
                    <a:p>
                      <a:r>
                        <a:rPr lang="en-US" dirty="0" smtClean="0"/>
                        <a:t>RANGE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-90°C TO O°C  (</a:t>
                      </a:r>
                      <a:r>
                        <a:rPr lang="en-US" sz="1200" dirty="0" smtClean="0"/>
                        <a:t> FREEZER PRODUCTS 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LED TRIPLE FLASH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657600" y="6324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</a:t>
            </a:r>
            <a:r>
              <a:rPr lang="en-US" sz="2400" dirty="0" smtClean="0"/>
              <a:t>FIG 1.5)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9176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CHART RANGES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To determine current chart range, press and hold </a:t>
            </a:r>
            <a:r>
              <a:rPr lang="en-US" b="1" dirty="0"/>
              <a:t>Chart Change </a:t>
            </a:r>
            <a:r>
              <a:rPr lang="en-US" dirty="0"/>
              <a:t>until the stylus begins moving toward the edge </a:t>
            </a:r>
            <a:r>
              <a:rPr lang="en-US" dirty="0" smtClean="0"/>
              <a:t>of the chart.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The LED flashes the currently selected chart range 1, 2 or 3.</a:t>
            </a:r>
          </a:p>
          <a:p>
            <a:r>
              <a:rPr lang="en-US" dirty="0"/>
              <a:t>The chart range may be changed by pressing the </a:t>
            </a:r>
            <a:r>
              <a:rPr lang="en-US" b="1" dirty="0"/>
              <a:t>Left </a:t>
            </a:r>
            <a:r>
              <a:rPr lang="en-US" dirty="0"/>
              <a:t>or </a:t>
            </a:r>
            <a:r>
              <a:rPr lang="en-US" b="1" dirty="0"/>
              <a:t>Right Arrows</a:t>
            </a:r>
            <a:r>
              <a:rPr lang="en-US" dirty="0"/>
              <a:t>, increasing or decreasing the range value,</a:t>
            </a:r>
          </a:p>
          <a:p>
            <a:r>
              <a:rPr lang="en-US" dirty="0"/>
              <a:t>respectively. The LED flashes out the currently selected range.</a:t>
            </a:r>
          </a:p>
          <a:p>
            <a:r>
              <a:rPr lang="en-US" dirty="0"/>
              <a:t>To save a new range setting, press and hold the </a:t>
            </a:r>
            <a:r>
              <a:rPr lang="en-US" b="1" dirty="0"/>
              <a:t>Change Chart </a:t>
            </a:r>
            <a:r>
              <a:rPr lang="en-US" dirty="0"/>
              <a:t>again until the stylus begins moving towards the</a:t>
            </a:r>
          </a:p>
          <a:p>
            <a:r>
              <a:rPr lang="en-US" dirty="0"/>
              <a:t>temperature range.</a:t>
            </a:r>
          </a:p>
        </p:txBody>
      </p:sp>
    </p:spTree>
    <p:extLst>
      <p:ext uri="{BB962C8B-B14F-4D97-AF65-F5344CB8AC3E}">
        <p14:creationId xmlns:p14="http://schemas.microsoft.com/office/powerpoint/2010/main" val="109597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 Troubleshooting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PROBLEM 1: The Chart Recorder paper is not moving</a:t>
            </a:r>
          </a:p>
          <a:p>
            <a:r>
              <a:rPr lang="en-US" b="1" dirty="0"/>
              <a:t>CAUSE: </a:t>
            </a:r>
            <a:r>
              <a:rPr lang="en-US" b="1" dirty="0" smtClean="0"/>
              <a:t>   </a:t>
            </a:r>
            <a:r>
              <a:rPr lang="en-US" dirty="0" smtClean="0"/>
              <a:t>The </a:t>
            </a:r>
            <a:r>
              <a:rPr lang="en-US" dirty="0"/>
              <a:t>Chart Knob is not tightened on the paper.</a:t>
            </a:r>
          </a:p>
          <a:p>
            <a:r>
              <a:rPr lang="en-US" b="1" dirty="0"/>
              <a:t>ACTION: </a:t>
            </a:r>
            <a:r>
              <a:rPr lang="en-US" b="1" dirty="0" smtClean="0"/>
              <a:t>    </a:t>
            </a:r>
            <a:r>
              <a:rPr lang="en-US" dirty="0" smtClean="0"/>
              <a:t>Tighten </a:t>
            </a:r>
            <a:r>
              <a:rPr lang="en-US" dirty="0"/>
              <a:t>the chart knob</a:t>
            </a:r>
            <a:r>
              <a:rPr lang="en-US" dirty="0" smtClean="0"/>
              <a:t>.</a:t>
            </a:r>
          </a:p>
          <a:p>
            <a:r>
              <a:rPr lang="en-US" b="1" dirty="0"/>
              <a:t>PROBLEM </a:t>
            </a:r>
            <a:r>
              <a:rPr lang="en-US" b="1" dirty="0" smtClean="0"/>
              <a:t>2: </a:t>
            </a:r>
            <a:r>
              <a:rPr lang="en-US" b="1" dirty="0"/>
              <a:t>The LED continuously blinks</a:t>
            </a:r>
          </a:p>
          <a:p>
            <a:r>
              <a:rPr lang="en-US" b="1" dirty="0"/>
              <a:t>CAUSE: </a:t>
            </a:r>
            <a:r>
              <a:rPr lang="en-US" dirty="0"/>
              <a:t>The battery backup is either low or not hooked up.</a:t>
            </a:r>
          </a:p>
          <a:p>
            <a:r>
              <a:rPr lang="en-US" b="1" dirty="0"/>
              <a:t>ACTION: </a:t>
            </a:r>
            <a:r>
              <a:rPr lang="en-US" dirty="0"/>
              <a:t>Check the battery connection.</a:t>
            </a:r>
          </a:p>
          <a:p>
            <a:r>
              <a:rPr lang="en-US" b="1" dirty="0"/>
              <a:t>ACTION: </a:t>
            </a:r>
            <a:r>
              <a:rPr lang="en-US" dirty="0"/>
              <a:t>If the battery is correctly connected, test the battery strength and replace, if required.</a:t>
            </a:r>
          </a:p>
        </p:txBody>
      </p:sp>
    </p:spTree>
    <p:extLst>
      <p:ext uri="{BB962C8B-B14F-4D97-AF65-F5344CB8AC3E}">
        <p14:creationId xmlns:p14="http://schemas.microsoft.com/office/powerpoint/2010/main" val="266427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6062" y="1219200"/>
            <a:ext cx="85344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PROBLEM </a:t>
            </a:r>
            <a:r>
              <a:rPr lang="en-US" sz="2400" b="1" dirty="0" smtClean="0"/>
              <a:t>3: </a:t>
            </a:r>
            <a:r>
              <a:rPr lang="en-US" sz="2400" b="1" dirty="0"/>
              <a:t>Chart stylus not marking on </a:t>
            </a:r>
            <a:r>
              <a:rPr lang="en-US" sz="2400" b="1" dirty="0" smtClean="0"/>
              <a:t>paper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CAUSE</a:t>
            </a:r>
            <a:r>
              <a:rPr lang="en-US" sz="2400" b="1" dirty="0"/>
              <a:t>: </a:t>
            </a:r>
            <a:r>
              <a:rPr lang="en-US" sz="2400" dirty="0"/>
              <a:t>The stylus is bent away from the paper</a:t>
            </a:r>
            <a:r>
              <a:rPr lang="en-US" sz="2400" dirty="0" smtClean="0"/>
              <a:t>.</a:t>
            </a:r>
          </a:p>
          <a:p>
            <a:r>
              <a:rPr lang="en-US" sz="2400" b="1" dirty="0" smtClean="0"/>
              <a:t>ACTION</a:t>
            </a:r>
            <a:r>
              <a:rPr lang="en-US" sz="2400" b="1" dirty="0"/>
              <a:t>: </a:t>
            </a:r>
            <a:r>
              <a:rPr lang="en-US" sz="2400" dirty="0"/>
              <a:t>Gently bend the stylus until it touches the </a:t>
            </a:r>
            <a:r>
              <a:rPr lang="en-US" sz="2400" dirty="0" smtClean="0"/>
              <a:t>paper</a:t>
            </a:r>
          </a:p>
          <a:p>
            <a:r>
              <a:rPr lang="en-US" sz="2400" b="1" dirty="0" smtClean="0"/>
              <a:t>ACTION</a:t>
            </a:r>
            <a:r>
              <a:rPr lang="en-US" sz="2400" b="1" dirty="0"/>
              <a:t>: </a:t>
            </a:r>
            <a:r>
              <a:rPr lang="en-US" sz="2400" dirty="0"/>
              <a:t>If it is still not marking, remove the stylus arm by loosening the two stylus arm mounting screws,</a:t>
            </a:r>
          </a:p>
          <a:p>
            <a:r>
              <a:rPr lang="en-US" sz="2400" dirty="0"/>
              <a:t>bend the bracket, replace the stylus and retighten screws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rgbClr val="FF0000"/>
                </a:solidFill>
              </a:rPr>
              <a:t>NOTE: </a:t>
            </a:r>
            <a:r>
              <a:rPr lang="en-US" sz="2400" dirty="0">
                <a:solidFill>
                  <a:srgbClr val="FF0000"/>
                </a:solidFill>
              </a:rPr>
              <a:t>When refastening the stylus arm, ensure it is positioned in line with the time </a:t>
            </a:r>
            <a:r>
              <a:rPr lang="en-US" sz="2800" dirty="0">
                <a:solidFill>
                  <a:srgbClr val="FF0000"/>
                </a:solidFill>
              </a:rPr>
              <a:t>line groove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2431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371600"/>
            <a:ext cx="8839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PROBLEM 4</a:t>
            </a:r>
            <a:r>
              <a:rPr lang="en-US" sz="2400" b="1" dirty="0" smtClean="0"/>
              <a:t>: </a:t>
            </a:r>
            <a:r>
              <a:rPr lang="en-US" sz="2400" b="1" dirty="0"/>
              <a:t>After changing the paper using Chart Change (C), the stylus does not return to the</a:t>
            </a:r>
          </a:p>
          <a:p>
            <a:r>
              <a:rPr lang="en-US" sz="2400" b="1" dirty="0"/>
              <a:t>proper temperature</a:t>
            </a:r>
          </a:p>
          <a:p>
            <a:r>
              <a:rPr lang="en-US" sz="2400" b="1" dirty="0"/>
              <a:t>CAUSE: </a:t>
            </a:r>
            <a:r>
              <a:rPr lang="en-US" sz="2400" dirty="0"/>
              <a:t>When the stylus was in the change paper position, the left or right arrow button was accidentally pressed changing the chart temperature </a:t>
            </a:r>
            <a:r>
              <a:rPr lang="en-US" sz="2400" dirty="0" smtClean="0"/>
              <a:t>range.</a:t>
            </a:r>
            <a:endParaRPr lang="en-US" sz="2400" dirty="0"/>
          </a:p>
          <a:p>
            <a:endParaRPr lang="en-US" sz="2400" dirty="0"/>
          </a:p>
          <a:p>
            <a:r>
              <a:rPr lang="en-US" sz="2400" b="1" dirty="0"/>
              <a:t>ACTION: </a:t>
            </a:r>
            <a:r>
              <a:rPr lang="en-US" sz="2400" dirty="0"/>
              <a:t>Refer to </a:t>
            </a:r>
            <a:r>
              <a:rPr lang="en-US" sz="2400" dirty="0" smtClean="0"/>
              <a:t>Fig </a:t>
            </a:r>
            <a:r>
              <a:rPr lang="en-US" sz="2400" dirty="0"/>
              <a:t>1.5, </a:t>
            </a:r>
            <a:r>
              <a:rPr lang="en-US" sz="2400" i="1" dirty="0"/>
              <a:t>Chart Range</a:t>
            </a:r>
            <a:r>
              <a:rPr lang="en-US" sz="2400" dirty="0"/>
              <a:t>, to reset </a:t>
            </a:r>
            <a:r>
              <a:rPr lang="en-US" sz="2400" dirty="0" smtClean="0"/>
              <a:t>the </a:t>
            </a:r>
            <a:r>
              <a:rPr lang="en-US" sz="2400" dirty="0"/>
              <a:t>temperature range.</a:t>
            </a:r>
          </a:p>
        </p:txBody>
      </p:sp>
    </p:spTree>
    <p:extLst>
      <p:ext uri="{BB962C8B-B14F-4D97-AF65-F5344CB8AC3E}">
        <p14:creationId xmlns:p14="http://schemas.microsoft.com/office/powerpoint/2010/main" val="317443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Temperature 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638800"/>
          </a:xfrm>
        </p:spPr>
        <p:txBody>
          <a:bodyPr>
            <a:normAutofit/>
          </a:bodyPr>
          <a:lstStyle/>
          <a:p>
            <a:r>
              <a:rPr lang="en-US" sz="2000" dirty="0"/>
              <a:t>If the temperature marked by the chart recorder does not match that of the device chamber after the chamber </a:t>
            </a:r>
            <a:r>
              <a:rPr lang="en-US" sz="2000" dirty="0" smtClean="0"/>
              <a:t>has stabilized </a:t>
            </a:r>
            <a:r>
              <a:rPr lang="en-US" sz="2000" dirty="0"/>
              <a:t>at </a:t>
            </a:r>
            <a:r>
              <a:rPr lang="en-US" sz="2000" dirty="0" smtClean="0"/>
              <a:t>set point</a:t>
            </a:r>
            <a:r>
              <a:rPr lang="en-US" sz="2000" dirty="0"/>
              <a:t>, adjustments are made using the Left or Right Arrow on the Chart Recorder (</a:t>
            </a:r>
            <a:r>
              <a:rPr lang="en-US" sz="2000" dirty="0" smtClean="0"/>
              <a:t>Fig 1.1)</a:t>
            </a:r>
            <a:endParaRPr lang="en-US" sz="2000" dirty="0"/>
          </a:p>
          <a:p>
            <a:endParaRPr lang="en-US" sz="900" dirty="0"/>
          </a:p>
        </p:txBody>
      </p:sp>
      <p:pic>
        <p:nvPicPr>
          <p:cNvPr id="1026" name="Picture 2" descr="C:\Documents and Settings\palabok2\My Documents\My Pictures\CH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815" y="2549574"/>
            <a:ext cx="6629400" cy="419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19401" y="3100754"/>
            <a:ext cx="574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Left Arrow</a:t>
            </a:r>
            <a:endParaRPr lang="en-US" sz="9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21722" y="2740214"/>
            <a:ext cx="74411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Right Arrow</a:t>
            </a:r>
            <a:endParaRPr lang="en-US" sz="9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7" name="Straight Arrow Connector 6"/>
          <p:cNvCxnSpPr>
            <a:endCxn id="5" idx="3"/>
          </p:cNvCxnSpPr>
          <p:nvPr/>
        </p:nvCxnSpPr>
        <p:spPr>
          <a:xfrm>
            <a:off x="3106663" y="3285420"/>
            <a:ext cx="2872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821722" y="2971046"/>
            <a:ext cx="216878" cy="3143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086600" y="2304143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</a:rPr>
              <a:t>Battery Connection</a:t>
            </a:r>
            <a:endParaRPr lang="en-US" sz="1200" dirty="0">
              <a:solidFill>
                <a:srgbClr val="00B05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6705600" y="2740214"/>
            <a:ext cx="457200" cy="2308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248400" y="510540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</a:rPr>
              <a:t>Chart Knob</a:t>
            </a:r>
            <a:endParaRPr lang="en-US" sz="1200" dirty="0">
              <a:solidFill>
                <a:srgbClr val="00B050"/>
              </a:solidFill>
            </a:endParaRPr>
          </a:p>
        </p:txBody>
      </p:sp>
      <p:cxnSp>
        <p:nvCxnSpPr>
          <p:cNvPr id="18" name="Straight Arrow Connector 17"/>
          <p:cNvCxnSpPr>
            <a:stCxn id="16" idx="1"/>
          </p:cNvCxnSpPr>
          <p:nvPr/>
        </p:nvCxnSpPr>
        <p:spPr>
          <a:xfrm flipH="1" flipV="1">
            <a:off x="4953000" y="4800600"/>
            <a:ext cx="1295400" cy="443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286000" y="4724400"/>
            <a:ext cx="964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</a:rPr>
              <a:t>Time Line Groove</a:t>
            </a:r>
            <a:endParaRPr lang="en-US" sz="1200" dirty="0">
              <a:solidFill>
                <a:srgbClr val="00B05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2895600" y="4343400"/>
            <a:ext cx="354694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528038" y="4038599"/>
            <a:ext cx="1104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Stylus</a:t>
            </a:r>
            <a:endParaRPr lang="en-US" sz="1200" dirty="0"/>
          </a:p>
        </p:txBody>
      </p:sp>
      <p:cxnSp>
        <p:nvCxnSpPr>
          <p:cNvPr id="24" name="Straight Arrow Connector 23"/>
          <p:cNvCxnSpPr>
            <a:stCxn id="22" idx="1"/>
          </p:cNvCxnSpPr>
          <p:nvPr/>
        </p:nvCxnSpPr>
        <p:spPr>
          <a:xfrm flipH="1" flipV="1">
            <a:off x="3956538" y="4177098"/>
            <a:ext cx="57150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565836" y="5715000"/>
            <a:ext cx="1225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Chart Paper</a:t>
            </a:r>
            <a:endParaRPr lang="en-US" sz="1200" dirty="0"/>
          </a:p>
        </p:txBody>
      </p:sp>
      <p:cxnSp>
        <p:nvCxnSpPr>
          <p:cNvPr id="27" name="Straight Arrow Connector 26"/>
          <p:cNvCxnSpPr>
            <a:stCxn id="25" idx="1"/>
          </p:cNvCxnSpPr>
          <p:nvPr/>
        </p:nvCxnSpPr>
        <p:spPr>
          <a:xfrm flipH="1" flipV="1">
            <a:off x="4193779" y="5715000"/>
            <a:ext cx="372057" cy="138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133599" y="3810000"/>
            <a:ext cx="973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</a:rPr>
              <a:t>Chart Change key</a:t>
            </a:r>
            <a:endParaRPr lang="en-US" sz="1200" dirty="0">
              <a:solidFill>
                <a:srgbClr val="00B05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2768147" y="3810000"/>
            <a:ext cx="625778" cy="2285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70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57200"/>
            <a:ext cx="87630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000" dirty="0" smtClean="0"/>
              <a:t>Press </a:t>
            </a:r>
            <a:r>
              <a:rPr lang="en-US" sz="2000" dirty="0"/>
              <a:t>and hold down the </a:t>
            </a:r>
            <a:r>
              <a:rPr lang="en-US" sz="2000" b="1" dirty="0"/>
              <a:t>Left or Right Arrow </a:t>
            </a:r>
            <a:r>
              <a:rPr lang="en-US" sz="2000" dirty="0"/>
              <a:t>for five (5) seconds to initiate stylus movement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2</a:t>
            </a:r>
            <a:r>
              <a:rPr lang="en-US" sz="2000" dirty="0"/>
              <a:t>. Continue to press the </a:t>
            </a:r>
            <a:r>
              <a:rPr lang="en-US" sz="2000" b="1" dirty="0"/>
              <a:t>Left or Right Arrow </a:t>
            </a:r>
            <a:r>
              <a:rPr lang="en-US" sz="2000" dirty="0"/>
              <a:t>until the stylus moves to the correct temperature</a:t>
            </a:r>
            <a:r>
              <a:rPr lang="en-US" sz="2000" dirty="0" smtClean="0"/>
              <a:t>.</a:t>
            </a:r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r>
              <a:rPr lang="en-US" sz="1400" b="1" dirty="0">
                <a:solidFill>
                  <a:srgbClr val="C00000"/>
                </a:solidFill>
              </a:rPr>
              <a:t>NOTE: </a:t>
            </a:r>
            <a:r>
              <a:rPr lang="en-US" sz="1400" dirty="0">
                <a:solidFill>
                  <a:srgbClr val="C00000"/>
                </a:solidFill>
              </a:rPr>
              <a:t>If neither arrow key is pressed for five (5) seconds, the new temperature setting takes effect and </a:t>
            </a:r>
            <a:r>
              <a:rPr lang="en-US" sz="1400" dirty="0" smtClean="0">
                <a:solidFill>
                  <a:srgbClr val="C00000"/>
                </a:solidFill>
              </a:rPr>
              <a:t>the </a:t>
            </a:r>
            <a:r>
              <a:rPr lang="en-US" sz="1400" dirty="0">
                <a:solidFill>
                  <a:srgbClr val="C00000"/>
                </a:solidFill>
              </a:rPr>
              <a:t>recorder returns to normal operation.</a:t>
            </a:r>
          </a:p>
          <a:p>
            <a:endParaRPr lang="en-US" sz="1200" dirty="0"/>
          </a:p>
        </p:txBody>
      </p:sp>
      <p:pic>
        <p:nvPicPr>
          <p:cNvPr id="1026" name="Picture 2" descr="C:\Documents and Settings\palabok2\My Documents\My Pictures\IMG_73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295400" y="5410197"/>
            <a:ext cx="63246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81200" y="3365688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Left and Right Arrow</a:t>
            </a:r>
            <a:endParaRPr lang="en-US" sz="1400" dirty="0">
              <a:solidFill>
                <a:srgbClr val="00B05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895600" y="2286000"/>
            <a:ext cx="762000" cy="10796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C:\Documents and Settings\palabok2\My Documents\My Pictures\IMG_73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88339"/>
            <a:ext cx="6781800" cy="367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00200" y="29718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Left and Right Arrow</a:t>
            </a:r>
            <a:endParaRPr lang="en-US" sz="1400" dirty="0">
              <a:solidFill>
                <a:srgbClr val="00B05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895600" y="2286000"/>
            <a:ext cx="914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48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0"/>
            <a:ext cx="866452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/>
          </a:p>
          <a:p>
            <a:r>
              <a:rPr lang="en-US" sz="3200" b="1" dirty="0" smtClean="0"/>
              <a:t>  </a:t>
            </a:r>
            <a:r>
              <a:rPr lang="en-US" sz="4400" b="1" dirty="0" smtClean="0"/>
              <a:t>Changing the Chart Paper</a:t>
            </a:r>
          </a:p>
          <a:p>
            <a:r>
              <a:rPr lang="en-US" sz="2000" dirty="0" smtClean="0"/>
              <a:t>1. </a:t>
            </a:r>
            <a:r>
              <a:rPr lang="en-US" sz="2000" dirty="0"/>
              <a:t>Press and hold </a:t>
            </a:r>
            <a:r>
              <a:rPr lang="en-US" sz="2000" b="1" dirty="0"/>
              <a:t>Chart Change (C)</a:t>
            </a:r>
            <a:r>
              <a:rPr lang="en-US" sz="2000" dirty="0"/>
              <a:t>.</a:t>
            </a:r>
          </a:p>
          <a:p>
            <a:r>
              <a:rPr lang="en-US" sz="2000" dirty="0"/>
              <a:t>2. When the stylus begins to move toward the left, release the Chart Change key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1026" name="Picture 2" descr="C:\Documents and Settings\palabok2\Desktop\ch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76401"/>
            <a:ext cx="62484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7400" y="27432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Chart Change</a:t>
            </a:r>
            <a:endParaRPr lang="en-US" sz="1600" dirty="0">
              <a:solidFill>
                <a:srgbClr val="00B05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667000" y="2677656"/>
            <a:ext cx="762000" cy="294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20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palabok2\My Documents\My Pictures\IMG_73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69342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5367992"/>
            <a:ext cx="64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3. When the stylus has moved to the edge of the chart, remove the Chart Knob by turning it in </a:t>
            </a:r>
            <a:r>
              <a:rPr lang="en-US" dirty="0" smtClean="0"/>
              <a:t>a </a:t>
            </a:r>
            <a:r>
              <a:rPr lang="en-US" b="1" dirty="0"/>
              <a:t>counterclockwise </a:t>
            </a:r>
            <a:r>
              <a:rPr lang="en-US" dirty="0"/>
              <a:t>direction.</a:t>
            </a:r>
          </a:p>
          <a:p>
            <a:endParaRPr lang="en-US" smtClean="0"/>
          </a:p>
          <a:p>
            <a:r>
              <a:rPr lang="en-US" smtClean="0"/>
              <a:t>4</a:t>
            </a:r>
            <a:r>
              <a:rPr lang="en-US" dirty="0"/>
              <a:t>. Remove the chart paper.</a:t>
            </a:r>
          </a:p>
        </p:txBody>
      </p:sp>
    </p:spTree>
    <p:extLst>
      <p:ext uri="{BB962C8B-B14F-4D97-AF65-F5344CB8AC3E}">
        <p14:creationId xmlns:p14="http://schemas.microsoft.com/office/powerpoint/2010/main" val="1794994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"/>
            <a:ext cx="8915400" cy="8032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5. Position the new chart paper so that the correct time line coincides with the time line groove (Figure 1-1).</a:t>
            </a:r>
          </a:p>
          <a:p>
            <a:r>
              <a:rPr lang="en-US" sz="2000" dirty="0"/>
              <a:t>6. Re-attach the </a:t>
            </a:r>
            <a:r>
              <a:rPr lang="en-US" sz="2000" b="1" dirty="0"/>
              <a:t>Chart Knob </a:t>
            </a:r>
            <a:r>
              <a:rPr lang="en-US" sz="2000" dirty="0"/>
              <a:t>by turning it in a </a:t>
            </a:r>
            <a:r>
              <a:rPr lang="en-US" sz="2000" b="1" dirty="0"/>
              <a:t>clockwise </a:t>
            </a:r>
            <a:r>
              <a:rPr lang="en-US" sz="2000" dirty="0"/>
              <a:t>direction until it fits securely against the chart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1200" b="1" dirty="0">
                <a:solidFill>
                  <a:srgbClr val="FF0000"/>
                </a:solidFill>
              </a:rPr>
              <a:t>CAUTION: When the stylus is in the change position, pressing the Left or Right arrow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buttons changes the chart recorder temperature range. Refer to Section 1.5, </a:t>
            </a:r>
            <a:r>
              <a:rPr lang="en-US" sz="1200" b="1" i="1" dirty="0">
                <a:solidFill>
                  <a:srgbClr val="FF0000"/>
                </a:solidFill>
              </a:rPr>
              <a:t>Chart</a:t>
            </a:r>
          </a:p>
          <a:p>
            <a:r>
              <a:rPr lang="en-US" sz="1200" b="1" i="1" dirty="0">
                <a:solidFill>
                  <a:srgbClr val="FF0000"/>
                </a:solidFill>
              </a:rPr>
              <a:t>Range</a:t>
            </a:r>
            <a:r>
              <a:rPr lang="en-US" sz="1200" b="1" dirty="0">
                <a:solidFill>
                  <a:srgbClr val="FF0000"/>
                </a:solidFill>
              </a:rPr>
              <a:t>, for more information.</a:t>
            </a:r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2050" name="Picture 2" descr="C:\Documents and Settings\palabok2\My Documents\My Pictures\IMG_73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0"/>
            <a:ext cx="489585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32766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</a:rPr>
              <a:t>Time Line Groove</a:t>
            </a:r>
            <a:endParaRPr lang="en-US" sz="1200" dirty="0">
              <a:solidFill>
                <a:srgbClr val="00B05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362200" y="2819400"/>
            <a:ext cx="609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01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/>
              <a:t>Battery Backup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5486400"/>
          </a:xfrm>
        </p:spPr>
        <p:txBody>
          <a:bodyPr>
            <a:normAutofit/>
          </a:bodyPr>
          <a:lstStyle/>
          <a:p>
            <a:r>
              <a:rPr lang="en-US" sz="2000" dirty="0"/>
              <a:t>The battery allows the Chart Recorder to continue functioning normally for approximately two hours in the event of </a:t>
            </a:r>
            <a:r>
              <a:rPr lang="en-US" sz="2000" dirty="0" smtClean="0"/>
              <a:t>a power failure.</a:t>
            </a:r>
            <a:endParaRPr lang="en-US" sz="2000" dirty="0"/>
          </a:p>
          <a:p>
            <a:r>
              <a:rPr lang="en-US" sz="2000" dirty="0" smtClean="0"/>
              <a:t> </a:t>
            </a:r>
            <a:r>
              <a:rPr lang="en-US" sz="2000" dirty="0"/>
              <a:t>If the battery is good, the light on the face of the Chart Recorder remains a constant </a:t>
            </a:r>
            <a:r>
              <a:rPr lang="en-US" sz="2000" dirty="0" smtClean="0"/>
              <a:t>green </a:t>
            </a:r>
            <a:r>
              <a:rPr lang="en-US" sz="2000" dirty="0"/>
              <a:t>color. </a:t>
            </a:r>
            <a:endParaRPr lang="en-US" sz="2000" dirty="0" smtClean="0"/>
          </a:p>
          <a:p>
            <a:endParaRPr lang="en-US" sz="2000" dirty="0"/>
          </a:p>
        </p:txBody>
      </p:sp>
      <p:pic>
        <p:nvPicPr>
          <p:cNvPr id="1026" name="Picture 2" descr="C:\Documents and Settings\palabok2\My Documents\My Pictures\IMG_74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00374"/>
            <a:ext cx="6324600" cy="370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38600" y="3733800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</a:rPr>
              <a:t>LED Light is ON</a:t>
            </a:r>
            <a:endParaRPr lang="en-US" sz="1200" dirty="0">
              <a:solidFill>
                <a:srgbClr val="00B05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114800" y="4010799"/>
            <a:ext cx="228600" cy="4850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01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Battery Backup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If the battery </a:t>
            </a:r>
            <a:r>
              <a:rPr lang="en-US" sz="2000" dirty="0"/>
              <a:t>becomes weak and needs to be replaced, the light flashes.</a:t>
            </a:r>
          </a:p>
          <a:p>
            <a:r>
              <a:rPr lang="en-US" sz="2000" dirty="0"/>
              <a:t>If the indicator is flashing: Install a 9-volt battery as shown in Figure </a:t>
            </a:r>
            <a:r>
              <a:rPr lang="en-US" sz="2000" dirty="0" smtClean="0"/>
              <a:t>1-2 </a:t>
            </a:r>
            <a:r>
              <a:rPr lang="en-US" sz="2000" dirty="0"/>
              <a:t>and connect the lead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2051" name="Picture 3" descr="C:\Documents and Settings\palabok2\My Documents\My Pictures\IMG_74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66800" y="6705599"/>
            <a:ext cx="62484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57600" y="28194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</a:rPr>
              <a:t>Flashing LED light</a:t>
            </a:r>
            <a:endParaRPr lang="en-US" sz="1200" dirty="0">
              <a:solidFill>
                <a:srgbClr val="00B050"/>
              </a:solidFill>
            </a:endParaRPr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>
          <a:xfrm flipH="1">
            <a:off x="3200400" y="3050233"/>
            <a:ext cx="457200" cy="4549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C:\Documents and Settings\palabok2\My Documents\My Pictures\IMG_74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662" y="2057399"/>
            <a:ext cx="6324600" cy="469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86400" y="6400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 1.2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67000" y="2895600"/>
            <a:ext cx="794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</a:rPr>
              <a:t>Flashing LED</a:t>
            </a:r>
            <a:endParaRPr lang="en-US" sz="1200" dirty="0">
              <a:solidFill>
                <a:srgbClr val="00B05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752600" y="3126432"/>
            <a:ext cx="914400" cy="4549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6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Running a Test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Test patterns are run to verify operation of motors and electronics. To run a test pattern:</a:t>
            </a:r>
          </a:p>
          <a:p>
            <a:r>
              <a:rPr lang="en-US" dirty="0"/>
              <a:t>1. Press and hold </a:t>
            </a:r>
            <a:r>
              <a:rPr lang="en-US" b="1" dirty="0"/>
              <a:t>Chart Change </a:t>
            </a:r>
            <a:r>
              <a:rPr lang="en-US" dirty="0"/>
              <a:t>and the </a:t>
            </a:r>
            <a:r>
              <a:rPr lang="en-US" b="1" dirty="0"/>
              <a:t>Right Arrow </a:t>
            </a:r>
            <a:r>
              <a:rPr lang="en-US" dirty="0"/>
              <a:t>simultaneously until the LED goes out.</a:t>
            </a:r>
          </a:p>
          <a:p>
            <a:r>
              <a:rPr lang="en-US" dirty="0"/>
              <a:t>2. The recorder proceeds through a test consisting of stepped patterns through the temperature range, which</a:t>
            </a:r>
          </a:p>
          <a:p>
            <a:r>
              <a:rPr lang="en-US" dirty="0"/>
              <a:t>end when the pattern has completed one rotation.</a:t>
            </a:r>
          </a:p>
          <a:p>
            <a:r>
              <a:rPr lang="en-US" b="1" dirty="0">
                <a:solidFill>
                  <a:srgbClr val="FF0000"/>
                </a:solidFill>
              </a:rPr>
              <a:t>NOTE: </a:t>
            </a:r>
            <a:r>
              <a:rPr lang="en-US" dirty="0">
                <a:solidFill>
                  <a:srgbClr val="FF0000"/>
                </a:solidFill>
              </a:rPr>
              <a:t>The test may be terminated at any time by pressing any button on the Chart Recorder for </a:t>
            </a:r>
            <a:r>
              <a:rPr lang="en-US" dirty="0" smtClean="0">
                <a:solidFill>
                  <a:srgbClr val="FF0000"/>
                </a:solidFill>
              </a:rPr>
              <a:t>one second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3. After testing, the chart recorder automatically returns to normal operation and the LED turns back on.</a:t>
            </a:r>
          </a:p>
        </p:txBody>
      </p:sp>
    </p:spTree>
    <p:extLst>
      <p:ext uri="{BB962C8B-B14F-4D97-AF65-F5344CB8AC3E}">
        <p14:creationId xmlns:p14="http://schemas.microsoft.com/office/powerpoint/2010/main" val="104814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300</TotalTime>
  <Words>957</Words>
  <Application>Microsoft Office PowerPoint</Application>
  <PresentationFormat>On-screen Show (4:3)</PresentationFormat>
  <Paragraphs>130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Apex</vt:lpstr>
      <vt:lpstr>Chart Recorder Operation</vt:lpstr>
      <vt:lpstr> Temperature Calibration</vt:lpstr>
      <vt:lpstr>PowerPoint Presentation</vt:lpstr>
      <vt:lpstr>PowerPoint Presentation</vt:lpstr>
      <vt:lpstr>PowerPoint Presentation</vt:lpstr>
      <vt:lpstr>PowerPoint Presentation</vt:lpstr>
      <vt:lpstr>Battery Backup</vt:lpstr>
      <vt:lpstr>Battery Backup</vt:lpstr>
      <vt:lpstr>Running a Test Pattern</vt:lpstr>
      <vt:lpstr>Chart Ranges</vt:lpstr>
      <vt:lpstr>CHART RANGES</vt:lpstr>
      <vt:lpstr>2 Troubleshooting</vt:lpstr>
      <vt:lpstr>PowerPoint Presentation</vt:lpstr>
      <vt:lpstr>PowerPoint Presentation</vt:lpstr>
    </vt:vector>
  </TitlesOfParts>
  <Company>uwmc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Chart Recorder Operation</dc:title>
  <dc:creator>palabok2</dc:creator>
  <cp:lastModifiedBy>palabok2</cp:lastModifiedBy>
  <cp:revision>42</cp:revision>
  <cp:lastPrinted>2013-01-04T08:02:40Z</cp:lastPrinted>
  <dcterms:created xsi:type="dcterms:W3CDTF">2012-12-23T09:10:51Z</dcterms:created>
  <dcterms:modified xsi:type="dcterms:W3CDTF">2013-01-11T06:39:27Z</dcterms:modified>
</cp:coreProperties>
</file>