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  <p:sldId id="275" r:id="rId6"/>
    <p:sldId id="260" r:id="rId7"/>
    <p:sldId id="262" r:id="rId8"/>
    <p:sldId id="266" r:id="rId9"/>
    <p:sldId id="267" r:id="rId10"/>
    <p:sldId id="268" r:id="rId11"/>
    <p:sldId id="271" r:id="rId12"/>
    <p:sldId id="269" r:id="rId13"/>
    <p:sldId id="270" r:id="rId14"/>
    <p:sldId id="272" r:id="rId15"/>
    <p:sldId id="258" r:id="rId16"/>
    <p:sldId id="259" r:id="rId17"/>
    <p:sldId id="264" r:id="rId18"/>
    <p:sldId id="265" r:id="rId19"/>
    <p:sldId id="273" r:id="rId20"/>
    <p:sldId id="281" r:id="rId21"/>
    <p:sldId id="282" r:id="rId22"/>
    <p:sldId id="283" r:id="rId23"/>
    <p:sldId id="276" r:id="rId24"/>
    <p:sldId id="277" r:id="rId25"/>
    <p:sldId id="278" r:id="rId26"/>
    <p:sldId id="279" r:id="rId27"/>
    <p:sldId id="280" r:id="rId28"/>
    <p:sldId id="284" r:id="rId29"/>
    <p:sldId id="27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1428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Reagent and Supply Receipt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Quality, Practicality, </a:t>
            </a:r>
            <a:r>
              <a:rPr lang="en-US" b="1" dirty="0" smtClean="0"/>
              <a:t>QC and </a:t>
            </a:r>
            <a:r>
              <a:rPr lang="en-US" b="1" dirty="0" smtClean="0"/>
              <a:t>Package Inserts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3399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What if…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71601"/>
            <a:ext cx="8001000" cy="1524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Reagent is no longer in the original box with its package insert </a:t>
            </a:r>
            <a:r>
              <a:rPr lang="en-US" b="1" u="sng" dirty="0" smtClean="0"/>
              <a:t>and</a:t>
            </a:r>
            <a:r>
              <a:rPr lang="en-US" dirty="0" smtClean="0"/>
              <a:t> there is no SOP covering testing method?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971800"/>
            <a:ext cx="8001000" cy="3429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Trust your memory for incubation time, temperature, and phase of testing</a:t>
            </a:r>
          </a:p>
          <a:p>
            <a:pPr marL="0" indent="0" algn="ctr">
              <a:buNone/>
            </a:pPr>
            <a:endParaRPr lang="en-US" b="1" dirty="0" smtClean="0"/>
          </a:p>
          <a:p>
            <a:r>
              <a:rPr lang="en-US" b="1" dirty="0" smtClean="0"/>
              <a:t>Not Recommended </a:t>
            </a:r>
            <a:r>
              <a:rPr lang="en-US" dirty="0" smtClean="0"/>
              <a:t>especially if you haven’t used the antisera recently so you…</a:t>
            </a:r>
          </a:p>
          <a:p>
            <a:r>
              <a:rPr lang="en-US" b="1" dirty="0" smtClean="0"/>
              <a:t>Hope</a:t>
            </a:r>
            <a:r>
              <a:rPr lang="en-US" dirty="0" smtClean="0"/>
              <a:t> the package insert number </a:t>
            </a:r>
            <a:r>
              <a:rPr lang="en-US" dirty="0"/>
              <a:t>is written on the </a:t>
            </a:r>
            <a:r>
              <a:rPr lang="en-US" dirty="0" smtClean="0"/>
              <a:t>Reagent Receipt </a:t>
            </a:r>
            <a:r>
              <a:rPr lang="en-US" dirty="0"/>
              <a:t>R</a:t>
            </a:r>
            <a:r>
              <a:rPr lang="en-US" dirty="0" smtClean="0"/>
              <a:t>ecord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85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i="1" dirty="0"/>
              <a:t>And if it isn’t</a:t>
            </a:r>
            <a:r>
              <a:rPr lang="en-US" b="1" i="1" dirty="0" smtClean="0"/>
              <a:t>???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But</a:t>
            </a:r>
            <a:r>
              <a:rPr lang="en-US" dirty="0" smtClean="0"/>
              <a:t> there </a:t>
            </a:r>
            <a:r>
              <a:rPr lang="en-US" sz="3500" b="1" u="sng" dirty="0" smtClean="0"/>
              <a:t>is</a:t>
            </a:r>
            <a:r>
              <a:rPr lang="en-US" dirty="0" smtClean="0"/>
              <a:t> a package insert in the page protector</a:t>
            </a:r>
          </a:p>
          <a:p>
            <a:r>
              <a:rPr lang="en-US" dirty="0" smtClean="0"/>
              <a:t>Check </a:t>
            </a:r>
            <a:r>
              <a:rPr lang="en-US" dirty="0"/>
              <a:t>receipt date against package insert version date</a:t>
            </a:r>
          </a:p>
          <a:p>
            <a:pPr lvl="1"/>
            <a:r>
              <a:rPr lang="en-US" dirty="0"/>
              <a:t>Packing Lists in the filing cabinet by </a:t>
            </a:r>
            <a:r>
              <a:rPr lang="en-US" dirty="0" smtClean="0"/>
              <a:t>supplier have receipt date if it isn’t on the box</a:t>
            </a:r>
            <a:endParaRPr lang="en-US" dirty="0"/>
          </a:p>
          <a:p>
            <a:pPr lvl="1"/>
            <a:r>
              <a:rPr lang="en-US" dirty="0" smtClean="0"/>
              <a:t>Receipt </a:t>
            </a:r>
            <a:r>
              <a:rPr lang="en-US" b="1" u="sng" dirty="0"/>
              <a:t>later</a:t>
            </a:r>
            <a:r>
              <a:rPr lang="en-US" dirty="0"/>
              <a:t> than revision date – OK to use</a:t>
            </a:r>
          </a:p>
          <a:p>
            <a:pPr lvl="1"/>
            <a:r>
              <a:rPr lang="en-US" dirty="0"/>
              <a:t>Receipt </a:t>
            </a:r>
            <a:r>
              <a:rPr lang="en-US" b="1" u="sng" dirty="0"/>
              <a:t>earlier</a:t>
            </a:r>
            <a:r>
              <a:rPr lang="en-US" dirty="0"/>
              <a:t> than revision date – Quarantine reagent</a:t>
            </a:r>
          </a:p>
          <a:p>
            <a:pPr lvl="1"/>
            <a:r>
              <a:rPr lang="en-US" dirty="0" smtClean="0"/>
              <a:t>Complete </a:t>
            </a:r>
            <a:r>
              <a:rPr lang="en-US" dirty="0"/>
              <a:t>a </a:t>
            </a:r>
            <a:r>
              <a:rPr lang="en-US" dirty="0" smtClean="0"/>
              <a:t>QIM</a:t>
            </a:r>
          </a:p>
          <a:p>
            <a:pPr lvl="1"/>
            <a:r>
              <a:rPr lang="en-US" dirty="0" smtClean="0"/>
              <a:t>Follow up with manufacturer’s Tech Support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78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Purpose </a:t>
            </a:r>
            <a:r>
              <a:rPr lang="en-US" b="1" dirty="0" smtClean="0">
                <a:solidFill>
                  <a:srgbClr val="7030A0"/>
                </a:solidFill>
              </a:rPr>
              <a:t>of</a:t>
            </a:r>
            <a:r>
              <a:rPr lang="en-US" b="1" dirty="0">
                <a:solidFill>
                  <a:srgbClr val="7030A0"/>
                </a:solidFill>
              </a:rPr>
              <a:t/>
            </a:r>
            <a:br>
              <a:rPr lang="en-US" b="1" dirty="0">
                <a:solidFill>
                  <a:srgbClr val="7030A0"/>
                </a:solidFill>
              </a:rPr>
            </a:br>
            <a:r>
              <a:rPr lang="en-US" b="1" dirty="0">
                <a:solidFill>
                  <a:srgbClr val="7030A0"/>
                </a:solidFill>
              </a:rPr>
              <a:t>Reagent </a:t>
            </a:r>
            <a:r>
              <a:rPr lang="en-US" b="1" dirty="0" smtClean="0">
                <a:solidFill>
                  <a:srgbClr val="7030A0"/>
                </a:solidFill>
              </a:rPr>
              <a:t>Receipt Record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267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Record of lot numbers </a:t>
            </a:r>
            <a:r>
              <a:rPr lang="en-US" dirty="0" smtClean="0"/>
              <a:t>in case of manufacturer recall.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Connect lot number </a:t>
            </a:r>
            <a:r>
              <a:rPr lang="en-US" dirty="0" smtClean="0"/>
              <a:t>to package insert.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Record of new version </a:t>
            </a:r>
            <a:r>
              <a:rPr lang="en-US" dirty="0" smtClean="0"/>
              <a:t>review prior to putting reagent into use.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Record of entry into RCAid</a:t>
            </a:r>
            <a:r>
              <a:rPr lang="en-US" sz="2800" dirty="0" smtClean="0"/>
              <a:t>, if applicable.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2014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Annual Reagent Review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307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Every January 1</a:t>
            </a:r>
            <a:r>
              <a:rPr lang="en-US" baseline="30000" dirty="0" smtClean="0"/>
              <a:t>st</a:t>
            </a:r>
            <a:endParaRPr lang="en-US" dirty="0" smtClean="0"/>
          </a:p>
          <a:p>
            <a:pPr lvl="1"/>
            <a:r>
              <a:rPr lang="en-US" dirty="0" smtClean="0"/>
              <a:t>Start new Reagent Receipt Records</a:t>
            </a:r>
          </a:p>
          <a:p>
            <a:pPr lvl="1"/>
            <a:r>
              <a:rPr lang="en-US" b="1" u="sng" dirty="0" smtClean="0"/>
              <a:t>All</a:t>
            </a:r>
            <a:r>
              <a:rPr lang="en-US" dirty="0" smtClean="0"/>
              <a:t> lot numbers currently in the lab are recorded</a:t>
            </a:r>
          </a:p>
          <a:p>
            <a:pPr lvl="2"/>
            <a:r>
              <a:rPr lang="en-US" dirty="0" smtClean="0"/>
              <a:t>Write “In Use” for receipt date</a:t>
            </a:r>
          </a:p>
          <a:p>
            <a:pPr lvl="1"/>
            <a:r>
              <a:rPr lang="en-US" dirty="0" smtClean="0"/>
              <a:t>Package insert numbers are recorded</a:t>
            </a:r>
          </a:p>
          <a:p>
            <a:pPr lvl="1"/>
            <a:r>
              <a:rPr lang="en-US" dirty="0" smtClean="0"/>
              <a:t>Old package inserts removed and sent to Archive</a:t>
            </a:r>
          </a:p>
          <a:p>
            <a:pPr lvl="1"/>
            <a:r>
              <a:rPr lang="en-US" dirty="0" smtClean="0"/>
              <a:t>Missing package inserts located</a:t>
            </a:r>
          </a:p>
          <a:p>
            <a:pPr lvl="1"/>
            <a:r>
              <a:rPr lang="en-US" dirty="0" smtClean="0"/>
              <a:t>Current package inserts are in the page protector</a:t>
            </a:r>
          </a:p>
          <a:p>
            <a:pPr marL="57150" indent="0">
              <a:buNone/>
            </a:pPr>
            <a:endParaRPr lang="en-US" dirty="0" smtClean="0"/>
          </a:p>
          <a:p>
            <a:pPr marL="57150" indent="0" algn="ctr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we have to do this on 1/1?  </a:t>
            </a:r>
          </a:p>
          <a:p>
            <a:pPr marL="57150" indent="0" algn="ctr">
              <a:buNone/>
            </a:pPr>
            <a:r>
              <a:rPr lang="en-US" dirty="0" smtClean="0"/>
              <a:t>No, but an annual audit is part of a Quality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57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Inventory Ordering and Receipt Basics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Part of a Quality Plan for Patient Safety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77837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Inventory and Storage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447800"/>
            <a:ext cx="4267200" cy="4525963"/>
          </a:xfrm>
          <a:ln w="31750" cmpd="dbl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rgbClr val="7030A0"/>
                </a:solidFill>
              </a:rPr>
              <a:t>Ordering Happens…</a:t>
            </a:r>
          </a:p>
          <a:p>
            <a:r>
              <a:rPr lang="en-US" dirty="0" smtClean="0"/>
              <a:t>Write it on the whiteboard</a:t>
            </a:r>
          </a:p>
          <a:p>
            <a:r>
              <a:rPr lang="en-US" dirty="0" smtClean="0"/>
              <a:t>Weekly Count – 1</a:t>
            </a:r>
            <a:r>
              <a:rPr lang="en-US" baseline="30000" dirty="0" smtClean="0"/>
              <a:t>st</a:t>
            </a:r>
            <a:r>
              <a:rPr lang="en-US" dirty="0" smtClean="0"/>
              <a:t> shift</a:t>
            </a:r>
          </a:p>
          <a:p>
            <a:pPr lvl="1"/>
            <a:r>
              <a:rPr lang="en-US" dirty="0" smtClean="0"/>
              <a:t>Check for outdated reagents</a:t>
            </a:r>
          </a:p>
          <a:p>
            <a:r>
              <a:rPr lang="en-US" dirty="0" smtClean="0"/>
              <a:t>Called in on blanket orders</a:t>
            </a:r>
          </a:p>
          <a:p>
            <a:r>
              <a:rPr lang="en-US" dirty="0" smtClean="0"/>
              <a:t>Place order in Purchase Path</a:t>
            </a:r>
          </a:p>
          <a:p>
            <a:pPr lvl="1"/>
            <a:r>
              <a:rPr lang="en-US" dirty="0" smtClean="0"/>
              <a:t>Jimmy, Roxann, Gie, Brenda</a:t>
            </a:r>
          </a:p>
          <a:p>
            <a:r>
              <a:rPr lang="en-US" dirty="0" smtClean="0"/>
              <a:t>Borrow from PSBC in the worse case scenario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2743200"/>
            <a:ext cx="4038600" cy="3962400"/>
          </a:xfrm>
          <a:ln w="31750" cmpd="thickThin">
            <a:solidFill>
              <a:srgbClr val="00B0F0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Storage Upon Arrival…</a:t>
            </a:r>
          </a:p>
          <a:p>
            <a:r>
              <a:rPr lang="en-US" dirty="0" smtClean="0"/>
              <a:t>Fresh in the back</a:t>
            </a:r>
          </a:p>
          <a:p>
            <a:r>
              <a:rPr lang="en-US" dirty="0" smtClean="0"/>
              <a:t>Oldest in the front</a:t>
            </a:r>
          </a:p>
          <a:p>
            <a:r>
              <a:rPr lang="en-US" dirty="0" smtClean="0"/>
              <a:t>Stored per manufacturer’s instructions</a:t>
            </a:r>
          </a:p>
          <a:p>
            <a:r>
              <a:rPr lang="en-US" dirty="0" smtClean="0"/>
              <a:t>Avoid prolonged periods out of temp range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39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Receipt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Time stamp and add Tech ID to packing list</a:t>
            </a:r>
          </a:p>
          <a:p>
            <a:r>
              <a:rPr lang="en-US" dirty="0" smtClean="0"/>
              <a:t>Copy of packing list goes in Purchasing envelope (Mail organizer)</a:t>
            </a:r>
          </a:p>
          <a:p>
            <a:r>
              <a:rPr lang="en-US" dirty="0" smtClean="0"/>
              <a:t>Count number received and match to packing list</a:t>
            </a:r>
          </a:p>
          <a:p>
            <a:r>
              <a:rPr lang="en-US" dirty="0" smtClean="0"/>
              <a:t>Add Date Received and Tech ID to container</a:t>
            </a:r>
          </a:p>
          <a:p>
            <a:r>
              <a:rPr lang="en-US" dirty="0" smtClean="0"/>
              <a:t>Inspect packaging and a random number of reagent bottles</a:t>
            </a:r>
          </a:p>
          <a:p>
            <a:r>
              <a:rPr lang="en-US" dirty="0" smtClean="0"/>
              <a:t>Quarantine unacceptable reagents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12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Standing Orders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924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Reagent Red Cells are on standing order – </a:t>
            </a:r>
            <a:r>
              <a:rPr lang="en-US" i="1" dirty="0" smtClean="0"/>
              <a:t>Manufacturer only makes what they pre-sell</a:t>
            </a:r>
          </a:p>
          <a:p>
            <a:r>
              <a:rPr lang="en-US" dirty="0" smtClean="0"/>
              <a:t>Delivery schedule in Order Notebook</a:t>
            </a:r>
          </a:p>
          <a:p>
            <a:r>
              <a:rPr lang="en-US" dirty="0" smtClean="0"/>
              <a:t>New Lots</a:t>
            </a:r>
          </a:p>
          <a:p>
            <a:pPr lvl="1"/>
            <a:r>
              <a:rPr lang="en-US" dirty="0" smtClean="0"/>
              <a:t>Screening cells, Reverse Typing cells, Control Cells:  </a:t>
            </a:r>
          </a:p>
          <a:p>
            <a:pPr lvl="2"/>
            <a:r>
              <a:rPr lang="en-US" dirty="0"/>
              <a:t>S</a:t>
            </a:r>
            <a:r>
              <a:rPr lang="en-US" dirty="0" smtClean="0"/>
              <a:t>eparate as </a:t>
            </a:r>
            <a:r>
              <a:rPr lang="en-US" b="1" dirty="0" smtClean="0">
                <a:solidFill>
                  <a:srgbClr val="FFC000"/>
                </a:solidFill>
              </a:rPr>
              <a:t>New Lot Do Not Use</a:t>
            </a:r>
          </a:p>
          <a:p>
            <a:pPr lvl="2"/>
            <a:r>
              <a:rPr lang="en-US" dirty="0" smtClean="0"/>
              <a:t>Place Screening Cell antigram in Antigram Notebook</a:t>
            </a:r>
          </a:p>
          <a:p>
            <a:pPr lvl="1"/>
            <a:r>
              <a:rPr lang="en-US" dirty="0" smtClean="0"/>
              <a:t>Panels:  </a:t>
            </a:r>
          </a:p>
          <a:p>
            <a:pPr lvl="2"/>
            <a:r>
              <a:rPr lang="en-US" dirty="0"/>
              <a:t>G</a:t>
            </a:r>
            <a:r>
              <a:rPr lang="en-US" dirty="0" smtClean="0"/>
              <a:t>o directly into service</a:t>
            </a:r>
          </a:p>
          <a:p>
            <a:pPr lvl="2"/>
            <a:r>
              <a:rPr lang="en-US" dirty="0" smtClean="0"/>
              <a:t>Antigram is placed in Antigram notebook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29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Supplies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95400"/>
            <a:ext cx="4038600" cy="2514600"/>
          </a:xfrm>
          <a:ln w="254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Items on Standing Order</a:t>
            </a:r>
          </a:p>
          <a:p>
            <a:pPr lvl="1"/>
            <a:r>
              <a:rPr lang="en-US" dirty="0" smtClean="0"/>
              <a:t>Pipets</a:t>
            </a:r>
          </a:p>
          <a:p>
            <a:pPr lvl="1"/>
            <a:r>
              <a:rPr lang="en-US" dirty="0" smtClean="0"/>
              <a:t>Culture Tubes</a:t>
            </a:r>
          </a:p>
          <a:p>
            <a:pPr lvl="1"/>
            <a:r>
              <a:rPr lang="en-US" dirty="0" smtClean="0"/>
              <a:t>Saline</a:t>
            </a:r>
          </a:p>
          <a:p>
            <a:pPr lvl="1"/>
            <a:r>
              <a:rPr lang="en-US" dirty="0" smtClean="0"/>
              <a:t>Type Segments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2057400"/>
            <a:ext cx="4038600" cy="4525963"/>
          </a:xfrm>
          <a:ln w="25400"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Receipt is recorded on Standing Order form</a:t>
            </a:r>
          </a:p>
          <a:p>
            <a:r>
              <a:rPr lang="en-US" dirty="0" smtClean="0"/>
              <a:t>Saline </a:t>
            </a:r>
            <a:r>
              <a:rPr lang="en-US" b="1" dirty="0" smtClean="0"/>
              <a:t>lot number </a:t>
            </a:r>
            <a:r>
              <a:rPr lang="en-US" dirty="0" smtClean="0"/>
              <a:t>recorded as used on the Cell Washer QC form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CAP requirement:  each container has received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1132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How do we decide to record and track Lot Numbers?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524000"/>
            <a:ext cx="86868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Reagents used for testing must be tracked</a:t>
            </a:r>
          </a:p>
          <a:p>
            <a:r>
              <a:rPr lang="en-US" sz="2600" dirty="0" smtClean="0"/>
              <a:t>Supplies used for processing where functionality cannot be assessed must be tracked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YES</a:t>
            </a:r>
          </a:p>
          <a:p>
            <a:pPr lvl="1"/>
            <a:r>
              <a:rPr lang="en-US" dirty="0" smtClean="0"/>
              <a:t>Alcohol swabs if used for a sterile process</a:t>
            </a:r>
          </a:p>
          <a:p>
            <a:pPr lvl="1"/>
            <a:r>
              <a:rPr lang="en-US" dirty="0" smtClean="0"/>
              <a:t>Saline used in cell washers and squirt bottles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NO -   </a:t>
            </a:r>
            <a:r>
              <a:rPr lang="en-US" dirty="0" smtClean="0"/>
              <a:t>Transfer Pipets – you assess function with every drop</a:t>
            </a:r>
          </a:p>
          <a:p>
            <a:pPr marL="457200" lvl="1" indent="0">
              <a:buNone/>
            </a:pPr>
            <a:r>
              <a:rPr lang="en-US" dirty="0" smtClean="0"/>
              <a:t>________________________________________________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Question:  </a:t>
            </a:r>
            <a:r>
              <a:rPr lang="en-US" dirty="0" smtClean="0"/>
              <a:t>If we used sterile transfer pipets, would we need to record the lot number in use?   </a:t>
            </a:r>
            <a:r>
              <a:rPr lang="en-US" b="1" dirty="0" smtClean="0">
                <a:solidFill>
                  <a:srgbClr val="7030A0"/>
                </a:solidFill>
              </a:rPr>
              <a:t>YES </a:t>
            </a:r>
            <a:r>
              <a:rPr lang="en-US" dirty="0" smtClean="0"/>
              <a:t>because sterility cannot be assessed</a:t>
            </a:r>
          </a:p>
        </p:txBody>
      </p:sp>
    </p:spTree>
    <p:extLst>
      <p:ext uri="{BB962C8B-B14F-4D97-AF65-F5344CB8AC3E}">
        <p14:creationId xmlns:p14="http://schemas.microsoft.com/office/powerpoint/2010/main" val="2495462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Reagents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Gotta have ‘em</a:t>
            </a:r>
          </a:p>
          <a:p>
            <a:r>
              <a:rPr lang="en-US" dirty="0" smtClean="0"/>
              <a:t>Need them to be in date</a:t>
            </a:r>
          </a:p>
          <a:p>
            <a:r>
              <a:rPr lang="en-US" dirty="0" smtClean="0"/>
              <a:t>Need sufficient quantity without outdating</a:t>
            </a:r>
          </a:p>
          <a:p>
            <a:r>
              <a:rPr lang="en-US" dirty="0" smtClean="0"/>
              <a:t>Need the manufacturer’s package insert</a:t>
            </a:r>
          </a:p>
          <a:p>
            <a:r>
              <a:rPr lang="en-US" dirty="0" smtClean="0"/>
              <a:t>SOPs, QC, and Test </a:t>
            </a:r>
            <a:r>
              <a:rPr lang="en-US" dirty="0"/>
              <a:t>P</a:t>
            </a:r>
            <a:r>
              <a:rPr lang="en-US" dirty="0" smtClean="0"/>
              <a:t>erformance need to match the Manufacturer’s instructions</a:t>
            </a:r>
          </a:p>
          <a:p>
            <a:r>
              <a:rPr lang="en-US" dirty="0" smtClean="0"/>
              <a:t>Must keep a record of lot number receipt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5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Quality Control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Few Reminders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4744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FDA has their say…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Day of Use is the minimum</a:t>
            </a:r>
          </a:p>
          <a:p>
            <a:r>
              <a:rPr lang="en-US" dirty="0" smtClean="0"/>
              <a:t>Some reagents require controls run in parallel</a:t>
            </a:r>
          </a:p>
          <a:p>
            <a:pPr lvl="1"/>
            <a:r>
              <a:rPr lang="en-US" dirty="0" err="1" smtClean="0"/>
              <a:t>Sickledex</a:t>
            </a:r>
            <a:r>
              <a:rPr lang="en-US" dirty="0" smtClean="0"/>
              <a:t> Kit</a:t>
            </a:r>
          </a:p>
          <a:p>
            <a:pPr marL="514350" indent="-457200"/>
            <a:r>
              <a:rPr lang="en-US" dirty="0" smtClean="0"/>
              <a:t>Positive:  heterozygous antigen or weak antibody best if possible</a:t>
            </a:r>
          </a:p>
          <a:p>
            <a:pPr marL="514350" indent="-457200"/>
            <a:r>
              <a:rPr lang="en-US" dirty="0" smtClean="0"/>
              <a:t>Negative:  antigen negative or inert solution like albumin or </a:t>
            </a:r>
            <a:r>
              <a:rPr lang="en-US" dirty="0" err="1" smtClean="0"/>
              <a:t>Seraclone</a:t>
            </a:r>
            <a:r>
              <a:rPr lang="en-US" dirty="0" smtClean="0"/>
              <a:t>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0659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Reagents NOT </a:t>
            </a:r>
            <a:r>
              <a:rPr lang="en-US" dirty="0" err="1" smtClean="0"/>
              <a:t>QCed</a:t>
            </a:r>
            <a:r>
              <a:rPr lang="en-US" dirty="0" smtClean="0"/>
              <a:t> Automatically Each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QC required if reagent is </a:t>
            </a:r>
            <a:r>
              <a:rPr lang="en-US" b="1" dirty="0" smtClean="0"/>
              <a:t>used that day</a:t>
            </a:r>
          </a:p>
          <a:p>
            <a:pPr lvl="1"/>
            <a:r>
              <a:rPr lang="en-US" dirty="0" smtClean="0"/>
              <a:t>A2 cells</a:t>
            </a:r>
          </a:p>
          <a:p>
            <a:pPr lvl="1"/>
            <a:r>
              <a:rPr lang="en-US" dirty="0" smtClean="0"/>
              <a:t>Anti-C3b, -C3d</a:t>
            </a:r>
          </a:p>
          <a:p>
            <a:pPr lvl="1"/>
            <a:r>
              <a:rPr lang="en-US" dirty="0" smtClean="0"/>
              <a:t>C3 coated control cells</a:t>
            </a:r>
          </a:p>
          <a:p>
            <a:pPr lvl="1"/>
            <a:r>
              <a:rPr lang="en-US" dirty="0" smtClean="0"/>
              <a:t>PEG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How would you QC A2 cells?</a:t>
            </a:r>
          </a:p>
          <a:p>
            <a:pPr lvl="1"/>
            <a:r>
              <a:rPr lang="en-US" dirty="0"/>
              <a:t>	</a:t>
            </a:r>
            <a:r>
              <a:rPr lang="en-US" dirty="0" smtClean="0"/>
              <a:t>Confidence Antibody and </a:t>
            </a:r>
            <a:r>
              <a:rPr lang="en-US" dirty="0" err="1" smtClean="0"/>
              <a:t>Seraclone</a:t>
            </a:r>
            <a:r>
              <a:rPr lang="en-US" dirty="0" smtClean="0"/>
              <a:t>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407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Reagent Limitations and Expectations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Package Insert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9197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Every</a:t>
            </a:r>
            <a:r>
              <a:rPr lang="en-US" dirty="0" smtClean="0"/>
              <a:t> Reagent has them</a:t>
            </a:r>
          </a:p>
          <a:p>
            <a:r>
              <a:rPr lang="en-US" b="1" u="sng" dirty="0" smtClean="0"/>
              <a:t>FDA</a:t>
            </a:r>
            <a:r>
              <a:rPr lang="en-US" dirty="0" smtClean="0"/>
              <a:t> requires Limitations be listed in the Package Insert</a:t>
            </a:r>
          </a:p>
          <a:p>
            <a:r>
              <a:rPr lang="en-US" b="1" u="sng" dirty="0" smtClean="0"/>
              <a:t>Quality Assurance </a:t>
            </a:r>
            <a:r>
              <a:rPr lang="en-US" dirty="0" smtClean="0"/>
              <a:t>requires that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en-US" dirty="0" smtClean="0"/>
              <a:t>:</a:t>
            </a:r>
          </a:p>
          <a:p>
            <a:pPr lvl="1"/>
            <a:r>
              <a:rPr lang="en-US" b="1" dirty="0" smtClean="0"/>
              <a:t>Know</a:t>
            </a:r>
            <a:r>
              <a:rPr lang="en-US" dirty="0" smtClean="0"/>
              <a:t> the limitations which are not in the SOP</a:t>
            </a:r>
          </a:p>
          <a:p>
            <a:pPr lvl="1"/>
            <a:r>
              <a:rPr lang="en-US" b="1" dirty="0" smtClean="0"/>
              <a:t>Know</a:t>
            </a:r>
            <a:r>
              <a:rPr lang="en-US" dirty="0" smtClean="0"/>
              <a:t> the difference between manufacturers</a:t>
            </a:r>
          </a:p>
          <a:p>
            <a:pPr lvl="1"/>
            <a:r>
              <a:rPr lang="en-US" b="1" dirty="0" smtClean="0"/>
              <a:t>Respect</a:t>
            </a:r>
            <a:r>
              <a:rPr lang="en-US" dirty="0" smtClean="0"/>
              <a:t> them in your testing and interpretation of test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8799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Example:  anti-D reagents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810000" cy="6397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BioRad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810000" cy="395128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Any delay in reading and recording may result in weakened / false negative reactions</a:t>
            </a:r>
          </a:p>
          <a:p>
            <a:r>
              <a:rPr lang="en-US" dirty="0" smtClean="0"/>
              <a:t>Clot tube:  test within 10 days</a:t>
            </a:r>
          </a:p>
          <a:p>
            <a:r>
              <a:rPr lang="en-US" dirty="0" smtClean="0"/>
              <a:t>IAT phase of testing required to detect weak D and D category VI antigen</a:t>
            </a:r>
          </a:p>
          <a:p>
            <a:r>
              <a:rPr lang="en-US" dirty="0" smtClean="0"/>
              <a:t>Not validated for use with enzyme treated cells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2590800"/>
            <a:ext cx="4041775" cy="6397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Ortho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3505200"/>
            <a:ext cx="4041775" cy="3124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May stand up to 15 minutes at RT prior to centrifugation</a:t>
            </a:r>
          </a:p>
          <a:p>
            <a:r>
              <a:rPr lang="en-US" dirty="0" smtClean="0"/>
              <a:t>Clot tube:  test within 14 days</a:t>
            </a:r>
          </a:p>
          <a:p>
            <a:r>
              <a:rPr lang="en-US" dirty="0" smtClean="0"/>
              <a:t>Weakened expressions of D antigen may show varied reactivity as compared to other anti-D reagents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6048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Example:  anti-S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Stability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159125"/>
          </a:xfrm>
        </p:spPr>
        <p:txBody>
          <a:bodyPr/>
          <a:lstStyle/>
          <a:p>
            <a:r>
              <a:rPr lang="en-US" dirty="0" smtClean="0"/>
              <a:t>Should be read immediately and results interpreted without delay.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Delay may result in false negative or more often weak positive reactions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2743200"/>
            <a:ext cx="4041775" cy="63976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3429000"/>
            <a:ext cx="4041775" cy="315912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False negative may occur with</a:t>
            </a:r>
          </a:p>
          <a:p>
            <a:pPr lvl="1"/>
            <a:r>
              <a:rPr lang="en-US" dirty="0" smtClean="0"/>
              <a:t>TSEN+, S+ red cells </a:t>
            </a:r>
          </a:p>
          <a:p>
            <a:pPr lvl="1"/>
            <a:r>
              <a:rPr lang="en-US" dirty="0" smtClean="0"/>
              <a:t>Cells exposed to bleach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False Positive may occur with</a:t>
            </a:r>
          </a:p>
          <a:p>
            <a:pPr lvl="1"/>
            <a:r>
              <a:rPr lang="en-US" dirty="0" smtClean="0"/>
              <a:t>Antibodies to antibiotics</a:t>
            </a:r>
          </a:p>
          <a:p>
            <a:pPr lvl="1"/>
            <a:r>
              <a:rPr lang="en-US" dirty="0" smtClean="0"/>
              <a:t>Autoantibodies</a:t>
            </a:r>
          </a:p>
          <a:p>
            <a:pPr lvl="1"/>
            <a:r>
              <a:rPr lang="en-US" dirty="0" smtClean="0"/>
              <a:t>Cold antibodies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9936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229600" cy="117316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Example:  Anti-Jka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09800"/>
            <a:ext cx="4040188" cy="63976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BioRad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895600"/>
            <a:ext cx="44958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RT incubation </a:t>
            </a:r>
            <a:r>
              <a:rPr lang="en-US" dirty="0" smtClean="0"/>
              <a:t>for 15 minutes</a:t>
            </a:r>
          </a:p>
          <a:p>
            <a:r>
              <a:rPr lang="en-US" dirty="0" smtClean="0"/>
              <a:t>Centrifuge </a:t>
            </a:r>
            <a:r>
              <a:rPr lang="en-US" b="1" dirty="0" smtClean="0"/>
              <a:t>1 minute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91000" y="4191000"/>
            <a:ext cx="4041775" cy="6397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Immucor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953000"/>
            <a:ext cx="4041775" cy="1101725"/>
          </a:xfrm>
        </p:spPr>
        <p:txBody>
          <a:bodyPr/>
          <a:lstStyle/>
          <a:p>
            <a:r>
              <a:rPr lang="en-US" b="1" dirty="0" smtClean="0"/>
              <a:t>IAT </a:t>
            </a:r>
            <a:r>
              <a:rPr lang="en-US" dirty="0" smtClean="0"/>
              <a:t>test method</a:t>
            </a:r>
          </a:p>
          <a:p>
            <a:r>
              <a:rPr lang="en-US" dirty="0" smtClean="0"/>
              <a:t>15 to 30 minutes at 37</a:t>
            </a:r>
            <a:r>
              <a:rPr lang="en-US" baseline="30000" dirty="0" smtClean="0"/>
              <a:t>o</a:t>
            </a:r>
            <a:r>
              <a:rPr lang="en-US" dirty="0" smtClean="0"/>
              <a:t>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4131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229600" cy="117316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Example:  </a:t>
            </a:r>
            <a:r>
              <a:rPr lang="en-US" dirty="0" smtClean="0"/>
              <a:t>Anti-M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828800"/>
            <a:ext cx="4040188" cy="63976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Quotient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90800"/>
            <a:ext cx="4495800" cy="1143000"/>
          </a:xfrm>
        </p:spPr>
        <p:txBody>
          <a:bodyPr>
            <a:normAutofit fontScale="77500" lnSpcReduction="20000"/>
          </a:bodyPr>
          <a:lstStyle/>
          <a:p>
            <a:r>
              <a:rPr 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Washed at least 1 time</a:t>
            </a:r>
            <a:endParaRPr lang="en-US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err="1" smtClean="0"/>
              <a:t>Resuspended</a:t>
            </a:r>
            <a:r>
              <a:rPr lang="en-US" dirty="0" smtClean="0"/>
              <a:t> in 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UNBUFFERED</a:t>
            </a:r>
            <a:r>
              <a:rPr lang="en-US" dirty="0" smtClean="0"/>
              <a:t> Saline</a:t>
            </a:r>
          </a:p>
          <a:p>
            <a:pPr lvl="1"/>
            <a:r>
              <a:rPr lang="en-US" b="1" dirty="0" smtClean="0"/>
              <a:t>Located at the TANGO</a:t>
            </a:r>
          </a:p>
          <a:p>
            <a:pPr lvl="1"/>
            <a:r>
              <a:rPr lang="en-US" b="1" dirty="0" smtClean="0"/>
              <a:t>Do not use the bench saline</a:t>
            </a:r>
            <a:endParaRPr lang="en-US" b="1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34000" y="2667000"/>
            <a:ext cx="2895600" cy="6397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Why UNBUFFERED?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3470275"/>
            <a:ext cx="3733800" cy="1101725"/>
          </a:xfrm>
        </p:spPr>
        <p:txBody>
          <a:bodyPr/>
          <a:lstStyle/>
          <a:p>
            <a:r>
              <a:rPr lang="en-US" b="1" dirty="0" smtClean="0"/>
              <a:t>Optimal pH is 8.5</a:t>
            </a:r>
            <a:endParaRPr lang="en-US" dirty="0" smtClean="0"/>
          </a:p>
          <a:p>
            <a:r>
              <a:rPr lang="en-US" i="1" u="sng" dirty="0" smtClean="0"/>
              <a:t>Extremely</a:t>
            </a:r>
            <a:r>
              <a:rPr lang="en-US" dirty="0" smtClean="0"/>
              <a:t> sensitive to pH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7" name="Text Placeholder 4"/>
          <p:cNvSpPr txBox="1">
            <a:spLocks/>
          </p:cNvSpPr>
          <p:nvPr/>
        </p:nvSpPr>
        <p:spPr>
          <a:xfrm>
            <a:off x="533400" y="4572000"/>
            <a:ext cx="4041775" cy="63976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Other Limitations </a:t>
            </a:r>
            <a:endParaRPr lang="en-US" dirty="0"/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685800" y="5410200"/>
            <a:ext cx="7772400" cy="10667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Higher incubation temperatures yield weaker results</a:t>
            </a:r>
            <a:endParaRPr lang="en-US" dirty="0" smtClean="0"/>
          </a:p>
          <a:p>
            <a:r>
              <a:rPr lang="en-US" i="1" u="sng" dirty="0" smtClean="0"/>
              <a:t>Test fresh samples.</a:t>
            </a:r>
            <a:r>
              <a:rPr lang="en-US" dirty="0" smtClean="0"/>
              <a:t>  Antigen strength may decrease with storage of EDTA and clot samples </a:t>
            </a:r>
            <a:r>
              <a:rPr lang="en-US" i="1" dirty="0" smtClean="0"/>
              <a:t>(donors are in CPD)</a:t>
            </a:r>
          </a:p>
        </p:txBody>
      </p:sp>
    </p:spTree>
    <p:extLst>
      <p:ext uri="{BB962C8B-B14F-4D97-AF65-F5344CB8AC3E}">
        <p14:creationId xmlns:p14="http://schemas.microsoft.com/office/powerpoint/2010/main" val="31443339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Summary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62399"/>
          </a:xfrm>
        </p:spPr>
        <p:txBody>
          <a:bodyPr/>
          <a:lstStyle/>
          <a:p>
            <a:r>
              <a:rPr lang="en-US" dirty="0" smtClean="0"/>
              <a:t>Reagents are open to use and abuse</a:t>
            </a:r>
            <a:endParaRPr lang="en-US" dirty="0"/>
          </a:p>
          <a:p>
            <a:r>
              <a:rPr lang="en-US" dirty="0" smtClean="0"/>
              <a:t>Review how you use and, possibly, abuse them</a:t>
            </a:r>
            <a:endParaRPr lang="en-US" dirty="0"/>
          </a:p>
          <a:p>
            <a:r>
              <a:rPr lang="en-US" dirty="0" smtClean="0"/>
              <a:t>Apply our Quality Plan to reagents and supplies </a:t>
            </a:r>
          </a:p>
          <a:p>
            <a:r>
              <a:rPr lang="en-US" dirty="0" smtClean="0"/>
              <a:t>Improve Patient Safety every day through knowledge of reagents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233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Reagent and Supply Quality Plan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SOPs</a:t>
            </a:r>
            <a:r>
              <a:rPr lang="en-US" dirty="0" smtClean="0"/>
              <a:t> pertaining to Reagents and Supplies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1400-1:  Management of Services and Supplies </a:t>
            </a:r>
          </a:p>
          <a:p>
            <a:r>
              <a:rPr lang="en-US" dirty="0" smtClean="0"/>
              <a:t>1704-1:  Inspection and Evaluation of Critical Supplies, Services, and Products</a:t>
            </a:r>
          </a:p>
          <a:p>
            <a:r>
              <a:rPr lang="en-US" dirty="0" smtClean="0"/>
              <a:t>1706-1:  Supplier Recall of Nonconforming Products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26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Additional SOPs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Critical Supplies and Services – Reagents and Supplies list</a:t>
            </a:r>
          </a:p>
          <a:p>
            <a:pPr lvl="1"/>
            <a:r>
              <a:rPr lang="en-US" dirty="0" smtClean="0"/>
              <a:t>Specific reagents, supplies and their sources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4001-2:  Reagent Receipt Process </a:t>
            </a:r>
          </a:p>
          <a:p>
            <a:r>
              <a:rPr lang="en-US" dirty="0" smtClean="0"/>
              <a:t>4002-1:  Package Insert Review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63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Lot Numbers and Package Insert Versions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The Reagent Receipt Record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49821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Lot Number Tracking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Supplies</a:t>
            </a:r>
            <a:r>
              <a:rPr lang="en-US" dirty="0" smtClean="0">
                <a:solidFill>
                  <a:srgbClr val="C00000"/>
                </a:solidFill>
              </a:rPr>
              <a:t>:  </a:t>
            </a:r>
            <a:r>
              <a:rPr lang="en-US" dirty="0" smtClean="0"/>
              <a:t>Tubes, Saline, Pipets, Alcohol Swabs</a:t>
            </a:r>
          </a:p>
          <a:p>
            <a:pPr lvl="1"/>
            <a:r>
              <a:rPr lang="en-US" dirty="0" smtClean="0"/>
              <a:t>Do not track lot numbers on receipt records</a:t>
            </a:r>
          </a:p>
          <a:p>
            <a:pPr lvl="2"/>
            <a:r>
              <a:rPr lang="en-US" dirty="0" smtClean="0"/>
              <a:t>Saline cube lots are recorded on Cell Washer QC form</a:t>
            </a:r>
          </a:p>
          <a:p>
            <a:pPr lvl="2"/>
            <a:r>
              <a:rPr lang="en-US" dirty="0" smtClean="0"/>
              <a:t>Other Supplies:  lot number recorded if used for component processing </a:t>
            </a:r>
            <a:endParaRPr lang="en-US" dirty="0"/>
          </a:p>
          <a:p>
            <a:pPr lvl="1"/>
            <a:r>
              <a:rPr lang="en-US" dirty="0" smtClean="0"/>
              <a:t>Quantity received recorded on Blanket/Standing Order sheets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Testing Reagents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racked on </a:t>
            </a:r>
          </a:p>
          <a:p>
            <a:pPr lvl="2"/>
            <a:r>
              <a:rPr lang="en-US" dirty="0" smtClean="0"/>
              <a:t>Receipt Record form</a:t>
            </a:r>
          </a:p>
          <a:p>
            <a:pPr lvl="2"/>
            <a:r>
              <a:rPr lang="en-US" dirty="0" smtClean="0"/>
              <a:t>QC records</a:t>
            </a:r>
          </a:p>
          <a:p>
            <a:pPr lvl="2"/>
            <a:r>
              <a:rPr lang="en-US" dirty="0" smtClean="0"/>
              <a:t>TANGO QC printout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0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Quality Plan </a:t>
            </a:r>
            <a:r>
              <a:rPr lang="en-US" sz="2700" dirty="0" smtClean="0"/>
              <a:t>and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b="1" dirty="0" smtClean="0">
                <a:solidFill>
                  <a:srgbClr val="C00000"/>
                </a:solidFill>
              </a:rPr>
              <a:t>Reagent Receipt Record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63561" y="1623218"/>
            <a:ext cx="4038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Plan says TSL will:</a:t>
            </a:r>
          </a:p>
          <a:p>
            <a:r>
              <a:rPr lang="en-US" dirty="0" smtClean="0"/>
              <a:t>Track lot numbers</a:t>
            </a:r>
          </a:p>
          <a:p>
            <a:r>
              <a:rPr lang="en-US" dirty="0" smtClean="0"/>
              <a:t>Identify lot numbers to be recalled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Review Package inserts and make revisions as indicated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Reagent Receipt Record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L</a:t>
            </a:r>
            <a:r>
              <a:rPr lang="en-US" dirty="0" smtClean="0"/>
              <a:t>ot numbers recorded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Package insert numbers recorded and reviewed</a:t>
            </a:r>
            <a:endParaRPr lang="en-US" dirty="0"/>
          </a:p>
        </p:txBody>
      </p:sp>
      <p:sp>
        <p:nvSpPr>
          <p:cNvPr id="6" name="Right Brace 5"/>
          <p:cNvSpPr/>
          <p:nvPr/>
        </p:nvSpPr>
        <p:spPr>
          <a:xfrm>
            <a:off x="4344659" y="1752600"/>
            <a:ext cx="155448" cy="1981200"/>
          </a:xfrm>
          <a:prstGeom prst="rightBrac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Brace 6"/>
          <p:cNvSpPr/>
          <p:nvPr/>
        </p:nvSpPr>
        <p:spPr>
          <a:xfrm>
            <a:off x="4344659" y="4114800"/>
            <a:ext cx="155448" cy="1981200"/>
          </a:xfrm>
          <a:prstGeom prst="rightBrac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56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But Package Inserts are…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en-US" dirty="0" smtClean="0"/>
              <a:t> Lot Specific</a:t>
            </a:r>
          </a:p>
          <a:p>
            <a:r>
              <a:rPr lang="en-US" dirty="0" smtClean="0"/>
              <a:t>How do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en-US" dirty="0" smtClean="0"/>
              <a:t> connect …</a:t>
            </a:r>
          </a:p>
        </p:txBody>
      </p:sp>
      <p:pic>
        <p:nvPicPr>
          <p:cNvPr id="4" name="Picture 10" descr="P12100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38725" y="1600200"/>
            <a:ext cx="3259138" cy="4530725"/>
          </a:xfrm>
          <a:prstGeom prst="rect">
            <a:avLst/>
          </a:prstGeom>
          <a:noFill/>
        </p:spPr>
      </p:pic>
      <p:sp>
        <p:nvSpPr>
          <p:cNvPr id="5" name="Folded Corner 4"/>
          <p:cNvSpPr/>
          <p:nvPr/>
        </p:nvSpPr>
        <p:spPr>
          <a:xfrm>
            <a:off x="914400" y="3657600"/>
            <a:ext cx="2743200" cy="21336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Package Insert</a:t>
            </a:r>
          </a:p>
          <a:p>
            <a:pPr algn="ctr"/>
            <a:r>
              <a:rPr lang="en-US" dirty="0" smtClean="0"/>
              <a:t>For</a:t>
            </a:r>
          </a:p>
          <a:p>
            <a:pPr algn="ctr"/>
            <a:r>
              <a:rPr lang="en-US" dirty="0" smtClean="0"/>
              <a:t>Anti-A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Ortho Clinical Diagnostics</a:t>
            </a:r>
          </a:p>
          <a:p>
            <a:pPr algn="ctr"/>
            <a:r>
              <a:rPr lang="en-US" dirty="0" smtClean="0"/>
              <a:t>e631222758</a:t>
            </a:r>
            <a:endParaRPr lang="en-US" dirty="0"/>
          </a:p>
        </p:txBody>
      </p:sp>
      <p:sp>
        <p:nvSpPr>
          <p:cNvPr id="6" name="Left-Right Arrow 5"/>
          <p:cNvSpPr/>
          <p:nvPr/>
        </p:nvSpPr>
        <p:spPr>
          <a:xfrm rot="20948672">
            <a:off x="2971801" y="4818518"/>
            <a:ext cx="2663952" cy="484632"/>
          </a:xfrm>
          <a:prstGeom prst="left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5076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Match Lot Number to Package Insert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295400"/>
            <a:ext cx="4040188" cy="639762"/>
          </a:xfrm>
        </p:spPr>
        <p:txBody>
          <a:bodyPr/>
          <a:lstStyle/>
          <a:p>
            <a:r>
              <a:rPr lang="en-US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Reagent Receipt Record</a:t>
            </a:r>
            <a:endParaRPr lang="en-US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1905000"/>
            <a:ext cx="4040188" cy="1863725"/>
          </a:xfrm>
        </p:spPr>
        <p:txBody>
          <a:bodyPr/>
          <a:lstStyle/>
          <a:p>
            <a:r>
              <a:rPr lang="en-US" dirty="0" smtClean="0"/>
              <a:t>Lot number</a:t>
            </a:r>
          </a:p>
          <a:p>
            <a:r>
              <a:rPr lang="en-US" dirty="0" smtClean="0"/>
              <a:t>Package Insert number</a:t>
            </a:r>
          </a:p>
          <a:p>
            <a:r>
              <a:rPr lang="en-US" dirty="0" smtClean="0"/>
              <a:t>Package insert in page protector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2311" y="3733800"/>
            <a:ext cx="4041775" cy="487362"/>
          </a:xfrm>
        </p:spPr>
        <p:txBody>
          <a:bodyPr/>
          <a:lstStyle/>
          <a:p>
            <a:r>
              <a:rPr lang="en-US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Reagent Box </a:t>
            </a:r>
            <a:endParaRPr lang="en-US" u="sng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33578" y="4267200"/>
            <a:ext cx="4041775" cy="568325"/>
          </a:xfrm>
        </p:spPr>
        <p:txBody>
          <a:bodyPr/>
          <a:lstStyle/>
          <a:p>
            <a:r>
              <a:rPr lang="en-US" dirty="0" smtClean="0"/>
              <a:t>Package Insert in box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90600" y="4979864"/>
            <a:ext cx="8225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SOPs</a:t>
            </a:r>
            <a:endParaRPr lang="en-US" sz="2400" b="1" u="sng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9200" y="5562600"/>
            <a:ext cx="74562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Reagent use described in SOP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Reviewed and revised when new insert version received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8279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1229</Words>
  <Application>Microsoft Office PowerPoint</Application>
  <PresentationFormat>On-screen Show (4:3)</PresentationFormat>
  <Paragraphs>230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Reagent and Supply Receipt </vt:lpstr>
      <vt:lpstr>Reagents</vt:lpstr>
      <vt:lpstr>Reagent and Supply Quality Plan</vt:lpstr>
      <vt:lpstr>Additional SOPs</vt:lpstr>
      <vt:lpstr>Lot Numbers and Package Insert Versions</vt:lpstr>
      <vt:lpstr>Lot Number Tracking</vt:lpstr>
      <vt:lpstr>Quality Plan and  Reagent Receipt Record</vt:lpstr>
      <vt:lpstr>But Package Inserts are…</vt:lpstr>
      <vt:lpstr>Match Lot Number to Package Insert</vt:lpstr>
      <vt:lpstr>What if…</vt:lpstr>
      <vt:lpstr>And if it isn’t???</vt:lpstr>
      <vt:lpstr>Purpose of Reagent Receipt Record</vt:lpstr>
      <vt:lpstr>Annual Reagent Review</vt:lpstr>
      <vt:lpstr>Inventory Ordering and Receipt Basics</vt:lpstr>
      <vt:lpstr>Inventory and Storage</vt:lpstr>
      <vt:lpstr>Receipt</vt:lpstr>
      <vt:lpstr>Standing Orders</vt:lpstr>
      <vt:lpstr>Supplies</vt:lpstr>
      <vt:lpstr>How do we decide to record and track Lot Numbers?</vt:lpstr>
      <vt:lpstr>Quality Control</vt:lpstr>
      <vt:lpstr>FDA has their say…</vt:lpstr>
      <vt:lpstr>Reagents NOT QCed Automatically Each Day</vt:lpstr>
      <vt:lpstr>Reagent Limitations and Expectations</vt:lpstr>
      <vt:lpstr>Limitations</vt:lpstr>
      <vt:lpstr>Example:  anti-D reagents</vt:lpstr>
      <vt:lpstr>Example:  anti-S</vt:lpstr>
      <vt:lpstr>Example:  Anti-Jka </vt:lpstr>
      <vt:lpstr>Example:  Anti-M 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Reagent Receipt </dc:title>
  <dc:creator/>
  <cp:lastModifiedBy>rgary</cp:lastModifiedBy>
  <cp:revision>31</cp:revision>
  <dcterms:created xsi:type="dcterms:W3CDTF">2006-08-16T00:00:00Z</dcterms:created>
  <dcterms:modified xsi:type="dcterms:W3CDTF">2013-02-25T20:31:41Z</dcterms:modified>
</cp:coreProperties>
</file>