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6" r:id="rId4"/>
    <p:sldId id="257" r:id="rId5"/>
    <p:sldId id="258" r:id="rId6"/>
    <p:sldId id="259" r:id="rId7"/>
    <p:sldId id="260" r:id="rId8"/>
    <p:sldId id="286" r:id="rId9"/>
    <p:sldId id="261" r:id="rId10"/>
    <p:sldId id="262" r:id="rId11"/>
    <p:sldId id="263" r:id="rId12"/>
    <p:sldId id="264" r:id="rId13"/>
    <p:sldId id="265" r:id="rId14"/>
    <p:sldId id="271" r:id="rId15"/>
    <p:sldId id="268" r:id="rId16"/>
    <p:sldId id="269" r:id="rId17"/>
    <p:sldId id="270" r:id="rId18"/>
    <p:sldId id="281" r:id="rId19"/>
    <p:sldId id="288" r:id="rId20"/>
    <p:sldId id="272" r:id="rId21"/>
    <p:sldId id="287" r:id="rId22"/>
    <p:sldId id="279" r:id="rId23"/>
    <p:sldId id="284" r:id="rId24"/>
    <p:sldId id="285" r:id="rId25"/>
    <p:sldId id="273" r:id="rId26"/>
    <p:sldId id="276" r:id="rId27"/>
    <p:sldId id="277" r:id="rId28"/>
    <p:sldId id="278" r:id="rId29"/>
    <p:sldId id="283" r:id="rId30"/>
    <p:sldId id="280" r:id="rId31"/>
    <p:sldId id="266" r:id="rId32"/>
    <p:sldId id="267" r:id="rId33"/>
    <p:sldId id="28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8" autoAdjust="0"/>
    <p:restoredTop sz="94620" autoAdjust="0"/>
  </p:normalViewPr>
  <p:slideViewPr>
    <p:cSldViewPr>
      <p:cViewPr>
        <p:scale>
          <a:sx n="96" d="100"/>
          <a:sy n="96" d="100"/>
        </p:scale>
        <p:origin x="-1620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2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9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1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3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6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1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2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1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15B6-A81F-45FC-96A8-9EDB19698C13}" type="datetimeFigureOut">
              <a:rPr lang="en-US" smtClean="0"/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5BFA-487D-40AE-BAC2-AC933C6FE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3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Thermometers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Reading, Repair, and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Turn!  Heatblock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07630"/>
            <a:ext cx="4572000" cy="43434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</p:pic>
      <p:sp>
        <p:nvSpPr>
          <p:cNvPr id="5" name="TextBox 4"/>
          <p:cNvSpPr txBox="1"/>
          <p:nvPr/>
        </p:nvSpPr>
        <p:spPr>
          <a:xfrm>
            <a:off x="7162800" y="400583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8866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 rot="18933294">
            <a:off x="6278014" y="3208505"/>
            <a:ext cx="555565" cy="678820"/>
          </a:xfrm>
          <a:prstGeom prst="arc">
            <a:avLst>
              <a:gd name="adj1" fmla="val 16665489"/>
              <a:gd name="adj2" fmla="val 1976867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What temperature do you read and record?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07630"/>
            <a:ext cx="4572000" cy="43434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</p:pic>
      <p:sp>
        <p:nvSpPr>
          <p:cNvPr id="5" name="TextBox 4"/>
          <p:cNvSpPr txBox="1"/>
          <p:nvPr/>
        </p:nvSpPr>
        <p:spPr>
          <a:xfrm>
            <a:off x="7162800" y="400583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8866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 rot="18933294">
            <a:off x="6287955" y="3168749"/>
            <a:ext cx="555565" cy="678820"/>
          </a:xfrm>
          <a:prstGeom prst="arc">
            <a:avLst>
              <a:gd name="adj1" fmla="val 16665489"/>
              <a:gd name="adj2" fmla="val 1976867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What temperature do you read and record?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4005835"/>
            <a:ext cx="1676400" cy="1138773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3200" b="1" dirty="0" smtClean="0"/>
              <a:t>37.9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Take a Look at </a:t>
            </a:r>
            <a:r>
              <a:rPr lang="en-US" dirty="0" smtClean="0"/>
              <a:t>any Temperature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What do you see on the recorded </a:t>
            </a:r>
            <a:r>
              <a:rPr lang="en-US" b="1" dirty="0" smtClean="0"/>
              <a:t>temps 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Lots of </a:t>
            </a:r>
            <a:r>
              <a:rPr lang="en-US" b="1" dirty="0" smtClean="0"/>
              <a:t>variation?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2 figures with no decimal </a:t>
            </a:r>
            <a:r>
              <a:rPr lang="en-US" b="1" dirty="0" smtClean="0"/>
              <a:t>point?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Some possible round ups or round </a:t>
            </a:r>
            <a:r>
              <a:rPr lang="en-US" b="1" dirty="0" smtClean="0"/>
              <a:t>downs?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To be Consistent is 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CTs doing Bench QC each shift</a:t>
            </a:r>
          </a:p>
          <a:p>
            <a:r>
              <a:rPr lang="en-US" dirty="0" smtClean="0"/>
              <a:t>Every Heatblock temperature recording has 3 digits:</a:t>
            </a:r>
          </a:p>
          <a:p>
            <a:pPr lvl="1"/>
            <a:r>
              <a:rPr lang="en-US" dirty="0" smtClean="0"/>
              <a:t>Use 2 certain digits</a:t>
            </a:r>
          </a:p>
          <a:p>
            <a:pPr lvl="1"/>
            <a:r>
              <a:rPr lang="en-US" dirty="0" smtClean="0"/>
              <a:t>Use 1 uncertain digit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4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To be Consistent is 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419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All Staff recording Storage </a:t>
            </a:r>
            <a:r>
              <a:rPr lang="en-US" u="sng" dirty="0"/>
              <a:t>U</a:t>
            </a:r>
            <a:r>
              <a:rPr lang="en-US" u="sng" dirty="0" smtClean="0"/>
              <a:t>nit temperatures</a:t>
            </a:r>
          </a:p>
          <a:p>
            <a:r>
              <a:rPr lang="en-US" dirty="0" smtClean="0"/>
              <a:t>Follow the significant figure rule when recording </a:t>
            </a:r>
          </a:p>
          <a:p>
            <a:pPr lvl="1"/>
            <a:r>
              <a:rPr lang="en-US" dirty="0" smtClean="0"/>
              <a:t>Use 1 or 2 certain digits </a:t>
            </a:r>
          </a:p>
          <a:p>
            <a:pPr lvl="1"/>
            <a:r>
              <a:rPr lang="en-US" dirty="0" smtClean="0"/>
              <a:t>Use 1 uncertain digit</a:t>
            </a:r>
          </a:p>
          <a:p>
            <a:r>
              <a:rPr lang="en-US" dirty="0" smtClean="0"/>
              <a:t>Thermometers differ in markings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Blood Storage Refrigerators on next slide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Turn!  Blood Storage Refrigerator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What temperature do you read and record?</a:t>
            </a:r>
            <a:endParaRPr lang="en-US" dirty="0"/>
          </a:p>
          <a:p>
            <a:endParaRPr lang="en-US" dirty="0"/>
          </a:p>
        </p:txBody>
      </p:sp>
      <p:pic>
        <p:nvPicPr>
          <p:cNvPr id="8" name="il_fi" descr="http://t2.gstatic.com/images?q=tbn:ANd9GcSIjbIyYyFIHVDkQnoTwhO9TuNi2y0V5zOpauwsBh9GoBDTDvNwzf1-FOm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828800"/>
            <a:ext cx="1123950" cy="381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477347" y="2395343"/>
            <a:ext cx="368300" cy="1884293"/>
            <a:chOff x="5760" y="3780"/>
            <a:chExt cx="579" cy="3089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5871" y="6315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5838" y="5129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5760" y="3780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3962400" y="2441295"/>
            <a:ext cx="15560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1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What temperature do you read and record?</a:t>
            </a:r>
            <a:endParaRPr lang="en-US" dirty="0"/>
          </a:p>
          <a:p>
            <a:endParaRPr lang="en-US" dirty="0"/>
          </a:p>
        </p:txBody>
      </p:sp>
      <p:pic>
        <p:nvPicPr>
          <p:cNvPr id="8" name="il_fi" descr="http://t2.gstatic.com/images?q=tbn:ANd9GcSIjbIyYyFIHVDkQnoTwhO9TuNi2y0V5zOpauwsBh9GoBDTDvNwzf1-FOm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828800"/>
            <a:ext cx="1123950" cy="381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477347" y="2395343"/>
            <a:ext cx="368300" cy="1884293"/>
            <a:chOff x="5760" y="3780"/>
            <a:chExt cx="579" cy="3089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5871" y="6315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5838" y="5129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5760" y="3780"/>
              <a:ext cx="468" cy="5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3962400" y="2441295"/>
            <a:ext cx="15560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19200" y="4005835"/>
            <a:ext cx="2590800" cy="2062103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3200" b="1" dirty="0" smtClean="0"/>
              <a:t>5.7   </a:t>
            </a:r>
            <a:r>
              <a:rPr lang="en-US" sz="2000" b="1" i="1" dirty="0" smtClean="0"/>
              <a:t>Or   </a:t>
            </a:r>
            <a:r>
              <a:rPr lang="en-US" sz="2000" b="1" dirty="0" smtClean="0"/>
              <a:t> </a:t>
            </a:r>
            <a:r>
              <a:rPr lang="en-US" sz="3200" b="1" dirty="0" smtClean="0"/>
              <a:t>5.6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Last digit is the </a:t>
            </a:r>
            <a:r>
              <a:rPr lang="en-US" sz="2000" b="1" i="1" u="sng" dirty="0" smtClean="0"/>
              <a:t>un</a:t>
            </a:r>
            <a:r>
              <a:rPr lang="en-US" sz="2000" b="1" dirty="0" smtClean="0"/>
              <a:t>certain figure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Chart Recorder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720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Tiny</a:t>
            </a:r>
            <a:r>
              <a:rPr lang="en-US" sz="3600" dirty="0" smtClean="0"/>
              <a:t> Gradation Lines and </a:t>
            </a:r>
            <a:r>
              <a:rPr lang="en-US" sz="4800" b="1" dirty="0" smtClean="0"/>
              <a:t>Wide</a:t>
            </a:r>
            <a:r>
              <a:rPr lang="en-US" sz="3600" dirty="0" smtClean="0"/>
              <a:t> Pen Lines</a:t>
            </a:r>
          </a:p>
          <a:p>
            <a:pPr lvl="1"/>
            <a:r>
              <a:rPr lang="en-US" dirty="0" smtClean="0"/>
              <a:t>May not be able to visualize an insignificant figure</a:t>
            </a:r>
          </a:p>
          <a:p>
            <a:r>
              <a:rPr lang="en-US" sz="3600" dirty="0" smtClean="0"/>
              <a:t>Equipment Module</a:t>
            </a:r>
          </a:p>
          <a:p>
            <a:pPr lvl="1"/>
            <a:r>
              <a:rPr lang="en-US" dirty="0" smtClean="0"/>
              <a:t>Reading – Ask Questions of </a:t>
            </a:r>
            <a:r>
              <a:rPr lang="en-US" dirty="0" smtClean="0"/>
              <a:t>the Lead/trainer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hart recorder changing</a:t>
            </a:r>
          </a:p>
          <a:p>
            <a:pPr lvl="2"/>
            <a:r>
              <a:rPr lang="en-US" dirty="0" smtClean="0"/>
              <a:t>Make sure the chart is correctly set 1 hour later</a:t>
            </a:r>
          </a:p>
          <a:p>
            <a:pPr lvl="1"/>
            <a:r>
              <a:rPr lang="en-US" dirty="0" smtClean="0"/>
              <a:t>Discuss/demonstrate recording pen calibrations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Platelet Chamber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Chart, Digital, Spirit Fill Thermometer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il_fi" descr="http://www.brrsd.net/web/adamsville/thermometer%20clipart-blank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19487" y="1433513"/>
            <a:ext cx="1733550" cy="5572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 rot="5400000">
            <a:off x="3506153" y="3178176"/>
            <a:ext cx="1377950" cy="2438400"/>
            <a:chOff x="2345" y="5475"/>
            <a:chExt cx="2170" cy="3840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3789" y="6585"/>
              <a:ext cx="726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717" y="7748"/>
              <a:ext cx="798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789" y="8873"/>
              <a:ext cx="654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-2473848">
              <a:off x="2345" y="6290"/>
              <a:ext cx="1393" cy="1322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1 w 19789"/>
                <a:gd name="T1" fmla="*/ 0 h 21102"/>
                <a:gd name="T2" fmla="*/ 19789 w 19789"/>
                <a:gd name="T3" fmla="*/ 12445 h 21102"/>
                <a:gd name="T4" fmla="*/ 0 w 19789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89" h="21102" fill="none" extrusionOk="0">
                  <a:moveTo>
                    <a:pt x="4611" y="-1"/>
                  </a:moveTo>
                  <a:cubicBezTo>
                    <a:pt x="11371" y="1477"/>
                    <a:pt x="17015" y="6104"/>
                    <a:pt x="19789" y="12444"/>
                  </a:cubicBezTo>
                </a:path>
                <a:path w="19789" h="21102" stroke="0" extrusionOk="0">
                  <a:moveTo>
                    <a:pt x="4611" y="-1"/>
                  </a:moveTo>
                  <a:cubicBezTo>
                    <a:pt x="11371" y="1477"/>
                    <a:pt x="17015" y="6104"/>
                    <a:pt x="19789" y="12444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3717" y="5475"/>
              <a:ext cx="726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35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Platelet Chamber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Chart, Digital, Spirit Fill Thermometer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il_fi" descr="http://www.brrsd.net/web/adamsville/thermometer%20clipart-blank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19487" y="1433513"/>
            <a:ext cx="1733550" cy="5572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 rot="5400000">
            <a:off x="3506153" y="3178176"/>
            <a:ext cx="1377950" cy="2438400"/>
            <a:chOff x="2345" y="5475"/>
            <a:chExt cx="2170" cy="3840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3789" y="6585"/>
              <a:ext cx="726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717" y="7748"/>
              <a:ext cx="798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789" y="8873"/>
              <a:ext cx="654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-2473848">
              <a:off x="2345" y="6290"/>
              <a:ext cx="1393" cy="1322"/>
            </a:xfrm>
            <a:custGeom>
              <a:avLst/>
              <a:gdLst>
                <a:gd name="G0" fmla="+- 0 0 0"/>
                <a:gd name="G1" fmla="+- 21102 0 0"/>
                <a:gd name="G2" fmla="+- 21600 0 0"/>
                <a:gd name="T0" fmla="*/ 4611 w 19789"/>
                <a:gd name="T1" fmla="*/ 0 h 21102"/>
                <a:gd name="T2" fmla="*/ 19789 w 19789"/>
                <a:gd name="T3" fmla="*/ 12445 h 21102"/>
                <a:gd name="T4" fmla="*/ 0 w 19789"/>
                <a:gd name="T5" fmla="*/ 21102 h 2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89" h="21102" fill="none" extrusionOk="0">
                  <a:moveTo>
                    <a:pt x="4611" y="-1"/>
                  </a:moveTo>
                  <a:cubicBezTo>
                    <a:pt x="11371" y="1477"/>
                    <a:pt x="17015" y="6104"/>
                    <a:pt x="19789" y="12444"/>
                  </a:cubicBezTo>
                </a:path>
                <a:path w="19789" h="21102" stroke="0" extrusionOk="0">
                  <a:moveTo>
                    <a:pt x="4611" y="-1"/>
                  </a:moveTo>
                  <a:cubicBezTo>
                    <a:pt x="11371" y="1477"/>
                    <a:pt x="17015" y="6104"/>
                    <a:pt x="19789" y="12444"/>
                  </a:cubicBezTo>
                  <a:lnTo>
                    <a:pt x="0" y="21102"/>
                  </a:lnTo>
                  <a:close/>
                </a:path>
              </a:pathLst>
            </a:cu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3717" y="5475"/>
              <a:ext cx="726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5402" y="4855846"/>
            <a:ext cx="2207798" cy="1508105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23.0</a:t>
            </a:r>
            <a:endParaRPr lang="en-US" sz="32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Last digit is the </a:t>
            </a:r>
            <a:r>
              <a:rPr lang="en-US" sz="2000" b="1" i="1" u="sng" dirty="0" smtClean="0"/>
              <a:t>un</a:t>
            </a:r>
            <a:r>
              <a:rPr lang="en-US" sz="2000" b="1" dirty="0" smtClean="0"/>
              <a:t>certain </a:t>
            </a:r>
            <a:r>
              <a:rPr lang="en-US" sz="2000" b="1" dirty="0" smtClean="0"/>
              <a:t>figure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2939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Two Part Learning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First:  </a:t>
            </a:r>
          </a:p>
          <a:p>
            <a:pPr lvl="1"/>
            <a:r>
              <a:rPr lang="en-US" dirty="0" smtClean="0"/>
              <a:t>Reading and Recording </a:t>
            </a:r>
            <a:r>
              <a:rPr lang="en-US" dirty="0"/>
              <a:t>T</a:t>
            </a:r>
            <a:r>
              <a:rPr lang="en-US" dirty="0" smtClean="0"/>
              <a:t>hermometer temperatures</a:t>
            </a:r>
          </a:p>
          <a:p>
            <a:r>
              <a:rPr lang="en-US" b="1" u="sng" dirty="0" smtClean="0">
                <a:solidFill>
                  <a:srgbClr val="7030A0"/>
                </a:solidFill>
              </a:rPr>
              <a:t>Second:  </a:t>
            </a:r>
          </a:p>
          <a:p>
            <a:pPr lvl="1"/>
            <a:r>
              <a:rPr lang="en-US" dirty="0" smtClean="0"/>
              <a:t>Calibration</a:t>
            </a:r>
          </a:p>
          <a:p>
            <a:pPr lvl="1"/>
            <a:r>
              <a:rPr lang="en-US" dirty="0" smtClean="0"/>
              <a:t>Contents, handling, and clean-up</a:t>
            </a:r>
          </a:p>
          <a:p>
            <a:pPr lvl="1"/>
            <a:r>
              <a:rPr lang="en-US" dirty="0" smtClean="0"/>
              <a:t>Safety First!</a:t>
            </a:r>
          </a:p>
          <a:p>
            <a:pPr lvl="1"/>
            <a:r>
              <a:rPr lang="en-US" dirty="0" smtClean="0"/>
              <a:t>Repair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Freezers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Odd because they are </a:t>
            </a:r>
          </a:p>
          <a:p>
            <a:pPr lvl="1"/>
            <a:r>
              <a:rPr lang="en-US" dirty="0" smtClean="0"/>
              <a:t>upside-down</a:t>
            </a:r>
          </a:p>
          <a:p>
            <a:pPr lvl="1"/>
            <a:r>
              <a:rPr lang="en-US" dirty="0" smtClean="0"/>
              <a:t>1 degree markings</a:t>
            </a:r>
          </a:p>
          <a:p>
            <a:r>
              <a:rPr lang="en-US" sz="3600" dirty="0" smtClean="0"/>
              <a:t>Lower is better</a:t>
            </a:r>
          </a:p>
          <a:p>
            <a:r>
              <a:rPr lang="en-US" sz="3600" dirty="0" smtClean="0"/>
              <a:t>Temperature is ??</a:t>
            </a:r>
          </a:p>
          <a:p>
            <a:endParaRPr lang="en-US" sz="3600" dirty="0"/>
          </a:p>
        </p:txBody>
      </p:sp>
      <p:pic>
        <p:nvPicPr>
          <p:cNvPr id="5" name="il_fi" descr="http://www.brrsd.net/web/adamsville/thermometer%20clipart-blank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14400"/>
            <a:ext cx="1733550" cy="557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2001078"/>
            <a:ext cx="14382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4191000" y="3505200"/>
            <a:ext cx="1819275" cy="9533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7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Freezers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Temperature </a:t>
            </a:r>
            <a:r>
              <a:rPr lang="en-US" sz="3600" dirty="0" smtClean="0"/>
              <a:t>is ??</a:t>
            </a:r>
          </a:p>
          <a:p>
            <a:endParaRPr lang="en-US" sz="3600" dirty="0"/>
          </a:p>
        </p:txBody>
      </p:sp>
      <p:pic>
        <p:nvPicPr>
          <p:cNvPr id="5" name="il_fi" descr="http://www.brrsd.net/web/adamsville/thermometer%20clipart-blank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14400"/>
            <a:ext cx="1733550" cy="557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2001078"/>
            <a:ext cx="14382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57400" y="2955270"/>
            <a:ext cx="2590800" cy="2062103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3200" b="1" dirty="0" smtClean="0"/>
              <a:t>-27.5</a:t>
            </a:r>
            <a:endParaRPr lang="en-US" sz="32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Last digit is the </a:t>
            </a:r>
            <a:r>
              <a:rPr lang="en-US" sz="2000" b="1" i="1" u="sng" dirty="0" smtClean="0"/>
              <a:t>un</a:t>
            </a:r>
            <a:r>
              <a:rPr lang="en-US" sz="2000" b="1" dirty="0" smtClean="0"/>
              <a:t>certain figure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Part 2:  Thermometer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Calibration</a:t>
            </a:r>
          </a:p>
          <a:p>
            <a:pPr algn="ctr"/>
            <a:r>
              <a:rPr lang="en-US" sz="5400" dirty="0" smtClean="0"/>
              <a:t>Contents</a:t>
            </a:r>
          </a:p>
          <a:p>
            <a:pPr algn="ctr"/>
            <a:r>
              <a:rPr lang="en-US" sz="5400" dirty="0" smtClean="0"/>
              <a:t>Handling</a:t>
            </a:r>
          </a:p>
          <a:p>
            <a:pPr algn="ctr"/>
            <a:r>
              <a:rPr lang="en-US" sz="5400" dirty="0" smtClean="0"/>
              <a:t>Clean-up</a:t>
            </a:r>
          </a:p>
          <a:p>
            <a:pPr algn="ctr"/>
            <a:r>
              <a:rPr lang="en-US" sz="5400" dirty="0" smtClean="0"/>
              <a:t>Repair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98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NIST, Fluke and their Cousins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038600" cy="4800600"/>
          </a:xfrm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b="1" i="1" dirty="0" smtClean="0">
                <a:solidFill>
                  <a:srgbClr val="7030A0"/>
                </a:solidFill>
              </a:rPr>
              <a:t>NIST</a:t>
            </a:r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N</a:t>
            </a:r>
            <a:r>
              <a:rPr lang="en-US" dirty="0" smtClean="0"/>
              <a:t>ational </a:t>
            </a:r>
            <a:r>
              <a:rPr lang="en-US" b="1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nstitute of </a:t>
            </a:r>
            <a:r>
              <a:rPr lang="en-US" b="1" dirty="0" smtClean="0">
                <a:solidFill>
                  <a:srgbClr val="7030A0"/>
                </a:solidFill>
              </a:rPr>
              <a:t>S</a:t>
            </a:r>
            <a:r>
              <a:rPr lang="en-US" dirty="0" smtClean="0"/>
              <a:t>tandards and 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echnology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Fluke</a:t>
            </a:r>
          </a:p>
          <a:p>
            <a:pPr lvl="1"/>
            <a:r>
              <a:rPr lang="en-US" dirty="0" smtClean="0"/>
              <a:t>Brand Name</a:t>
            </a:r>
          </a:p>
          <a:p>
            <a:pPr lvl="1"/>
            <a:r>
              <a:rPr lang="en-US" dirty="0" smtClean="0"/>
              <a:t>Manufacture, distribute and service electronic test tools and biochemical equipment</a:t>
            </a:r>
          </a:p>
          <a:p>
            <a:r>
              <a:rPr lang="en-US" dirty="0" smtClean="0"/>
              <a:t>Recalibrated </a:t>
            </a:r>
            <a:r>
              <a:rPr lang="en-US" b="1" dirty="0" smtClean="0"/>
              <a:t>annually</a:t>
            </a:r>
            <a:r>
              <a:rPr lang="en-US" dirty="0" smtClean="0"/>
              <a:t> by an external service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4083326"/>
            <a:ext cx="4038600" cy="1752600"/>
          </a:xfr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Their Cousins</a:t>
            </a:r>
          </a:p>
          <a:p>
            <a:pPr lvl="1"/>
            <a:r>
              <a:rPr lang="en-US" dirty="0" smtClean="0"/>
              <a:t>All other thermometers</a:t>
            </a:r>
          </a:p>
          <a:p>
            <a:pPr lvl="1"/>
            <a:r>
              <a:rPr lang="en-US" dirty="0" smtClean="0"/>
              <a:t>Re-calibrated annually against a NIST standard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10668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524000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72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Why don’t we have NIST or Flukes everywhere?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NIST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92D050"/>
                </a:solidFill>
              </a:rPr>
              <a:t>Flukes</a:t>
            </a:r>
            <a:r>
              <a:rPr lang="en-US" dirty="0" smtClean="0"/>
              <a:t> are </a:t>
            </a:r>
            <a:r>
              <a:rPr lang="en-US" b="1" i="1" dirty="0" smtClean="0"/>
              <a:t>Expense</a:t>
            </a:r>
            <a:r>
              <a:rPr lang="en-US" dirty="0" smtClean="0"/>
              <a:t> to buy and calibrate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Fluke</a:t>
            </a:r>
            <a:r>
              <a:rPr lang="en-US" dirty="0" smtClean="0"/>
              <a:t> probes are delicate</a:t>
            </a:r>
          </a:p>
          <a:p>
            <a:r>
              <a:rPr lang="en-US" dirty="0" smtClean="0"/>
              <a:t>Thermometers are assigned to equipment and provide a constant temperature reference source</a:t>
            </a:r>
          </a:p>
          <a:p>
            <a:r>
              <a:rPr lang="en-US" b="1" dirty="0">
                <a:solidFill>
                  <a:srgbClr val="7030A0"/>
                </a:solidFill>
              </a:rPr>
              <a:t>NIST</a:t>
            </a:r>
            <a:r>
              <a:rPr lang="en-US" dirty="0"/>
              <a:t> and </a:t>
            </a:r>
            <a:r>
              <a:rPr lang="en-US" b="1" dirty="0" smtClean="0">
                <a:solidFill>
                  <a:srgbClr val="92D050"/>
                </a:solidFill>
              </a:rPr>
              <a:t>Flukes </a:t>
            </a:r>
            <a:r>
              <a:rPr lang="en-US" dirty="0" smtClean="0"/>
              <a:t>are used to:</a:t>
            </a:r>
          </a:p>
          <a:p>
            <a:pPr lvl="1"/>
            <a:r>
              <a:rPr lang="en-US" dirty="0" smtClean="0"/>
              <a:t>Calibrate “cousins”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esolve discrepancies between temperatures in a storage unit.</a:t>
            </a:r>
          </a:p>
          <a:p>
            <a:pPr lvl="1"/>
            <a:r>
              <a:rPr lang="en-US" dirty="0" smtClean="0"/>
              <a:t>Perform Monthly Plasma </a:t>
            </a:r>
            <a:r>
              <a:rPr lang="en-US" dirty="0" err="1" smtClean="0"/>
              <a:t>Thawer</a:t>
            </a:r>
            <a:r>
              <a:rPr lang="en-US" dirty="0" smtClean="0"/>
              <a:t> QC</a:t>
            </a:r>
          </a:p>
          <a:p>
            <a:pPr lvl="1"/>
            <a:r>
              <a:rPr lang="en-US" dirty="0" smtClean="0"/>
              <a:t>Take temperature of questionable component shipments from PSBC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is in Thermometers?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 Mercury!!</a:t>
            </a:r>
          </a:p>
          <a:p>
            <a:pPr lvl="1"/>
            <a:r>
              <a:rPr lang="en-US" dirty="0" smtClean="0"/>
              <a:t>Lab Med and UW Hospitals have a mercury free policy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Spirit-Filled</a:t>
            </a:r>
            <a:r>
              <a:rPr lang="en-US" dirty="0" smtClean="0"/>
              <a:t> Thermometers</a:t>
            </a:r>
          </a:p>
          <a:p>
            <a:pPr lvl="1"/>
            <a:r>
              <a:rPr lang="en-US" dirty="0" smtClean="0"/>
              <a:t>Ever wonder what the red stuff is?</a:t>
            </a:r>
          </a:p>
          <a:p>
            <a:pPr lvl="1"/>
            <a:r>
              <a:rPr lang="en-US" dirty="0" smtClean="0"/>
              <a:t>MSDS available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4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Red Spirit Fill Thermometer Liquid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100%  Toluene </a:t>
            </a:r>
          </a:p>
          <a:p>
            <a:r>
              <a:rPr lang="en-US" dirty="0" smtClean="0"/>
              <a:t>Poison!! Harmful or Fatal if Swallowed</a:t>
            </a:r>
          </a:p>
          <a:p>
            <a:r>
              <a:rPr lang="en-US" dirty="0" smtClean="0"/>
              <a:t>Flammable!!  Rating:  3</a:t>
            </a:r>
          </a:p>
          <a:p>
            <a:r>
              <a:rPr lang="en-US" dirty="0" smtClean="0"/>
              <a:t>Inhalation may cause irritation</a:t>
            </a:r>
          </a:p>
          <a:p>
            <a:r>
              <a:rPr lang="en-US" dirty="0" smtClean="0"/>
              <a:t>May be absorbed through the skin</a:t>
            </a:r>
          </a:p>
          <a:p>
            <a:r>
              <a:rPr lang="en-US" dirty="0" smtClean="0"/>
              <a:t>Severe eye irritation</a:t>
            </a:r>
          </a:p>
          <a:p>
            <a:endParaRPr lang="en-US" dirty="0"/>
          </a:p>
          <a:p>
            <a:r>
              <a:rPr lang="en-US" i="1" dirty="0" smtClean="0"/>
              <a:t>And then there is the broken glass hazard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7324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Red Spirit Fill Thermometer </a:t>
            </a:r>
            <a:r>
              <a:rPr lang="en-US" b="1" dirty="0" smtClean="0"/>
              <a:t>Released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Ventilate area</a:t>
            </a:r>
          </a:p>
          <a:p>
            <a:r>
              <a:rPr lang="en-US" dirty="0" smtClean="0"/>
              <a:t>Isolate area </a:t>
            </a:r>
          </a:p>
          <a:p>
            <a:r>
              <a:rPr lang="en-US" dirty="0" smtClean="0"/>
              <a:t>Wear protective clothing</a:t>
            </a:r>
          </a:p>
          <a:p>
            <a:pPr lvl="1"/>
            <a:r>
              <a:rPr lang="en-US" dirty="0" smtClean="0"/>
              <a:t>Broken Glass and Liquid Exposure</a:t>
            </a:r>
          </a:p>
          <a:p>
            <a:r>
              <a:rPr lang="en-US" dirty="0" smtClean="0"/>
              <a:t>Absorb liquid with an inert material</a:t>
            </a:r>
          </a:p>
          <a:p>
            <a:pPr lvl="1"/>
            <a:r>
              <a:rPr lang="en-US" dirty="0" smtClean="0"/>
              <a:t>Spill Kit!</a:t>
            </a:r>
          </a:p>
          <a:p>
            <a:r>
              <a:rPr lang="en-US" dirty="0" smtClean="0"/>
              <a:t>Dispose in chemical waste container</a:t>
            </a:r>
          </a:p>
          <a:p>
            <a:pPr lvl="1"/>
            <a:r>
              <a:rPr lang="en-US" dirty="0" smtClean="0"/>
              <a:t>Available in Gen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2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Red Spirit Column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56388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Red Spirit column “splits”</a:t>
            </a:r>
          </a:p>
          <a:p>
            <a:r>
              <a:rPr lang="en-US" dirty="0" smtClean="0"/>
              <a:t>Raise temperature to force liquid up to the top</a:t>
            </a:r>
          </a:p>
          <a:p>
            <a:r>
              <a:rPr lang="en-US" dirty="0" smtClean="0"/>
              <a:t>Allow fluid to drop</a:t>
            </a:r>
          </a:p>
          <a:p>
            <a:r>
              <a:rPr lang="en-US" dirty="0" smtClean="0"/>
              <a:t>Should correct the problem</a:t>
            </a:r>
          </a:p>
          <a:p>
            <a:r>
              <a:rPr lang="en-US" dirty="0" smtClean="0"/>
              <a:t>Replace thermometers that do not “reconnect”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48" t="7322" r="14627"/>
          <a:stretch/>
        </p:blipFill>
        <p:spPr>
          <a:xfrm>
            <a:off x="6019800" y="1536324"/>
            <a:ext cx="2792897" cy="3228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3017" y="4572000"/>
            <a:ext cx="2473626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Microwavable Container</a:t>
            </a:r>
          </a:p>
          <a:p>
            <a:pPr algn="ctr"/>
            <a:r>
              <a:rPr lang="en-US" dirty="0" smtClean="0"/>
              <a:t> for hot water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791199"/>
            <a:ext cx="8746177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Cole-Parmer’s website says to lightly tap the thermometer against your palm to break loose</a:t>
            </a:r>
          </a:p>
          <a:p>
            <a:r>
              <a:rPr lang="en-US" dirty="0"/>
              <a:t>t</a:t>
            </a:r>
            <a:r>
              <a:rPr lang="en-US" dirty="0" smtClean="0"/>
              <a:t>he fluid, causing it to flow back down.  Hasn’t worked for me but maybe for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Temperature recording </a:t>
            </a:r>
            <a:r>
              <a:rPr lang="en-US" dirty="0" smtClean="0"/>
              <a:t>should be a consistent combination of significant and 1 insignificant figure</a:t>
            </a:r>
          </a:p>
          <a:p>
            <a:r>
              <a:rPr lang="en-US" b="1" dirty="0" smtClean="0"/>
              <a:t>Thermometer calibration due dates </a:t>
            </a:r>
            <a:r>
              <a:rPr lang="en-US" dirty="0" smtClean="0"/>
              <a:t>must be honored</a:t>
            </a:r>
          </a:p>
          <a:p>
            <a:r>
              <a:rPr lang="en-US" b="1" dirty="0" smtClean="0"/>
              <a:t>Thermometers must be handled with care </a:t>
            </a:r>
            <a:r>
              <a:rPr lang="en-US" dirty="0" smtClean="0"/>
              <a:t>due to content and glass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0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Reading Thermometers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r>
              <a:rPr lang="en-US" b="1" dirty="0" smtClean="0"/>
              <a:t>Significant Figures, Units of Measure, and Numbers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6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Sign off in MTS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PowerPoint Viewed</a:t>
            </a:r>
          </a:p>
          <a:p>
            <a:r>
              <a:rPr lang="en-US" dirty="0" smtClean="0"/>
              <a:t>Test to complete</a:t>
            </a:r>
          </a:p>
          <a:p>
            <a:pPr lvl="1"/>
            <a:r>
              <a:rPr lang="en-US" dirty="0" smtClean="0"/>
              <a:t>MSDS questions</a:t>
            </a:r>
          </a:p>
          <a:p>
            <a:pPr lvl="1"/>
            <a:r>
              <a:rPr lang="en-US" dirty="0" smtClean="0"/>
              <a:t>Reading Thermometers on the next few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Record your Reading in MTS</a:t>
            </a:r>
            <a:endParaRPr lang="en-US" dirty="0"/>
          </a:p>
        </p:txBody>
      </p:sp>
      <p:pic>
        <p:nvPicPr>
          <p:cNvPr id="4" name="il_fi" descr="http://www.brrsd.net/web/adamsville/thermometer%20clipart-blank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05" y="1600200"/>
            <a:ext cx="1446789" cy="5105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081669" y="2113721"/>
            <a:ext cx="1208088" cy="1862138"/>
            <a:chOff x="2520" y="3744"/>
            <a:chExt cx="1903" cy="2933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3828" y="3744"/>
              <a:ext cx="588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3833" y="4845"/>
              <a:ext cx="588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3835" y="6017"/>
              <a:ext cx="588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Arc 6"/>
            <p:cNvSpPr>
              <a:spLocks/>
            </p:cNvSpPr>
            <p:nvPr/>
          </p:nvSpPr>
          <p:spPr bwMode="auto">
            <a:xfrm rot="-2473848">
              <a:off x="2520" y="5280"/>
              <a:ext cx="1296" cy="1397"/>
            </a:xfrm>
            <a:custGeom>
              <a:avLst/>
              <a:gdLst>
                <a:gd name="G0" fmla="+- 0 0 0"/>
                <a:gd name="G1" fmla="+- 20951 0 0"/>
                <a:gd name="G2" fmla="+- 21600 0 0"/>
                <a:gd name="T0" fmla="*/ 5254 w 19436"/>
                <a:gd name="T1" fmla="*/ 0 h 20951"/>
                <a:gd name="T2" fmla="*/ 19436 w 19436"/>
                <a:gd name="T3" fmla="*/ 11527 h 20951"/>
                <a:gd name="T4" fmla="*/ 0 w 19436"/>
                <a:gd name="T5" fmla="*/ 20951 h 20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6" h="20951" fill="none" extrusionOk="0">
                  <a:moveTo>
                    <a:pt x="5254" y="-1"/>
                  </a:moveTo>
                  <a:cubicBezTo>
                    <a:pt x="11454" y="1554"/>
                    <a:pt x="16647" y="5775"/>
                    <a:pt x="19435" y="11527"/>
                  </a:cubicBezTo>
                </a:path>
                <a:path w="19436" h="20951" stroke="0" extrusionOk="0">
                  <a:moveTo>
                    <a:pt x="5254" y="-1"/>
                  </a:moveTo>
                  <a:cubicBezTo>
                    <a:pt x="11454" y="1554"/>
                    <a:pt x="16647" y="5775"/>
                    <a:pt x="19435" y="11527"/>
                  </a:cubicBezTo>
                  <a:lnTo>
                    <a:pt x="0" y="20951"/>
                  </a:lnTo>
                  <a:close/>
                </a:path>
              </a:pathLst>
            </a:cu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9757" y="1944469"/>
            <a:ext cx="2875787" cy="17543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Question 1</a:t>
            </a:r>
          </a:p>
          <a:p>
            <a:r>
              <a:rPr lang="en-US" dirty="0" smtClean="0"/>
              <a:t>The thermometer reading 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37.3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37.5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37.0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36.2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6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Record your Reading in MTS</a:t>
            </a:r>
            <a:endParaRPr lang="en-US" dirty="0"/>
          </a:p>
        </p:txBody>
      </p:sp>
      <p:pic>
        <p:nvPicPr>
          <p:cNvPr id="4" name="il_fi" descr="http://www.brrsd.net/web/adamsville/thermometer%20clipart-blank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05" y="1600200"/>
            <a:ext cx="1446789" cy="5105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081669" y="2113721"/>
            <a:ext cx="1328706" cy="1862138"/>
            <a:chOff x="2520" y="3744"/>
            <a:chExt cx="2093" cy="2933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3828" y="3744"/>
              <a:ext cx="785" cy="4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100" b="1" dirty="0" smtClean="0">
                  <a:latin typeface="Arial" pitchFamily="34" charset="0"/>
                </a:rPr>
                <a:t>-18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3833" y="4845"/>
              <a:ext cx="780" cy="4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100" b="1" dirty="0" smtClean="0">
                  <a:latin typeface="Arial" pitchFamily="34" charset="0"/>
                </a:rPr>
                <a:t>-20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3835" y="6017"/>
              <a:ext cx="778" cy="4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100" b="1" dirty="0" smtClean="0">
                  <a:latin typeface="Arial" pitchFamily="34" charset="0"/>
                </a:rPr>
                <a:t>-22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Arc 6"/>
            <p:cNvSpPr>
              <a:spLocks/>
            </p:cNvSpPr>
            <p:nvPr/>
          </p:nvSpPr>
          <p:spPr bwMode="auto">
            <a:xfrm rot="-2473848">
              <a:off x="2520" y="5280"/>
              <a:ext cx="1296" cy="1397"/>
            </a:xfrm>
            <a:custGeom>
              <a:avLst/>
              <a:gdLst>
                <a:gd name="G0" fmla="+- 0 0 0"/>
                <a:gd name="G1" fmla="+- 20951 0 0"/>
                <a:gd name="G2" fmla="+- 21600 0 0"/>
                <a:gd name="T0" fmla="*/ 5254 w 19436"/>
                <a:gd name="T1" fmla="*/ 0 h 20951"/>
                <a:gd name="T2" fmla="*/ 19436 w 19436"/>
                <a:gd name="T3" fmla="*/ 11527 h 20951"/>
                <a:gd name="T4" fmla="*/ 0 w 19436"/>
                <a:gd name="T5" fmla="*/ 20951 h 20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6" h="20951" fill="none" extrusionOk="0">
                  <a:moveTo>
                    <a:pt x="5254" y="-1"/>
                  </a:moveTo>
                  <a:cubicBezTo>
                    <a:pt x="11454" y="1554"/>
                    <a:pt x="16647" y="5775"/>
                    <a:pt x="19435" y="11527"/>
                  </a:cubicBezTo>
                </a:path>
                <a:path w="19436" h="20951" stroke="0" extrusionOk="0">
                  <a:moveTo>
                    <a:pt x="5254" y="-1"/>
                  </a:moveTo>
                  <a:cubicBezTo>
                    <a:pt x="11454" y="1554"/>
                    <a:pt x="16647" y="5775"/>
                    <a:pt x="19435" y="11527"/>
                  </a:cubicBezTo>
                  <a:lnTo>
                    <a:pt x="0" y="20951"/>
                  </a:lnTo>
                  <a:close/>
                </a:path>
              </a:pathLst>
            </a:cu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9757" y="1944469"/>
            <a:ext cx="2875787" cy="17543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Question 2</a:t>
            </a:r>
          </a:p>
          <a:p>
            <a:r>
              <a:rPr lang="en-US" dirty="0" smtClean="0"/>
              <a:t>The thermometer reading 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-21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-20.7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-20.1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-21.3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brrsd.net/web/adamsville/thermometer%20clipart-blank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05" y="1600200"/>
            <a:ext cx="144678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4113"/>
            <a:ext cx="14287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Record your Reading in MTS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757" y="1944469"/>
            <a:ext cx="2875787" cy="175432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Question 3</a:t>
            </a:r>
          </a:p>
          <a:p>
            <a:r>
              <a:rPr lang="en-US" dirty="0" smtClean="0"/>
              <a:t>The thermometer reading 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22.0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23.0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21.5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26.0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0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High School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Long, long ago…</a:t>
            </a:r>
          </a:p>
          <a:p>
            <a:r>
              <a:rPr lang="en-US" dirty="0" smtClean="0"/>
              <a:t>In a math class far, far away…</a:t>
            </a:r>
          </a:p>
          <a:p>
            <a:r>
              <a:rPr lang="en-US" dirty="0" smtClean="0"/>
              <a:t>There were </a:t>
            </a:r>
          </a:p>
          <a:p>
            <a:pPr lvl="1"/>
            <a:r>
              <a:rPr lang="en-US" dirty="0" smtClean="0"/>
              <a:t>Significant Figures</a:t>
            </a:r>
          </a:p>
          <a:p>
            <a:pPr lvl="1"/>
            <a:r>
              <a:rPr lang="en-US" dirty="0" smtClean="0"/>
              <a:t>Units of Measure</a:t>
            </a:r>
          </a:p>
          <a:p>
            <a:pPr lvl="1"/>
            <a:r>
              <a:rPr lang="en-US" dirty="0" smtClean="0"/>
              <a:t>Measurement Figures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9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Let’s take a walk down memory lane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1"/>
            <a:ext cx="5638800" cy="364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14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 smtClean="0"/>
              <a:t> measurements have some degree of error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should be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recorded in a systematic way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order to convey </a:t>
            </a:r>
            <a:r>
              <a:rPr lang="en-US" dirty="0" smtClean="0"/>
              <a:t> </a:t>
            </a:r>
            <a:r>
              <a:rPr lang="en-US" u="sng" dirty="0" smtClean="0"/>
              <a:t>unambiguously</a:t>
            </a:r>
            <a:r>
              <a:rPr lang="en-US" dirty="0" smtClean="0"/>
              <a:t>  the degree of </a:t>
            </a:r>
            <a:r>
              <a:rPr lang="en-US" b="1" i="1" u="sng" dirty="0" smtClean="0"/>
              <a:t>un</a:t>
            </a:r>
            <a:r>
              <a:rPr lang="en-US" dirty="0" smtClean="0"/>
              <a:t>certainty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Significant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Significant Figures are the </a:t>
            </a:r>
            <a:r>
              <a:rPr lang="en-US" b="1" dirty="0" smtClean="0"/>
              <a:t>CERTAIN</a:t>
            </a:r>
            <a:r>
              <a:rPr lang="en-US" dirty="0" smtClean="0"/>
              <a:t> and the </a:t>
            </a:r>
            <a:r>
              <a:rPr lang="en-US" b="1" i="1" u="sng" dirty="0" smtClean="0"/>
              <a:t>UN</a:t>
            </a:r>
            <a:r>
              <a:rPr lang="en-US" b="1" dirty="0" smtClean="0"/>
              <a:t>CERTAIN</a:t>
            </a:r>
            <a:r>
              <a:rPr lang="en-US" dirty="0" smtClean="0"/>
              <a:t> digits recorded in a measurement.</a:t>
            </a:r>
          </a:p>
          <a:p>
            <a:pPr lvl="1"/>
            <a:r>
              <a:rPr lang="en-US" b="1" dirty="0" smtClean="0"/>
              <a:t>Certain</a:t>
            </a:r>
            <a:r>
              <a:rPr lang="en-US" dirty="0" smtClean="0"/>
              <a:t>:  directly from the markings on the measurement device</a:t>
            </a:r>
          </a:p>
          <a:p>
            <a:pPr lvl="1"/>
            <a:r>
              <a:rPr lang="en-US" b="1" dirty="0" smtClean="0"/>
              <a:t>Uncertain digit</a:t>
            </a:r>
            <a:r>
              <a:rPr lang="en-US" dirty="0" smtClean="0"/>
              <a:t>, the </a:t>
            </a:r>
            <a:r>
              <a:rPr lang="en-US" b="1" u="sng" dirty="0" smtClean="0"/>
              <a:t>last figure </a:t>
            </a:r>
            <a:r>
              <a:rPr lang="en-US" dirty="0" smtClean="0"/>
              <a:t>of the measurement:   estimated between the last two markings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1 uncertain digit should be recorded for each measurement.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5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07630"/>
            <a:ext cx="4572000" cy="43434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</p:pic>
      <p:sp>
        <p:nvSpPr>
          <p:cNvPr id="5" name="TextBox 4"/>
          <p:cNvSpPr txBox="1"/>
          <p:nvPr/>
        </p:nvSpPr>
        <p:spPr>
          <a:xfrm>
            <a:off x="7581504" y="40277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64939" y="288342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 rot="18933294">
            <a:off x="6291271" y="4125211"/>
            <a:ext cx="555565" cy="678820"/>
          </a:xfrm>
          <a:prstGeom prst="arc">
            <a:avLst>
              <a:gd name="adj1" fmla="val 16665489"/>
              <a:gd name="adj2" fmla="val 1976867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is the value of each gradation between 37 and 38?</a:t>
            </a:r>
          </a:p>
          <a:p>
            <a:r>
              <a:rPr lang="en-US" dirty="0" smtClean="0"/>
              <a:t>                          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0.2 degrees</a:t>
            </a:r>
            <a:r>
              <a:rPr lang="en-US" dirty="0"/>
              <a:t> </a:t>
            </a:r>
            <a:r>
              <a:rPr lang="en-US" dirty="0" smtClean="0"/>
              <a:t>-  the arrow is pointing at 37.8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Every thermometer should be examined for gradations.</a:t>
            </a:r>
          </a:p>
          <a:p>
            <a:r>
              <a:rPr lang="en-US" dirty="0" smtClean="0"/>
              <a:t>Differences exist on every thermometer as we will see in the following slides.</a:t>
            </a:r>
          </a:p>
          <a:p>
            <a:endParaRPr lang="en-US" dirty="0"/>
          </a:p>
          <a:p>
            <a:r>
              <a:rPr lang="en-US" dirty="0" smtClean="0"/>
              <a:t>But what is the temperature reading for this thermometer?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1400" i="1" dirty="0" smtClean="0"/>
              <a:t>Next Slide…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715000" y="3252761"/>
            <a:ext cx="990600" cy="5610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295411" y="4134678"/>
            <a:ext cx="1333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858091" y="4212464"/>
            <a:ext cx="495300" cy="119773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Temperature Example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07630"/>
            <a:ext cx="4572000" cy="43434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</p:pic>
      <p:sp>
        <p:nvSpPr>
          <p:cNvPr id="5" name="TextBox 4"/>
          <p:cNvSpPr txBox="1"/>
          <p:nvPr/>
        </p:nvSpPr>
        <p:spPr>
          <a:xfrm>
            <a:off x="7581504" y="40277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64939" y="288342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 rot="18933294">
            <a:off x="6291271" y="4125211"/>
            <a:ext cx="555565" cy="678820"/>
          </a:xfrm>
          <a:prstGeom prst="arc">
            <a:avLst>
              <a:gd name="adj1" fmla="val 16665489"/>
              <a:gd name="adj2" fmla="val 1976867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2034347"/>
            <a:ext cx="1676400" cy="1138773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3200" b="1" dirty="0" smtClean="0"/>
              <a:t>37.1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072" y="3071336"/>
            <a:ext cx="580692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b="1" dirty="0" smtClean="0"/>
              <a:t>37</a:t>
            </a:r>
            <a:r>
              <a:rPr lang="en-US" b="1" dirty="0" smtClean="0"/>
              <a:t> </a:t>
            </a:r>
            <a:r>
              <a:rPr lang="en-US" dirty="0" smtClean="0"/>
              <a:t>:       </a:t>
            </a:r>
            <a:r>
              <a:rPr lang="en-US" b="1" u="sng" dirty="0" smtClean="0"/>
              <a:t>certain digits</a:t>
            </a:r>
            <a:r>
              <a:rPr lang="en-US" b="1" dirty="0" smtClean="0"/>
              <a:t>   </a:t>
            </a:r>
            <a:r>
              <a:rPr lang="en-US" dirty="0" smtClean="0"/>
              <a:t>from the markings</a:t>
            </a:r>
          </a:p>
          <a:p>
            <a:r>
              <a:rPr lang="en-US" sz="2000" b="1" dirty="0" smtClean="0"/>
              <a:t>.1  </a:t>
            </a:r>
            <a:r>
              <a:rPr lang="en-US" dirty="0" smtClean="0"/>
              <a:t>:       </a:t>
            </a:r>
            <a:r>
              <a:rPr lang="en-US" b="1" u="sng" dirty="0" smtClean="0"/>
              <a:t>uncertain digit</a:t>
            </a:r>
            <a:r>
              <a:rPr lang="en-US" b="1" dirty="0" smtClean="0"/>
              <a:t>    </a:t>
            </a:r>
            <a:r>
              <a:rPr lang="en-US" dirty="0" smtClean="0"/>
              <a:t>estimated between the Markings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37.16 would be incorrect because it has 2 uncertain digits</a:t>
            </a:r>
          </a:p>
          <a:p>
            <a:endParaRPr lang="en-US" dirty="0"/>
          </a:p>
          <a:p>
            <a:r>
              <a:rPr lang="en-US" dirty="0" smtClean="0"/>
              <a:t>37.0 or 37.2 would be incorrect because they would be a round down or round up to the nearest marking with no uncertain digit.</a:t>
            </a:r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09600" y="2743200"/>
            <a:ext cx="9144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09600" y="2743200"/>
            <a:ext cx="1447800" cy="1066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295411" y="4134678"/>
            <a:ext cx="1333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9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959</Words>
  <Application>Microsoft Office PowerPoint</Application>
  <PresentationFormat>On-screen Show (4:3)</PresentationFormat>
  <Paragraphs>236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Thermometers</vt:lpstr>
      <vt:lpstr>Two Part Learning Experience</vt:lpstr>
      <vt:lpstr>Reading Thermometers</vt:lpstr>
      <vt:lpstr>High School Math</vt:lpstr>
      <vt:lpstr>Let’s take a walk down memory lane</vt:lpstr>
      <vt:lpstr>Measurements</vt:lpstr>
      <vt:lpstr>Significant Figures</vt:lpstr>
      <vt:lpstr>Gradations</vt:lpstr>
      <vt:lpstr>Temperature Example</vt:lpstr>
      <vt:lpstr>Your Turn!  Heatblock</vt:lpstr>
      <vt:lpstr>Answer</vt:lpstr>
      <vt:lpstr>Take a Look at any Temperature Record</vt:lpstr>
      <vt:lpstr>To be Consistent is our Goal</vt:lpstr>
      <vt:lpstr>To be Consistent is our Goal</vt:lpstr>
      <vt:lpstr>Your Turn!  Blood Storage Refrigerator</vt:lpstr>
      <vt:lpstr>Answer</vt:lpstr>
      <vt:lpstr>Chart Recorder Readings</vt:lpstr>
      <vt:lpstr>Platelet Chamber</vt:lpstr>
      <vt:lpstr>Platelet Chamber</vt:lpstr>
      <vt:lpstr>Freezers</vt:lpstr>
      <vt:lpstr>Freezers</vt:lpstr>
      <vt:lpstr>Part 2:  Thermometer</vt:lpstr>
      <vt:lpstr>NIST, Fluke and their Cousins</vt:lpstr>
      <vt:lpstr>Why don’t we have NIST or Flukes everywhere?</vt:lpstr>
      <vt:lpstr>What is in Thermometers?</vt:lpstr>
      <vt:lpstr>Red Spirit Fill Thermometer Liquid</vt:lpstr>
      <vt:lpstr>Red Spirit Fill Thermometer Released</vt:lpstr>
      <vt:lpstr>Red Spirit Column Repair</vt:lpstr>
      <vt:lpstr>Summary</vt:lpstr>
      <vt:lpstr>Sign off in MTS</vt:lpstr>
      <vt:lpstr>Record your Reading in MTS</vt:lpstr>
      <vt:lpstr>Record your Reading in MTS</vt:lpstr>
      <vt:lpstr>Record your Reading in MTS</vt:lpstr>
    </vt:vector>
  </TitlesOfParts>
  <Company>UWMC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Thermometers</dc:title>
  <dc:creator>rgary</dc:creator>
  <cp:lastModifiedBy>Roxann2 Gary</cp:lastModifiedBy>
  <cp:revision>44</cp:revision>
  <dcterms:created xsi:type="dcterms:W3CDTF">2013-01-22T21:32:33Z</dcterms:created>
  <dcterms:modified xsi:type="dcterms:W3CDTF">2013-12-02T15:46:06Z</dcterms:modified>
</cp:coreProperties>
</file>