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57" r:id="rId4"/>
    <p:sldId id="261" r:id="rId5"/>
    <p:sldId id="262" r:id="rId6"/>
    <p:sldId id="263" r:id="rId7"/>
    <p:sldId id="260" r:id="rId8"/>
    <p:sldId id="259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878" y="-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126EB-46D1-4C1D-9467-EF40D4CC5A49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AEB3A-0364-4AB9-B5D2-9453B8142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53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38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0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9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169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01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46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6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98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82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1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01CC5-6446-43CC-91C4-FA0938535A33}" type="datetimeFigureOut">
              <a:rPr lang="en-US" smtClean="0"/>
              <a:t>7/25/2013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6B142-314C-4B8C-851D-6F1EB9796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60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enn@uw.edu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Second Specimen for ABO testing and Wrong Blood in Tube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60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TSL Contacts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Erin </a:t>
            </a:r>
            <a:r>
              <a:rPr lang="en-US" dirty="0" err="1" smtClean="0"/>
              <a:t>Tuott</a:t>
            </a:r>
            <a:endParaRPr lang="en-US" dirty="0"/>
          </a:p>
          <a:p>
            <a:pPr lvl="1"/>
            <a:r>
              <a:rPr lang="en-US" dirty="0" smtClean="0"/>
              <a:t>If you have any questions pre-go live August 5th</a:t>
            </a:r>
            <a:endParaRPr lang="en-US" dirty="0" smtClean="0"/>
          </a:p>
          <a:p>
            <a:pPr lvl="1"/>
            <a:r>
              <a:rPr lang="en-US" dirty="0" smtClean="0"/>
              <a:t>744-3088</a:t>
            </a:r>
          </a:p>
          <a:p>
            <a:pPr lvl="1"/>
            <a:r>
              <a:rPr lang="en-US" dirty="0" smtClean="0"/>
              <a:t>Night Shift Lead Sunday-Wednesday 2130-0800</a:t>
            </a:r>
          </a:p>
          <a:p>
            <a:pPr lvl="1"/>
            <a:r>
              <a:rPr lang="en-US" dirty="0" smtClean="0"/>
              <a:t>tuotte@uw.edu</a:t>
            </a:r>
          </a:p>
          <a:p>
            <a:r>
              <a:rPr lang="en-US" dirty="0" smtClean="0"/>
              <a:t>Nina </a:t>
            </a:r>
            <a:r>
              <a:rPr lang="en-US" dirty="0" err="1" smtClean="0"/>
              <a:t>Sen</a:t>
            </a:r>
            <a:endParaRPr lang="en-US" dirty="0" smtClean="0"/>
          </a:p>
          <a:p>
            <a:pPr lvl="1"/>
            <a:r>
              <a:rPr lang="en-US" dirty="0" smtClean="0"/>
              <a:t>Day Shift Lead Monday-Friday 0700-1530</a:t>
            </a:r>
          </a:p>
          <a:p>
            <a:pPr lvl="1"/>
            <a:r>
              <a:rPr lang="en-US" dirty="0" smtClean="0">
                <a:hlinkClick r:id="rId2"/>
              </a:rPr>
              <a:t>senn@uw.edu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1437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 form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50" y="1752600"/>
            <a:ext cx="7124700" cy="43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7799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WBIT?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Stands for Wrong </a:t>
            </a:r>
            <a:r>
              <a:rPr lang="en-US" dirty="0"/>
              <a:t>B</a:t>
            </a:r>
            <a:r>
              <a:rPr lang="en-US" dirty="0" smtClean="0"/>
              <a:t>lood in </a:t>
            </a:r>
            <a:r>
              <a:rPr lang="en-US" dirty="0"/>
              <a:t>T</a:t>
            </a:r>
            <a:r>
              <a:rPr lang="en-US" dirty="0" smtClean="0"/>
              <a:t>ube</a:t>
            </a:r>
          </a:p>
          <a:p>
            <a:r>
              <a:rPr lang="en-US" dirty="0" smtClean="0"/>
              <a:t>Generally defined as “Samples in which the blood group result differed from the result on file from prior testing”</a:t>
            </a:r>
          </a:p>
          <a:p>
            <a:r>
              <a:rPr lang="en-US" dirty="0" smtClean="0"/>
              <a:t>Misidentification of patient</a:t>
            </a:r>
          </a:p>
          <a:p>
            <a:r>
              <a:rPr lang="en-US" dirty="0" smtClean="0"/>
              <a:t>Mislabeling of specimen</a:t>
            </a:r>
          </a:p>
          <a:p>
            <a:r>
              <a:rPr lang="en-US" dirty="0" smtClean="0"/>
              <a:t>Generally is found by the laboratory </a:t>
            </a:r>
            <a:r>
              <a:rPr lang="en-US" b="1" dirty="0" smtClean="0"/>
              <a:t>after</a:t>
            </a:r>
            <a:r>
              <a:rPr lang="en-US" dirty="0" smtClean="0"/>
              <a:t> testing has been completed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54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Biomedical Excellence for Safer Transfusion (BEST) Working Party research:</a:t>
            </a:r>
          </a:p>
          <a:p>
            <a:r>
              <a:rPr lang="en-US" dirty="0" smtClean="0"/>
              <a:t>62 hospitals in 10 countries voluntarily provided data</a:t>
            </a:r>
          </a:p>
          <a:p>
            <a:r>
              <a:rPr lang="en-US" dirty="0" smtClean="0"/>
              <a:t>1 in every 165 samples was mislabeled</a:t>
            </a:r>
          </a:p>
          <a:p>
            <a:pPr lvl="1"/>
            <a:r>
              <a:rPr lang="en-US" dirty="0" smtClean="0"/>
              <a:t>Failed to meet their own local criteria for sample acceptance</a:t>
            </a:r>
          </a:p>
          <a:p>
            <a:r>
              <a:rPr lang="en-US" dirty="0" smtClean="0"/>
              <a:t>1 in every 1986 samples demonstrated WBIT (the highest rate was 1 in 517)</a:t>
            </a:r>
          </a:p>
          <a:p>
            <a:r>
              <a:rPr lang="en-US" dirty="0" smtClean="0"/>
              <a:t>HMC had 9106 type and screen, </a:t>
            </a:r>
            <a:r>
              <a:rPr lang="en-US" dirty="0" err="1" smtClean="0"/>
              <a:t>crossmatch</a:t>
            </a:r>
            <a:r>
              <a:rPr lang="en-US" dirty="0" smtClean="0"/>
              <a:t> and prenatal orders in 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6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Agencies that are monitoring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FDA</a:t>
            </a:r>
          </a:p>
          <a:p>
            <a:pPr lvl="1"/>
            <a:r>
              <a:rPr lang="en-US" dirty="0" smtClean="0"/>
              <a:t>Recommends second specimen</a:t>
            </a:r>
          </a:p>
          <a:p>
            <a:r>
              <a:rPr lang="en-US" dirty="0" smtClean="0"/>
              <a:t>CAP</a:t>
            </a:r>
          </a:p>
          <a:p>
            <a:pPr lvl="1"/>
            <a:r>
              <a:rPr lang="en-US" dirty="0" smtClean="0"/>
              <a:t>Laboratory is expected to participate in plan to reduce transfusion risks by considering collection of a second specimen</a:t>
            </a:r>
          </a:p>
          <a:p>
            <a:r>
              <a:rPr lang="en-US" dirty="0" smtClean="0"/>
              <a:t>AABB</a:t>
            </a:r>
          </a:p>
          <a:p>
            <a:pPr lvl="1"/>
            <a:r>
              <a:rPr lang="en-US" dirty="0" smtClean="0"/>
              <a:t>Can retest same specimen or testing a second specimen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02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TSL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If no history, the same sample is tested a second time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By a second technologist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By </a:t>
            </a:r>
            <a:r>
              <a:rPr lang="en-US" dirty="0">
                <a:solidFill>
                  <a:prstClr val="black"/>
                </a:solidFill>
              </a:rPr>
              <a:t>a second </a:t>
            </a:r>
            <a:r>
              <a:rPr lang="en-US" dirty="0" smtClean="0">
                <a:solidFill>
                  <a:prstClr val="black"/>
                </a:solidFill>
              </a:rPr>
              <a:t>methodology</a:t>
            </a:r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Is </a:t>
            </a:r>
            <a:r>
              <a:rPr lang="en-US" dirty="0">
                <a:solidFill>
                  <a:prstClr val="black"/>
                </a:solidFill>
              </a:rPr>
              <a:t>this checking for WBIT</a:t>
            </a:r>
            <a:r>
              <a:rPr lang="en-US" dirty="0" smtClean="0">
                <a:solidFill>
                  <a:prstClr val="black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No, this checks for technical error but does not verify the correct patient was drawn in the first place.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5080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TSL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second specimen will be tested for ABO</a:t>
            </a:r>
          </a:p>
          <a:p>
            <a:r>
              <a:rPr lang="en-US" dirty="0" smtClean="0"/>
              <a:t>May be drawn by same staff as the first</a:t>
            </a:r>
          </a:p>
          <a:p>
            <a:r>
              <a:rPr lang="en-US" dirty="0" smtClean="0"/>
              <a:t>May be drawn from the same site as the first</a:t>
            </a:r>
          </a:p>
          <a:p>
            <a:r>
              <a:rPr lang="en-US" b="1" dirty="0" smtClean="0"/>
              <a:t>Must</a:t>
            </a:r>
            <a:r>
              <a:rPr lang="en-US" dirty="0" smtClean="0"/>
              <a:t> have a new collection time</a:t>
            </a:r>
          </a:p>
        </p:txBody>
      </p:sp>
    </p:spTree>
    <p:extLst>
      <p:ext uri="{BB962C8B-B14F-4D97-AF65-F5344CB8AC3E}">
        <p14:creationId xmlns:p14="http://schemas.microsoft.com/office/powerpoint/2010/main" val="225271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expect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type and screen is drawn and sent to TSL</a:t>
            </a:r>
          </a:p>
          <a:p>
            <a:r>
              <a:rPr lang="en-US" dirty="0" smtClean="0"/>
              <a:t>TSL checks for patient history</a:t>
            </a:r>
          </a:p>
          <a:p>
            <a:r>
              <a:rPr lang="en-US" dirty="0" smtClean="0"/>
              <a:t>If there is no prior HMC history</a:t>
            </a:r>
          </a:p>
          <a:p>
            <a:pPr lvl="1"/>
            <a:r>
              <a:rPr lang="en-US" dirty="0" smtClean="0"/>
              <a:t>The patient RN is notified by phone a second sample is required</a:t>
            </a:r>
          </a:p>
          <a:p>
            <a:pPr lvl="1"/>
            <a:r>
              <a:rPr lang="en-US" dirty="0" smtClean="0"/>
              <a:t>An order form and empty specimen tube are sent from TSL to the nursing station</a:t>
            </a:r>
          </a:p>
          <a:p>
            <a:pPr lvl="1"/>
            <a:r>
              <a:rPr lang="en-US" dirty="0" smtClean="0"/>
              <a:t>RN draws patient</a:t>
            </a:r>
          </a:p>
          <a:p>
            <a:pPr lvl="1"/>
            <a:r>
              <a:rPr lang="en-US" dirty="0" smtClean="0"/>
              <a:t>Second specimen sent to TSL at tube station 229 or delivered to BCT-67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6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 &amp; A’s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Do we need the doctor to order anything in Epic/Orca?</a:t>
            </a:r>
          </a:p>
          <a:p>
            <a:pPr lvl="1"/>
            <a:r>
              <a:rPr lang="en-US" dirty="0" smtClean="0"/>
              <a:t>No, this result will not be entered on the patient chart</a:t>
            </a:r>
          </a:p>
          <a:p>
            <a:r>
              <a:rPr lang="en-US" dirty="0" smtClean="0"/>
              <a:t>How soon will we know if a second sample is needed?</a:t>
            </a:r>
          </a:p>
          <a:p>
            <a:pPr lvl="1"/>
            <a:r>
              <a:rPr lang="en-US" dirty="0" smtClean="0"/>
              <a:t>We will make our best attempt to notify you within 15 minutes of receiving the first specimen</a:t>
            </a:r>
          </a:p>
          <a:p>
            <a:r>
              <a:rPr lang="en-US" dirty="0" smtClean="0"/>
              <a:t>Does the specimen/paperwork need to follow the same collection guidelines?</a:t>
            </a:r>
          </a:p>
          <a:p>
            <a:pPr lvl="1"/>
            <a:r>
              <a:rPr lang="en-US" dirty="0" smtClean="0"/>
              <a:t>Yes, this may be used for more transfusion testing</a:t>
            </a:r>
          </a:p>
          <a:p>
            <a:r>
              <a:rPr lang="en-US" dirty="0" smtClean="0"/>
              <a:t>Will there be a delay in getting products?</a:t>
            </a:r>
          </a:p>
          <a:p>
            <a:pPr lvl="1"/>
            <a:r>
              <a:rPr lang="en-US" dirty="0" smtClean="0"/>
              <a:t>No, uncrossmatched products are always available</a:t>
            </a:r>
            <a:endParaRPr lang="en-US" dirty="0"/>
          </a:p>
          <a:p>
            <a:r>
              <a:rPr lang="en-US" dirty="0" smtClean="0"/>
              <a:t>Does the patient get charged?</a:t>
            </a:r>
          </a:p>
          <a:p>
            <a:pPr lvl="1"/>
            <a:r>
              <a:rPr lang="en-US" dirty="0" smtClean="0"/>
              <a:t>No because the results are not charted</a:t>
            </a:r>
          </a:p>
        </p:txBody>
      </p:sp>
    </p:spTree>
    <p:extLst>
      <p:ext uri="{BB962C8B-B14F-4D97-AF65-F5344CB8AC3E}">
        <p14:creationId xmlns:p14="http://schemas.microsoft.com/office/powerpoint/2010/main" val="2959369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Q &amp; A’s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do we start?</a:t>
            </a:r>
          </a:p>
          <a:p>
            <a:pPr lvl="1"/>
            <a:r>
              <a:rPr lang="en-US" dirty="0" smtClean="0"/>
              <a:t>Go live is at 0001 on Monday August 5th</a:t>
            </a:r>
          </a:p>
          <a:p>
            <a:r>
              <a:rPr lang="en-US" dirty="0" smtClean="0"/>
              <a:t>How long can I wait to draw the second sample?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We will make a reminder phone call at 30 minutes.</a:t>
            </a:r>
          </a:p>
          <a:p>
            <a:pPr lvl="1"/>
            <a:r>
              <a:rPr lang="en-US" dirty="0">
                <a:solidFill>
                  <a:prstClr val="black"/>
                </a:solidFill>
              </a:rPr>
              <a:t>The sooner you get it to us, the sooner the patient can receive type specific plasma and </a:t>
            </a:r>
            <a:r>
              <a:rPr lang="en-US" dirty="0" err="1">
                <a:solidFill>
                  <a:prstClr val="black"/>
                </a:solidFill>
              </a:rPr>
              <a:t>crossmatched</a:t>
            </a:r>
            <a:r>
              <a:rPr lang="en-US" dirty="0">
                <a:solidFill>
                  <a:prstClr val="black"/>
                </a:solidFill>
              </a:rPr>
              <a:t> red </a:t>
            </a:r>
            <a:r>
              <a:rPr lang="en-US" dirty="0" smtClean="0">
                <a:solidFill>
                  <a:prstClr val="black"/>
                </a:solidFill>
              </a:rPr>
              <a:t>cells.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8498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517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Second Specimen for ABO testing and Wrong Blood in Tube</vt:lpstr>
      <vt:lpstr>What is WBIT?</vt:lpstr>
      <vt:lpstr>Why do we care? </vt:lpstr>
      <vt:lpstr>Agencies that are monitoring</vt:lpstr>
      <vt:lpstr>Current TSL Policy</vt:lpstr>
      <vt:lpstr>New TSL Policy</vt:lpstr>
      <vt:lpstr>What to expect</vt:lpstr>
      <vt:lpstr>Q &amp; A’s</vt:lpstr>
      <vt:lpstr>More Q &amp; A’s</vt:lpstr>
      <vt:lpstr>TSL Contacts</vt:lpstr>
      <vt:lpstr>Order form</vt:lpstr>
    </vt:vector>
  </TitlesOfParts>
  <Company>uwmc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Wrong Blood in Tube</dc:title>
  <dc:creator>erin tuott</dc:creator>
  <cp:lastModifiedBy>Tuotte</cp:lastModifiedBy>
  <cp:revision>19</cp:revision>
  <cp:lastPrinted>2013-07-25T11:41:07Z</cp:lastPrinted>
  <dcterms:created xsi:type="dcterms:W3CDTF">2013-07-16T13:40:35Z</dcterms:created>
  <dcterms:modified xsi:type="dcterms:W3CDTF">2013-07-25T16:10:32Z</dcterms:modified>
</cp:coreProperties>
</file>