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8" r:id="rId5"/>
    <p:sldId id="259" r:id="rId6"/>
    <p:sldId id="260" r:id="rId7"/>
    <p:sldId id="261" r:id="rId8"/>
    <p:sldId id="262" r:id="rId9"/>
    <p:sldId id="263" r:id="rId10"/>
    <p:sldId id="264" r:id="rId11"/>
    <p:sldId id="265" r:id="rId12"/>
    <p:sldId id="266"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3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E70CCAD-040A-4F5B-969C-F8ACCD1AE645}" type="datetimeFigureOut">
              <a:rPr lang="en-US" smtClean="0"/>
              <a:t>6/4/2014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D78D6C-895B-4BD2-AB7E-2E944276FCD3}" type="slidenum">
              <a:rPr lang="en-US" smtClean="0"/>
              <a:t>‹#›</a:t>
            </a:fld>
            <a:endParaRPr lang="en-US"/>
          </a:p>
        </p:txBody>
      </p:sp>
    </p:spTree>
    <p:extLst>
      <p:ext uri="{BB962C8B-B14F-4D97-AF65-F5344CB8AC3E}">
        <p14:creationId xmlns:p14="http://schemas.microsoft.com/office/powerpoint/2010/main" val="482697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70CCAD-040A-4F5B-969C-F8ACCD1AE645}" type="datetimeFigureOut">
              <a:rPr lang="en-US" smtClean="0"/>
              <a:t>6/4/2014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D78D6C-895B-4BD2-AB7E-2E944276FCD3}" type="slidenum">
              <a:rPr lang="en-US" smtClean="0"/>
              <a:t>‹#›</a:t>
            </a:fld>
            <a:endParaRPr lang="en-US"/>
          </a:p>
        </p:txBody>
      </p:sp>
    </p:spTree>
    <p:extLst>
      <p:ext uri="{BB962C8B-B14F-4D97-AF65-F5344CB8AC3E}">
        <p14:creationId xmlns:p14="http://schemas.microsoft.com/office/powerpoint/2010/main" val="2836033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70CCAD-040A-4F5B-969C-F8ACCD1AE645}" type="datetimeFigureOut">
              <a:rPr lang="en-US" smtClean="0"/>
              <a:t>6/4/2014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D78D6C-895B-4BD2-AB7E-2E944276FCD3}" type="slidenum">
              <a:rPr lang="en-US" smtClean="0"/>
              <a:t>‹#›</a:t>
            </a:fld>
            <a:endParaRPr lang="en-US"/>
          </a:p>
        </p:txBody>
      </p:sp>
    </p:spTree>
    <p:extLst>
      <p:ext uri="{BB962C8B-B14F-4D97-AF65-F5344CB8AC3E}">
        <p14:creationId xmlns:p14="http://schemas.microsoft.com/office/powerpoint/2010/main" val="3515816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70CCAD-040A-4F5B-969C-F8ACCD1AE645}" type="datetimeFigureOut">
              <a:rPr lang="en-US" smtClean="0"/>
              <a:t>6/4/2014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D78D6C-895B-4BD2-AB7E-2E944276FCD3}" type="slidenum">
              <a:rPr lang="en-US" smtClean="0"/>
              <a:t>‹#›</a:t>
            </a:fld>
            <a:endParaRPr lang="en-US"/>
          </a:p>
        </p:txBody>
      </p:sp>
    </p:spTree>
    <p:extLst>
      <p:ext uri="{BB962C8B-B14F-4D97-AF65-F5344CB8AC3E}">
        <p14:creationId xmlns:p14="http://schemas.microsoft.com/office/powerpoint/2010/main" val="1549311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70CCAD-040A-4F5B-969C-F8ACCD1AE645}" type="datetimeFigureOut">
              <a:rPr lang="en-US" smtClean="0"/>
              <a:t>6/4/2014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D78D6C-895B-4BD2-AB7E-2E944276FCD3}" type="slidenum">
              <a:rPr lang="en-US" smtClean="0"/>
              <a:t>‹#›</a:t>
            </a:fld>
            <a:endParaRPr lang="en-US"/>
          </a:p>
        </p:txBody>
      </p:sp>
    </p:spTree>
    <p:extLst>
      <p:ext uri="{BB962C8B-B14F-4D97-AF65-F5344CB8AC3E}">
        <p14:creationId xmlns:p14="http://schemas.microsoft.com/office/powerpoint/2010/main" val="3301126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E70CCAD-040A-4F5B-969C-F8ACCD1AE645}" type="datetimeFigureOut">
              <a:rPr lang="en-US" smtClean="0"/>
              <a:t>6/4/2014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D78D6C-895B-4BD2-AB7E-2E944276FCD3}" type="slidenum">
              <a:rPr lang="en-US" smtClean="0"/>
              <a:t>‹#›</a:t>
            </a:fld>
            <a:endParaRPr lang="en-US"/>
          </a:p>
        </p:txBody>
      </p:sp>
    </p:spTree>
    <p:extLst>
      <p:ext uri="{BB962C8B-B14F-4D97-AF65-F5344CB8AC3E}">
        <p14:creationId xmlns:p14="http://schemas.microsoft.com/office/powerpoint/2010/main" val="1471709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E70CCAD-040A-4F5B-969C-F8ACCD1AE645}" type="datetimeFigureOut">
              <a:rPr lang="en-US" smtClean="0"/>
              <a:t>6/4/2014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D78D6C-895B-4BD2-AB7E-2E944276FCD3}" type="slidenum">
              <a:rPr lang="en-US" smtClean="0"/>
              <a:t>‹#›</a:t>
            </a:fld>
            <a:endParaRPr lang="en-US"/>
          </a:p>
        </p:txBody>
      </p:sp>
    </p:spTree>
    <p:extLst>
      <p:ext uri="{BB962C8B-B14F-4D97-AF65-F5344CB8AC3E}">
        <p14:creationId xmlns:p14="http://schemas.microsoft.com/office/powerpoint/2010/main" val="237532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E70CCAD-040A-4F5B-969C-F8ACCD1AE645}" type="datetimeFigureOut">
              <a:rPr lang="en-US" smtClean="0"/>
              <a:t>6/4/2014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D78D6C-895B-4BD2-AB7E-2E944276FCD3}" type="slidenum">
              <a:rPr lang="en-US" smtClean="0"/>
              <a:t>‹#›</a:t>
            </a:fld>
            <a:endParaRPr lang="en-US"/>
          </a:p>
        </p:txBody>
      </p:sp>
    </p:spTree>
    <p:extLst>
      <p:ext uri="{BB962C8B-B14F-4D97-AF65-F5344CB8AC3E}">
        <p14:creationId xmlns:p14="http://schemas.microsoft.com/office/powerpoint/2010/main" val="131567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0CCAD-040A-4F5B-969C-F8ACCD1AE645}" type="datetimeFigureOut">
              <a:rPr lang="en-US" smtClean="0"/>
              <a:t>6/4/2014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D78D6C-895B-4BD2-AB7E-2E944276FCD3}" type="slidenum">
              <a:rPr lang="en-US" smtClean="0"/>
              <a:t>‹#›</a:t>
            </a:fld>
            <a:endParaRPr lang="en-US"/>
          </a:p>
        </p:txBody>
      </p:sp>
    </p:spTree>
    <p:extLst>
      <p:ext uri="{BB962C8B-B14F-4D97-AF65-F5344CB8AC3E}">
        <p14:creationId xmlns:p14="http://schemas.microsoft.com/office/powerpoint/2010/main" val="1621898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70CCAD-040A-4F5B-969C-F8ACCD1AE645}" type="datetimeFigureOut">
              <a:rPr lang="en-US" smtClean="0"/>
              <a:t>6/4/2014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D78D6C-895B-4BD2-AB7E-2E944276FCD3}" type="slidenum">
              <a:rPr lang="en-US" smtClean="0"/>
              <a:t>‹#›</a:t>
            </a:fld>
            <a:endParaRPr lang="en-US"/>
          </a:p>
        </p:txBody>
      </p:sp>
    </p:spTree>
    <p:extLst>
      <p:ext uri="{BB962C8B-B14F-4D97-AF65-F5344CB8AC3E}">
        <p14:creationId xmlns:p14="http://schemas.microsoft.com/office/powerpoint/2010/main" val="394669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70CCAD-040A-4F5B-969C-F8ACCD1AE645}" type="datetimeFigureOut">
              <a:rPr lang="en-US" smtClean="0"/>
              <a:t>6/4/2014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D78D6C-895B-4BD2-AB7E-2E944276FCD3}" type="slidenum">
              <a:rPr lang="en-US" smtClean="0"/>
              <a:t>‹#›</a:t>
            </a:fld>
            <a:endParaRPr lang="en-US"/>
          </a:p>
        </p:txBody>
      </p:sp>
    </p:spTree>
    <p:extLst>
      <p:ext uri="{BB962C8B-B14F-4D97-AF65-F5344CB8AC3E}">
        <p14:creationId xmlns:p14="http://schemas.microsoft.com/office/powerpoint/2010/main" val="2947660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0CCAD-040A-4F5B-969C-F8ACCD1AE645}" type="datetimeFigureOut">
              <a:rPr lang="en-US" smtClean="0"/>
              <a:t>6/4/2014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78D6C-895B-4BD2-AB7E-2E944276FCD3}" type="slidenum">
              <a:rPr lang="en-US" smtClean="0"/>
              <a:t>‹#›</a:t>
            </a:fld>
            <a:endParaRPr lang="en-US"/>
          </a:p>
        </p:txBody>
      </p:sp>
    </p:spTree>
    <p:extLst>
      <p:ext uri="{BB962C8B-B14F-4D97-AF65-F5344CB8AC3E}">
        <p14:creationId xmlns:p14="http://schemas.microsoft.com/office/powerpoint/2010/main" val="31869832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4">
              <a:lumMod val="40000"/>
              <a:lumOff val="60000"/>
            </a:schemeClr>
          </a:solidFill>
        </p:spPr>
        <p:style>
          <a:lnRef idx="2">
            <a:schemeClr val="accent4"/>
          </a:lnRef>
          <a:fillRef idx="1">
            <a:schemeClr val="lt1"/>
          </a:fillRef>
          <a:effectRef idx="0">
            <a:schemeClr val="accent4"/>
          </a:effectRef>
          <a:fontRef idx="minor">
            <a:schemeClr val="dk1"/>
          </a:fontRef>
        </p:style>
        <p:txBody>
          <a:bodyPr/>
          <a:lstStyle/>
          <a:p>
            <a:r>
              <a:rPr lang="en-US" dirty="0" smtClean="0"/>
              <a:t>Platelet Refractoriness</a:t>
            </a:r>
            <a:endParaRPr lang="en-US" dirty="0"/>
          </a:p>
        </p:txBody>
      </p:sp>
      <p:sp>
        <p:nvSpPr>
          <p:cNvPr id="3" name="Subtitle 2"/>
          <p:cNvSpPr>
            <a:spLocks noGrp="1"/>
          </p:cNvSpPr>
          <p:nvPr>
            <p:ph type="subTitle" idx="1"/>
          </p:nvPr>
        </p:nvSpPr>
        <p:spPr/>
        <p:txBody>
          <a:bodyPr/>
          <a:lstStyle/>
          <a:p>
            <a:r>
              <a:rPr lang="en-US" dirty="0" smtClean="0"/>
              <a:t>Brennan </a:t>
            </a:r>
            <a:r>
              <a:rPr lang="en-US" dirty="0" err="1" smtClean="0"/>
              <a:t>Katchatag</a:t>
            </a:r>
            <a:r>
              <a:rPr lang="en-US" dirty="0" smtClean="0"/>
              <a:t> MT (ASCP)</a:t>
            </a:r>
          </a:p>
        </p:txBody>
      </p:sp>
    </p:spTree>
    <p:extLst>
      <p:ext uri="{BB962C8B-B14F-4D97-AF65-F5344CB8AC3E}">
        <p14:creationId xmlns:p14="http://schemas.microsoft.com/office/powerpoint/2010/main" val="7000634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style>
          <a:lnRef idx="2">
            <a:schemeClr val="accent4"/>
          </a:lnRef>
          <a:fillRef idx="1">
            <a:schemeClr val="lt1"/>
          </a:fillRef>
          <a:effectRef idx="0">
            <a:schemeClr val="accent4"/>
          </a:effectRef>
          <a:fontRef idx="minor">
            <a:schemeClr val="dk1"/>
          </a:fontRef>
        </p:style>
        <p:txBody>
          <a:bodyPr/>
          <a:lstStyle/>
          <a:p>
            <a:r>
              <a:rPr lang="en-US" dirty="0" err="1" smtClean="0"/>
              <a:t>Crossmatch</a:t>
            </a:r>
            <a:r>
              <a:rPr lang="en-US" dirty="0" smtClean="0"/>
              <a:t> Compatible Platelets</a:t>
            </a:r>
            <a:endParaRPr lang="en-US" dirty="0"/>
          </a:p>
        </p:txBody>
      </p:sp>
      <p:sp>
        <p:nvSpPr>
          <p:cNvPr id="3" name="Content Placeholder 2"/>
          <p:cNvSpPr>
            <a:spLocks noGrp="1"/>
          </p:cNvSpPr>
          <p:nvPr>
            <p:ph idx="1"/>
          </p:nvPr>
        </p:nvSpPr>
        <p:spPr/>
        <p:txBody>
          <a:bodyPr/>
          <a:lstStyle/>
          <a:p>
            <a:pPr marL="0" indent="0">
              <a:buNone/>
            </a:pPr>
            <a:endParaRPr lang="en-US" dirty="0" smtClean="0"/>
          </a:p>
          <a:p>
            <a:r>
              <a:rPr lang="en-US" dirty="0" smtClean="0"/>
              <a:t>Availability is dependent upon inventory and assay utilized for testing.</a:t>
            </a:r>
          </a:p>
          <a:p>
            <a:r>
              <a:rPr lang="en-US" dirty="0" smtClean="0"/>
              <a:t>Need to account for the prevalence of antigens and the antibodies that the recipient possesses.</a:t>
            </a:r>
            <a:endParaRPr lang="en-US" dirty="0"/>
          </a:p>
        </p:txBody>
      </p:sp>
      <p:sp>
        <p:nvSpPr>
          <p:cNvPr id="4" name="Oval 3"/>
          <p:cNvSpPr/>
          <p:nvPr/>
        </p:nvSpPr>
        <p:spPr>
          <a:xfrm>
            <a:off x="4343400" y="4598894"/>
            <a:ext cx="2667000" cy="1143000"/>
          </a:xfrm>
          <a:prstGeom prst="ellipse">
            <a:avLst/>
          </a:prstGeom>
          <a:solidFill>
            <a:schemeClr val="accent4">
              <a:lumMod val="40000"/>
              <a:lumOff val="60000"/>
            </a:scheme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C00000"/>
                </a:solidFill>
              </a:rPr>
              <a:t>This is a Directed Product</a:t>
            </a:r>
            <a:endParaRPr lang="en-US" dirty="0">
              <a:solidFill>
                <a:srgbClr val="C00000"/>
              </a:solidFill>
            </a:endParaRPr>
          </a:p>
        </p:txBody>
      </p:sp>
    </p:spTree>
    <p:extLst>
      <p:ext uri="{BB962C8B-B14F-4D97-AF65-F5344CB8AC3E}">
        <p14:creationId xmlns:p14="http://schemas.microsoft.com/office/powerpoint/2010/main" val="16845737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style>
          <a:lnRef idx="2">
            <a:schemeClr val="accent4"/>
          </a:lnRef>
          <a:fillRef idx="1">
            <a:schemeClr val="lt1"/>
          </a:fillRef>
          <a:effectRef idx="0">
            <a:schemeClr val="accent4"/>
          </a:effectRef>
          <a:fontRef idx="minor">
            <a:schemeClr val="dk1"/>
          </a:fontRef>
        </p:style>
        <p:txBody>
          <a:bodyPr/>
          <a:lstStyle/>
          <a:p>
            <a:r>
              <a:rPr lang="en-US" dirty="0" smtClean="0"/>
              <a:t>HLA Matched Platelets</a:t>
            </a:r>
            <a:endParaRPr lang="en-US" dirty="0"/>
          </a:p>
        </p:txBody>
      </p:sp>
      <p:sp>
        <p:nvSpPr>
          <p:cNvPr id="3" name="Content Placeholder 2"/>
          <p:cNvSpPr>
            <a:spLocks noGrp="1"/>
          </p:cNvSpPr>
          <p:nvPr>
            <p:ph idx="1"/>
          </p:nvPr>
        </p:nvSpPr>
        <p:spPr>
          <a:xfrm>
            <a:off x="457200" y="1905000"/>
            <a:ext cx="8229600" cy="3657600"/>
          </a:xfrm>
        </p:spPr>
        <p:txBody>
          <a:bodyPr>
            <a:normAutofit fontScale="92500" lnSpcReduction="20000"/>
          </a:bodyPr>
          <a:lstStyle/>
          <a:p>
            <a:r>
              <a:rPr lang="en-US" dirty="0" smtClean="0"/>
              <a:t>Need to HLA type the recipient</a:t>
            </a:r>
          </a:p>
          <a:p>
            <a:pPr lvl="1">
              <a:buFont typeface="Wingdings" panose="05000000000000000000" pitchFamily="2" charset="2"/>
              <a:buChar char="Ø"/>
            </a:pPr>
            <a:r>
              <a:rPr lang="en-US" dirty="0" smtClean="0"/>
              <a:t>Could take a few days to process</a:t>
            </a:r>
          </a:p>
          <a:p>
            <a:pPr marL="457200" lvl="1" indent="0">
              <a:buNone/>
            </a:pPr>
            <a:endParaRPr lang="en-US" dirty="0" smtClean="0"/>
          </a:p>
          <a:p>
            <a:r>
              <a:rPr lang="en-US" dirty="0" smtClean="0"/>
              <a:t>Time needed to obtain platelets from compatible donor</a:t>
            </a:r>
          </a:p>
          <a:p>
            <a:pPr lvl="1"/>
            <a:r>
              <a:rPr lang="en-US" dirty="0" smtClean="0"/>
              <a:t>Schedule</a:t>
            </a:r>
          </a:p>
          <a:p>
            <a:pPr lvl="1"/>
            <a:r>
              <a:rPr lang="en-US" dirty="0" smtClean="0"/>
              <a:t>Donate</a:t>
            </a:r>
          </a:p>
          <a:p>
            <a:pPr lvl="1"/>
            <a:r>
              <a:rPr lang="en-US" dirty="0" smtClean="0"/>
              <a:t>Process</a:t>
            </a:r>
          </a:p>
          <a:p>
            <a:pPr lvl="1"/>
            <a:r>
              <a:rPr lang="en-US" dirty="0" smtClean="0"/>
              <a:t>Transport to HMC</a:t>
            </a:r>
            <a:endParaRPr lang="en-US" dirty="0"/>
          </a:p>
        </p:txBody>
      </p:sp>
      <p:sp>
        <p:nvSpPr>
          <p:cNvPr id="4" name="Oval 3"/>
          <p:cNvSpPr/>
          <p:nvPr/>
        </p:nvSpPr>
        <p:spPr>
          <a:xfrm>
            <a:off x="5257800" y="4648200"/>
            <a:ext cx="2667000" cy="1143000"/>
          </a:xfrm>
          <a:prstGeom prst="ellipse">
            <a:avLst/>
          </a:prstGeom>
          <a:solidFill>
            <a:schemeClr val="accent4">
              <a:lumMod val="40000"/>
              <a:lumOff val="60000"/>
            </a:scheme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C00000"/>
                </a:solidFill>
              </a:rPr>
              <a:t>This is a Directed Product</a:t>
            </a:r>
            <a:endParaRPr lang="en-US" dirty="0">
              <a:solidFill>
                <a:srgbClr val="C00000"/>
              </a:solidFill>
            </a:endParaRPr>
          </a:p>
        </p:txBody>
      </p:sp>
    </p:spTree>
    <p:extLst>
      <p:ext uri="{BB962C8B-B14F-4D97-AF65-F5344CB8AC3E}">
        <p14:creationId xmlns:p14="http://schemas.microsoft.com/office/powerpoint/2010/main" val="19314288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style>
          <a:lnRef idx="2">
            <a:schemeClr val="accent4"/>
          </a:lnRef>
          <a:fillRef idx="1">
            <a:schemeClr val="lt1"/>
          </a:fillRef>
          <a:effectRef idx="0">
            <a:schemeClr val="accent4"/>
          </a:effectRef>
          <a:fontRef idx="minor">
            <a:schemeClr val="dk1"/>
          </a:fontRef>
        </p:style>
        <p:txBody>
          <a:bodyPr/>
          <a:lstStyle/>
          <a:p>
            <a:r>
              <a:rPr lang="en-US" dirty="0" smtClean="0"/>
              <a:t>Antigen Negative Platelets</a:t>
            </a:r>
            <a:endParaRPr lang="en-US" dirty="0"/>
          </a:p>
        </p:txBody>
      </p:sp>
      <p:sp>
        <p:nvSpPr>
          <p:cNvPr id="3" name="Content Placeholder 2"/>
          <p:cNvSpPr>
            <a:spLocks noGrp="1"/>
          </p:cNvSpPr>
          <p:nvPr>
            <p:ph idx="1"/>
          </p:nvPr>
        </p:nvSpPr>
        <p:spPr/>
        <p:txBody>
          <a:bodyPr/>
          <a:lstStyle/>
          <a:p>
            <a:r>
              <a:rPr lang="en-US" dirty="0" smtClean="0"/>
              <a:t>Identify Patient’s Antibodies against white cell and platelet antigens</a:t>
            </a:r>
          </a:p>
          <a:p>
            <a:r>
              <a:rPr lang="en-US" dirty="0" smtClean="0"/>
              <a:t>Locate donors</a:t>
            </a:r>
          </a:p>
          <a:p>
            <a:r>
              <a:rPr lang="en-US" dirty="0" smtClean="0"/>
              <a:t>Schedule donation</a:t>
            </a:r>
          </a:p>
          <a:p>
            <a:r>
              <a:rPr lang="en-US" dirty="0" smtClean="0"/>
              <a:t>Process donation</a:t>
            </a:r>
          </a:p>
          <a:p>
            <a:pPr marL="0" indent="0">
              <a:buNone/>
            </a:pPr>
            <a:endParaRPr lang="en-US" dirty="0" smtClean="0"/>
          </a:p>
          <a:p>
            <a:r>
              <a:rPr lang="en-US" dirty="0" smtClean="0"/>
              <a:t>Not widely available</a:t>
            </a:r>
            <a:endParaRPr lang="en-US" dirty="0"/>
          </a:p>
        </p:txBody>
      </p:sp>
      <p:sp>
        <p:nvSpPr>
          <p:cNvPr id="4" name="Oval 3"/>
          <p:cNvSpPr/>
          <p:nvPr/>
        </p:nvSpPr>
        <p:spPr>
          <a:xfrm>
            <a:off x="5486400" y="3581400"/>
            <a:ext cx="2667000" cy="1143000"/>
          </a:xfrm>
          <a:prstGeom prst="ellipse">
            <a:avLst/>
          </a:prstGeom>
          <a:solidFill>
            <a:schemeClr val="accent4">
              <a:lumMod val="40000"/>
              <a:lumOff val="60000"/>
            </a:scheme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C00000"/>
                </a:solidFill>
              </a:rPr>
              <a:t>This is a Directed Product</a:t>
            </a:r>
            <a:endParaRPr lang="en-US" dirty="0">
              <a:solidFill>
                <a:srgbClr val="C00000"/>
              </a:solidFill>
            </a:endParaRPr>
          </a:p>
        </p:txBody>
      </p:sp>
    </p:spTree>
    <p:extLst>
      <p:ext uri="{BB962C8B-B14F-4D97-AF65-F5344CB8AC3E}">
        <p14:creationId xmlns:p14="http://schemas.microsoft.com/office/powerpoint/2010/main" val="7460693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style>
          <a:lnRef idx="2">
            <a:schemeClr val="accent4"/>
          </a:lnRef>
          <a:fillRef idx="1">
            <a:schemeClr val="lt1"/>
          </a:fillRef>
          <a:effectRef idx="0">
            <a:schemeClr val="accent4"/>
          </a:effectRef>
          <a:fontRef idx="minor">
            <a:schemeClr val="dk1"/>
          </a:fontRef>
        </p:style>
        <p:txBody>
          <a:bodyPr>
            <a:normAutofit/>
          </a:bodyPr>
          <a:lstStyle/>
          <a:p>
            <a:r>
              <a:rPr lang="en-US" dirty="0" smtClean="0"/>
              <a:t>Resources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2014 ETME-A CAP Survey Dry Lab Challenge Discussion by Karen E. King, MD, FCAP. Transfusion Medicine Resource Committee</a:t>
            </a:r>
          </a:p>
          <a:p>
            <a:r>
              <a:rPr lang="en-US" dirty="0" smtClean="0"/>
              <a:t>Power point presentation of “Platelets 2012” made by Dr. John Hess, MD, MPH, FACP, FAAAS</a:t>
            </a:r>
          </a:p>
          <a:p>
            <a:r>
              <a:rPr lang="en-US" dirty="0" smtClean="0"/>
              <a:t>Online article, Blood Systems, “Evaluation of the Patient with Suspected Platelet Refractory State</a:t>
            </a:r>
            <a:r>
              <a:rPr lang="en-US" dirty="0"/>
              <a:t>”, http://hospitals.unitedbloodservices.org/pdfs/ts_017evalsusprefracpatient.pdf</a:t>
            </a:r>
            <a:endParaRPr lang="en-US" dirty="0" smtClean="0"/>
          </a:p>
          <a:p>
            <a:r>
              <a:rPr lang="en-US" altLang="en-US" dirty="0" smtClean="0">
                <a:solidFill>
                  <a:schemeClr val="bg1"/>
                </a:solidFill>
              </a:rPr>
              <a:t> R. Hess, MD, MPH, FACP, FAAAS</a:t>
            </a:r>
          </a:p>
          <a:p>
            <a:r>
              <a:rPr lang="en-US" altLang="en-US" dirty="0" smtClean="0">
                <a:solidFill>
                  <a:schemeClr val="bg1"/>
                </a:solidFill>
              </a:rPr>
              <a:t>. Hess, MD, MPH, FACP, </a:t>
            </a:r>
            <a:endParaRPr lang="en-US" dirty="0" smtClean="0"/>
          </a:p>
        </p:txBody>
      </p:sp>
    </p:spTree>
    <p:extLst>
      <p:ext uri="{BB962C8B-B14F-4D97-AF65-F5344CB8AC3E}">
        <p14:creationId xmlns:p14="http://schemas.microsoft.com/office/powerpoint/2010/main" val="17409719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style>
          <a:lnRef idx="2">
            <a:schemeClr val="accent4"/>
          </a:lnRef>
          <a:fillRef idx="1">
            <a:schemeClr val="lt1"/>
          </a:fillRef>
          <a:effectRef idx="0">
            <a:schemeClr val="accent4"/>
          </a:effectRef>
          <a:fontRef idx="minor">
            <a:schemeClr val="dk1"/>
          </a:fontRef>
        </p:style>
        <p:txBody>
          <a:bodyPr/>
          <a:lstStyle/>
          <a:p>
            <a:r>
              <a:rPr lang="en-US" dirty="0" smtClean="0"/>
              <a:t>What is platelet refractoriness?</a:t>
            </a:r>
            <a:endParaRPr lang="en-US" dirty="0"/>
          </a:p>
        </p:txBody>
      </p:sp>
      <p:sp>
        <p:nvSpPr>
          <p:cNvPr id="3" name="Content Placeholder 2"/>
          <p:cNvSpPr>
            <a:spLocks noGrp="1"/>
          </p:cNvSpPr>
          <p:nvPr>
            <p:ph idx="1"/>
          </p:nvPr>
        </p:nvSpPr>
        <p:spPr>
          <a:xfrm>
            <a:off x="457200" y="2514600"/>
            <a:ext cx="8229600" cy="3429000"/>
          </a:xfrm>
        </p:spPr>
        <p:txBody>
          <a:bodyPr/>
          <a:lstStyle/>
          <a:p>
            <a:r>
              <a:rPr lang="en-US" dirty="0" smtClean="0"/>
              <a:t>Defined as </a:t>
            </a:r>
          </a:p>
          <a:p>
            <a:pPr lvl="1"/>
            <a:r>
              <a:rPr lang="en-US" dirty="0"/>
              <a:t>L</a:t>
            </a:r>
            <a:r>
              <a:rPr lang="en-US" dirty="0" smtClean="0"/>
              <a:t>ess than expected increase in a patient’s platelet count </a:t>
            </a:r>
          </a:p>
          <a:p>
            <a:pPr lvl="1"/>
            <a:r>
              <a:rPr lang="en-US" dirty="0"/>
              <a:t>O</a:t>
            </a:r>
            <a:r>
              <a:rPr lang="en-US" dirty="0" smtClean="0"/>
              <a:t>n at least two occasions </a:t>
            </a:r>
          </a:p>
          <a:p>
            <a:pPr lvl="1"/>
            <a:r>
              <a:rPr lang="en-US" dirty="0"/>
              <a:t>W</a:t>
            </a:r>
            <a:r>
              <a:rPr lang="en-US" dirty="0" smtClean="0"/>
              <a:t>ith assessment performed one hour after the transfusions.</a:t>
            </a:r>
          </a:p>
          <a:p>
            <a:endParaRPr lang="en-US" dirty="0"/>
          </a:p>
        </p:txBody>
      </p:sp>
    </p:spTree>
    <p:extLst>
      <p:ext uri="{BB962C8B-B14F-4D97-AF65-F5344CB8AC3E}">
        <p14:creationId xmlns:p14="http://schemas.microsoft.com/office/powerpoint/2010/main" val="32810235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style>
          <a:lnRef idx="2">
            <a:schemeClr val="accent4"/>
          </a:lnRef>
          <a:fillRef idx="1">
            <a:schemeClr val="lt1"/>
          </a:fillRef>
          <a:effectRef idx="0">
            <a:schemeClr val="accent4"/>
          </a:effectRef>
          <a:fontRef idx="minor">
            <a:schemeClr val="dk1"/>
          </a:fontRef>
        </p:style>
        <p:txBody>
          <a:bodyPr/>
          <a:lstStyle/>
          <a:p>
            <a:r>
              <a:rPr lang="en-US" dirty="0" smtClean="0"/>
              <a:t>Causes for Platelet </a:t>
            </a:r>
            <a:r>
              <a:rPr lang="en-US" dirty="0"/>
              <a:t>R</a:t>
            </a:r>
            <a:r>
              <a:rPr lang="en-US" dirty="0" smtClean="0"/>
              <a:t>efractoriness</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solidFill>
                  <a:srgbClr val="C00000"/>
                </a:solidFill>
              </a:rPr>
              <a:t>Non Immune  </a:t>
            </a:r>
          </a:p>
          <a:p>
            <a:pPr lvl="1">
              <a:buFont typeface="Wingdings" panose="05000000000000000000" pitchFamily="2" charset="2"/>
              <a:buChar char="Ø"/>
            </a:pPr>
            <a:r>
              <a:rPr lang="en-US" dirty="0" smtClean="0"/>
              <a:t>DIC   (Disseminating Intravascular Coagulation)</a:t>
            </a:r>
          </a:p>
          <a:p>
            <a:pPr lvl="1">
              <a:buFont typeface="Wingdings" panose="05000000000000000000" pitchFamily="2" charset="2"/>
              <a:buChar char="Ø"/>
            </a:pPr>
            <a:r>
              <a:rPr lang="en-US" dirty="0" smtClean="0"/>
              <a:t>Fever</a:t>
            </a:r>
          </a:p>
          <a:p>
            <a:pPr lvl="1">
              <a:buFont typeface="Wingdings" panose="05000000000000000000" pitchFamily="2" charset="2"/>
              <a:buChar char="Ø"/>
            </a:pPr>
            <a:r>
              <a:rPr lang="en-US" dirty="0" smtClean="0"/>
              <a:t>Infection</a:t>
            </a:r>
          </a:p>
          <a:p>
            <a:pPr lvl="1">
              <a:buFont typeface="Wingdings" panose="05000000000000000000" pitchFamily="2" charset="2"/>
              <a:buChar char="Ø"/>
            </a:pPr>
            <a:r>
              <a:rPr lang="en-US" dirty="0" smtClean="0"/>
              <a:t>Bleeding</a:t>
            </a:r>
          </a:p>
          <a:p>
            <a:pPr lvl="1">
              <a:buFont typeface="Wingdings" panose="05000000000000000000" pitchFamily="2" charset="2"/>
              <a:buChar char="Ø"/>
            </a:pPr>
            <a:r>
              <a:rPr lang="en-US" dirty="0" smtClean="0"/>
              <a:t>Sequestration (Splenomegaly)</a:t>
            </a:r>
          </a:p>
          <a:p>
            <a:pPr lvl="1">
              <a:buFont typeface="Wingdings" panose="05000000000000000000" pitchFamily="2" charset="2"/>
              <a:buChar char="Ø"/>
            </a:pPr>
            <a:r>
              <a:rPr lang="en-US" dirty="0" smtClean="0"/>
              <a:t>Drugs (i.e. Amphotericin B)</a:t>
            </a:r>
          </a:p>
          <a:p>
            <a:r>
              <a:rPr lang="en-US" b="1" dirty="0" smtClean="0">
                <a:solidFill>
                  <a:srgbClr val="C00000"/>
                </a:solidFill>
              </a:rPr>
              <a:t>Immune</a:t>
            </a:r>
          </a:p>
          <a:p>
            <a:pPr lvl="1">
              <a:buFont typeface="Wingdings" panose="05000000000000000000" pitchFamily="2" charset="2"/>
              <a:buChar char="Ø"/>
            </a:pPr>
            <a:r>
              <a:rPr lang="en-US" dirty="0" smtClean="0"/>
              <a:t>HLA antigen </a:t>
            </a:r>
            <a:r>
              <a:rPr lang="en-US" dirty="0" err="1" smtClean="0"/>
              <a:t>alloimmunization</a:t>
            </a:r>
            <a:endParaRPr lang="en-US" dirty="0" smtClean="0"/>
          </a:p>
          <a:p>
            <a:pPr lvl="1">
              <a:buFont typeface="Wingdings" panose="05000000000000000000" pitchFamily="2" charset="2"/>
              <a:buChar char="Ø"/>
            </a:pPr>
            <a:r>
              <a:rPr lang="en-US" dirty="0" smtClean="0"/>
              <a:t>Platelet specific antigen </a:t>
            </a:r>
            <a:r>
              <a:rPr lang="en-US" dirty="0" err="1" smtClean="0"/>
              <a:t>alloimmunization</a:t>
            </a:r>
            <a:endParaRPr lang="en-US" dirty="0" smtClean="0"/>
          </a:p>
          <a:p>
            <a:pPr lvl="1">
              <a:buFont typeface="Wingdings" panose="05000000000000000000" pitchFamily="2" charset="2"/>
              <a:buChar char="Ø"/>
            </a:pPr>
            <a:r>
              <a:rPr lang="en-US" dirty="0" smtClean="0"/>
              <a:t>Autoantibodies (i.e. ITP)</a:t>
            </a:r>
          </a:p>
          <a:p>
            <a:pPr lvl="1">
              <a:buFont typeface="Wingdings" panose="05000000000000000000" pitchFamily="2" charset="2"/>
              <a:buChar char="Ø"/>
            </a:pPr>
            <a:r>
              <a:rPr lang="en-US" dirty="0" smtClean="0"/>
              <a:t>Drugs (i.e. Heparin, </a:t>
            </a:r>
            <a:r>
              <a:rPr lang="en-US" dirty="0" err="1" smtClean="0"/>
              <a:t>etc</a:t>
            </a:r>
            <a:r>
              <a:rPr lang="en-US" dirty="0" smtClean="0"/>
              <a:t>)</a:t>
            </a:r>
            <a:endParaRPr lang="en-US" dirty="0"/>
          </a:p>
        </p:txBody>
      </p:sp>
      <p:sp>
        <p:nvSpPr>
          <p:cNvPr id="4" name="Oval 3"/>
          <p:cNvSpPr/>
          <p:nvPr/>
        </p:nvSpPr>
        <p:spPr>
          <a:xfrm>
            <a:off x="3657600" y="2362200"/>
            <a:ext cx="2057400" cy="914400"/>
          </a:xfrm>
          <a:prstGeom prst="ellipse">
            <a:avLst/>
          </a:prstGeom>
          <a:solidFill>
            <a:schemeClr val="accent4">
              <a:lumMod val="40000"/>
              <a:lumOff val="60000"/>
            </a:scheme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C00000"/>
                </a:solidFill>
              </a:rPr>
              <a:t>Not our responsibility</a:t>
            </a:r>
            <a:endParaRPr lang="en-US" dirty="0">
              <a:solidFill>
                <a:srgbClr val="C00000"/>
              </a:solidFill>
            </a:endParaRPr>
          </a:p>
        </p:txBody>
      </p:sp>
      <p:sp>
        <p:nvSpPr>
          <p:cNvPr id="5" name="Oval 4"/>
          <p:cNvSpPr/>
          <p:nvPr/>
        </p:nvSpPr>
        <p:spPr>
          <a:xfrm>
            <a:off x="5867400" y="4114800"/>
            <a:ext cx="2209800" cy="914400"/>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C00000"/>
                </a:solidFill>
              </a:rPr>
              <a:t>Our Focus  </a:t>
            </a:r>
            <a:endParaRPr lang="en-US" dirty="0">
              <a:solidFill>
                <a:srgbClr val="C00000"/>
              </a:solidFill>
            </a:endParaRPr>
          </a:p>
        </p:txBody>
      </p:sp>
    </p:spTree>
    <p:extLst>
      <p:ext uri="{BB962C8B-B14F-4D97-AF65-F5344CB8AC3E}">
        <p14:creationId xmlns:p14="http://schemas.microsoft.com/office/powerpoint/2010/main" val="5265591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style>
          <a:lnRef idx="2">
            <a:schemeClr val="accent4"/>
          </a:lnRef>
          <a:fillRef idx="1">
            <a:schemeClr val="lt1"/>
          </a:fillRef>
          <a:effectRef idx="0">
            <a:schemeClr val="accent4"/>
          </a:effectRef>
          <a:fontRef idx="minor">
            <a:schemeClr val="dk1"/>
          </a:fontRef>
        </p:style>
        <p:txBody>
          <a:bodyPr/>
          <a:lstStyle/>
          <a:p>
            <a:r>
              <a:rPr lang="en-US" dirty="0" smtClean="0"/>
              <a:t>What is </a:t>
            </a:r>
            <a:r>
              <a:rPr lang="en-US" dirty="0" err="1" smtClean="0"/>
              <a:t>Alloimmunization</a:t>
            </a:r>
            <a:r>
              <a:rPr lang="en-US" dirty="0" smtClean="0"/>
              <a:t>?</a:t>
            </a:r>
            <a:endParaRPr lang="en-US" dirty="0"/>
          </a:p>
        </p:txBody>
      </p:sp>
      <p:sp>
        <p:nvSpPr>
          <p:cNvPr id="3" name="Content Placeholder 2"/>
          <p:cNvSpPr>
            <a:spLocks noGrp="1"/>
          </p:cNvSpPr>
          <p:nvPr>
            <p:ph idx="1"/>
          </p:nvPr>
        </p:nvSpPr>
        <p:spPr/>
        <p:txBody>
          <a:bodyPr/>
          <a:lstStyle/>
          <a:p>
            <a:r>
              <a:rPr lang="en-US" b="1" dirty="0" err="1" smtClean="0">
                <a:solidFill>
                  <a:srgbClr val="C00000"/>
                </a:solidFill>
              </a:rPr>
              <a:t>Allo</a:t>
            </a:r>
            <a:r>
              <a:rPr lang="en-US" b="1" dirty="0" smtClean="0"/>
              <a:t> </a:t>
            </a:r>
            <a:r>
              <a:rPr lang="en-US" dirty="0" smtClean="0"/>
              <a:t>–        non-self antigens </a:t>
            </a:r>
          </a:p>
          <a:p>
            <a:r>
              <a:rPr lang="en-US" dirty="0"/>
              <a:t>T</a:t>
            </a:r>
            <a:r>
              <a:rPr lang="en-US" dirty="0" smtClean="0"/>
              <a:t>rigger the </a:t>
            </a:r>
            <a:r>
              <a:rPr lang="en-US" b="1" dirty="0" smtClean="0">
                <a:solidFill>
                  <a:srgbClr val="C00000"/>
                </a:solidFill>
              </a:rPr>
              <a:t>Immune</a:t>
            </a:r>
            <a:r>
              <a:rPr lang="en-US" b="1" dirty="0" smtClean="0"/>
              <a:t> </a:t>
            </a:r>
            <a:r>
              <a:rPr lang="en-US" dirty="0" smtClean="0"/>
              <a:t>System to produce</a:t>
            </a:r>
          </a:p>
          <a:p>
            <a:r>
              <a:rPr lang="en-US" b="1" dirty="0" smtClean="0">
                <a:solidFill>
                  <a:srgbClr val="C00000"/>
                </a:solidFill>
              </a:rPr>
              <a:t>Antibodies</a:t>
            </a:r>
            <a:r>
              <a:rPr lang="en-US" dirty="0" smtClean="0"/>
              <a:t> against the </a:t>
            </a:r>
            <a:r>
              <a:rPr lang="en-US" dirty="0" err="1" smtClean="0"/>
              <a:t>allo</a:t>
            </a:r>
            <a:r>
              <a:rPr lang="en-US" dirty="0" smtClean="0"/>
              <a:t>-antigen</a:t>
            </a:r>
          </a:p>
          <a:p>
            <a:endParaRPr lang="en-US" dirty="0"/>
          </a:p>
          <a:p>
            <a:r>
              <a:rPr lang="en-US" dirty="0" smtClean="0"/>
              <a:t>Just like RBCs:  </a:t>
            </a:r>
            <a:r>
              <a:rPr lang="en-US" b="1" dirty="0" smtClean="0">
                <a:solidFill>
                  <a:srgbClr val="0070C0"/>
                </a:solidFill>
              </a:rPr>
              <a:t>A</a:t>
            </a:r>
            <a:r>
              <a:rPr lang="en-US" dirty="0" smtClean="0"/>
              <a:t> antigen produces </a:t>
            </a:r>
            <a:r>
              <a:rPr lang="en-US" b="1" dirty="0" smtClean="0">
                <a:solidFill>
                  <a:srgbClr val="0070C0"/>
                </a:solidFill>
              </a:rPr>
              <a:t>anti-A</a:t>
            </a:r>
            <a:r>
              <a:rPr lang="en-US" dirty="0" smtClean="0"/>
              <a:t> in group O and group B people</a:t>
            </a:r>
          </a:p>
          <a:p>
            <a:r>
              <a:rPr lang="en-US" dirty="0" smtClean="0"/>
              <a:t>Platelets and White Blood Cells have their own antigens</a:t>
            </a:r>
            <a:endParaRPr lang="en-US" dirty="0"/>
          </a:p>
        </p:txBody>
      </p:sp>
    </p:spTree>
    <p:extLst>
      <p:ext uri="{BB962C8B-B14F-4D97-AF65-F5344CB8AC3E}">
        <p14:creationId xmlns:p14="http://schemas.microsoft.com/office/powerpoint/2010/main" val="11296142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style>
          <a:lnRef idx="2">
            <a:schemeClr val="accent4"/>
          </a:lnRef>
          <a:fillRef idx="1">
            <a:schemeClr val="lt1"/>
          </a:fillRef>
          <a:effectRef idx="0">
            <a:schemeClr val="accent4"/>
          </a:effectRef>
          <a:fontRef idx="minor">
            <a:schemeClr val="dk1"/>
          </a:fontRef>
        </p:style>
        <p:txBody>
          <a:bodyPr>
            <a:normAutofit fontScale="90000"/>
          </a:bodyPr>
          <a:lstStyle/>
          <a:p>
            <a:r>
              <a:rPr lang="en-US" dirty="0" smtClean="0"/>
              <a:t>What are the sources of “</a:t>
            </a:r>
            <a:r>
              <a:rPr lang="en-US" dirty="0" err="1" smtClean="0"/>
              <a:t>Allo</a:t>
            </a:r>
            <a:r>
              <a:rPr lang="en-US" dirty="0" smtClean="0"/>
              <a:t>” antigens?</a:t>
            </a:r>
            <a:endParaRPr lang="en-US" dirty="0"/>
          </a:p>
        </p:txBody>
      </p:sp>
      <p:sp>
        <p:nvSpPr>
          <p:cNvPr id="3" name="Content Placeholder 2"/>
          <p:cNvSpPr>
            <a:spLocks noGrp="1"/>
          </p:cNvSpPr>
          <p:nvPr>
            <p:ph idx="1"/>
          </p:nvPr>
        </p:nvSpPr>
        <p:spPr>
          <a:xfrm>
            <a:off x="457200" y="1600200"/>
            <a:ext cx="8229600" cy="4876800"/>
          </a:xfrm>
        </p:spPr>
        <p:txBody>
          <a:bodyPr>
            <a:normAutofit lnSpcReduction="10000"/>
          </a:bodyPr>
          <a:lstStyle/>
          <a:p>
            <a:pPr marL="0" indent="0">
              <a:buNone/>
            </a:pPr>
            <a:r>
              <a:rPr lang="en-US" b="1" dirty="0" smtClean="0"/>
              <a:t>Risk </a:t>
            </a:r>
            <a:r>
              <a:rPr lang="en-US" b="1" dirty="0"/>
              <a:t>factors for </a:t>
            </a:r>
            <a:r>
              <a:rPr lang="en-US" b="1" dirty="0" smtClean="0"/>
              <a:t>Platelet </a:t>
            </a:r>
            <a:r>
              <a:rPr lang="en-US" b="1" dirty="0"/>
              <a:t>R</a:t>
            </a:r>
            <a:r>
              <a:rPr lang="en-US" b="1" dirty="0" smtClean="0"/>
              <a:t>efractoriness</a:t>
            </a:r>
            <a:endParaRPr lang="en-US" b="1" dirty="0"/>
          </a:p>
          <a:p>
            <a:r>
              <a:rPr lang="en-US" b="1" dirty="0" smtClean="0"/>
              <a:t>Multiple transfusions</a:t>
            </a:r>
          </a:p>
          <a:p>
            <a:pPr lvl="1"/>
            <a:r>
              <a:rPr lang="en-US" dirty="0" smtClean="0"/>
              <a:t>Even </a:t>
            </a:r>
            <a:r>
              <a:rPr lang="en-US" dirty="0" err="1" smtClean="0"/>
              <a:t>Leukoreduced</a:t>
            </a:r>
            <a:r>
              <a:rPr lang="en-US" dirty="0" smtClean="0"/>
              <a:t> units have some white cells and platelets</a:t>
            </a:r>
          </a:p>
          <a:p>
            <a:r>
              <a:rPr lang="en-US" b="1" dirty="0" smtClean="0"/>
              <a:t>Pregnancy</a:t>
            </a:r>
          </a:p>
          <a:p>
            <a:pPr lvl="1"/>
            <a:r>
              <a:rPr lang="en-US" dirty="0" smtClean="0"/>
              <a:t>½ the fetal antigens belong to Dad</a:t>
            </a:r>
          </a:p>
          <a:p>
            <a:r>
              <a:rPr lang="en-US" b="1" dirty="0" smtClean="0"/>
              <a:t>Transplants</a:t>
            </a:r>
          </a:p>
          <a:p>
            <a:pPr lvl="1"/>
            <a:r>
              <a:rPr lang="en-US" dirty="0" smtClean="0"/>
              <a:t>A whole organ of imperfectly matched antigens</a:t>
            </a:r>
          </a:p>
          <a:p>
            <a:pPr lvl="1"/>
            <a:r>
              <a:rPr lang="en-US" dirty="0" smtClean="0"/>
              <a:t>Allogeneic Stem cell Transplant isn’t a perfect match</a:t>
            </a:r>
          </a:p>
        </p:txBody>
      </p:sp>
    </p:spTree>
    <p:extLst>
      <p:ext uri="{BB962C8B-B14F-4D97-AF65-F5344CB8AC3E}">
        <p14:creationId xmlns:p14="http://schemas.microsoft.com/office/powerpoint/2010/main" val="1668854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style>
          <a:lnRef idx="2">
            <a:schemeClr val="accent4"/>
          </a:lnRef>
          <a:fillRef idx="1">
            <a:schemeClr val="lt1"/>
          </a:fillRef>
          <a:effectRef idx="0">
            <a:schemeClr val="accent4"/>
          </a:effectRef>
          <a:fontRef idx="minor">
            <a:schemeClr val="dk1"/>
          </a:fontRef>
        </p:style>
        <p:txBody>
          <a:bodyPr>
            <a:normAutofit fontScale="90000"/>
          </a:bodyPr>
          <a:lstStyle/>
          <a:p>
            <a:r>
              <a:rPr lang="en-US" dirty="0" smtClean="0"/>
              <a:t>Determination of Platelet </a:t>
            </a:r>
            <a:r>
              <a:rPr lang="en-US" dirty="0"/>
              <a:t>R</a:t>
            </a:r>
            <a:r>
              <a:rPr lang="en-US" dirty="0" smtClean="0"/>
              <a:t>efractoriness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Decisions are made at the physician level based on continuous monitoring of patient transfusion therapy.</a:t>
            </a:r>
          </a:p>
          <a:p>
            <a:r>
              <a:rPr lang="en-US" dirty="0" smtClean="0"/>
              <a:t>With the exclusion of non immune causes of platelet refractoriness, calculations can be made based on the patient’s blood volume and the number of platelets transfused after 10 to 60 minutes of transfusion.</a:t>
            </a:r>
            <a:endParaRPr lang="en-US" dirty="0"/>
          </a:p>
          <a:p>
            <a:pPr lvl="1">
              <a:buFont typeface="Wingdings" panose="05000000000000000000" pitchFamily="2" charset="2"/>
              <a:buChar char="Ø"/>
            </a:pPr>
            <a:r>
              <a:rPr lang="en-US" dirty="0" smtClean="0"/>
              <a:t>Corrected Count Increment</a:t>
            </a:r>
          </a:p>
          <a:p>
            <a:pPr lvl="1">
              <a:buFont typeface="Wingdings" panose="05000000000000000000" pitchFamily="2" charset="2"/>
              <a:buChar char="Ø"/>
            </a:pPr>
            <a:r>
              <a:rPr lang="en-US" dirty="0" smtClean="0"/>
              <a:t>Percent Platelet Recovery</a:t>
            </a:r>
          </a:p>
        </p:txBody>
      </p:sp>
    </p:spTree>
    <p:extLst>
      <p:ext uri="{BB962C8B-B14F-4D97-AF65-F5344CB8AC3E}">
        <p14:creationId xmlns:p14="http://schemas.microsoft.com/office/powerpoint/2010/main" val="3222356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style>
          <a:lnRef idx="2">
            <a:schemeClr val="accent4"/>
          </a:lnRef>
          <a:fillRef idx="1">
            <a:schemeClr val="lt1"/>
          </a:fillRef>
          <a:effectRef idx="0">
            <a:schemeClr val="accent4"/>
          </a:effectRef>
          <a:fontRef idx="minor">
            <a:schemeClr val="dk1"/>
          </a:fontRef>
        </p:style>
        <p:txBody>
          <a:bodyPr>
            <a:normAutofit/>
          </a:bodyPr>
          <a:lstStyle/>
          <a:p>
            <a:r>
              <a:rPr lang="en-US" dirty="0" smtClean="0"/>
              <a:t>HLA Testing</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endParaRPr lang="en-US" baseline="30000" dirty="0" smtClean="0"/>
          </a:p>
          <a:p>
            <a:r>
              <a:rPr lang="en-US" dirty="0" smtClean="0"/>
              <a:t>If HLA </a:t>
            </a:r>
            <a:r>
              <a:rPr lang="en-US" dirty="0" err="1" smtClean="0"/>
              <a:t>alloimmunization</a:t>
            </a:r>
            <a:r>
              <a:rPr lang="en-US" dirty="0" smtClean="0"/>
              <a:t> is suspected, the physician can order HLA studies to determine a patient’s HLA antibodies.</a:t>
            </a:r>
          </a:p>
          <a:p>
            <a:pPr lvl="1">
              <a:buFont typeface="Wingdings" panose="05000000000000000000" pitchFamily="2" charset="2"/>
              <a:buChar char="Ø"/>
            </a:pPr>
            <a:r>
              <a:rPr lang="en-US" dirty="0" smtClean="0"/>
              <a:t>Platelet Antibody Screen</a:t>
            </a:r>
          </a:p>
          <a:p>
            <a:pPr lvl="2">
              <a:buFont typeface="Wingdings" panose="05000000000000000000" pitchFamily="2" charset="2"/>
              <a:buChar char="§"/>
            </a:pPr>
            <a:r>
              <a:rPr lang="en-US" dirty="0" smtClean="0"/>
              <a:t>Positive antibodies to HLA Class I and platelet specific antigens, utilizing solid phase red cell adherence (SPRCA) or ELISA methods.</a:t>
            </a:r>
          </a:p>
          <a:p>
            <a:pPr lvl="1">
              <a:buFont typeface="Wingdings" panose="05000000000000000000" pitchFamily="2" charset="2"/>
              <a:buChar char="Ø"/>
            </a:pPr>
            <a:r>
              <a:rPr lang="en-US" dirty="0" smtClean="0"/>
              <a:t>Platelet </a:t>
            </a:r>
            <a:r>
              <a:rPr lang="en-US" dirty="0" err="1" smtClean="0"/>
              <a:t>Crossmatch</a:t>
            </a:r>
            <a:endParaRPr lang="en-US" dirty="0" smtClean="0"/>
          </a:p>
          <a:p>
            <a:pPr lvl="2">
              <a:buFont typeface="Wingdings" panose="05000000000000000000" pitchFamily="2" charset="2"/>
              <a:buChar char="§"/>
            </a:pPr>
            <a:r>
              <a:rPr lang="en-US" dirty="0" smtClean="0"/>
              <a:t>At least one incompatible </a:t>
            </a:r>
            <a:r>
              <a:rPr lang="en-US" dirty="0" err="1" smtClean="0"/>
              <a:t>crossmatch</a:t>
            </a:r>
            <a:r>
              <a:rPr lang="en-US" dirty="0" smtClean="0"/>
              <a:t> of donor platelets with patient’s serum/plasma, utilizing SPRCA, ELISA, or Flow </a:t>
            </a:r>
            <a:r>
              <a:rPr lang="en-US" dirty="0" err="1" smtClean="0"/>
              <a:t>cytometry</a:t>
            </a:r>
            <a:r>
              <a:rPr lang="en-US" dirty="0"/>
              <a:t> </a:t>
            </a:r>
            <a:r>
              <a:rPr lang="en-US" dirty="0" smtClean="0"/>
              <a:t>methods.</a:t>
            </a:r>
          </a:p>
          <a:p>
            <a:pPr lvl="1">
              <a:buFont typeface="Wingdings" panose="05000000000000000000" pitchFamily="2" charset="2"/>
              <a:buChar char="Ø"/>
            </a:pPr>
            <a:r>
              <a:rPr lang="en-US" dirty="0" smtClean="0"/>
              <a:t>Panel Reactive Antibody</a:t>
            </a:r>
          </a:p>
          <a:p>
            <a:pPr lvl="2">
              <a:buFont typeface="Wingdings" panose="05000000000000000000" pitchFamily="2" charset="2"/>
              <a:buChar char="§"/>
            </a:pPr>
            <a:r>
              <a:rPr lang="en-US" dirty="0" smtClean="0"/>
              <a:t>Refractory if &gt;20% of HLA antigens that patient antibodies are directed against, utilizing </a:t>
            </a:r>
            <a:r>
              <a:rPr lang="en-US" dirty="0" err="1" smtClean="0"/>
              <a:t>Fluoresence</a:t>
            </a:r>
            <a:r>
              <a:rPr lang="en-US" dirty="0" smtClean="0"/>
              <a:t> or ELISA methods.</a:t>
            </a:r>
          </a:p>
          <a:p>
            <a:pPr lvl="2">
              <a:buFont typeface="Wingdings" panose="05000000000000000000" pitchFamily="2" charset="2"/>
              <a:buChar char="v"/>
            </a:pPr>
            <a:endParaRPr lang="en-US" dirty="0" smtClean="0"/>
          </a:p>
          <a:p>
            <a:r>
              <a:rPr lang="en-US" dirty="0"/>
              <a:t>T</a:t>
            </a:r>
            <a:r>
              <a:rPr lang="en-US" dirty="0" smtClean="0"/>
              <a:t>he specificity of a patient’s HLA antibodies does not determine whether the patient is refractory to platelet transfusion.</a:t>
            </a:r>
          </a:p>
          <a:p>
            <a:endParaRPr lang="en-US" baseline="30000" dirty="0"/>
          </a:p>
          <a:p>
            <a:endParaRPr lang="en-US" baseline="30000" dirty="0" smtClean="0"/>
          </a:p>
        </p:txBody>
      </p:sp>
    </p:spTree>
    <p:extLst>
      <p:ext uri="{BB962C8B-B14F-4D97-AF65-F5344CB8AC3E}">
        <p14:creationId xmlns:p14="http://schemas.microsoft.com/office/powerpoint/2010/main" val="34458452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style>
          <a:lnRef idx="2">
            <a:schemeClr val="accent4"/>
          </a:lnRef>
          <a:fillRef idx="1">
            <a:schemeClr val="lt1"/>
          </a:fillRef>
          <a:effectRef idx="0">
            <a:schemeClr val="accent4"/>
          </a:effectRef>
          <a:fontRef idx="minor">
            <a:schemeClr val="dk1"/>
          </a:fontRef>
        </p:style>
        <p:txBody>
          <a:bodyPr>
            <a:normAutofit/>
          </a:bodyPr>
          <a:lstStyle/>
          <a:p>
            <a:r>
              <a:rPr lang="en-US" dirty="0" smtClean="0"/>
              <a:t>Product Selection</a:t>
            </a:r>
            <a:endParaRPr lang="en-US" dirty="0"/>
          </a:p>
        </p:txBody>
      </p:sp>
      <p:sp>
        <p:nvSpPr>
          <p:cNvPr id="3" name="Content Placeholder 2"/>
          <p:cNvSpPr>
            <a:spLocks noGrp="1"/>
          </p:cNvSpPr>
          <p:nvPr>
            <p:ph idx="1"/>
          </p:nvPr>
        </p:nvSpPr>
        <p:spPr/>
        <p:txBody>
          <a:bodyPr>
            <a:normAutofit/>
          </a:bodyPr>
          <a:lstStyle/>
          <a:p>
            <a:r>
              <a:rPr lang="en-US" dirty="0" smtClean="0"/>
              <a:t>Based on risk factors and/or demonstrated HLA </a:t>
            </a:r>
            <a:r>
              <a:rPr lang="en-US" dirty="0" err="1" smtClean="0"/>
              <a:t>alloimmunization</a:t>
            </a:r>
            <a:r>
              <a:rPr lang="en-US" dirty="0" smtClean="0"/>
              <a:t>, several platelet products are available to mitigate platelet refractoriness.</a:t>
            </a:r>
          </a:p>
          <a:p>
            <a:pPr lvl="1">
              <a:buFont typeface="Wingdings" panose="05000000000000000000" pitchFamily="2" charset="2"/>
              <a:buChar char="Ø"/>
            </a:pPr>
            <a:r>
              <a:rPr lang="en-US" dirty="0" smtClean="0"/>
              <a:t>Pooled platelets</a:t>
            </a:r>
          </a:p>
          <a:p>
            <a:pPr lvl="1">
              <a:buFont typeface="Wingdings" panose="05000000000000000000" pitchFamily="2" charset="2"/>
              <a:buChar char="Ø"/>
            </a:pPr>
            <a:r>
              <a:rPr lang="en-US" dirty="0" err="1" smtClean="0"/>
              <a:t>Crossmatch</a:t>
            </a:r>
            <a:r>
              <a:rPr lang="en-US" dirty="0" smtClean="0"/>
              <a:t> compatible platelets</a:t>
            </a:r>
          </a:p>
          <a:p>
            <a:pPr lvl="1">
              <a:buFont typeface="Wingdings" panose="05000000000000000000" pitchFamily="2" charset="2"/>
              <a:buChar char="Ø"/>
            </a:pPr>
            <a:r>
              <a:rPr lang="en-US" dirty="0" smtClean="0"/>
              <a:t>HLA matched platelets</a:t>
            </a:r>
          </a:p>
          <a:p>
            <a:pPr lvl="1">
              <a:buFont typeface="Wingdings" panose="05000000000000000000" pitchFamily="2" charset="2"/>
              <a:buChar char="Ø"/>
            </a:pPr>
            <a:r>
              <a:rPr lang="en-US" dirty="0" smtClean="0"/>
              <a:t>Antigen negative platelets</a:t>
            </a:r>
            <a:endParaRPr lang="en-US" dirty="0"/>
          </a:p>
        </p:txBody>
      </p:sp>
    </p:spTree>
    <p:extLst>
      <p:ext uri="{BB962C8B-B14F-4D97-AF65-F5344CB8AC3E}">
        <p14:creationId xmlns:p14="http://schemas.microsoft.com/office/powerpoint/2010/main" val="29803950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style>
          <a:lnRef idx="2">
            <a:schemeClr val="accent4"/>
          </a:lnRef>
          <a:fillRef idx="1">
            <a:schemeClr val="lt1"/>
          </a:fillRef>
          <a:effectRef idx="0">
            <a:schemeClr val="accent4"/>
          </a:effectRef>
          <a:fontRef idx="minor">
            <a:schemeClr val="dk1"/>
          </a:fontRef>
        </p:style>
        <p:txBody>
          <a:bodyPr/>
          <a:lstStyle/>
          <a:p>
            <a:r>
              <a:rPr lang="en-US" dirty="0" smtClean="0"/>
              <a:t>Pooled Platelets</a:t>
            </a:r>
            <a:endParaRPr lang="en-US" dirty="0"/>
          </a:p>
        </p:txBody>
      </p:sp>
      <p:sp>
        <p:nvSpPr>
          <p:cNvPr id="3" name="Content Placeholder 2"/>
          <p:cNvSpPr>
            <a:spLocks noGrp="1"/>
          </p:cNvSpPr>
          <p:nvPr>
            <p:ph idx="1"/>
          </p:nvPr>
        </p:nvSpPr>
        <p:spPr>
          <a:xfrm>
            <a:off x="381000" y="2286000"/>
            <a:ext cx="8229600" cy="3657600"/>
          </a:xfrm>
        </p:spPr>
        <p:txBody>
          <a:bodyPr>
            <a:normAutofit/>
          </a:bodyPr>
          <a:lstStyle/>
          <a:p>
            <a:r>
              <a:rPr lang="en-US" dirty="0" smtClean="0"/>
              <a:t>Consists of 4-6 random donor platelet units</a:t>
            </a:r>
          </a:p>
          <a:p>
            <a:r>
              <a:rPr lang="en-US" dirty="0" smtClean="0"/>
              <a:t>At least some of the random donor platelet units </a:t>
            </a:r>
            <a:r>
              <a:rPr lang="en-US" u="sng" dirty="0" smtClean="0"/>
              <a:t>should be </a:t>
            </a:r>
            <a:r>
              <a:rPr lang="en-US" dirty="0" smtClean="0"/>
              <a:t>compatible with the recipient.</a:t>
            </a:r>
          </a:p>
          <a:p>
            <a:r>
              <a:rPr lang="en-US" dirty="0" smtClean="0"/>
              <a:t>Worth a try</a:t>
            </a:r>
          </a:p>
          <a:p>
            <a:r>
              <a:rPr lang="en-US" dirty="0" smtClean="0"/>
              <a:t>Readily available</a:t>
            </a:r>
          </a:p>
          <a:p>
            <a:r>
              <a:rPr lang="en-US" dirty="0" smtClean="0"/>
              <a:t>Other options are NOT readily available</a:t>
            </a:r>
          </a:p>
          <a:p>
            <a:pPr marL="0" indent="0">
              <a:buNone/>
            </a:pPr>
            <a:endParaRPr lang="en-US" dirty="0"/>
          </a:p>
        </p:txBody>
      </p:sp>
    </p:spTree>
    <p:extLst>
      <p:ext uri="{BB962C8B-B14F-4D97-AF65-F5344CB8AC3E}">
        <p14:creationId xmlns:p14="http://schemas.microsoft.com/office/powerpoint/2010/main" val="4120518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288</TotalTime>
  <Words>609</Words>
  <Application>Microsoft Office PowerPoint</Application>
  <PresentationFormat>On-screen Show (4:3)</PresentationFormat>
  <Paragraphs>95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Platelet Refractoriness</vt:lpstr>
      <vt:lpstr>What is platelet refractoriness?</vt:lpstr>
      <vt:lpstr>Causes for Platelet Refractoriness</vt:lpstr>
      <vt:lpstr>What is Alloimmunization?</vt:lpstr>
      <vt:lpstr>What are the sources of “Allo” antigens?</vt:lpstr>
      <vt:lpstr>Determination of Platelet Refractoriness</vt:lpstr>
      <vt:lpstr>HLA Testing</vt:lpstr>
      <vt:lpstr>Product Selection</vt:lpstr>
      <vt:lpstr>Pooled Platelets</vt:lpstr>
      <vt:lpstr>Crossmatch Compatible Platelets</vt:lpstr>
      <vt:lpstr>HLA Matched Platelets</vt:lpstr>
      <vt:lpstr>Antigen Negative Platelets</vt:lpstr>
      <vt:lpstr>Resources</vt:lpstr>
    </vt:vector>
  </TitlesOfParts>
  <Company>UW Medicine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Platelet Refractoriness</dc:title>
  <dc:creator>Katchatag, Brennan L</dc:creator>
  <cp:lastModifiedBy>Gary, Roxann</cp:lastModifiedBy>
  <cp:revision>25</cp:revision>
  <dcterms:created xsi:type="dcterms:W3CDTF">2014-06-01T17:43:18Z</dcterms:created>
  <dcterms:modified xsi:type="dcterms:W3CDTF">2014-06-04T15:15:09Z</dcterms:modified>
</cp:coreProperties>
</file>