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3" r:id="rId1"/>
  </p:sldMasterIdLst>
  <p:notesMasterIdLst>
    <p:notesMasterId r:id="rId19"/>
  </p:notesMasterIdLst>
  <p:sldIdLst>
    <p:sldId id="277" r:id="rId2"/>
    <p:sldId id="258" r:id="rId3"/>
    <p:sldId id="310" r:id="rId4"/>
    <p:sldId id="308" r:id="rId5"/>
    <p:sldId id="311" r:id="rId6"/>
    <p:sldId id="264" r:id="rId7"/>
    <p:sldId id="312" r:id="rId8"/>
    <p:sldId id="303" r:id="rId9"/>
    <p:sldId id="295" r:id="rId10"/>
    <p:sldId id="305" r:id="rId11"/>
    <p:sldId id="306" r:id="rId12"/>
    <p:sldId id="307" r:id="rId13"/>
    <p:sldId id="313" r:id="rId14"/>
    <p:sldId id="315" r:id="rId15"/>
    <p:sldId id="316" r:id="rId16"/>
    <p:sldId id="314"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Lst>
        </p14:section>
        <p14:section name="Author Your Presentation" id="{16378913-E5ED-4281-BAF5-F1F938CB0BED}">
          <p14:sldIdLst>
            <p14:sldId id="310"/>
            <p14:sldId id="308"/>
          </p14:sldIdLst>
        </p14:section>
        <p14:section name="Enrich Your Presentation" id="{E2D565D1-BA5E-44E6-A40E-50A644912248}">
          <p14:sldIdLst>
            <p14:sldId id="311"/>
            <p14:sldId id="264"/>
            <p14:sldId id="312"/>
            <p14:sldId id="303"/>
            <p14:sldId id="295"/>
            <p14:sldId id="305"/>
            <p14:sldId id="306"/>
            <p14:sldId id="307"/>
            <p14:sldId id="313"/>
            <p14:sldId id="315"/>
            <p14:sldId id="316"/>
          </p14:sldIdLst>
        </p14:section>
        <p14:section name="There's More!" id="{2E16B512-814A-4DC1-A986-25475E10E0EF}">
          <p14:sldIdLst>
            <p14:sldId id="314"/>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38" autoAdjust="0"/>
    <p:restoredTop sz="89774" autoAdjust="0"/>
  </p:normalViewPr>
  <p:slideViewPr>
    <p:cSldViewPr>
      <p:cViewPr>
        <p:scale>
          <a:sx n="95" d="100"/>
          <a:sy n="95" d="100"/>
        </p:scale>
        <p:origin x="-1578"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11/21/2014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85128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A258050E-B668-4FA7-85AD-C750C80A6E9B}" type="datetimeFigureOut">
              <a:rPr lang="en-US" smtClean="0"/>
              <a:pPr/>
              <a:t>11/21/2014</a:t>
            </a:fld>
            <a:endParaRPr lang="en-US" dirty="0"/>
          </a:p>
        </p:txBody>
      </p:sp>
      <p:sp>
        <p:nvSpPr>
          <p:cNvPr id="17" name="Slide Number Placeholder 16"/>
          <p:cNvSpPr>
            <a:spLocks noGrp="1"/>
          </p:cNvSpPr>
          <p:nvPr>
            <p:ph type="sldNum" sz="quarter" idx="11"/>
          </p:nvPr>
        </p:nvSpPr>
        <p:spPr/>
        <p:txBody>
          <a:bodyPr/>
          <a:lstStyle/>
          <a:p>
            <a:fld id="{240D5ECE-8B49-45CD-BE81-EF81920D1969}"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pic>
        <p:nvPicPr>
          <p:cNvPr id="14" name="Picture 13"/>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15" name="Picture 14"/>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16" name="Picture 15"/>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20" name="Picture 1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21" name="Picture 20"/>
          <p:cNvPicPr>
            <a:picLocks/>
          </p:cNvPicPr>
          <p:nvPr userDrawn="1"/>
        </p:nvPicPr>
        <p:blipFill>
          <a:blip r:embed="rId6" cstate="print"/>
          <a:stretch>
            <a:fillRect/>
          </a:stretch>
        </p:blipFill>
        <p:spPr>
          <a:xfrm>
            <a:off x="20548" y="5089818"/>
            <a:ext cx="9098280" cy="1737360"/>
          </a:xfrm>
          <a:prstGeom prst="rect">
            <a:avLst/>
          </a:prstGeom>
        </p:spPr>
      </p:pic>
      <p:sp>
        <p:nvSpPr>
          <p:cNvPr id="22" name="Rectangle 2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11/21/2014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11/21/2014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A258050E-B668-4FA7-85AD-C750C80A6E9B}" type="datetimeFigureOut">
              <a:rPr lang="en-US" smtClean="0"/>
              <a:pPr/>
              <a:t>11/21/2014</a:t>
            </a:fld>
            <a:endParaRPr lang="en-US" dirty="0"/>
          </a:p>
        </p:txBody>
      </p:sp>
      <p:sp>
        <p:nvSpPr>
          <p:cNvPr id="12" name="Slide Number Placeholder 11"/>
          <p:cNvSpPr>
            <a:spLocks noGrp="1"/>
          </p:cNvSpPr>
          <p:nvPr>
            <p:ph type="sldNum" sz="quarter" idx="15"/>
          </p:nvPr>
        </p:nvSpPr>
        <p:spPr/>
        <p:txBody>
          <a:bodyPr/>
          <a:lstStyle/>
          <a:p>
            <a:fld id="{240D5ECE-8B49-45CD-BE81-EF81920D1969}"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82BB47B5-C739-4DAE-AACD-CC58CA843AC4}" type="datetime1">
              <a:rPr lang="en-US" smtClean="0"/>
              <a:pPr/>
              <a:t>11/21/2014</a:t>
            </a:fld>
            <a:endParaRPr lang="en-US" dirty="0"/>
          </a:p>
        </p:txBody>
      </p:sp>
      <p:sp>
        <p:nvSpPr>
          <p:cNvPr id="14" name="Slide Number Placeholder 13"/>
          <p:cNvSpPr>
            <a:spLocks noGrp="1"/>
          </p:cNvSpPr>
          <p:nvPr>
            <p:ph type="sldNum" sz="quarter" idx="11"/>
          </p:nvPr>
        </p:nvSpPr>
        <p:spPr/>
        <p:txBody>
          <a:bodyPr/>
          <a:lstStyle/>
          <a:p>
            <a:fld id="{240D5ECE-8B49-45CD-BE81-EF81920D1969}"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
        <p:nvSpPr>
          <p:cNvPr id="16" name="Oval 15"/>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Rectangle 16"/>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18" name="Oval 17"/>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A258050E-B668-4FA7-85AD-C750C80A6E9B}" type="datetimeFigureOut">
              <a:rPr lang="en-US" smtClean="0"/>
              <a:pPr/>
              <a:t>11/21/2014</a:t>
            </a:fld>
            <a:endParaRPr lang="en-US" dirty="0"/>
          </a:p>
        </p:txBody>
      </p:sp>
      <p:sp>
        <p:nvSpPr>
          <p:cNvPr id="12" name="Slide Number Placeholder 11"/>
          <p:cNvSpPr>
            <a:spLocks noGrp="1"/>
          </p:cNvSpPr>
          <p:nvPr>
            <p:ph type="sldNum" sz="quarter" idx="16"/>
          </p:nvPr>
        </p:nvSpPr>
        <p:spPr/>
        <p:txBody>
          <a:bodyPr/>
          <a:lstStyle/>
          <a:p>
            <a:fld id="{240D5ECE-8B49-45CD-BE81-EF81920D1969}"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A258050E-B668-4FA7-85AD-C750C80A6E9B}" type="datetimeFigureOut">
              <a:rPr lang="en-US" smtClean="0"/>
              <a:pPr/>
              <a:t>11/21/2014</a:t>
            </a:fld>
            <a:endParaRPr lang="en-US" dirty="0"/>
          </a:p>
        </p:txBody>
      </p:sp>
      <p:sp>
        <p:nvSpPr>
          <p:cNvPr id="12" name="Slide Number Placeholder 11"/>
          <p:cNvSpPr>
            <a:spLocks noGrp="1"/>
          </p:cNvSpPr>
          <p:nvPr>
            <p:ph type="sldNum" sz="quarter" idx="17"/>
          </p:nvPr>
        </p:nvSpPr>
        <p:spPr/>
        <p:txBody>
          <a:bodyPr/>
          <a:lstStyle/>
          <a:p>
            <a:fld id="{240D5ECE-8B49-45CD-BE81-EF81920D1969}"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A258050E-B668-4FA7-85AD-C750C80A6E9B}" type="datetimeFigureOut">
              <a:rPr lang="en-US" smtClean="0"/>
              <a:pPr/>
              <a:t>11/21/2014</a:t>
            </a:fld>
            <a:endParaRPr lang="en-US" dirty="0"/>
          </a:p>
        </p:txBody>
      </p:sp>
      <p:sp>
        <p:nvSpPr>
          <p:cNvPr id="16" name="Slide Number Placeholder 15"/>
          <p:cNvSpPr>
            <a:spLocks noGrp="1"/>
          </p:cNvSpPr>
          <p:nvPr>
            <p:ph type="sldNum" sz="quarter" idx="11"/>
          </p:nvPr>
        </p:nvSpPr>
        <p:spPr/>
        <p:txBody>
          <a:bodyPr/>
          <a:lstStyle/>
          <a:p>
            <a:fld id="{240D5ECE-8B49-45CD-BE81-EF81920D1969}"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FF934E2-BBB6-4D34-BB01-078E9AA25260}" type="datetimeFigureOut">
              <a:rPr lang="en-US" smtClean="0"/>
              <a:pPr/>
              <a:t>11/21/2014</a:t>
            </a:fld>
            <a:endParaRPr lang="en-US" dirty="0"/>
          </a:p>
        </p:txBody>
      </p:sp>
      <p:sp>
        <p:nvSpPr>
          <p:cNvPr id="8" name="Slide Number Placeholder 7"/>
          <p:cNvSpPr>
            <a:spLocks noGrp="1"/>
          </p:cNvSpPr>
          <p:nvPr>
            <p:ph type="sldNum" sz="quarter" idx="11"/>
          </p:nvPr>
        </p:nvSpPr>
        <p:spPr/>
        <p:txBody>
          <a:bodyPr/>
          <a:lstStyle/>
          <a:p>
            <a:fld id="{73820FCD-5F4C-4989-BE05-0A8208BCBC21}"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A258050E-B668-4FA7-85AD-C750C80A6E9B}" type="datetimeFigureOut">
              <a:rPr lang="en-US" smtClean="0"/>
              <a:pPr/>
              <a:t>11/21/2014</a:t>
            </a:fld>
            <a:endParaRPr lang="en-US" dirty="0"/>
          </a:p>
        </p:txBody>
      </p:sp>
      <p:sp>
        <p:nvSpPr>
          <p:cNvPr id="19" name="Slide Number Placeholder 18"/>
          <p:cNvSpPr>
            <a:spLocks noGrp="1"/>
          </p:cNvSpPr>
          <p:nvPr>
            <p:ph type="sldNum" sz="quarter" idx="16"/>
          </p:nvPr>
        </p:nvSpPr>
        <p:spPr/>
        <p:txBody>
          <a:bodyPr/>
          <a:lstStyle/>
          <a:p>
            <a:fld id="{240D5ECE-8B49-45CD-BE81-EF81920D1969}"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A258050E-B668-4FA7-85AD-C750C80A6E9B}" type="datetimeFigureOut">
              <a:rPr lang="en-US" smtClean="0"/>
              <a:pPr/>
              <a:t>11/21/2014</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240D5ECE-8B49-45CD-BE81-EF81920D1969}"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A258050E-B668-4FA7-85AD-C750C80A6E9B}" type="datetimeFigureOut">
              <a:rPr lang="en-US" smtClean="0"/>
              <a:pPr/>
              <a:t>11/21/2014</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240D5ECE-8B49-45CD-BE81-EF81920D1969}"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 id="2147483649" r:id="rId13"/>
    <p:sldLayoutId id="2147483658" r:id="rId14"/>
    <p:sldLayoutId id="2147483663" r:id="rId15"/>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bt.haemonetics.com/~/media/Sharepoint/Consumables/Marketing/COLCOPY-000544-AA-Acrodose-Platelets.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5.jpeg"/><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wm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15.xml"/><Relationship Id="rId6" Type="http://schemas.openxmlformats.org/officeDocument/2006/relationships/image" Target="../media/image39.wmf"/><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40.gif"/></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8.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1.png"/><Relationship Id="rId11" Type="http://schemas.openxmlformats.org/officeDocument/2006/relationships/hyperlink" Target="http://www.bbguy.org/faq/platelets.asp" TargetMode="External"/><Relationship Id="rId5" Type="http://schemas.openxmlformats.org/officeDocument/2006/relationships/image" Target="../media/image3.jpeg"/><Relationship Id="rId10" Type="http://schemas.openxmlformats.org/officeDocument/2006/relationships/hyperlink" Target="http://japanese.pall.com/pdf/07.1735_Acrodose_Bro.pdf" TargetMode="External"/><Relationship Id="rId4" Type="http://schemas.openxmlformats.org/officeDocument/2006/relationships/image" Target="../media/image2.jpeg"/><Relationship Id="rId9" Type="http://schemas.openxmlformats.org/officeDocument/2006/relationships/hyperlink" Target="http://wbt.haemonetics.com/en/Products/Collecting-and-Processing/Acrodose-Systems.aspx"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0.jpeg"/><Relationship Id="rId5" Type="http://schemas.openxmlformats.org/officeDocument/2006/relationships/image" Target="../media/image17.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wmf"/><Relationship Id="rId2" Type="http://schemas.openxmlformats.org/officeDocument/2006/relationships/image" Target="../media/image15.jpe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www.bbguy.org/faq/platelets.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3733800" y="838200"/>
            <a:ext cx="4953000" cy="1416269"/>
          </a:xfrm>
        </p:spPr>
        <p:txBody>
          <a:bodyPr>
            <a:normAutofit/>
          </a:bodyPr>
          <a:lstStyle/>
          <a:p>
            <a:r>
              <a:rPr lang="en-US" sz="2400" b="1" dirty="0" smtClean="0"/>
              <a:t>Harborview Medical Center</a:t>
            </a:r>
          </a:p>
          <a:p>
            <a:endParaRPr lang="en-US" sz="2400" b="1" dirty="0" smtClean="0"/>
          </a:p>
          <a:p>
            <a:r>
              <a:rPr lang="en-US" sz="2400" b="1" dirty="0" smtClean="0"/>
              <a:t>Transfusion Services Laboratory</a:t>
            </a:r>
          </a:p>
          <a:p>
            <a:endParaRPr lang="en-US" dirty="0" smtClean="0"/>
          </a:p>
        </p:txBody>
      </p:sp>
      <p:sp>
        <p:nvSpPr>
          <p:cNvPr id="5" name="Title 4"/>
          <p:cNvSpPr>
            <a:spLocks noGrp="1"/>
          </p:cNvSpPr>
          <p:nvPr>
            <p:ph type="title"/>
          </p:nvPr>
        </p:nvSpPr>
        <p:spPr>
          <a:xfrm>
            <a:off x="304800" y="3200400"/>
            <a:ext cx="7239000" cy="1447800"/>
          </a:xfrm>
        </p:spPr>
        <p:txBody>
          <a:bodyPr>
            <a:normAutofit fontScale="90000"/>
          </a:bodyPr>
          <a:lstStyle/>
          <a:p>
            <a:pPr algn="l"/>
            <a:r>
              <a:rPr lang="en-US" sz="2400" b="0" dirty="0">
                <a:solidFill>
                  <a:srgbClr val="7BCF27"/>
                </a:solidFill>
                <a:latin typeface="Calibri" pitchFamily="34" charset="0"/>
              </a:rPr>
              <a:t>introducing</a:t>
            </a:r>
            <a:r>
              <a:rPr lang="en-US" sz="2400" b="0" dirty="0">
                <a:solidFill>
                  <a:srgbClr val="262626"/>
                </a:solidFill>
              </a:rPr>
              <a:t/>
            </a:r>
            <a:br>
              <a:rPr lang="en-US" sz="2400" b="0" dirty="0">
                <a:solidFill>
                  <a:srgbClr val="262626"/>
                </a:solidFill>
              </a:rPr>
            </a:br>
            <a:r>
              <a:rPr lang="en-US" sz="5600" b="0" dirty="0" smtClean="0">
                <a:solidFill>
                  <a:prstClr val="white"/>
                </a:solidFill>
              </a:rPr>
              <a:t>Acrodose Platelets</a:t>
            </a:r>
            <a:endParaRPr lang="en-US" sz="5600" b="0" dirty="0"/>
          </a:p>
        </p:txBody>
      </p:sp>
      <p:pic>
        <p:nvPicPr>
          <p:cNvPr id="4" name="Picture 3" descr="C:\Users\puze\AppData\Local\Microsoft\Windows\Temporary Internet Files\Content.IE5\1531YNDN\MP90043072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105400"/>
            <a:ext cx="914400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76300" y="381000"/>
            <a:ext cx="7391400" cy="1077218"/>
          </a:xfrm>
          <a:prstGeom prst="rect">
            <a:avLst/>
          </a:prstGeom>
          <a:noFill/>
        </p:spPr>
        <p:txBody>
          <a:bodyPr wrap="square" rtlCol="0">
            <a:spAutoFit/>
          </a:bodyPr>
          <a:lstStyle/>
          <a:p>
            <a:pPr algn="ctr"/>
            <a:r>
              <a:rPr lang="en-US" sz="3200" b="1" dirty="0">
                <a:solidFill>
                  <a:srgbClr val="92D050"/>
                </a:solidFill>
              </a:rPr>
              <a:t>Important considerations for hospitals </a:t>
            </a:r>
          </a:p>
          <a:p>
            <a:pPr algn="ctr"/>
            <a:r>
              <a:rPr lang="en-US" sz="3200" b="1" dirty="0" smtClean="0">
                <a:solidFill>
                  <a:srgbClr val="92D050"/>
                </a:solidFill>
              </a:rPr>
              <a:t>(cont’d):</a:t>
            </a:r>
            <a:endParaRPr lang="en-US" sz="3200" b="1" dirty="0">
              <a:solidFill>
                <a:srgbClr val="92D050"/>
              </a:solidFill>
            </a:endParaRPr>
          </a:p>
        </p:txBody>
      </p:sp>
      <p:sp>
        <p:nvSpPr>
          <p:cNvPr id="2" name="TextBox 1"/>
          <p:cNvSpPr txBox="1"/>
          <p:nvPr/>
        </p:nvSpPr>
        <p:spPr>
          <a:xfrm>
            <a:off x="609600" y="1469473"/>
            <a:ext cx="7924800" cy="3600986"/>
          </a:xfrm>
          <a:prstGeom prst="rect">
            <a:avLst/>
          </a:prstGeom>
          <a:noFill/>
        </p:spPr>
        <p:txBody>
          <a:bodyPr wrap="square" rtlCol="0">
            <a:spAutoFit/>
          </a:bodyPr>
          <a:lstStyle/>
          <a:p>
            <a:r>
              <a:rPr lang="en-US" sz="2400" b="1" dirty="0">
                <a:solidFill>
                  <a:srgbClr val="00B050"/>
                </a:solidFill>
              </a:rPr>
              <a:t>Bacteria Detection</a:t>
            </a:r>
          </a:p>
          <a:p>
            <a:r>
              <a:rPr lang="en-US" dirty="0"/>
              <a:t>Using culture-based bacteria detection systems to </a:t>
            </a:r>
            <a:r>
              <a:rPr lang="en-US" dirty="0" smtClean="0"/>
              <a:t>test SDP </a:t>
            </a:r>
            <a:r>
              <a:rPr lang="en-US" dirty="0"/>
              <a:t>has become a standard of care. Because this </a:t>
            </a:r>
            <a:r>
              <a:rPr lang="en-US" dirty="0" smtClean="0"/>
              <a:t>same method </a:t>
            </a:r>
            <a:r>
              <a:rPr lang="en-US" dirty="0"/>
              <a:t>of bacteria detection is applied in the process</a:t>
            </a:r>
          </a:p>
          <a:p>
            <a:r>
              <a:rPr lang="en-US" dirty="0"/>
              <a:t>for Acrodose Platelets, these two products may </a:t>
            </a:r>
            <a:r>
              <a:rPr lang="en-US" dirty="0" smtClean="0"/>
              <a:t>be considered </a:t>
            </a:r>
            <a:r>
              <a:rPr lang="en-US" dirty="0"/>
              <a:t>comparable</a:t>
            </a:r>
            <a:r>
              <a:rPr lang="en-US" dirty="0" smtClean="0"/>
              <a:t>.</a:t>
            </a:r>
          </a:p>
          <a:p>
            <a:r>
              <a:rPr lang="en-US" sz="2400" b="1" dirty="0" smtClean="0">
                <a:solidFill>
                  <a:srgbClr val="00B050"/>
                </a:solidFill>
              </a:rPr>
              <a:t>Donor </a:t>
            </a:r>
            <a:r>
              <a:rPr lang="en-US" sz="2400" b="1" dirty="0">
                <a:solidFill>
                  <a:srgbClr val="00B050"/>
                </a:solidFill>
              </a:rPr>
              <a:t>Exposure</a:t>
            </a:r>
          </a:p>
          <a:p>
            <a:r>
              <a:rPr lang="en-US" dirty="0"/>
              <a:t>The risk of exposure to viruses has been significantly </a:t>
            </a:r>
            <a:r>
              <a:rPr lang="en-US" dirty="0" smtClean="0"/>
              <a:t>reduced by </a:t>
            </a:r>
            <a:r>
              <a:rPr lang="en-US" dirty="0"/>
              <a:t>the use of nucleic acid testing (NAT). With NAT testing </a:t>
            </a:r>
            <a:r>
              <a:rPr lang="en-US" dirty="0" smtClean="0"/>
              <a:t>the risk </a:t>
            </a:r>
            <a:r>
              <a:rPr lang="en-US" dirty="0"/>
              <a:t>of HBV infection is 1:200,000. For a five-unit platelet </a:t>
            </a:r>
            <a:r>
              <a:rPr lang="en-US" dirty="0" smtClean="0"/>
              <a:t>pool, the </a:t>
            </a:r>
            <a:r>
              <a:rPr lang="en-US" dirty="0"/>
              <a:t>infectivity rate would be expected to be five times greater,</a:t>
            </a:r>
          </a:p>
          <a:p>
            <a:r>
              <a:rPr lang="en-US" dirty="0"/>
              <a:t>or 1:40,000 units transfused. To put this in perspective, </a:t>
            </a:r>
            <a:r>
              <a:rPr lang="en-US" dirty="0" smtClean="0"/>
              <a:t>for a </a:t>
            </a:r>
            <a:r>
              <a:rPr lang="en-US" dirty="0"/>
              <a:t>hospital providing 1,000 transfusions per year </a:t>
            </a:r>
            <a:r>
              <a:rPr lang="en-US" dirty="0" smtClean="0"/>
              <a:t>using pre-storage </a:t>
            </a:r>
            <a:r>
              <a:rPr lang="en-US" dirty="0"/>
              <a:t>pooling, the risk of infection would be </a:t>
            </a:r>
            <a:r>
              <a:rPr lang="en-US" dirty="0" smtClean="0"/>
              <a:t>calculated as </a:t>
            </a:r>
            <a:r>
              <a:rPr lang="en-US" dirty="0"/>
              <a:t>one infection every 40 years</a:t>
            </a:r>
            <a:r>
              <a:rPr lang="en-US" dirty="0" smtClean="0"/>
              <a:t>. </a:t>
            </a:r>
            <a:r>
              <a:rPr lang="en-US" dirty="0"/>
              <a:t>Bacteria testing has </a:t>
            </a:r>
            <a:r>
              <a:rPr lang="en-US" dirty="0" smtClean="0"/>
              <a:t>further increased </a:t>
            </a:r>
            <a:r>
              <a:rPr lang="en-US" dirty="0"/>
              <a:t>the safety of platelet transfusions</a:t>
            </a:r>
            <a:r>
              <a:rPr lang="en-US" dirty="0" smtClean="0"/>
              <a:t>.</a:t>
            </a:r>
            <a:endParaRPr lang="en-US" dirty="0"/>
          </a:p>
        </p:txBody>
      </p:sp>
      <p:pic>
        <p:nvPicPr>
          <p:cNvPr id="4" name="Picture 3" descr="C:\Users\puze\AppData\Local\Microsoft\Windows\Temporary Internet Files\Content.IE5\1531YNDN\MP90043072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2" y="5026307"/>
            <a:ext cx="9144000" cy="186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992264"/>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95913" y="409938"/>
            <a:ext cx="7543800" cy="1077218"/>
          </a:xfrm>
          <a:prstGeom prst="rect">
            <a:avLst/>
          </a:prstGeom>
          <a:noFill/>
        </p:spPr>
        <p:txBody>
          <a:bodyPr wrap="square" rtlCol="0">
            <a:spAutoFit/>
          </a:bodyPr>
          <a:lstStyle/>
          <a:p>
            <a:pPr algn="ctr"/>
            <a:r>
              <a:rPr lang="en-US" sz="3200" b="1" dirty="0">
                <a:solidFill>
                  <a:srgbClr val="92D050"/>
                </a:solidFill>
              </a:rPr>
              <a:t>Important considerations for hospitals </a:t>
            </a:r>
            <a:r>
              <a:rPr lang="en-US" sz="3200" b="1" dirty="0" smtClean="0">
                <a:solidFill>
                  <a:srgbClr val="92D050"/>
                </a:solidFill>
              </a:rPr>
              <a:t>(cont’d):</a:t>
            </a:r>
            <a:endParaRPr lang="en-US" sz="3200" b="1" dirty="0">
              <a:solidFill>
                <a:srgbClr val="92D050"/>
              </a:solidFill>
            </a:endParaRPr>
          </a:p>
        </p:txBody>
      </p:sp>
      <p:sp>
        <p:nvSpPr>
          <p:cNvPr id="2" name="TextBox 1"/>
          <p:cNvSpPr txBox="1"/>
          <p:nvPr/>
        </p:nvSpPr>
        <p:spPr>
          <a:xfrm>
            <a:off x="605413" y="1386395"/>
            <a:ext cx="7924800" cy="3600986"/>
          </a:xfrm>
          <a:prstGeom prst="rect">
            <a:avLst/>
          </a:prstGeom>
          <a:noFill/>
        </p:spPr>
        <p:txBody>
          <a:bodyPr wrap="square" rtlCol="0">
            <a:spAutoFit/>
          </a:bodyPr>
          <a:lstStyle/>
          <a:p>
            <a:r>
              <a:rPr lang="en-US" sz="2400" b="1" dirty="0">
                <a:solidFill>
                  <a:srgbClr val="00B050"/>
                </a:solidFill>
              </a:rPr>
              <a:t>Transfusion-Related Acute Lung Injury (TRALI)</a:t>
            </a:r>
          </a:p>
          <a:p>
            <a:r>
              <a:rPr lang="en-US" dirty="0"/>
              <a:t>Acrodose Platelets utilize whole blood derived </a:t>
            </a:r>
            <a:r>
              <a:rPr lang="en-US" dirty="0" smtClean="0"/>
              <a:t>platelets which </a:t>
            </a:r>
            <a:r>
              <a:rPr lang="en-US" dirty="0"/>
              <a:t>have been defined by AABB as a lower plasma </a:t>
            </a:r>
            <a:r>
              <a:rPr lang="en-US" dirty="0" smtClean="0"/>
              <a:t>volume component</a:t>
            </a:r>
            <a:r>
              <a:rPr lang="en-US" dirty="0"/>
              <a:t>, making them a safer alternative than single </a:t>
            </a:r>
            <a:r>
              <a:rPr lang="en-US" dirty="0" smtClean="0"/>
              <a:t>donor platelets </a:t>
            </a:r>
            <a:r>
              <a:rPr lang="en-US" dirty="0"/>
              <a:t>and lowering a patient’s overall risk associated </a:t>
            </a:r>
            <a:r>
              <a:rPr lang="en-US" dirty="0" smtClean="0"/>
              <a:t>with antibody-mediated </a:t>
            </a:r>
            <a:r>
              <a:rPr lang="en-US" dirty="0"/>
              <a:t>TRALI</a:t>
            </a:r>
            <a:r>
              <a:rPr lang="en-US" dirty="0" smtClean="0"/>
              <a:t>.</a:t>
            </a:r>
          </a:p>
          <a:p>
            <a:endParaRPr lang="en-US" dirty="0"/>
          </a:p>
          <a:p>
            <a:r>
              <a:rPr lang="en-US" b="1" dirty="0">
                <a:solidFill>
                  <a:srgbClr val="00B050"/>
                </a:solidFill>
              </a:rPr>
              <a:t>References</a:t>
            </a:r>
          </a:p>
          <a:p>
            <a:r>
              <a:rPr lang="en-US" sz="1200" dirty="0"/>
              <a:t>1. Anderson NA, Gray S, Copplestone JA, Chan DC, et al. A </a:t>
            </a:r>
            <a:r>
              <a:rPr lang="en-US" sz="1200" dirty="0" smtClean="0"/>
              <a:t>prospective randomized </a:t>
            </a:r>
            <a:r>
              <a:rPr lang="en-US" sz="1200" dirty="0"/>
              <a:t>study of three types of platelet concentrates in </a:t>
            </a:r>
            <a:r>
              <a:rPr lang="en-US" sz="1200" dirty="0" smtClean="0"/>
              <a:t>patients with </a:t>
            </a:r>
            <a:r>
              <a:rPr lang="en-US" sz="1200" dirty="0"/>
              <a:t>haematological malignancy: corrected platelet count </a:t>
            </a:r>
            <a:r>
              <a:rPr lang="en-US" sz="1200" dirty="0" smtClean="0"/>
              <a:t>increments and </a:t>
            </a:r>
            <a:r>
              <a:rPr lang="en-US" sz="1200" dirty="0"/>
              <a:t>frequency of nonhaemolytic febrile transfusion </a:t>
            </a:r>
            <a:r>
              <a:rPr lang="en-US" sz="1200" dirty="0" smtClean="0"/>
              <a:t>reactions. </a:t>
            </a:r>
            <a:r>
              <a:rPr lang="en-US" sz="1200" i="1" dirty="0" smtClean="0"/>
              <a:t>Transfusion </a:t>
            </a:r>
            <a:r>
              <a:rPr lang="en-US" sz="1200" i="1" dirty="0"/>
              <a:t>Medicine </a:t>
            </a:r>
            <a:r>
              <a:rPr lang="en-US" sz="1200" dirty="0"/>
              <a:t>1997; 7(1):33-9.</a:t>
            </a:r>
          </a:p>
          <a:p>
            <a:r>
              <a:rPr lang="en-US" sz="1200" dirty="0"/>
              <a:t>2. Apheresis – Chapter 6. In </a:t>
            </a:r>
            <a:r>
              <a:rPr lang="en-US" sz="1200" i="1" dirty="0"/>
              <a:t>AABB Technical Manual</a:t>
            </a:r>
            <a:r>
              <a:rPr lang="en-US" sz="1200" dirty="0"/>
              <a:t>, 15th </a:t>
            </a:r>
            <a:r>
              <a:rPr lang="en-US" sz="1200" dirty="0" smtClean="0"/>
              <a:t>Edition. Brecher </a:t>
            </a:r>
            <a:r>
              <a:rPr lang="en-US" sz="1200" dirty="0"/>
              <a:t>ME (ed). 2005 AABB Bethesda, MD p 140.</a:t>
            </a:r>
          </a:p>
          <a:p>
            <a:r>
              <a:rPr lang="en-US" sz="1200" dirty="0"/>
              <a:t>3. Ortolano, GA, and Cervia, JS. </a:t>
            </a:r>
            <a:r>
              <a:rPr lang="en-US" sz="1200" i="1" dirty="0"/>
              <a:t>Pool and Store Platelets – </a:t>
            </a:r>
            <a:r>
              <a:rPr lang="en-US" sz="1200" i="1" dirty="0" smtClean="0"/>
              <a:t>Augmenting Quality </a:t>
            </a:r>
            <a:r>
              <a:rPr lang="en-US" sz="1200" i="1" dirty="0"/>
              <a:t>Platelet Supply To Meet Transfusion Requirements</a:t>
            </a:r>
            <a:r>
              <a:rPr lang="en-US" sz="1200" dirty="0"/>
              <a:t>, </a:t>
            </a:r>
            <a:r>
              <a:rPr lang="en-US" sz="1200" dirty="0" smtClean="0"/>
              <a:t>Haemonetics Corporation</a:t>
            </a:r>
            <a:r>
              <a:rPr lang="en-US" sz="1200" dirty="0"/>
              <a:t>, 2005; Part Number STRPltQlty10.05.</a:t>
            </a:r>
          </a:p>
          <a:p>
            <a:r>
              <a:rPr lang="en-US" sz="1200" dirty="0"/>
              <a:t>4. AABB Bulletin 06-07 defines whole blood derived platelets as </a:t>
            </a:r>
            <a:r>
              <a:rPr lang="en-US" sz="1200" dirty="0" smtClean="0"/>
              <a:t>a “lower </a:t>
            </a:r>
            <a:r>
              <a:rPr lang="en-US" sz="1200" dirty="0"/>
              <a:t>plasma volume component”, and “the per-unit risk </a:t>
            </a:r>
            <a:r>
              <a:rPr lang="en-US" sz="1200" dirty="0" smtClean="0"/>
              <a:t>attributed to </a:t>
            </a:r>
            <a:r>
              <a:rPr lang="en-US" sz="1200" dirty="0"/>
              <a:t>antibody-mediated TRALI from [this] component appears to </a:t>
            </a:r>
            <a:r>
              <a:rPr lang="en-US" sz="1200" dirty="0" smtClean="0"/>
              <a:t>be significantly </a:t>
            </a:r>
            <a:r>
              <a:rPr lang="en-US" sz="1200" dirty="0"/>
              <a:t>lower” than apheresis platelets.</a:t>
            </a:r>
          </a:p>
        </p:txBody>
      </p:sp>
      <p:sp>
        <p:nvSpPr>
          <p:cNvPr id="3" name="TextBox 2"/>
          <p:cNvSpPr txBox="1"/>
          <p:nvPr/>
        </p:nvSpPr>
        <p:spPr>
          <a:xfrm>
            <a:off x="6324599" y="3002222"/>
            <a:ext cx="1786513" cy="369332"/>
          </a:xfrm>
          <a:prstGeom prst="rect">
            <a:avLst/>
          </a:prstGeom>
          <a:noFill/>
        </p:spPr>
        <p:txBody>
          <a:bodyPr wrap="square" rtlCol="0">
            <a:spAutoFit/>
          </a:bodyPr>
          <a:lstStyle/>
          <a:p>
            <a:r>
              <a:rPr lang="en-US" b="1" dirty="0" smtClean="0">
                <a:hlinkClick r:id="rId3"/>
              </a:rPr>
              <a:t>Haemonetics</a:t>
            </a:r>
            <a:endParaRPr lang="en-US" b="1" dirty="0"/>
          </a:p>
        </p:txBody>
      </p:sp>
      <p:pic>
        <p:nvPicPr>
          <p:cNvPr id="5" name="Picture 3" descr="C:\Users\puze\AppData\Local\Microsoft\Windows\Temporary Internet Files\Content.IE5\1531YNDN\MP90043072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45513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34280" y="1373683"/>
            <a:ext cx="2163763"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0" y="1461791"/>
            <a:ext cx="158432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27967" y="1373683"/>
            <a:ext cx="2163763"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3600" y="1461790"/>
            <a:ext cx="158432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895600" y="538461"/>
            <a:ext cx="3733800" cy="923330"/>
          </a:xfrm>
          <a:prstGeom prst="rect">
            <a:avLst/>
          </a:prstGeom>
          <a:noFill/>
        </p:spPr>
        <p:txBody>
          <a:bodyPr wrap="square" rtlCol="0">
            <a:spAutoFit/>
          </a:bodyPr>
          <a:lstStyle/>
          <a:p>
            <a:r>
              <a:rPr lang="en-US" sz="5400" b="1" dirty="0" smtClean="0"/>
              <a:t>But wait…</a:t>
            </a:r>
            <a:endParaRPr lang="en-US" sz="5400" b="1" dirty="0"/>
          </a:p>
        </p:txBody>
      </p:sp>
      <p:pic>
        <p:nvPicPr>
          <p:cNvPr id="12" name="Picture 3" descr="C:\Users\puze\AppData\Local\Microsoft\Windows\Temporary Internet Files\Content.IE5\1531YNDN\MP900430725[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5031762"/>
            <a:ext cx="9144000" cy="18262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0735" y="3828422"/>
            <a:ext cx="2990851" cy="1323439"/>
          </a:xfrm>
          <a:prstGeom prst="rect">
            <a:avLst/>
          </a:prstGeom>
          <a:noFill/>
        </p:spPr>
        <p:txBody>
          <a:bodyPr wrap="square" rtlCol="0">
            <a:spAutoFit/>
          </a:bodyPr>
          <a:lstStyle/>
          <a:p>
            <a:pPr algn="ctr"/>
            <a:r>
              <a:rPr lang="en-US" sz="4000" b="1" dirty="0" smtClean="0"/>
              <a:t>Where is this happening?</a:t>
            </a:r>
            <a:endParaRPr lang="en-US" sz="4000" b="1" dirty="0"/>
          </a:p>
        </p:txBody>
      </p:sp>
      <p:sp>
        <p:nvSpPr>
          <p:cNvPr id="15" name="TextBox 14"/>
          <p:cNvSpPr txBox="1"/>
          <p:nvPr/>
        </p:nvSpPr>
        <p:spPr>
          <a:xfrm>
            <a:off x="5257800" y="3863591"/>
            <a:ext cx="2895600" cy="1323439"/>
          </a:xfrm>
          <a:prstGeom prst="rect">
            <a:avLst/>
          </a:prstGeom>
          <a:noFill/>
        </p:spPr>
        <p:txBody>
          <a:bodyPr wrap="square" rtlCol="0">
            <a:spAutoFit/>
          </a:bodyPr>
          <a:lstStyle/>
          <a:p>
            <a:pPr algn="ctr"/>
            <a:r>
              <a:rPr lang="en-US" sz="4000" b="1" dirty="0" smtClean="0"/>
              <a:t>When is this happening?</a:t>
            </a:r>
            <a:endParaRPr lang="en-US" sz="4000" b="1" dirty="0"/>
          </a:p>
        </p:txBody>
      </p:sp>
      <p:pic>
        <p:nvPicPr>
          <p:cNvPr id="4104"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933949" y="502625"/>
            <a:ext cx="3603625"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01786" y="474240"/>
            <a:ext cx="363773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descr="C:\Users\puze\AppData\Local\Microsoft\Windows\Temporary Internet Files\Content.IE5\RV7ADU6M\MC900078711[1].wmf"/>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11586" y="1861269"/>
            <a:ext cx="1622066" cy="393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365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500"/>
                                  </p:stCondLst>
                                  <p:childTnLst>
                                    <p:animScale>
                                      <p:cBhvr>
                                        <p:cTn id="6" dur="2000" fill="hold"/>
                                        <p:tgtEl>
                                          <p:spTgt spid="13"/>
                                        </p:tgtEl>
                                      </p:cBhvr>
                                      <p:by x="150000" y="150000"/>
                                    </p:animScale>
                                  </p:childTnLst>
                                </p:cTn>
                              </p:par>
                            </p:childTnLst>
                          </p:cTn>
                        </p:par>
                        <p:par>
                          <p:cTn id="7" fill="hold">
                            <p:stCondLst>
                              <p:cond delay="2500"/>
                            </p:stCondLst>
                            <p:childTnLst>
                              <p:par>
                                <p:cTn id="8" presetID="6" presetClass="entr" presetSubtype="32"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par>
                          <p:cTn id="11" fill="hold">
                            <p:stCondLst>
                              <p:cond delay="5000"/>
                            </p:stCondLst>
                            <p:childTnLst>
                              <p:par>
                                <p:cTn id="12" presetID="10" presetClass="entr" presetSubtype="0" fill="hold" nodeType="afterEffect">
                                  <p:stCondLst>
                                    <p:cond delay="500"/>
                                  </p:stCondLst>
                                  <p:childTnLst>
                                    <p:set>
                                      <p:cBhvr>
                                        <p:cTn id="13" dur="1" fill="hold">
                                          <p:stCondLst>
                                            <p:cond delay="0"/>
                                          </p:stCondLst>
                                        </p:cTn>
                                        <p:tgtEl>
                                          <p:spTgt spid="4103"/>
                                        </p:tgtEl>
                                        <p:attrNameLst>
                                          <p:attrName>style.visibility</p:attrName>
                                        </p:attrNameLst>
                                      </p:cBhvr>
                                      <p:to>
                                        <p:strVal val="visible"/>
                                      </p:to>
                                    </p:set>
                                    <p:animEffect transition="in" filter="fade">
                                      <p:cBhvr>
                                        <p:cTn id="14" dur="1000"/>
                                        <p:tgtEl>
                                          <p:spTgt spid="4103"/>
                                        </p:tgtEl>
                                      </p:cBhvr>
                                    </p:animEffect>
                                  </p:childTnLst>
                                </p:cTn>
                              </p:par>
                              <p:par>
                                <p:cTn id="15" presetID="10" presetClass="entr" presetSubtype="0" fill="hold" nodeType="with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1000"/>
                                        <p:tgtEl>
                                          <p:spTgt spid="4099"/>
                                        </p:tgtEl>
                                      </p:cBhvr>
                                    </p:animEffect>
                                  </p:childTnLst>
                                </p:cTn>
                              </p:par>
                              <p:par>
                                <p:cTn id="18" presetID="10" presetClass="entr" presetSubtype="0" fill="hold" nodeType="with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fade">
                                      <p:cBhvr>
                                        <p:cTn id="20" dur="1000"/>
                                        <p:tgtEl>
                                          <p:spTgt spid="4101"/>
                                        </p:tgtEl>
                                      </p:cBhvr>
                                    </p:animEffect>
                                  </p:childTnLst>
                                </p:cTn>
                              </p:par>
                            </p:childTnLst>
                          </p:cTn>
                        </p:par>
                        <p:par>
                          <p:cTn id="21" fill="hold">
                            <p:stCondLst>
                              <p:cond delay="6500"/>
                            </p:stCondLst>
                            <p:childTnLst>
                              <p:par>
                                <p:cTn id="22" presetID="2" presetClass="entr" presetSubtype="9" fill="hold" grpId="0" nodeType="after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0-#ppt_w/2"/>
                                          </p:val>
                                        </p:tav>
                                        <p:tav tm="100000">
                                          <p:val>
                                            <p:strVal val="#ppt_x"/>
                                          </p:val>
                                        </p:tav>
                                      </p:tavLst>
                                    </p:anim>
                                    <p:anim calcmode="lin" valueType="num">
                                      <p:cBhvr additive="base">
                                        <p:cTn id="25" dur="2000" fill="hold"/>
                                        <p:tgtEl>
                                          <p:spTgt spid="14"/>
                                        </p:tgtEl>
                                        <p:attrNameLst>
                                          <p:attrName>ppt_y</p:attrName>
                                        </p:attrNameLst>
                                      </p:cBhvr>
                                      <p:tavLst>
                                        <p:tav tm="0">
                                          <p:val>
                                            <p:strVal val="0-#ppt_h/2"/>
                                          </p:val>
                                        </p:tav>
                                        <p:tav tm="100000">
                                          <p:val>
                                            <p:strVal val="#ppt_y"/>
                                          </p:val>
                                        </p:tav>
                                      </p:tavLst>
                                    </p:anim>
                                  </p:childTnLst>
                                </p:cTn>
                              </p:par>
                            </p:childTnLst>
                          </p:cTn>
                        </p:par>
                        <p:par>
                          <p:cTn id="26" fill="hold">
                            <p:stCondLst>
                              <p:cond delay="9000"/>
                            </p:stCondLst>
                            <p:childTnLst>
                              <p:par>
                                <p:cTn id="27" presetID="10" presetClass="entr" presetSubtype="0" fill="hold" nodeType="afterEffect">
                                  <p:stCondLst>
                                    <p:cond delay="500"/>
                                  </p:stCondLst>
                                  <p:childTnLst>
                                    <p:set>
                                      <p:cBhvr>
                                        <p:cTn id="28" dur="1" fill="hold">
                                          <p:stCondLst>
                                            <p:cond delay="0"/>
                                          </p:stCondLst>
                                        </p:cTn>
                                        <p:tgtEl>
                                          <p:spTgt spid="4104"/>
                                        </p:tgtEl>
                                        <p:attrNameLst>
                                          <p:attrName>style.visibility</p:attrName>
                                        </p:attrNameLst>
                                      </p:cBhvr>
                                      <p:to>
                                        <p:strVal val="visible"/>
                                      </p:to>
                                    </p:set>
                                    <p:animEffect transition="in" filter="fade">
                                      <p:cBhvr>
                                        <p:cTn id="29" dur="1000"/>
                                        <p:tgtEl>
                                          <p:spTgt spid="4104"/>
                                        </p:tgtEl>
                                      </p:cBhvr>
                                    </p:animEffect>
                                  </p:childTnLst>
                                </p:cTn>
                              </p:par>
                              <p:par>
                                <p:cTn id="30" presetID="10" presetClass="entr" presetSubtype="0" fill="hold" nodeType="with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par>
                                <p:cTn id="33" presetID="10" presetClass="entr" presetSubtype="0" fill="hold" nodeType="withEffect">
                                  <p:stCondLst>
                                    <p:cond delay="0"/>
                                  </p:stCondLst>
                                  <p:childTnLst>
                                    <p:set>
                                      <p:cBhvr>
                                        <p:cTn id="34" dur="1" fill="hold">
                                          <p:stCondLst>
                                            <p:cond delay="0"/>
                                          </p:stCondLst>
                                        </p:cTn>
                                        <p:tgtEl>
                                          <p:spTgt spid="4102"/>
                                        </p:tgtEl>
                                        <p:attrNameLst>
                                          <p:attrName>style.visibility</p:attrName>
                                        </p:attrNameLst>
                                      </p:cBhvr>
                                      <p:to>
                                        <p:strVal val="visible"/>
                                      </p:to>
                                    </p:set>
                                    <p:animEffect transition="in" filter="fade">
                                      <p:cBhvr>
                                        <p:cTn id="35" dur="500"/>
                                        <p:tgtEl>
                                          <p:spTgt spid="4102"/>
                                        </p:tgtEl>
                                      </p:cBhvr>
                                    </p:animEffect>
                                  </p:childTnLst>
                                </p:cTn>
                              </p:par>
                            </p:childTnLst>
                          </p:cTn>
                        </p:par>
                        <p:par>
                          <p:cTn id="36" fill="hold">
                            <p:stCondLst>
                              <p:cond delay="10500"/>
                            </p:stCondLst>
                            <p:childTnLst>
                              <p:par>
                                <p:cTn id="37" presetID="2" presetClass="entr" presetSubtype="3" fill="hold" grpId="0" nodeType="after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2000" fill="hold"/>
                                        <p:tgtEl>
                                          <p:spTgt spid="15"/>
                                        </p:tgtEl>
                                        <p:attrNameLst>
                                          <p:attrName>ppt_x</p:attrName>
                                        </p:attrNameLst>
                                      </p:cBhvr>
                                      <p:tavLst>
                                        <p:tav tm="0">
                                          <p:val>
                                            <p:strVal val="1+#ppt_w/2"/>
                                          </p:val>
                                        </p:tav>
                                        <p:tav tm="100000">
                                          <p:val>
                                            <p:strVal val="#ppt_x"/>
                                          </p:val>
                                        </p:tav>
                                      </p:tavLst>
                                    </p:anim>
                                    <p:anim calcmode="lin" valueType="num">
                                      <p:cBhvr additive="base">
                                        <p:cTn id="40"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tile tx="0" ty="0" sx="100000" sy="100000" flip="none" algn="tl"/>
        </a:blipFill>
        <a:effectLst/>
      </p:bgPr>
    </p:bg>
    <p:spTree>
      <p:nvGrpSpPr>
        <p:cNvPr id="1" name=""/>
        <p:cNvGrpSpPr/>
        <p:nvPr/>
      </p:nvGrpSpPr>
      <p:grpSpPr>
        <a:xfrm>
          <a:off x="0" y="0"/>
          <a:ext cx="0" cy="0"/>
          <a:chOff x="0" y="0"/>
          <a:chExt cx="0" cy="0"/>
        </a:xfrm>
      </p:grpSpPr>
      <p:pic>
        <p:nvPicPr>
          <p:cNvPr id="2" name="Picture 3" descr="C:\Users\puze\AppData\Local\Microsoft\Windows\Temporary Internet Files\Content.IE5\1531YNDN\MP90043072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puze\AppData\Local\Microsoft\Windows\Temporary Internet Files\Content.IE5\6MMXYQXQ\MC90044137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71147" y="152400"/>
            <a:ext cx="2844329" cy="306956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uze\AppData\Local\Microsoft\Windows\Temporary Internet Files\Content.IE5\9000CIJ6\MC90044137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50006"/>
            <a:ext cx="2895600" cy="3581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0" y="877907"/>
            <a:ext cx="1752600" cy="523220"/>
          </a:xfrm>
          <a:prstGeom prst="rect">
            <a:avLst/>
          </a:prstGeom>
          <a:noFill/>
        </p:spPr>
        <p:txBody>
          <a:bodyPr wrap="square" rtlCol="0">
            <a:spAutoFit/>
          </a:bodyPr>
          <a:lstStyle/>
          <a:p>
            <a:pPr algn="ctr"/>
            <a:r>
              <a:rPr lang="en-US" sz="2800" b="1" dirty="0" smtClean="0"/>
              <a:t>PSBC</a:t>
            </a:r>
            <a:endParaRPr lang="en-US" sz="2800" b="1" dirty="0" smtClean="0"/>
          </a:p>
        </p:txBody>
      </p:sp>
      <p:sp>
        <p:nvSpPr>
          <p:cNvPr id="4" name="TextBox 3"/>
          <p:cNvSpPr txBox="1"/>
          <p:nvPr/>
        </p:nvSpPr>
        <p:spPr>
          <a:xfrm>
            <a:off x="5791200" y="838200"/>
            <a:ext cx="2590800" cy="1077218"/>
          </a:xfrm>
          <a:prstGeom prst="rect">
            <a:avLst/>
          </a:prstGeom>
          <a:noFill/>
        </p:spPr>
        <p:txBody>
          <a:bodyPr wrap="square" rtlCol="0">
            <a:spAutoFit/>
          </a:bodyPr>
          <a:lstStyle/>
          <a:p>
            <a:pPr algn="ctr"/>
            <a:r>
              <a:rPr lang="en-US" sz="3200" b="1" dirty="0" smtClean="0"/>
              <a:t>November </a:t>
            </a:r>
          </a:p>
          <a:p>
            <a:pPr algn="ctr"/>
            <a:r>
              <a:rPr lang="en-US" sz="3200" b="1" dirty="0" smtClean="0"/>
              <a:t>2014</a:t>
            </a:r>
            <a:endParaRPr lang="en-US" sz="3200" b="1" dirty="0"/>
          </a:p>
        </p:txBody>
      </p:sp>
      <p:pic>
        <p:nvPicPr>
          <p:cNvPr id="5134" name="Picture 14" descr="C:\Users\puze\AppData\Local\Microsoft\Windows\Temporary Internet Files\Content.IE5\RV7ADU6M\MC900347443[1].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733800" y="1994594"/>
            <a:ext cx="1821640" cy="35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97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5134"/>
                                        </p:tgtEl>
                                        <p:attrNameLst>
                                          <p:attrName>style.visibility</p:attrName>
                                        </p:attrNameLst>
                                      </p:cBhvr>
                                      <p:to>
                                        <p:strVal val="visible"/>
                                      </p:to>
                                    </p:set>
                                    <p:animEffect transition="in" filter="fade">
                                      <p:cBhvr>
                                        <p:cTn id="7" dur="1000"/>
                                        <p:tgtEl>
                                          <p:spTgt spid="5134"/>
                                        </p:tgtEl>
                                      </p:cBhvr>
                                    </p:animEffect>
                                    <p:anim calcmode="lin" valueType="num">
                                      <p:cBhvr>
                                        <p:cTn id="8" dur="1000" fill="hold"/>
                                        <p:tgtEl>
                                          <p:spTgt spid="5134"/>
                                        </p:tgtEl>
                                        <p:attrNameLst>
                                          <p:attrName>ppt_x</p:attrName>
                                        </p:attrNameLst>
                                      </p:cBhvr>
                                      <p:tavLst>
                                        <p:tav tm="0">
                                          <p:val>
                                            <p:strVal val="#ppt_x"/>
                                          </p:val>
                                        </p:tav>
                                        <p:tav tm="100000">
                                          <p:val>
                                            <p:strVal val="#ppt_x"/>
                                          </p:val>
                                        </p:tav>
                                      </p:tavLst>
                                    </p:anim>
                                    <p:anim calcmode="lin" valueType="num">
                                      <p:cBhvr>
                                        <p:cTn id="9" dur="1000" fill="hold"/>
                                        <p:tgtEl>
                                          <p:spTgt spid="513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2000"/>
                                        <p:tgtEl>
                                          <p:spTgt spid="5122"/>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4500"/>
                            </p:stCondLst>
                            <p:childTnLst>
                              <p:par>
                                <p:cTn id="18" presetID="10" presetClass="entr" presetSubtype="0" fill="hold" nodeType="afterEffect">
                                  <p:stCondLst>
                                    <p:cond delay="1000"/>
                                  </p:stCondLst>
                                  <p:childTnLst>
                                    <p:set>
                                      <p:cBhvr>
                                        <p:cTn id="19" dur="1" fill="hold">
                                          <p:stCondLst>
                                            <p:cond delay="0"/>
                                          </p:stCondLst>
                                        </p:cTn>
                                        <p:tgtEl>
                                          <p:spTgt spid="5123"/>
                                        </p:tgtEl>
                                        <p:attrNameLst>
                                          <p:attrName>style.visibility</p:attrName>
                                        </p:attrNameLst>
                                      </p:cBhvr>
                                      <p:to>
                                        <p:strVal val="visible"/>
                                      </p:to>
                                    </p:set>
                                    <p:animEffect transition="in" filter="fade">
                                      <p:cBhvr>
                                        <p:cTn id="20" dur="2000"/>
                                        <p:tgtEl>
                                          <p:spTgt spid="5123"/>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HMC Policy</a:t>
            </a:r>
            <a:endParaRPr lang="en-US" dirty="0"/>
          </a:p>
        </p:txBody>
      </p:sp>
      <p:sp>
        <p:nvSpPr>
          <p:cNvPr id="3" name="Content Placeholder 2"/>
          <p:cNvSpPr>
            <a:spLocks noGrp="1"/>
          </p:cNvSpPr>
          <p:nvPr>
            <p:ph sz="quarter" idx="13"/>
          </p:nvPr>
        </p:nvSpPr>
        <p:spPr>
          <a:xfrm>
            <a:off x="381000" y="1752600"/>
            <a:ext cx="8229600" cy="4075176"/>
          </a:xfrm>
        </p:spPr>
        <p:txBody>
          <a:bodyPr/>
          <a:lstStyle/>
          <a:p>
            <a:pPr algn="l"/>
            <a:r>
              <a:rPr lang="en-US" dirty="0" smtClean="0"/>
              <a:t>HMC will NOT be receiving Prepooled Platelets routinely:</a:t>
            </a:r>
          </a:p>
          <a:p>
            <a:pPr marL="342900" indent="-342900" algn="l">
              <a:buFont typeface="Arial" panose="020B0604020202020204" pitchFamily="34" charset="0"/>
              <a:buChar char="•"/>
            </a:pPr>
            <a:r>
              <a:rPr lang="en-US" dirty="0" smtClean="0"/>
              <a:t>Inventory Order form will be revised to allow special orders</a:t>
            </a:r>
          </a:p>
          <a:p>
            <a:pPr marL="342900" indent="-342900" algn="l">
              <a:buFont typeface="Arial" panose="020B0604020202020204" pitchFamily="34" charset="0"/>
              <a:buChar char="•"/>
            </a:pPr>
            <a:r>
              <a:rPr lang="en-US" dirty="0" smtClean="0"/>
              <a:t>If PSBC offers prepooled platelets as a replacement for apheresis platelets, Medical Director approval is required.</a:t>
            </a:r>
          </a:p>
          <a:p>
            <a:pPr algn="l"/>
            <a:endParaRPr lang="en-US" dirty="0"/>
          </a:p>
          <a:p>
            <a:pPr algn="l"/>
            <a:r>
              <a:rPr lang="en-US" dirty="0" smtClean="0"/>
              <a:t>Physician Ordering:</a:t>
            </a:r>
          </a:p>
          <a:p>
            <a:pPr marL="342900" indent="-342900" algn="l">
              <a:buFont typeface="Arial" panose="020B0604020202020204" pitchFamily="34" charset="0"/>
              <a:buChar char="•"/>
            </a:pPr>
            <a:r>
              <a:rPr lang="en-US" dirty="0" smtClean="0"/>
              <a:t>CPOE at UW will be changing</a:t>
            </a:r>
          </a:p>
          <a:p>
            <a:pPr marL="342900" indent="-342900" algn="l">
              <a:buFont typeface="Arial" panose="020B0604020202020204" pitchFamily="34" charset="0"/>
              <a:buChar char="•"/>
            </a:pPr>
            <a:r>
              <a:rPr lang="en-US" dirty="0" smtClean="0"/>
              <a:t>CPOE at HMC is not expected to change</a:t>
            </a:r>
          </a:p>
          <a:p>
            <a:pPr marL="342900" indent="-342900" algn="l">
              <a:buFont typeface="Arial" panose="020B0604020202020204" pitchFamily="34" charset="0"/>
              <a:buChar char="•"/>
            </a:pPr>
            <a:endParaRPr lang="en-US" dirty="0"/>
          </a:p>
          <a:p>
            <a:pPr algn="l"/>
            <a:r>
              <a:rPr lang="en-US" i="1" dirty="0" smtClean="0"/>
              <a:t>Product is not yet validated in Sunquest</a:t>
            </a:r>
            <a:r>
              <a:rPr lang="en-US" i="1" dirty="0" smtClean="0"/>
              <a:t>.  Once it is validated, TSL can special order with Medical </a:t>
            </a:r>
            <a:r>
              <a:rPr lang="en-US" i="1" smtClean="0"/>
              <a:t>Director approval.</a:t>
            </a:r>
            <a:endParaRPr lang="en-US" i="1" dirty="0"/>
          </a:p>
        </p:txBody>
      </p:sp>
    </p:spTree>
    <p:extLst>
      <p:ext uri="{BB962C8B-B14F-4D97-AF65-F5344CB8AC3E}">
        <p14:creationId xmlns:p14="http://schemas.microsoft.com/office/powerpoint/2010/main" val="218842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2779776"/>
          </a:xfrm>
        </p:spPr>
        <p:txBody>
          <a:bodyPr>
            <a:noAutofit/>
          </a:bodyPr>
          <a:lstStyle/>
          <a:p>
            <a:pPr marL="342900" indent="-342900" algn="l">
              <a:buFont typeface="Arial" panose="020B0604020202020204" pitchFamily="34" charset="0"/>
              <a:buChar char="•"/>
            </a:pPr>
            <a:r>
              <a:rPr lang="en-US" sz="2400" dirty="0" smtClean="0"/>
              <a:t>Pooled whole blood platelets consist of 5 donor exposures rather than one</a:t>
            </a:r>
          </a:p>
          <a:p>
            <a:pPr marL="342900" indent="-342900" algn="l">
              <a:buFont typeface="Arial" panose="020B0604020202020204" pitchFamily="34" charset="0"/>
              <a:buChar char="•"/>
            </a:pPr>
            <a:r>
              <a:rPr lang="en-US" sz="2400" dirty="0" smtClean="0"/>
              <a:t>Investigation of transfusion reactions are complicated by multiple donor exposure</a:t>
            </a:r>
          </a:p>
          <a:p>
            <a:pPr marL="342900" indent="-342900" algn="l">
              <a:buFont typeface="Arial" panose="020B0604020202020204" pitchFamily="34" charset="0"/>
              <a:buChar char="•"/>
            </a:pPr>
            <a:r>
              <a:rPr lang="en-US" sz="2400" dirty="0" smtClean="0"/>
              <a:t>Product has minimal plasma.  As a trauma facility using a 1:1:1 ratio for resuscitation, our patients may benefit from the plasma in the apheresis platelet product.</a:t>
            </a:r>
            <a:endParaRPr lang="en-US" sz="2400" dirty="0"/>
          </a:p>
        </p:txBody>
      </p:sp>
      <p:sp>
        <p:nvSpPr>
          <p:cNvPr id="3" name="Title 2"/>
          <p:cNvSpPr>
            <a:spLocks noGrp="1"/>
          </p:cNvSpPr>
          <p:nvPr>
            <p:ph type="title"/>
          </p:nvPr>
        </p:nvSpPr>
        <p:spPr/>
        <p:txBody>
          <a:bodyPr/>
          <a:lstStyle/>
          <a:p>
            <a:r>
              <a:rPr lang="en-US" dirty="0" smtClean="0"/>
              <a:t>Policy rationale</a:t>
            </a:r>
            <a:endParaRPr lang="en-US" dirty="0"/>
          </a:p>
        </p:txBody>
      </p:sp>
    </p:spTree>
    <p:extLst>
      <p:ext uri="{BB962C8B-B14F-4D97-AF65-F5344CB8AC3E}">
        <p14:creationId xmlns:p14="http://schemas.microsoft.com/office/powerpoint/2010/main" val="237611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2705100" y="1725401"/>
            <a:ext cx="3733800" cy="1398546"/>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771401" y="917509"/>
            <a:ext cx="2057400" cy="2057400"/>
          </a:xfrm>
          <a:prstGeom prst="ellipse">
            <a:avLst/>
          </a:prstGeom>
          <a:solidFill>
            <a:schemeClr val="accent6"/>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3" name="TextBox 2"/>
          <p:cNvSpPr txBox="1"/>
          <p:nvPr/>
        </p:nvSpPr>
        <p:spPr>
          <a:xfrm>
            <a:off x="1231303" y="745880"/>
            <a:ext cx="1219200" cy="2400657"/>
          </a:xfrm>
          <a:prstGeom prst="rect">
            <a:avLst/>
          </a:prstGeom>
          <a:noFill/>
        </p:spPr>
        <p:txBody>
          <a:bodyPr wrap="square" rtlCol="0">
            <a:spAutoFit/>
          </a:bodyPr>
          <a:lstStyle/>
          <a:p>
            <a:r>
              <a:rPr lang="en-US" sz="15000" b="1" dirty="0" smtClean="0">
                <a:solidFill>
                  <a:prstClr val="white">
                    <a:lumMod val="65000"/>
                  </a:prstClr>
                </a:solidFill>
                <a:latin typeface="Georgia" pitchFamily="18" charset="0"/>
                <a:cs typeface="Arial" pitchFamily="34" charset="0"/>
              </a:rPr>
              <a:t>?</a:t>
            </a:r>
            <a:endParaRPr lang="en-US" sz="15000" b="1" dirty="0">
              <a:solidFill>
                <a:prstClr val="white">
                  <a:lumMod val="65000"/>
                </a:prstClr>
              </a:solidFill>
              <a:latin typeface="Georgia" pitchFamily="18" charset="0"/>
              <a:cs typeface="Arial" pitchFamily="34" charset="0"/>
            </a:endParaRPr>
          </a:p>
        </p:txBody>
      </p:sp>
      <p:sp>
        <p:nvSpPr>
          <p:cNvPr id="4" name="Oval 3"/>
          <p:cNvSpPr/>
          <p:nvPr/>
        </p:nvSpPr>
        <p:spPr>
          <a:xfrm>
            <a:off x="1016729" y="9636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5" name="Rectangle 4"/>
          <p:cNvSpPr/>
          <p:nvPr/>
        </p:nvSpPr>
        <p:spPr>
          <a:xfrm>
            <a:off x="2851296" y="963654"/>
            <a:ext cx="3505390" cy="1523494"/>
          </a:xfrm>
          <a:prstGeom prst="rect">
            <a:avLst/>
          </a:prstGeom>
        </p:spPr>
        <p:txBody>
          <a:bodyPr wrap="square">
            <a:spAutoFit/>
          </a:bodyPr>
          <a:lstStyle/>
          <a:p>
            <a:pPr lvl="0"/>
            <a:r>
              <a:rPr lang="en-US" sz="5300" b="1" dirty="0">
                <a:solidFill>
                  <a:prstClr val="black">
                    <a:lumMod val="85000"/>
                    <a:lumOff val="15000"/>
                  </a:prstClr>
                </a:solidFill>
              </a:rPr>
              <a:t>But wait…</a:t>
            </a:r>
            <a:r>
              <a:rPr lang="en-US" sz="5300" b="1" dirty="0">
                <a:solidFill>
                  <a:prstClr val="black"/>
                </a:solidFill>
              </a:rPr>
              <a:t> </a:t>
            </a:r>
            <a:r>
              <a:rPr lang="en-US" sz="4000" dirty="0">
                <a:solidFill>
                  <a:prstClr val="black"/>
                </a:solidFill>
              </a:rPr>
              <a:t/>
            </a:r>
            <a:br>
              <a:rPr lang="en-US" sz="4000" dirty="0">
                <a:solidFill>
                  <a:prstClr val="black"/>
                </a:solidFill>
              </a:rPr>
            </a:br>
            <a:r>
              <a:rPr lang="en-US" sz="4000" b="1" dirty="0">
                <a:solidFill>
                  <a:srgbClr val="FFFFFF">
                    <a:lumMod val="75000"/>
                  </a:srgbClr>
                </a:solidFill>
              </a:rPr>
              <a:t>There’s More!!!</a:t>
            </a:r>
            <a:endParaRPr lang="en-US" dirty="0">
              <a:solidFill>
                <a:srgbClr val="000000"/>
              </a:solidFill>
            </a:endParaRPr>
          </a:p>
        </p:txBody>
      </p:sp>
      <p:sp>
        <p:nvSpPr>
          <p:cNvPr id="7" name="Rectangle 6"/>
          <p:cNvSpPr/>
          <p:nvPr/>
        </p:nvSpPr>
        <p:spPr>
          <a:xfrm>
            <a:off x="2722799" y="2555299"/>
            <a:ext cx="3698402" cy="400110"/>
          </a:xfrm>
          <a:prstGeom prst="rect">
            <a:avLst/>
          </a:prstGeom>
        </p:spPr>
        <p:txBody>
          <a:bodyPr wrap="square">
            <a:spAutoFit/>
          </a:bodyPr>
          <a:lstStyle/>
          <a:p>
            <a:pPr lvl="0" algn="ctr">
              <a:buClr>
                <a:srgbClr val="6F6F74"/>
              </a:buClr>
            </a:pPr>
            <a:r>
              <a:rPr lang="en-US" sz="2000" b="1" dirty="0">
                <a:solidFill>
                  <a:schemeClr val="accent6">
                    <a:lumMod val="60000"/>
                    <a:lumOff val="40000"/>
                  </a:schemeClr>
                </a:solidFill>
                <a:cs typeface="Tahoma" pitchFamily="34" charset="0"/>
              </a:rPr>
              <a:t>Just Kidding… That’s all I got. </a:t>
            </a:r>
          </a:p>
        </p:txBody>
      </p:sp>
      <p:sp>
        <p:nvSpPr>
          <p:cNvPr id="8" name="Rectangle 7"/>
          <p:cNvSpPr/>
          <p:nvPr/>
        </p:nvSpPr>
        <p:spPr>
          <a:xfrm>
            <a:off x="3175879" y="3850642"/>
            <a:ext cx="2483629" cy="523220"/>
          </a:xfrm>
          <a:prstGeom prst="rect">
            <a:avLst/>
          </a:prstGeom>
        </p:spPr>
        <p:txBody>
          <a:bodyPr wrap="none">
            <a:spAutoFit/>
          </a:bodyPr>
          <a:lstStyle/>
          <a:p>
            <a:pPr lvl="0" algn="ctr">
              <a:buClr>
                <a:srgbClr val="6F6F74"/>
              </a:buClr>
            </a:pPr>
            <a:r>
              <a:rPr lang="en-US" sz="2800" b="1" dirty="0">
                <a:solidFill>
                  <a:srgbClr val="7030A0"/>
                </a:solidFill>
                <a:cs typeface="Tahoma" pitchFamily="34" charset="0"/>
              </a:rPr>
              <a:t>Any questions?</a:t>
            </a:r>
          </a:p>
        </p:txBody>
      </p:sp>
      <p:pic>
        <p:nvPicPr>
          <p:cNvPr id="9" name="Picture 3" descr="C:\Users\puze\AppData\Local\Microsoft\Windows\Temporary Internet Files\Content.IE5\1531YNDN\MP90043072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puze\AppData\Local\Microsoft\Windows\Temporary Internet Files\Content.IE5\9000CIJ6\MM900282747[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955410"/>
            <a:ext cx="2325582" cy="232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6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500"/>
                            </p:stCondLst>
                            <p:childTnLst>
                              <p:par>
                                <p:cTn id="13" presetID="10" presetClass="entr" presetSubtype="0" fill="hold" nodeType="afterEffect">
                                  <p:stCondLst>
                                    <p:cond delay="5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par>
                          <p:cTn id="19" fill="hold">
                            <p:stCondLst>
                              <p:cond delay="3000"/>
                            </p:stCondLst>
                            <p:childTnLst>
                              <p:par>
                                <p:cTn id="20" presetID="53" presetClass="entr" presetSubtype="16"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Effect transition="in" filter="fade">
                                      <p:cBhvr>
                                        <p:cTn id="24" dur="2000"/>
                                        <p:tgtEl>
                                          <p:spTgt spid="7"/>
                                        </p:tgtEl>
                                      </p:cBhvr>
                                    </p:animEffect>
                                  </p:childTnLst>
                                </p:cTn>
                              </p:par>
                            </p:childTnLst>
                          </p:cTn>
                        </p:par>
                        <p:par>
                          <p:cTn id="25" fill="hold">
                            <p:stCondLst>
                              <p:cond delay="6000"/>
                            </p:stCondLst>
                            <p:childTnLst>
                              <p:par>
                                <p:cTn id="26" presetID="42" presetClass="entr" presetSubtype="0" fill="hold" grpId="0" nodeType="after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ppt_x</p:attrName>
                                        </p:attrNameLst>
                                      </p:cBhvr>
                                      <p:tavLst>
                                        <p:tav tm="0">
                                          <p:val>
                                            <p:strVal val="#ppt_x"/>
                                          </p:val>
                                        </p:tav>
                                        <p:tav tm="100000">
                                          <p:val>
                                            <p:strVal val="#ppt_x"/>
                                          </p:val>
                                        </p:tav>
                                      </p:tavLst>
                                    </p:anim>
                                    <p:anim calcmode="lin" valueType="num">
                                      <p:cBhvr>
                                        <p:cTn id="30" dur="2000" fill="hold"/>
                                        <p:tgtEl>
                                          <p:spTgt spid="8"/>
                                        </p:tgtEl>
                                        <p:attrNameLst>
                                          <p:attrName>ppt_y</p:attrName>
                                        </p:attrNameLst>
                                      </p:cBhvr>
                                      <p:tavLst>
                                        <p:tav tm="0">
                                          <p:val>
                                            <p:strVal val="#ppt_y+.1"/>
                                          </p:val>
                                        </p:tav>
                                        <p:tav tm="100000">
                                          <p:val>
                                            <p:strVal val="#ppt_y"/>
                                          </p:val>
                                        </p:tav>
                                      </p:tavLst>
                                    </p:anim>
                                  </p:childTnLst>
                                </p:cTn>
                              </p:par>
                              <p:par>
                                <p:cTn id="31" presetID="31" presetClass="entr" presetSubtype="0" fill="hold" nodeType="withEffect">
                                  <p:stCondLst>
                                    <p:cond delay="10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000" fill="hold"/>
                                        <p:tgtEl>
                                          <p:spTgt spid="10"/>
                                        </p:tgtEl>
                                        <p:attrNameLst>
                                          <p:attrName>ppt_w</p:attrName>
                                        </p:attrNameLst>
                                      </p:cBhvr>
                                      <p:tavLst>
                                        <p:tav tm="0">
                                          <p:val>
                                            <p:fltVal val="0"/>
                                          </p:val>
                                        </p:tav>
                                        <p:tav tm="100000">
                                          <p:val>
                                            <p:strVal val="#ppt_w"/>
                                          </p:val>
                                        </p:tav>
                                      </p:tavLst>
                                    </p:anim>
                                    <p:anim calcmode="lin" valueType="num">
                                      <p:cBhvr>
                                        <p:cTn id="34" dur="2000" fill="hold"/>
                                        <p:tgtEl>
                                          <p:spTgt spid="10"/>
                                        </p:tgtEl>
                                        <p:attrNameLst>
                                          <p:attrName>ppt_h</p:attrName>
                                        </p:attrNameLst>
                                      </p:cBhvr>
                                      <p:tavLst>
                                        <p:tav tm="0">
                                          <p:val>
                                            <p:fltVal val="0"/>
                                          </p:val>
                                        </p:tav>
                                        <p:tav tm="100000">
                                          <p:val>
                                            <p:strVal val="#ppt_h"/>
                                          </p:val>
                                        </p:tav>
                                      </p:tavLst>
                                    </p:anim>
                                    <p:anim calcmode="lin" valueType="num">
                                      <p:cBhvr>
                                        <p:cTn id="35" dur="2000" fill="hold"/>
                                        <p:tgtEl>
                                          <p:spTgt spid="10"/>
                                        </p:tgtEl>
                                        <p:attrNameLst>
                                          <p:attrName>style.rotation</p:attrName>
                                        </p:attrNameLst>
                                      </p:cBhvr>
                                      <p:tavLst>
                                        <p:tav tm="0">
                                          <p:val>
                                            <p:fltVal val="90"/>
                                          </p:val>
                                        </p:tav>
                                        <p:tav tm="100000">
                                          <p:val>
                                            <p:fltVal val="0"/>
                                          </p:val>
                                        </p:tav>
                                      </p:tavLst>
                                    </p:anim>
                                    <p:animEffect transition="in" filter="fade">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P spid="4"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fontScale="85000" lnSpcReduction="1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5600" b="1" dirty="0" smtClean="0">
                <a:solidFill>
                  <a:srgbClr val="92D050"/>
                </a:solidFill>
                <a:latin typeface="Arial" pitchFamily="34" charset="0"/>
                <a:cs typeface="Arial" pitchFamily="34" charset="0"/>
              </a:rPr>
              <a:t>What’s Your Message?</a:t>
            </a:r>
            <a:endParaRPr lang="en-U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1905900"/>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190500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14" name="Title 3"/>
          <p:cNvSpPr txBox="1">
            <a:spLocks/>
          </p:cNvSpPr>
          <p:nvPr/>
        </p:nvSpPr>
        <p:spPr>
          <a:xfrm>
            <a:off x="4236609" y="304800"/>
            <a:ext cx="4652599" cy="2513700"/>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Acrodose </a:t>
            </a:r>
          </a:p>
          <a:p>
            <a:pPr algn="l">
              <a:lnSpc>
                <a:spcPct val="87000"/>
              </a:lnSpc>
            </a:pP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Platelets</a:t>
            </a:r>
          </a:p>
          <a:p>
            <a:pPr algn="l">
              <a:lnSpc>
                <a:spcPct val="87000"/>
              </a:lnSpc>
            </a:pPr>
            <a:endParaRPr lang="en-US" sz="2400" b="1" dirty="0" smtClean="0">
              <a:solidFill>
                <a:schemeClr val="bg1"/>
              </a:solidFill>
              <a:latin typeface="Arial" pitchFamily="34" charset="0"/>
              <a:cs typeface="Arial" pitchFamily="34" charset="0"/>
            </a:endParaRPr>
          </a:p>
        </p:txBody>
      </p:sp>
      <p:grpSp>
        <p:nvGrpSpPr>
          <p:cNvPr id="20" name="Group 19"/>
          <p:cNvGrpSpPr/>
          <p:nvPr/>
        </p:nvGrpSpPr>
        <p:grpSpPr>
          <a:xfrm>
            <a:off x="-10500" y="4676983"/>
            <a:ext cx="9144000" cy="2209800"/>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1066800" y="4876800"/>
            <a:ext cx="7128411" cy="1261884"/>
          </a:xfrm>
          <a:prstGeom prst="rect">
            <a:avLst/>
          </a:prstGeom>
          <a:noFill/>
        </p:spPr>
        <p:txBody>
          <a:bodyPr wrap="square" rtlCol="0">
            <a:spAutoFit/>
          </a:bodyPr>
          <a:lstStyle/>
          <a:p>
            <a:pPr algn="ctr"/>
            <a:r>
              <a:rPr lang="en-US" dirty="0" smtClean="0">
                <a:solidFill>
                  <a:srgbClr val="0070C0"/>
                </a:solidFill>
              </a:rPr>
              <a:t>Created by Erica Ballou</a:t>
            </a:r>
            <a:r>
              <a:rPr lang="en-US" dirty="0">
                <a:solidFill>
                  <a:srgbClr val="0070C0"/>
                </a:solidFill>
              </a:rPr>
              <a:t> </a:t>
            </a:r>
            <a:r>
              <a:rPr lang="en-US" dirty="0" smtClean="0">
                <a:solidFill>
                  <a:srgbClr val="0070C0"/>
                </a:solidFill>
              </a:rPr>
              <a:t>f</a:t>
            </a:r>
            <a:r>
              <a:rPr lang="en-US" sz="1600" dirty="0" smtClean="0">
                <a:solidFill>
                  <a:srgbClr val="0070C0"/>
                </a:solidFill>
              </a:rPr>
              <a:t>or</a:t>
            </a:r>
            <a:r>
              <a:rPr lang="en-US" sz="2000" b="1" dirty="0" smtClean="0">
                <a:solidFill>
                  <a:srgbClr val="0070C0"/>
                </a:solidFill>
              </a:rPr>
              <a:t> </a:t>
            </a:r>
          </a:p>
          <a:p>
            <a:pPr algn="ctr"/>
            <a:r>
              <a:rPr lang="en-US" sz="2000" b="1" dirty="0" smtClean="0">
                <a:solidFill>
                  <a:srgbClr val="0070C0"/>
                </a:solidFill>
              </a:rPr>
              <a:t>Harborview Medical Center’s</a:t>
            </a:r>
          </a:p>
          <a:p>
            <a:pPr algn="ctr"/>
            <a:r>
              <a:rPr lang="en-US" sz="2000" b="1" dirty="0" smtClean="0">
                <a:solidFill>
                  <a:srgbClr val="0070C0"/>
                </a:solidFill>
              </a:rPr>
              <a:t> </a:t>
            </a:r>
            <a:r>
              <a:rPr lang="en-US" sz="3600" b="1" dirty="0" smtClean="0">
                <a:solidFill>
                  <a:srgbClr val="0070C0"/>
                </a:solidFill>
              </a:rPr>
              <a:t>Transfusion Services Laboratory</a:t>
            </a:r>
          </a:p>
        </p:txBody>
      </p:sp>
      <p:sp>
        <p:nvSpPr>
          <p:cNvPr id="3" name="TextBox 2"/>
          <p:cNvSpPr txBox="1"/>
          <p:nvPr/>
        </p:nvSpPr>
        <p:spPr>
          <a:xfrm>
            <a:off x="350220" y="3144549"/>
            <a:ext cx="7010400" cy="1477328"/>
          </a:xfrm>
          <a:prstGeom prst="rect">
            <a:avLst/>
          </a:prstGeom>
          <a:noFill/>
        </p:spPr>
        <p:txBody>
          <a:bodyPr wrap="square" rtlCol="0">
            <a:spAutoFit/>
          </a:bodyPr>
          <a:lstStyle/>
          <a:p>
            <a:r>
              <a:rPr lang="en-US" dirty="0">
                <a:solidFill>
                  <a:schemeClr val="accent2"/>
                </a:solidFill>
                <a:latin typeface="Arial" pitchFamily="34" charset="0"/>
                <a:cs typeface="Arial" pitchFamily="34" charset="0"/>
              </a:rPr>
              <a:t>Information provided by:</a:t>
            </a:r>
          </a:p>
          <a:p>
            <a:r>
              <a:rPr lang="en-US" b="1" dirty="0" smtClean="0">
                <a:solidFill>
                  <a:srgbClr val="002060"/>
                </a:solidFill>
                <a:hlinkClick r:id="rId9"/>
              </a:rPr>
              <a:t>Haemonetics: Acrodose Systems</a:t>
            </a:r>
            <a:r>
              <a:rPr lang="en-US" b="1" dirty="0" smtClean="0">
                <a:solidFill>
                  <a:srgbClr val="002060"/>
                </a:solidFill>
              </a:rPr>
              <a:t>  </a:t>
            </a:r>
            <a:r>
              <a:rPr lang="en-US" b="1" dirty="0" smtClean="0">
                <a:solidFill>
                  <a:schemeClr val="accent6">
                    <a:lumMod val="60000"/>
                    <a:lumOff val="40000"/>
                  </a:schemeClr>
                </a:solidFill>
              </a:rPr>
              <a:t>-  A manufacturers website</a:t>
            </a:r>
          </a:p>
          <a:p>
            <a:r>
              <a:rPr lang="en-US" b="1" dirty="0" smtClean="0">
                <a:solidFill>
                  <a:srgbClr val="002060"/>
                </a:solidFill>
                <a:hlinkClick r:id="rId10"/>
              </a:rPr>
              <a:t>PALL Medical </a:t>
            </a:r>
            <a:r>
              <a:rPr lang="en-US" b="1" dirty="0" smtClean="0">
                <a:solidFill>
                  <a:srgbClr val="002060"/>
                </a:solidFill>
              </a:rPr>
              <a:t> </a:t>
            </a:r>
            <a:r>
              <a:rPr lang="en-US" b="1" dirty="0" smtClean="0">
                <a:solidFill>
                  <a:schemeClr val="accent6">
                    <a:lumMod val="60000"/>
                    <a:lumOff val="40000"/>
                  </a:schemeClr>
                </a:solidFill>
              </a:rPr>
              <a:t>-  Another manufacturers </a:t>
            </a:r>
            <a:r>
              <a:rPr lang="en-US" b="1" dirty="0">
                <a:solidFill>
                  <a:schemeClr val="accent6">
                    <a:lumMod val="60000"/>
                    <a:lumOff val="40000"/>
                  </a:schemeClr>
                </a:solidFill>
              </a:rPr>
              <a:t>website</a:t>
            </a:r>
          </a:p>
          <a:p>
            <a:r>
              <a:rPr lang="en-US" b="1" dirty="0" smtClean="0">
                <a:solidFill>
                  <a:srgbClr val="002060"/>
                </a:solidFill>
                <a:hlinkClick r:id="rId11"/>
              </a:rPr>
              <a:t>Blood Bank Guy</a:t>
            </a:r>
            <a:r>
              <a:rPr lang="en-US" b="1" dirty="0" smtClean="0">
                <a:solidFill>
                  <a:srgbClr val="002060"/>
                </a:solidFill>
              </a:rPr>
              <a:t>  </a:t>
            </a:r>
            <a:r>
              <a:rPr lang="en-US" b="1" dirty="0">
                <a:solidFill>
                  <a:schemeClr val="accent6">
                    <a:lumMod val="60000"/>
                    <a:lumOff val="40000"/>
                  </a:schemeClr>
                </a:solidFill>
              </a:rPr>
              <a:t>-   </a:t>
            </a:r>
            <a:r>
              <a:rPr lang="en-US" b="1" dirty="0" smtClean="0">
                <a:solidFill>
                  <a:schemeClr val="accent6">
                    <a:lumMod val="60000"/>
                    <a:lumOff val="40000"/>
                  </a:schemeClr>
                </a:solidFill>
              </a:rPr>
              <a:t>An MD, board </a:t>
            </a:r>
            <a:r>
              <a:rPr lang="en-US" b="1" dirty="0">
                <a:solidFill>
                  <a:schemeClr val="accent6">
                    <a:lumMod val="60000"/>
                    <a:lumOff val="40000"/>
                  </a:schemeClr>
                </a:solidFill>
              </a:rPr>
              <a:t>certified in blood banking and transfusion medicine, </a:t>
            </a:r>
            <a:r>
              <a:rPr lang="en-US" b="1" dirty="0" smtClean="0">
                <a:solidFill>
                  <a:schemeClr val="accent6">
                    <a:lumMod val="60000"/>
                    <a:lumOff val="40000"/>
                  </a:schemeClr>
                </a:solidFill>
              </a:rPr>
              <a:t>and both </a:t>
            </a:r>
            <a:r>
              <a:rPr lang="en-US" b="1" dirty="0">
                <a:solidFill>
                  <a:schemeClr val="accent6">
                    <a:lumMod val="60000"/>
                    <a:lumOff val="40000"/>
                  </a:schemeClr>
                </a:solidFill>
              </a:rPr>
              <a:t>Anatomic and Clinical Pathology.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 descr="C:\Users\puze\AppData\Local\Microsoft\Windows\Temporary Internet Files\Content.IE5\1531YNDN\MP90043072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098110"/>
            <a:ext cx="9144000" cy="183609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6714521" y="887866"/>
            <a:ext cx="2057400" cy="2708434"/>
            <a:chOff x="6324600" y="1552140"/>
            <a:chExt cx="2057400" cy="2708434"/>
          </a:xfrm>
        </p:grpSpPr>
        <p:sp>
          <p:nvSpPr>
            <p:cNvPr id="5" name="Oval 4"/>
            <p:cNvSpPr/>
            <p:nvPr/>
          </p:nvSpPr>
          <p:spPr>
            <a:xfrm>
              <a:off x="6324600" y="1918272"/>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1" name="Oval 20"/>
            <p:cNvSpPr/>
            <p:nvPr/>
          </p:nvSpPr>
          <p:spPr>
            <a:xfrm>
              <a:off x="6585654" y="199462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721604" y="1552140"/>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39280"/>
              <a:ext cx="1931160" cy="665695"/>
            </a:xfrm>
            <a:prstGeom prst="rect">
              <a:avLst/>
            </a:prstGeom>
            <a:noFill/>
          </p:spPr>
          <p:txBody>
            <a:bodyPr wrap="square" rtlCol="0">
              <a:normAutofit/>
            </a:bodyPr>
            <a:lstStyle/>
            <a:p>
              <a:pPr algn="ctr">
                <a:lnSpc>
                  <a:spcPct val="80000"/>
                </a:lnSpc>
              </a:pPr>
              <a:r>
                <a:rPr lang="en-US" sz="4400" b="1" dirty="0" smtClean="0">
                  <a:solidFill>
                    <a:schemeClr val="bg1"/>
                  </a:solidFill>
                  <a:effectLst>
                    <a:outerShdw blurRad="50800" dist="25400" dir="5400000" algn="t" rotWithShape="0">
                      <a:prstClr val="black">
                        <a:alpha val="15000"/>
                      </a:prstClr>
                    </a:outerShdw>
                  </a:effectLst>
                </a:rPr>
                <a:t>Why</a:t>
              </a:r>
              <a:endParaRPr lang="en-US" sz="4400" b="1" dirty="0">
                <a:solidFill>
                  <a:schemeClr val="bg1"/>
                </a:solidFill>
                <a:effectLst>
                  <a:outerShdw blurRad="50800" dist="25400" dir="5400000" algn="t" rotWithShape="0">
                    <a:prstClr val="black">
                      <a:alpha val="15000"/>
                    </a:prstClr>
                  </a:outerShdw>
                </a:effectLst>
              </a:endParaRPr>
            </a:p>
          </p:txBody>
        </p:sp>
      </p:grpSp>
      <p:sp>
        <p:nvSpPr>
          <p:cNvPr id="2" name="TextBox 1"/>
          <p:cNvSpPr txBox="1"/>
          <p:nvPr/>
        </p:nvSpPr>
        <p:spPr>
          <a:xfrm>
            <a:off x="609600" y="381000"/>
            <a:ext cx="7924800" cy="707886"/>
          </a:xfrm>
          <a:prstGeom prst="rect">
            <a:avLst/>
          </a:prstGeom>
          <a:noFill/>
        </p:spPr>
        <p:txBody>
          <a:bodyPr wrap="square" rtlCol="0">
            <a:normAutofit/>
          </a:bodyPr>
          <a:lstStyle/>
          <a:p>
            <a:r>
              <a:rPr lang="en-US" sz="4000" dirty="0" smtClean="0">
                <a:solidFill>
                  <a:schemeClr val="tx1">
                    <a:lumMod val="50000"/>
                    <a:lumOff val="50000"/>
                  </a:schemeClr>
                </a:solidFill>
                <a:latin typeface="+mj-lt"/>
                <a:cs typeface="Arial" pitchFamily="34" charset="0"/>
              </a:rPr>
              <a:t>The 5 Questions to Answer</a:t>
            </a:r>
            <a:endParaRPr lang="en-US" sz="4000" dirty="0">
              <a:solidFill>
                <a:schemeClr val="tx1">
                  <a:lumMod val="50000"/>
                  <a:lumOff val="50000"/>
                </a:schemeClr>
              </a:solidFill>
              <a:latin typeface="+mj-lt"/>
              <a:cs typeface="Arial" pitchFamily="34" charset="0"/>
            </a:endParaRPr>
          </a:p>
        </p:txBody>
      </p:sp>
      <p:sp>
        <p:nvSpPr>
          <p:cNvPr id="11" name="TextBox 10"/>
          <p:cNvSpPr txBox="1"/>
          <p:nvPr/>
        </p:nvSpPr>
        <p:spPr>
          <a:xfrm>
            <a:off x="4515731" y="5061512"/>
            <a:ext cx="4572000" cy="400110"/>
          </a:xfrm>
          <a:prstGeom prst="rect">
            <a:avLst/>
          </a:prstGeom>
          <a:noFill/>
        </p:spPr>
        <p:txBody>
          <a:bodyPr wrap="none" rtlCol="0">
            <a:noAutofit/>
          </a:bodyPr>
          <a:lstStyle/>
          <a:p>
            <a:pPr algn="r"/>
            <a:r>
              <a:rPr lang="en-US" sz="2800" b="1" dirty="0" smtClean="0">
                <a:solidFill>
                  <a:schemeClr val="bg1"/>
                </a:solidFill>
              </a:rPr>
              <a:t>About Acrodose Platelets…</a:t>
            </a:r>
            <a:endParaRPr lang="en-US" sz="2800" b="1" dirty="0">
              <a:solidFill>
                <a:schemeClr val="bg1"/>
              </a:solidFill>
            </a:endParaRPr>
          </a:p>
        </p:txBody>
      </p:sp>
      <p:sp>
        <p:nvSpPr>
          <p:cNvPr id="12" name="Rectangle 11"/>
          <p:cNvSpPr/>
          <p:nvPr/>
        </p:nvSpPr>
        <p:spPr>
          <a:xfrm>
            <a:off x="8686800" y="5528088"/>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533400" y="914400"/>
            <a:ext cx="2057400" cy="2708434"/>
            <a:chOff x="762000" y="1557456"/>
            <a:chExt cx="2057400" cy="2708434"/>
          </a:xfrm>
        </p:grpSpPr>
        <p:sp>
          <p:nvSpPr>
            <p:cNvPr id="6" name="Oval 5"/>
            <p:cNvSpPr/>
            <p:nvPr/>
          </p:nvSpPr>
          <p:spPr>
            <a:xfrm>
              <a:off x="762000" y="1882973"/>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9" name="Oval 18"/>
            <p:cNvSpPr/>
            <p:nvPr/>
          </p:nvSpPr>
          <p:spPr>
            <a:xfrm>
              <a:off x="1003176" y="2005733"/>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2579" y="2631844"/>
              <a:ext cx="1931160" cy="683264"/>
            </a:xfrm>
            <a:prstGeom prst="rect">
              <a:avLst/>
            </a:prstGeom>
            <a:noFill/>
          </p:spPr>
          <p:txBody>
            <a:bodyPr wrap="square" rtlCol="0">
              <a:normAutofit/>
            </a:bodyPr>
            <a:lstStyle/>
            <a:p>
              <a:pPr algn="ctr">
                <a:lnSpc>
                  <a:spcPct val="80000"/>
                </a:lnSpc>
              </a:pPr>
              <a:r>
                <a:rPr lang="en-US" sz="4400" b="1" dirty="0" smtClean="0">
                  <a:solidFill>
                    <a:schemeClr val="bg1"/>
                  </a:solidFill>
                  <a:effectLst>
                    <a:outerShdw blurRad="50800" dist="25400" dir="5400000" algn="t" rotWithShape="0">
                      <a:prstClr val="black">
                        <a:alpha val="15000"/>
                      </a:prstClr>
                    </a:outerShdw>
                  </a:effectLst>
                </a:rPr>
                <a:t>Who</a:t>
              </a:r>
              <a:endParaRPr lang="en-US" sz="4400" b="1" dirty="0">
                <a:solidFill>
                  <a:schemeClr val="bg1"/>
                </a:solidFill>
                <a:effectLst>
                  <a:outerShdw blurRad="50800" dist="25400" dir="5400000" algn="t" rotWithShape="0">
                    <a:prstClr val="black">
                      <a:alpha val="15000"/>
                    </a:prstClr>
                  </a:outerShdw>
                </a:effectLst>
              </a:endParaRPr>
            </a:p>
          </p:txBody>
        </p:sp>
      </p:grpSp>
      <p:grpSp>
        <p:nvGrpSpPr>
          <p:cNvPr id="23" name="Group 22"/>
          <p:cNvGrpSpPr/>
          <p:nvPr/>
        </p:nvGrpSpPr>
        <p:grpSpPr>
          <a:xfrm>
            <a:off x="3663415" y="887866"/>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587525" y="2668729"/>
              <a:ext cx="1931160" cy="665695"/>
            </a:xfrm>
            <a:prstGeom prst="rect">
              <a:avLst/>
            </a:prstGeom>
            <a:noFill/>
          </p:spPr>
          <p:txBody>
            <a:bodyPr wrap="square" rtlCol="0">
              <a:noAutofit/>
            </a:bodyPr>
            <a:lstStyle/>
            <a:p>
              <a:pPr algn="ctr">
                <a:lnSpc>
                  <a:spcPct val="80000"/>
                </a:lnSpc>
              </a:pPr>
              <a:r>
                <a:rPr lang="en-US" sz="4400" b="1" spc="60" dirty="0" smtClean="0">
                  <a:solidFill>
                    <a:schemeClr val="bg1"/>
                  </a:solidFill>
                  <a:effectLst>
                    <a:outerShdw blurRad="50800" dist="25400" dir="5400000" algn="t" rotWithShape="0">
                      <a:prstClr val="black">
                        <a:alpha val="15000"/>
                      </a:prstClr>
                    </a:outerShdw>
                  </a:effectLst>
                </a:rPr>
                <a:t>What</a:t>
              </a: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pic>
        <p:nvPicPr>
          <p:cNvPr id="1026" name="Picture 2"/>
          <p:cNvPicPr>
            <a:picLocks noChangeAspect="1" noChangeArrowheads="1"/>
          </p:cNvPicPr>
          <p:nvPr/>
        </p:nvPicPr>
        <p:blipFill>
          <a:blip r:embed="rId5" cstate="email">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077879" y="2894276"/>
            <a:ext cx="2163763" cy="2773363"/>
          </a:xfrm>
          <a:prstGeom prst="rect">
            <a:avLst/>
          </a:prstGeom>
          <a:noFill/>
          <a:ln>
            <a:noFill/>
          </a:ln>
          <a:effectLst/>
        </p:spPr>
      </p:pic>
      <p:pic>
        <p:nvPicPr>
          <p:cNvPr id="1027" name="Picture 3"/>
          <p:cNvPicPr>
            <a:picLocks noChangeAspect="1" noChangeArrowheads="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135298" y="2933766"/>
            <a:ext cx="2163763"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85683" y="2982383"/>
            <a:ext cx="158432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89215" y="3029502"/>
            <a:ext cx="158432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2440006" y="2589731"/>
            <a:ext cx="1207382" cy="2708434"/>
          </a:xfrm>
          <a:prstGeom prst="rect">
            <a:avLst/>
          </a:prstGeom>
        </p:spPr>
        <p:txBody>
          <a:bodyPr wrap="none">
            <a:spAutoFit/>
          </a:bodyPr>
          <a:lstStyle/>
          <a:p>
            <a:pPr lvl="0"/>
            <a:r>
              <a:rPr lang="en-US" sz="17000" b="1" dirty="0" smtClean="0">
                <a:solidFill>
                  <a:schemeClr val="bg1">
                    <a:lumMod val="75000"/>
                    <a:lumOff val="25000"/>
                    <a:alpha val="40000"/>
                  </a:schemeClr>
                </a:solidFill>
                <a:cs typeface="Arial" pitchFamily="34" charset="0"/>
              </a:rPr>
              <a:t>4</a:t>
            </a:r>
            <a:endParaRPr lang="en-US" sz="17000" b="1" dirty="0">
              <a:solidFill>
                <a:schemeClr val="bg1">
                  <a:lumMod val="75000"/>
                  <a:lumOff val="25000"/>
                  <a:alpha val="40000"/>
                </a:schemeClr>
              </a:solidFill>
              <a:cs typeface="Arial" pitchFamily="34" charset="0"/>
            </a:endParaRPr>
          </a:p>
        </p:txBody>
      </p:sp>
      <p:sp>
        <p:nvSpPr>
          <p:cNvPr id="30" name="TextBox 29"/>
          <p:cNvSpPr txBox="1"/>
          <p:nvPr/>
        </p:nvSpPr>
        <p:spPr>
          <a:xfrm>
            <a:off x="2212265" y="3615263"/>
            <a:ext cx="1931160" cy="665695"/>
          </a:xfrm>
          <a:prstGeom prst="rect">
            <a:avLst/>
          </a:prstGeom>
          <a:noFill/>
        </p:spPr>
        <p:txBody>
          <a:bodyPr wrap="square" rtlCol="0">
            <a:noAutofit/>
          </a:bodyPr>
          <a:lstStyle/>
          <a:p>
            <a:pPr>
              <a:lnSpc>
                <a:spcPct val="80000"/>
              </a:lnSpc>
            </a:pPr>
            <a:r>
              <a:rPr lang="en-US" sz="4400" b="1" spc="60" dirty="0" smtClean="0">
                <a:solidFill>
                  <a:schemeClr val="bg1"/>
                </a:solidFill>
                <a:effectLst>
                  <a:outerShdw blurRad="50800" dist="25400" dir="5400000" algn="t" rotWithShape="0">
                    <a:prstClr val="black">
                      <a:alpha val="15000"/>
                    </a:prstClr>
                  </a:outerShdw>
                </a:effectLst>
              </a:rPr>
              <a:t>Where</a:t>
            </a:r>
          </a:p>
        </p:txBody>
      </p:sp>
      <p:sp>
        <p:nvSpPr>
          <p:cNvPr id="25" name="Rectangle 24"/>
          <p:cNvSpPr/>
          <p:nvPr/>
        </p:nvSpPr>
        <p:spPr>
          <a:xfrm>
            <a:off x="5630208" y="2664422"/>
            <a:ext cx="1207382" cy="2708434"/>
          </a:xfrm>
          <a:prstGeom prst="rect">
            <a:avLst/>
          </a:prstGeom>
        </p:spPr>
        <p:txBody>
          <a:bodyPr wrap="none">
            <a:spAutoFit/>
          </a:bodyPr>
          <a:lstStyle/>
          <a:p>
            <a:pPr lvl="0"/>
            <a:r>
              <a:rPr lang="en-US" sz="17000" b="1" dirty="0" smtClean="0">
                <a:solidFill>
                  <a:schemeClr val="accent6">
                    <a:lumMod val="75000"/>
                    <a:alpha val="40000"/>
                  </a:schemeClr>
                </a:solidFill>
                <a:cs typeface="Arial" pitchFamily="34" charset="0"/>
              </a:rPr>
              <a:t>5</a:t>
            </a:r>
            <a:endParaRPr lang="en-US" sz="17000" b="1" dirty="0">
              <a:solidFill>
                <a:schemeClr val="accent6">
                  <a:lumMod val="75000"/>
                  <a:alpha val="40000"/>
                </a:schemeClr>
              </a:solidFill>
              <a:cs typeface="Arial" pitchFamily="34" charset="0"/>
            </a:endParaRPr>
          </a:p>
        </p:txBody>
      </p:sp>
      <p:sp>
        <p:nvSpPr>
          <p:cNvPr id="31" name="TextBox 30"/>
          <p:cNvSpPr txBox="1"/>
          <p:nvPr/>
        </p:nvSpPr>
        <p:spPr>
          <a:xfrm>
            <a:off x="5251599" y="3654752"/>
            <a:ext cx="1931160" cy="665695"/>
          </a:xfrm>
          <a:prstGeom prst="rect">
            <a:avLst/>
          </a:prstGeom>
          <a:noFill/>
        </p:spPr>
        <p:txBody>
          <a:bodyPr wrap="square" rtlCol="0">
            <a:noAutofit/>
          </a:bodyPr>
          <a:lstStyle/>
          <a:p>
            <a:pPr algn="ctr">
              <a:lnSpc>
                <a:spcPct val="80000"/>
              </a:lnSpc>
            </a:pPr>
            <a:r>
              <a:rPr lang="en-US" sz="4400" b="1" spc="60" dirty="0" smtClean="0">
                <a:solidFill>
                  <a:schemeClr val="bg1"/>
                </a:solidFill>
                <a:effectLst>
                  <a:outerShdw blurRad="50800" dist="25400" dir="5400000" algn="t" rotWithShape="0">
                    <a:prstClr val="black">
                      <a:alpha val="15000"/>
                    </a:prstClr>
                  </a:outerShdw>
                </a:effectLst>
              </a:rPr>
              <a:t>When</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childTnLst>
                                </p:cTn>
                              </p:par>
                            </p:childTnLst>
                          </p:cTn>
                        </p:par>
                        <p:par>
                          <p:cTn id="14" fill="hold">
                            <p:stCondLst>
                              <p:cond delay="3000"/>
                            </p:stCondLst>
                            <p:childTnLst>
                              <p:par>
                                <p:cTn id="15" presetID="10" presetClass="entr" presetSubtype="0" fill="hold" nodeType="afterEffect">
                                  <p:stCondLst>
                                    <p:cond delay="5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par>
                          <p:cTn id="18" fill="hold">
                            <p:stCondLst>
                              <p:cond delay="4500"/>
                            </p:stCondLst>
                            <p:childTnLst>
                              <p:par>
                                <p:cTn id="19" presetID="10" presetClass="entr" presetSubtype="0" fill="hold" nodeType="afterEffect">
                                  <p:stCondLst>
                                    <p:cond delay="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childTnLst>
                          </p:cTn>
                        </p:par>
                        <p:par>
                          <p:cTn id="22" fill="hold">
                            <p:stCondLst>
                              <p:cond delay="6000"/>
                            </p:stCondLst>
                            <p:childTnLst>
                              <p:par>
                                <p:cTn id="23" presetID="10" presetClass="entr" presetSubtype="0" fill="hold" grpId="0" nodeType="afterEffect">
                                  <p:stCondLst>
                                    <p:cond delay="5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par>
                          <p:cTn id="35" fill="hold">
                            <p:stCondLst>
                              <p:cond delay="7500"/>
                            </p:stCondLst>
                            <p:childTnLst>
                              <p:par>
                                <p:cTn id="36" presetID="10" presetClass="entr" presetSubtype="0" fill="hold" grpId="0" nodeType="afterEffect">
                                  <p:stCondLst>
                                    <p:cond delay="5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childTnLst>
                                </p:cTn>
                              </p:par>
                              <p:par>
                                <p:cTn id="39" presetID="10" presetClass="entr" presetSubtype="0" fill="hold" nodeType="with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500"/>
                                        <p:tgtEl>
                                          <p:spTgt spid="10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30" grpId="0"/>
      <p:bldP spid="25"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tile tx="0" ty="0" sx="100000" sy="100000" flip="none" algn="tl"/>
        </a:blipFill>
        <a:effectLst/>
      </p:bgPr>
    </p:bg>
    <p:spTree>
      <p:nvGrpSpPr>
        <p:cNvPr id="1" name=""/>
        <p:cNvGrpSpPr/>
        <p:nvPr/>
      </p:nvGrpSpPr>
      <p:grpSpPr>
        <a:xfrm>
          <a:off x="0" y="0"/>
          <a:ext cx="0" cy="0"/>
          <a:chOff x="0" y="0"/>
          <a:chExt cx="0" cy="0"/>
        </a:xfrm>
      </p:grpSpPr>
      <p:pic>
        <p:nvPicPr>
          <p:cNvPr id="1028" name="Picture 4" descr="C:\Users\puze\AppData\Local\Microsoft\Windows\Temporary Internet Files\Content.IE5\6MMXYQXQ\MC9004413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03" y="152400"/>
            <a:ext cx="2743200"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75303" y="520002"/>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
        <p:nvSpPr>
          <p:cNvPr id="6" name="Title 3"/>
          <p:cNvSpPr txBox="1">
            <a:spLocks/>
          </p:cNvSpPr>
          <p:nvPr/>
        </p:nvSpPr>
        <p:spPr>
          <a:xfrm>
            <a:off x="2667000" y="2141859"/>
            <a:ext cx="4085897" cy="1431775"/>
          </a:xfrm>
          <a:prstGeom prst="rect">
            <a:avLst/>
          </a:prstGeom>
        </p:spPr>
        <p:txBody>
          <a:bodyPr>
            <a:no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pPr>
              <a:spcBef>
                <a:spcPts val="0"/>
              </a:spcBef>
            </a:pPr>
            <a:r>
              <a:rPr lang="en-US" sz="4000" cap="none" dirty="0" smtClean="0">
                <a:solidFill>
                  <a:schemeClr val="tx1"/>
                </a:solidFill>
                <a:ea typeface="+mn-ea"/>
                <a:cs typeface="+mn-cs"/>
              </a:rPr>
              <a:t>Puget Sound Blood Center</a:t>
            </a:r>
            <a:endParaRPr lang="en-US" sz="2800" dirty="0">
              <a:solidFill>
                <a:schemeClr val="tx1"/>
              </a:solidFill>
            </a:endParaRPr>
          </a:p>
        </p:txBody>
      </p:sp>
      <p:sp>
        <p:nvSpPr>
          <p:cNvPr id="3" name="Rounded Rectangle 2"/>
          <p:cNvSpPr/>
          <p:nvPr/>
        </p:nvSpPr>
        <p:spPr>
          <a:xfrm>
            <a:off x="2133600" y="3573634"/>
            <a:ext cx="4953000" cy="1077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324100" y="3604666"/>
            <a:ext cx="4572000" cy="1015663"/>
          </a:xfrm>
          <a:prstGeom prst="rect">
            <a:avLst/>
          </a:prstGeom>
        </p:spPr>
        <p:txBody>
          <a:bodyPr>
            <a:spAutoFit/>
          </a:bodyPr>
          <a:lstStyle/>
          <a:p>
            <a:pPr lvl="0" algn="ctr">
              <a:buClr>
                <a:srgbClr val="6F6F74"/>
              </a:buClr>
            </a:pPr>
            <a:r>
              <a:rPr lang="en-US" sz="2000" b="1" dirty="0">
                <a:solidFill>
                  <a:srgbClr val="00B0F0"/>
                </a:solidFill>
                <a:cs typeface="Tahoma" pitchFamily="34" charset="0"/>
              </a:rPr>
              <a:t>Providing blood components to Harborview Medical Center’s </a:t>
            </a:r>
          </a:p>
          <a:p>
            <a:pPr lvl="0" algn="ctr">
              <a:buClr>
                <a:srgbClr val="6F6F74"/>
              </a:buClr>
            </a:pPr>
            <a:r>
              <a:rPr lang="en-US" sz="2000" b="1" dirty="0">
                <a:solidFill>
                  <a:srgbClr val="00B0F0"/>
                </a:solidFill>
                <a:cs typeface="Tahoma" pitchFamily="34" charset="0"/>
              </a:rPr>
              <a:t>Transfusion Services Laboratory</a:t>
            </a:r>
          </a:p>
        </p:txBody>
      </p:sp>
      <p:pic>
        <p:nvPicPr>
          <p:cNvPr id="9" name="Picture 3" descr="C:\Users\puze\AppData\Local\Microsoft\Windows\Temporary Internet Files\Content.IE5\1531YNDN\MP90043072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28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par>
                          <p:cTn id="11" fill="hold">
                            <p:stCondLst>
                              <p:cond delay="1500"/>
                            </p:stCondLst>
                            <p:childTnLst>
                              <p:par>
                                <p:cTn id="12" presetID="26"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22" presetClass="entr" presetSubtype="4" fill="hold" grpId="0" nodeType="afterEffect">
                                  <p:stCondLst>
                                    <p:cond delay="50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1000"/>
                                        <p:tgtEl>
                                          <p:spTgt spid="3"/>
                                        </p:tgtEl>
                                      </p:cBhvr>
                                    </p:animEffect>
                                  </p:childTnLst>
                                </p:cTn>
                              </p:par>
                            </p:childTnLst>
                          </p:cTn>
                        </p:par>
                        <p:par>
                          <p:cTn id="32" fill="hold">
                            <p:stCondLst>
                              <p:cond delay="5500"/>
                            </p:stCondLst>
                            <p:childTnLst>
                              <p:par>
                                <p:cTn id="33" presetID="22"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533400"/>
            <a:ext cx="7467600" cy="2308324"/>
          </a:xfrm>
          <a:prstGeom prst="rect">
            <a:avLst/>
          </a:prstGeom>
          <a:noFill/>
        </p:spPr>
        <p:txBody>
          <a:bodyPr wrap="square" rtlCol="0">
            <a:spAutoFit/>
          </a:bodyPr>
          <a:lstStyle/>
          <a:p>
            <a:pPr algn="ctr"/>
            <a:r>
              <a:rPr lang="en-US" sz="3600" b="1" dirty="0" smtClean="0"/>
              <a:t>Soon, the Puget Sound Blood Center will begin providing Acrodose platelets as a blood component option for its clients.</a:t>
            </a:r>
            <a:endParaRPr lang="en-US" sz="3600" b="1" dirty="0"/>
          </a:p>
        </p:txBody>
      </p:sp>
      <p:sp>
        <p:nvSpPr>
          <p:cNvPr id="7" name="TextBox 6"/>
          <p:cNvSpPr txBox="1"/>
          <p:nvPr/>
        </p:nvSpPr>
        <p:spPr>
          <a:xfrm>
            <a:off x="1143000" y="3627455"/>
            <a:ext cx="6858000" cy="1015663"/>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smtClean="0"/>
              <a:t>Make you familiar with Acrodose Platelets</a:t>
            </a:r>
          </a:p>
          <a:p>
            <a:endParaRPr lang="en-US" sz="2000" b="1" dirty="0" smtClean="0"/>
          </a:p>
          <a:p>
            <a:pPr marL="285750" indent="-285750">
              <a:buFont typeface="Wingdings" panose="05000000000000000000" pitchFamily="2" charset="2"/>
              <a:buChar char="v"/>
            </a:pPr>
            <a:r>
              <a:rPr lang="en-US" sz="2000" b="1" dirty="0" smtClean="0"/>
              <a:t>Clarify why PSBC is providing this product</a:t>
            </a:r>
          </a:p>
        </p:txBody>
      </p:sp>
      <p:pic>
        <p:nvPicPr>
          <p:cNvPr id="4" name="Picture 3" descr="C:\Users\puze\AppData\Local\Microsoft\Windows\Temporary Internet Files\Content.IE5\1531YNDN\MP90043072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43000" y="2994124"/>
            <a:ext cx="6858000" cy="523220"/>
          </a:xfrm>
          <a:prstGeom prst="rect">
            <a:avLst/>
          </a:prstGeom>
          <a:noFill/>
        </p:spPr>
        <p:txBody>
          <a:bodyPr wrap="square" rtlCol="0">
            <a:spAutoFit/>
          </a:bodyPr>
          <a:lstStyle/>
          <a:p>
            <a:r>
              <a:rPr lang="en-US" sz="2800" b="1" dirty="0">
                <a:solidFill>
                  <a:srgbClr val="00B050"/>
                </a:solidFill>
              </a:rPr>
              <a:t>The purpose of this presentation is to:</a:t>
            </a:r>
          </a:p>
        </p:txBody>
      </p:sp>
    </p:spTree>
    <p:extLst>
      <p:ext uri="{BB962C8B-B14F-4D97-AF65-F5344CB8AC3E}">
        <p14:creationId xmlns:p14="http://schemas.microsoft.com/office/powerpoint/2010/main" val="56927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 presetClass="entr" presetSubtype="4" fill="hold" nodeType="afterEffect">
                                  <p:stCondLst>
                                    <p:cond delay="100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6000"/>
                            </p:stCondLst>
                            <p:childTnLst>
                              <p:par>
                                <p:cTn id="16" presetID="2" presetClass="entr" presetSubtype="4" fill="hold" nodeType="afterEffect">
                                  <p:stCondLst>
                                    <p:cond delay="100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tile tx="0" ty="0" sx="100000" sy="100000" flip="none" algn="tl"/>
        </a:blipFill>
        <a:effectLst/>
      </p:bgPr>
    </p:bg>
    <p:spTree>
      <p:nvGrpSpPr>
        <p:cNvPr id="1" name=""/>
        <p:cNvGrpSpPr/>
        <p:nvPr/>
      </p:nvGrpSpPr>
      <p:grpSpPr>
        <a:xfrm>
          <a:off x="0" y="0"/>
          <a:ext cx="0" cy="0"/>
          <a:chOff x="0" y="0"/>
          <a:chExt cx="0" cy="0"/>
        </a:xfrm>
      </p:grpSpPr>
      <p:pic>
        <p:nvPicPr>
          <p:cNvPr id="8" name="Picture 3" descr="C:\Users\puze\AppData\Local\Microsoft\Windows\Temporary Internet Files\Content.IE5\1531YNDN\MP90043072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uze\AppData\Local\Microsoft\Windows\Temporary Internet Files\Content.IE5\6MMXYQXQ\MC90044137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973" y="609600"/>
            <a:ext cx="2564296"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02430" y="411982"/>
            <a:ext cx="1207382" cy="2708434"/>
          </a:xfrm>
          <a:prstGeom prst="rect">
            <a:avLst/>
          </a:prstGeom>
        </p:spPr>
        <p:txBody>
          <a:bodyPr wrap="none">
            <a:spAutoFit/>
          </a:bodyPr>
          <a:lstStyle/>
          <a:p>
            <a:pPr lvl="0"/>
            <a:r>
              <a:rPr lang="en-US" sz="17000" b="1" dirty="0">
                <a:solidFill>
                  <a:schemeClr val="tx2">
                    <a:alpha val="40000"/>
                  </a:schemeClr>
                </a:solidFill>
                <a:cs typeface="Arial" pitchFamily="34" charset="0"/>
              </a:rPr>
              <a:t>2</a:t>
            </a:r>
          </a:p>
        </p:txBody>
      </p:sp>
      <p:sp>
        <p:nvSpPr>
          <p:cNvPr id="5" name="Rectangle 4"/>
          <p:cNvSpPr/>
          <p:nvPr/>
        </p:nvSpPr>
        <p:spPr>
          <a:xfrm>
            <a:off x="2133600" y="2589125"/>
            <a:ext cx="4185954" cy="707886"/>
          </a:xfrm>
          <a:prstGeom prst="rect">
            <a:avLst/>
          </a:prstGeom>
        </p:spPr>
        <p:txBody>
          <a:bodyPr wrap="none">
            <a:spAutoFit/>
          </a:bodyPr>
          <a:lstStyle/>
          <a:p>
            <a:r>
              <a:rPr lang="en-US" sz="4000" b="1" dirty="0">
                <a:solidFill>
                  <a:srgbClr val="000000"/>
                </a:solidFill>
              </a:rPr>
              <a:t>Acrodose Platelets</a:t>
            </a:r>
            <a:endParaRPr lang="en-US" dirty="0"/>
          </a:p>
        </p:txBody>
      </p:sp>
      <p:sp>
        <p:nvSpPr>
          <p:cNvPr id="6" name="Rounded Rectangle 5"/>
          <p:cNvSpPr/>
          <p:nvPr/>
        </p:nvSpPr>
        <p:spPr>
          <a:xfrm>
            <a:off x="2016777" y="3297011"/>
            <a:ext cx="4419600" cy="1198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buClr>
                <a:srgbClr val="6F6F74"/>
              </a:buClr>
            </a:pPr>
            <a:r>
              <a:rPr lang="en-US" sz="2000" b="1" dirty="0">
                <a:solidFill>
                  <a:srgbClr val="FFFFFF"/>
                </a:solidFill>
                <a:latin typeface="Harrington" panose="04040505050A02020702" pitchFamily="82" charset="0"/>
                <a:cs typeface="Tahoma" pitchFamily="34" charset="0"/>
              </a:rPr>
              <a:t>A “transfusion ready” platelet for the hospital that is leukoreduced, ABO matched, pooled and bacteria tested.</a:t>
            </a:r>
          </a:p>
        </p:txBody>
      </p:sp>
    </p:spTree>
    <p:extLst>
      <p:ext uri="{BB962C8B-B14F-4D97-AF65-F5344CB8AC3E}">
        <p14:creationId xmlns:p14="http://schemas.microsoft.com/office/powerpoint/2010/main" val="161549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500"/>
                            </p:stCondLst>
                            <p:childTnLst>
                              <p:par>
                                <p:cTn id="12" presetID="42" presetClass="entr" presetSubtype="0" fill="hold" grpId="0" nodeType="after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3500"/>
                            </p:stCondLst>
                            <p:childTnLst>
                              <p:par>
                                <p:cTn id="18" presetID="22" presetClass="entr" presetSubtype="1" fill="hold" grpId="0" nodeType="after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3075" name="Picture 3" descr="C:\Users\puze\AppData\Local\Microsoft\Windows\Temporary Internet Files\Content.IE5\1531YNDN\MP900430725[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flipV="1">
            <a:off x="319871" y="838200"/>
            <a:ext cx="1127929" cy="1880393"/>
          </a:xfrm>
          <a:noFill/>
        </p:spPr>
        <p:txBody>
          <a:bodyPr>
            <a:noAutofit/>
          </a:bodyPr>
          <a:lstStyle/>
          <a:p>
            <a:endParaRPr lang="en-US" dirty="0"/>
          </a:p>
        </p:txBody>
      </p:sp>
      <p:pic>
        <p:nvPicPr>
          <p:cNvPr id="5" name="Picture 4"/>
          <p:cNvPicPr>
            <a:picLocks noChangeAspect="1"/>
          </p:cNvPicPr>
          <p:nvPr/>
        </p:nvPicPr>
        <p:blipFill>
          <a:blip r:embed="rId6" cstate="print">
            <a:duotone>
              <a:prstClr val="black"/>
              <a:schemeClr val="accent4">
                <a:tint val="45000"/>
                <a:satMod val="400000"/>
              </a:schemeClr>
            </a:duotone>
          </a:blip>
          <a:stretch>
            <a:fillRect/>
          </a:stretch>
        </p:blipFill>
        <p:spPr>
          <a:xfrm>
            <a:off x="0" y="331786"/>
            <a:ext cx="2445488" cy="2286000"/>
          </a:xfrm>
          <a:prstGeom prst="rect">
            <a:avLst/>
          </a:prstGeom>
        </p:spPr>
      </p:pic>
      <p:sp>
        <p:nvSpPr>
          <p:cNvPr id="4" name="TextBox 3"/>
          <p:cNvSpPr txBox="1"/>
          <p:nvPr/>
        </p:nvSpPr>
        <p:spPr>
          <a:xfrm>
            <a:off x="1779593" y="496746"/>
            <a:ext cx="6983408" cy="1060520"/>
          </a:xfrm>
          <a:prstGeom prst="rect">
            <a:avLst/>
          </a:prstGeom>
          <a:noFill/>
        </p:spPr>
        <p:txBody>
          <a:bodyPr wrap="square" rtlCol="0" anchor="b" anchorCtr="0">
            <a:normAutofit lnSpcReduction="10000"/>
          </a:bodyPr>
          <a:lstStyle/>
          <a:p>
            <a:r>
              <a:rPr lang="en-US" sz="3200" b="1" dirty="0">
                <a:solidFill>
                  <a:prstClr val="black">
                    <a:lumMod val="50000"/>
                    <a:lumOff val="50000"/>
                  </a:prstClr>
                </a:solidFill>
              </a:rPr>
              <a:t>What Makes An </a:t>
            </a:r>
            <a:r>
              <a:rPr lang="en-US" sz="3200" b="1" dirty="0" smtClean="0">
                <a:solidFill>
                  <a:prstClr val="black">
                    <a:lumMod val="50000"/>
                    <a:lumOff val="50000"/>
                  </a:prstClr>
                </a:solidFill>
              </a:rPr>
              <a:t>					   						</a:t>
            </a:r>
          </a:p>
        </p:txBody>
      </p:sp>
      <p:pic>
        <p:nvPicPr>
          <p:cNvPr id="3074" name="Picture 2"/>
          <p:cNvPicPr>
            <a:picLocks noChangeAspect="1" noChangeArrowheads="1"/>
          </p:cNvPicPr>
          <p:nvPr/>
        </p:nvPicPr>
        <p:blipFill>
          <a:blip r:embed="rId7"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45488" y="1066800"/>
            <a:ext cx="6546112" cy="1169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 y="2819400"/>
            <a:ext cx="7972430" cy="830997"/>
          </a:xfrm>
          <a:prstGeom prst="rect">
            <a:avLst/>
          </a:prstGeom>
        </p:spPr>
        <p:txBody>
          <a:bodyPr wrap="square">
            <a:spAutoFit/>
          </a:bodyPr>
          <a:lstStyle/>
          <a:p>
            <a:r>
              <a:rPr lang="en-US" sz="2400" b="1" dirty="0">
                <a:solidFill>
                  <a:schemeClr val="bg1"/>
                </a:solidFill>
              </a:rPr>
              <a:t>An Acrodose Platelet offers a safe, efficient, and readily available alternative in platelet transfusion therapy</a:t>
            </a:r>
            <a:r>
              <a:rPr lang="en-US" sz="2400" b="1" dirty="0" smtClean="0">
                <a:solidFill>
                  <a:schemeClr val="bg1"/>
                </a:solidFill>
              </a:rPr>
              <a:t>.</a:t>
            </a:r>
            <a:endParaRPr lang="en-US" sz="2400" b="1" dirty="0">
              <a:solidFill>
                <a:schemeClr val="bg1"/>
              </a:solidFill>
            </a:endParaRPr>
          </a:p>
        </p:txBody>
      </p:sp>
      <p:sp>
        <p:nvSpPr>
          <p:cNvPr id="6" name="Rectangle 5"/>
          <p:cNvSpPr/>
          <p:nvPr/>
        </p:nvSpPr>
        <p:spPr>
          <a:xfrm>
            <a:off x="613318" y="4433485"/>
            <a:ext cx="8153401" cy="677108"/>
          </a:xfrm>
          <a:prstGeom prst="rect">
            <a:avLst/>
          </a:prstGeom>
        </p:spPr>
        <p:txBody>
          <a:bodyPr wrap="square">
            <a:spAutoFit/>
          </a:bodyPr>
          <a:lstStyle/>
          <a:p>
            <a:r>
              <a:rPr lang="en-US" sz="2000" b="1" i="1" dirty="0">
                <a:solidFill>
                  <a:schemeClr val="bg1"/>
                </a:solidFill>
              </a:rPr>
              <a:t>It is not a single donor platelet (SDP). </a:t>
            </a:r>
            <a:r>
              <a:rPr lang="en-US" dirty="0">
                <a:solidFill>
                  <a:schemeClr val="bg1"/>
                </a:solidFill>
              </a:rPr>
              <a:t>An Acrodose Platelet provides a therapeutic dose of platelets equivalent to a single donor platelet, but at a lower cost.</a:t>
            </a:r>
          </a:p>
        </p:txBody>
      </p:sp>
      <p:sp>
        <p:nvSpPr>
          <p:cNvPr id="8" name="Rectangle 7"/>
          <p:cNvSpPr/>
          <p:nvPr/>
        </p:nvSpPr>
        <p:spPr>
          <a:xfrm>
            <a:off x="609600" y="3657600"/>
            <a:ext cx="7972430" cy="677108"/>
          </a:xfrm>
          <a:prstGeom prst="rect">
            <a:avLst/>
          </a:prstGeom>
        </p:spPr>
        <p:txBody>
          <a:bodyPr wrap="square">
            <a:spAutoFit/>
          </a:bodyPr>
          <a:lstStyle/>
          <a:p>
            <a:r>
              <a:rPr lang="en-US" sz="2000" b="1" i="1" dirty="0">
                <a:solidFill>
                  <a:schemeClr val="bg1"/>
                </a:solidFill>
              </a:rPr>
              <a:t>It is not a random donor platelet</a:t>
            </a:r>
            <a:r>
              <a:rPr lang="en-US" b="1" dirty="0">
                <a:solidFill>
                  <a:schemeClr val="bg1"/>
                </a:solidFill>
              </a:rPr>
              <a:t>. </a:t>
            </a:r>
            <a:r>
              <a:rPr lang="en-US" dirty="0">
                <a:solidFill>
                  <a:schemeClr val="bg1"/>
                </a:solidFill>
              </a:rPr>
              <a:t>An Acrodose Platelet is a value-added product that is pooled, leukoreduced, ABO matched, and culture-base tested for bacteria.</a:t>
            </a:r>
            <a:endParaRPr lang="en-US" dirty="0"/>
          </a:p>
        </p:txBody>
      </p:sp>
      <p:sp>
        <p:nvSpPr>
          <p:cNvPr id="9" name="TextBox 8"/>
          <p:cNvSpPr txBox="1"/>
          <p:nvPr/>
        </p:nvSpPr>
        <p:spPr>
          <a:xfrm>
            <a:off x="5867400" y="2057400"/>
            <a:ext cx="2286000" cy="707886"/>
          </a:xfrm>
          <a:prstGeom prst="rect">
            <a:avLst/>
          </a:prstGeom>
          <a:noFill/>
        </p:spPr>
        <p:txBody>
          <a:bodyPr wrap="square" rtlCol="0">
            <a:spAutoFit/>
          </a:bodyPr>
          <a:lstStyle/>
          <a:p>
            <a:r>
              <a:rPr lang="en-US"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6">
                      <a:satMod val="175000"/>
                      <a:alpha val="40000"/>
                    </a:schemeClr>
                  </a:glow>
                  <a:outerShdw blurRad="55000" dist="50800" dir="5400000" algn="tl">
                    <a:srgbClr val="000000">
                      <a:alpha val="33000"/>
                    </a:srgbClr>
                  </a:outerShdw>
                </a:effectLst>
              </a:rPr>
              <a:t>Unique?</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63500">
                  <a:schemeClr val="accent6">
                    <a:satMod val="175000"/>
                    <a:alpha val="40000"/>
                  </a:schemeClr>
                </a:glow>
                <a:outerShdw blurRad="55000" dist="50800" dir="5400000" algn="tl">
                  <a:srgbClr val="000000">
                    <a:alpha val="33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31" presetClass="entr" presetSubtype="0"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fltVal val="0"/>
                                          </p:val>
                                        </p:tav>
                                        <p:tav tm="100000">
                                          <p:val>
                                            <p:strVal val="#ppt_w"/>
                                          </p:val>
                                        </p:tav>
                                      </p:tavLst>
                                    </p:anim>
                                    <p:anim calcmode="lin" valueType="num">
                                      <p:cBhvr>
                                        <p:cTn id="18" dur="2000" fill="hold"/>
                                        <p:tgtEl>
                                          <p:spTgt spid="9"/>
                                        </p:tgtEl>
                                        <p:attrNameLst>
                                          <p:attrName>ppt_h</p:attrName>
                                        </p:attrNameLst>
                                      </p:cBhvr>
                                      <p:tavLst>
                                        <p:tav tm="0">
                                          <p:val>
                                            <p:fltVal val="0"/>
                                          </p:val>
                                        </p:tav>
                                        <p:tav tm="100000">
                                          <p:val>
                                            <p:strVal val="#ppt_h"/>
                                          </p:val>
                                        </p:tav>
                                      </p:tavLst>
                                    </p:anim>
                                    <p:anim calcmode="lin" valueType="num">
                                      <p:cBhvr>
                                        <p:cTn id="19" dur="2000" fill="hold"/>
                                        <p:tgtEl>
                                          <p:spTgt spid="9"/>
                                        </p:tgtEl>
                                        <p:attrNameLst>
                                          <p:attrName>style.rotation</p:attrName>
                                        </p:attrNameLst>
                                      </p:cBhvr>
                                      <p:tavLst>
                                        <p:tav tm="0">
                                          <p:val>
                                            <p:fltVal val="90"/>
                                          </p:val>
                                        </p:tav>
                                        <p:tav tm="100000">
                                          <p:val>
                                            <p:fltVal val="0"/>
                                          </p:val>
                                        </p:tav>
                                      </p:tavLst>
                                    </p:anim>
                                    <p:animEffect transition="in" filter="fade">
                                      <p:cBhvr>
                                        <p:cTn id="20" dur="2000"/>
                                        <p:tgtEl>
                                          <p:spTgt spid="9"/>
                                        </p:tgtEl>
                                      </p:cBhvr>
                                    </p:animEffect>
                                  </p:childTnLst>
                                </p:cTn>
                              </p:par>
                            </p:childTnLst>
                          </p:cTn>
                        </p:par>
                        <p:par>
                          <p:cTn id="21" fill="hold">
                            <p:stCondLst>
                              <p:cond delay="5000"/>
                            </p:stCondLst>
                            <p:childTnLst>
                              <p:par>
                                <p:cTn id="22" presetID="2" presetClass="entr" presetSubtype="4" fill="hold" grpId="0" nodeType="afterEffect">
                                  <p:stCondLst>
                                    <p:cond delay="10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2000" fill="hold"/>
                                        <p:tgtEl>
                                          <p:spTgt spid="3"/>
                                        </p:tgtEl>
                                        <p:attrNameLst>
                                          <p:attrName>ppt_x</p:attrName>
                                        </p:attrNameLst>
                                      </p:cBhvr>
                                      <p:tavLst>
                                        <p:tav tm="0">
                                          <p:val>
                                            <p:strVal val="#ppt_x"/>
                                          </p:val>
                                        </p:tav>
                                        <p:tav tm="100000">
                                          <p:val>
                                            <p:strVal val="#ppt_x"/>
                                          </p:val>
                                        </p:tav>
                                      </p:tavLst>
                                    </p:anim>
                                    <p:anim calcmode="lin" valueType="num">
                                      <p:cBhvr additive="base">
                                        <p:cTn id="25" dur="20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8000"/>
                            </p:stCondLst>
                            <p:childTnLst>
                              <p:par>
                                <p:cTn id="27" presetID="2" presetClass="entr" presetSubtype="4" fill="hold" grpId="0" nodeType="afterEffect">
                                  <p:stCondLst>
                                    <p:cond delay="15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ppt_x"/>
                                          </p:val>
                                        </p:tav>
                                        <p:tav tm="100000">
                                          <p:val>
                                            <p:strVal val="#ppt_x"/>
                                          </p:val>
                                        </p:tav>
                                      </p:tavLst>
                                    </p:anim>
                                    <p:anim calcmode="lin" valueType="num">
                                      <p:cBhvr additive="base">
                                        <p:cTn id="30" dur="20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11500"/>
                            </p:stCondLst>
                            <p:childTnLst>
                              <p:par>
                                <p:cTn id="32" presetID="2" presetClass="entr" presetSubtype="4" fill="hold" grpId="0" nodeType="afterEffect">
                                  <p:stCondLst>
                                    <p:cond delay="15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2000" fill="hold"/>
                                        <p:tgtEl>
                                          <p:spTgt spid="6"/>
                                        </p:tgtEl>
                                        <p:attrNameLst>
                                          <p:attrName>ppt_x</p:attrName>
                                        </p:attrNameLst>
                                      </p:cBhvr>
                                      <p:tavLst>
                                        <p:tav tm="0">
                                          <p:val>
                                            <p:strVal val="#ppt_x"/>
                                          </p:val>
                                        </p:tav>
                                        <p:tav tm="100000">
                                          <p:val>
                                            <p:strVal val="#ppt_x"/>
                                          </p:val>
                                        </p:tav>
                                      </p:tavLst>
                                    </p:anim>
                                    <p:anim calcmode="lin" valueType="num">
                                      <p:cBhvr additive="base">
                                        <p:cTn id="3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2" descr="C:\Users\puze\AppData\Local\Microsoft\Windows\Temporary Internet Files\Content.IE5\1531YNDN\MC900441368[1].png"/>
          <p:cNvPicPr>
            <a:picLocks noChangeAspect="1" noChangeArrowheads="1"/>
          </p:cNvPicPr>
          <p:nvPr/>
        </p:nvPicPr>
        <p:blipFill>
          <a:blip r:embed="rId3">
            <a:duotone>
              <a:prstClr val="black"/>
              <a:srgbClr val="92D050">
                <a:tint val="45000"/>
                <a:satMod val="400000"/>
              </a:srgbClr>
            </a:duotone>
            <a:extLst>
              <a:ext uri="{28A0092B-C50C-407E-A947-70E740481C1C}">
                <a14:useLocalDpi xmlns:a14="http://schemas.microsoft.com/office/drawing/2010/main" val="0"/>
              </a:ext>
            </a:extLst>
          </a:blip>
          <a:srcRect/>
          <a:stretch>
            <a:fillRect/>
          </a:stretch>
        </p:blipFill>
        <p:spPr bwMode="auto">
          <a:xfrm>
            <a:off x="762000" y="413945"/>
            <a:ext cx="2743200" cy="2743200"/>
          </a:xfrm>
          <a:prstGeom prst="rect">
            <a:avLst/>
          </a:prstGeom>
          <a:noFill/>
          <a:effectLst>
            <a:glow rad="63500">
              <a:schemeClr val="accent2">
                <a:satMod val="175000"/>
                <a:alpha val="40000"/>
              </a:schemeClr>
            </a:glow>
            <a:softEdge rad="12700"/>
          </a:effectLst>
          <a:extLst>
            <a:ext uri="{909E8E84-426E-40DD-AFC4-6F175D3DCCD1}">
              <a14:hiddenFill xmlns:a14="http://schemas.microsoft.com/office/drawing/2010/main">
                <a:solidFill>
                  <a:srgbClr val="FFFFFF"/>
                </a:solidFill>
              </a14:hiddenFill>
            </a:ext>
          </a:extLst>
        </p:spPr>
      </p:pic>
      <p:pic>
        <p:nvPicPr>
          <p:cNvPr id="5" name="Picture 3" descr="C:\Users\puze\AppData\Local\Microsoft\Windows\Temporary Internet Files\Content.IE5\1531YNDN\MP90043072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9909" y="152400"/>
            <a:ext cx="1207382" cy="2708434"/>
          </a:xfrm>
          <a:prstGeom prst="rect">
            <a:avLst/>
          </a:prstGeom>
        </p:spPr>
        <p:txBody>
          <a:bodyPr wrap="none">
            <a:spAutoFit/>
          </a:bodyPr>
          <a:lstStyle/>
          <a:p>
            <a:pPr lvl="0"/>
            <a:r>
              <a:rPr lang="en-US" sz="17000" b="1" dirty="0">
                <a:solidFill>
                  <a:schemeClr val="bg1">
                    <a:lumMod val="50000"/>
                    <a:alpha val="64000"/>
                  </a:schemeClr>
                </a:solidFill>
                <a:cs typeface="Arial" pitchFamily="34" charset="0"/>
              </a:rPr>
              <a:t>3</a:t>
            </a:r>
          </a:p>
        </p:txBody>
      </p:sp>
      <p:sp>
        <p:nvSpPr>
          <p:cNvPr id="9" name="Rectangle 8"/>
          <p:cNvSpPr/>
          <p:nvPr/>
        </p:nvSpPr>
        <p:spPr>
          <a:xfrm>
            <a:off x="4038600" y="1152674"/>
            <a:ext cx="2743200" cy="707886"/>
          </a:xfrm>
          <a:prstGeom prst="rect">
            <a:avLst/>
          </a:prstGeom>
        </p:spPr>
        <p:txBody>
          <a:bodyPr wrap="square">
            <a:spAutoFit/>
          </a:bodyPr>
          <a:lstStyle/>
          <a:p>
            <a:r>
              <a:rPr lang="en-US" sz="4000" b="1" dirty="0"/>
              <a:t>Benefits </a:t>
            </a:r>
            <a:r>
              <a:rPr lang="en-US" sz="4000" b="1" dirty="0" smtClean="0"/>
              <a:t>of</a:t>
            </a:r>
            <a:endParaRPr lang="en-US" dirty="0"/>
          </a:p>
        </p:txBody>
      </p:sp>
      <p:sp>
        <p:nvSpPr>
          <p:cNvPr id="10" name="Rounded Rectangle 9"/>
          <p:cNvSpPr/>
          <p:nvPr/>
        </p:nvSpPr>
        <p:spPr>
          <a:xfrm>
            <a:off x="3794509" y="1905000"/>
            <a:ext cx="3124200" cy="1170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0000"/>
                </a:solidFill>
              </a:rPr>
              <a:t>Acrodose Platelets</a:t>
            </a:r>
            <a:endParaRPr lang="en-US" dirty="0"/>
          </a:p>
        </p:txBody>
      </p:sp>
      <p:pic>
        <p:nvPicPr>
          <p:cNvPr id="6146" name="Picture 2" descr="C:\Users\puze\AppData\Local\Microsoft\Windows\Temporary Internet Files\Content.IE5\6MMXYQXQ\MC90044150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34526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uze\AppData\Local\Microsoft\Windows\Temporary Internet Files\Content.IE5\9000CIJ6\MC900442130[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56609" y="3411038"/>
            <a:ext cx="1797580" cy="17734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puze\AppData\Local\Microsoft\Windows\Temporary Internet Files\Content.IE5\6MMXYQXQ\MC900282194[1].wm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24654" y="3658000"/>
            <a:ext cx="1181443" cy="127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1500"/>
                            </p:stCondLst>
                            <p:childTnLst>
                              <p:par>
                                <p:cTn id="12" presetID="26" presetClass="entr" presetSubtype="0" fill="hold" grpId="0"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par>
                          <p:cTn id="28" fill="hold">
                            <p:stCondLst>
                              <p:cond delay="4000"/>
                            </p:stCondLst>
                            <p:childTnLst>
                              <p:par>
                                <p:cTn id="29" presetID="42" presetClass="entr" presetSubtype="0" fill="hold" grpId="0" nodeType="after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ppt_x</p:attrName>
                                        </p:attrNameLst>
                                      </p:cBhvr>
                                      <p:tavLst>
                                        <p:tav tm="0">
                                          <p:val>
                                            <p:strVal val="#ppt_x"/>
                                          </p:val>
                                        </p:tav>
                                        <p:tav tm="100000">
                                          <p:val>
                                            <p:strVal val="#ppt_x"/>
                                          </p:val>
                                        </p:tav>
                                      </p:tavLst>
                                    </p:anim>
                                    <p:anim calcmode="lin" valueType="num">
                                      <p:cBhvr>
                                        <p:cTn id="33" dur="2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6500"/>
                            </p:stCondLst>
                            <p:childTnLst>
                              <p:par>
                                <p:cTn id="35" presetID="45" presetClass="entr" presetSubtype="0" fill="hold" nodeType="afterEffect">
                                  <p:stCondLst>
                                    <p:cond delay="2000"/>
                                  </p:stCondLst>
                                  <p:childTnLst>
                                    <p:set>
                                      <p:cBhvr>
                                        <p:cTn id="36" dur="1" fill="hold">
                                          <p:stCondLst>
                                            <p:cond delay="0"/>
                                          </p:stCondLst>
                                        </p:cTn>
                                        <p:tgtEl>
                                          <p:spTgt spid="6146"/>
                                        </p:tgtEl>
                                        <p:attrNameLst>
                                          <p:attrName>style.visibility</p:attrName>
                                        </p:attrNameLst>
                                      </p:cBhvr>
                                      <p:to>
                                        <p:strVal val="visible"/>
                                      </p:to>
                                    </p:set>
                                    <p:animEffect transition="in" filter="fade">
                                      <p:cBhvr>
                                        <p:cTn id="37" dur="2000"/>
                                        <p:tgtEl>
                                          <p:spTgt spid="6146"/>
                                        </p:tgtEl>
                                      </p:cBhvr>
                                    </p:animEffect>
                                    <p:anim calcmode="lin" valueType="num">
                                      <p:cBhvr>
                                        <p:cTn id="38" dur="2000" fill="hold"/>
                                        <p:tgtEl>
                                          <p:spTgt spid="6146"/>
                                        </p:tgtEl>
                                        <p:attrNameLst>
                                          <p:attrName>ppt_w</p:attrName>
                                        </p:attrNameLst>
                                      </p:cBhvr>
                                      <p:tavLst>
                                        <p:tav tm="0" fmla="#ppt_w*sin(2.5*pi*$)">
                                          <p:val>
                                            <p:fltVal val="0"/>
                                          </p:val>
                                        </p:tav>
                                        <p:tav tm="100000">
                                          <p:val>
                                            <p:fltVal val="1"/>
                                          </p:val>
                                        </p:tav>
                                      </p:tavLst>
                                    </p:anim>
                                    <p:anim calcmode="lin" valueType="num">
                                      <p:cBhvr>
                                        <p:cTn id="39" dur="2000" fill="hold"/>
                                        <p:tgtEl>
                                          <p:spTgt spid="6146"/>
                                        </p:tgtEl>
                                        <p:attrNameLst>
                                          <p:attrName>ppt_h</p:attrName>
                                        </p:attrNameLst>
                                      </p:cBhvr>
                                      <p:tavLst>
                                        <p:tav tm="0">
                                          <p:val>
                                            <p:strVal val="#ppt_h"/>
                                          </p:val>
                                        </p:tav>
                                        <p:tav tm="100000">
                                          <p:val>
                                            <p:strVal val="#ppt_h"/>
                                          </p:val>
                                        </p:tav>
                                      </p:tavLst>
                                    </p:anim>
                                  </p:childTnLst>
                                </p:cTn>
                              </p:par>
                            </p:childTnLst>
                          </p:cTn>
                        </p:par>
                        <p:par>
                          <p:cTn id="40" fill="hold">
                            <p:stCondLst>
                              <p:cond delay="10500"/>
                            </p:stCondLst>
                            <p:childTnLst>
                              <p:par>
                                <p:cTn id="41" presetID="31" presetClass="entr" presetSubtype="0" fill="hold" nodeType="afterEffect">
                                  <p:stCondLst>
                                    <p:cond delay="0"/>
                                  </p:stCondLst>
                                  <p:childTnLst>
                                    <p:set>
                                      <p:cBhvr>
                                        <p:cTn id="42" dur="1" fill="hold">
                                          <p:stCondLst>
                                            <p:cond delay="0"/>
                                          </p:stCondLst>
                                        </p:cTn>
                                        <p:tgtEl>
                                          <p:spTgt spid="6148"/>
                                        </p:tgtEl>
                                        <p:attrNameLst>
                                          <p:attrName>style.visibility</p:attrName>
                                        </p:attrNameLst>
                                      </p:cBhvr>
                                      <p:to>
                                        <p:strVal val="visible"/>
                                      </p:to>
                                    </p:set>
                                    <p:anim calcmode="lin" valueType="num">
                                      <p:cBhvr>
                                        <p:cTn id="43" dur="1000" fill="hold"/>
                                        <p:tgtEl>
                                          <p:spTgt spid="6148"/>
                                        </p:tgtEl>
                                        <p:attrNameLst>
                                          <p:attrName>ppt_w</p:attrName>
                                        </p:attrNameLst>
                                      </p:cBhvr>
                                      <p:tavLst>
                                        <p:tav tm="0">
                                          <p:val>
                                            <p:fltVal val="0"/>
                                          </p:val>
                                        </p:tav>
                                        <p:tav tm="100000">
                                          <p:val>
                                            <p:strVal val="#ppt_w"/>
                                          </p:val>
                                        </p:tav>
                                      </p:tavLst>
                                    </p:anim>
                                    <p:anim calcmode="lin" valueType="num">
                                      <p:cBhvr>
                                        <p:cTn id="44" dur="1000" fill="hold"/>
                                        <p:tgtEl>
                                          <p:spTgt spid="6148"/>
                                        </p:tgtEl>
                                        <p:attrNameLst>
                                          <p:attrName>ppt_h</p:attrName>
                                        </p:attrNameLst>
                                      </p:cBhvr>
                                      <p:tavLst>
                                        <p:tav tm="0">
                                          <p:val>
                                            <p:fltVal val="0"/>
                                          </p:val>
                                        </p:tav>
                                        <p:tav tm="100000">
                                          <p:val>
                                            <p:strVal val="#ppt_h"/>
                                          </p:val>
                                        </p:tav>
                                      </p:tavLst>
                                    </p:anim>
                                    <p:anim calcmode="lin" valueType="num">
                                      <p:cBhvr>
                                        <p:cTn id="45" dur="1000" fill="hold"/>
                                        <p:tgtEl>
                                          <p:spTgt spid="6148"/>
                                        </p:tgtEl>
                                        <p:attrNameLst>
                                          <p:attrName>style.rotation</p:attrName>
                                        </p:attrNameLst>
                                      </p:cBhvr>
                                      <p:tavLst>
                                        <p:tav tm="0">
                                          <p:val>
                                            <p:fltVal val="90"/>
                                          </p:val>
                                        </p:tav>
                                        <p:tav tm="100000">
                                          <p:val>
                                            <p:fltVal val="0"/>
                                          </p:val>
                                        </p:tav>
                                      </p:tavLst>
                                    </p:anim>
                                    <p:animEffect transition="in" filter="fade">
                                      <p:cBhvr>
                                        <p:cTn id="46" dur="1000"/>
                                        <p:tgtEl>
                                          <p:spTgt spid="6148"/>
                                        </p:tgtEl>
                                      </p:cBhvr>
                                    </p:animEffect>
                                  </p:childTnLst>
                                </p:cTn>
                              </p:par>
                            </p:childTnLst>
                          </p:cTn>
                        </p:par>
                        <p:par>
                          <p:cTn id="47" fill="hold">
                            <p:stCondLst>
                              <p:cond delay="11500"/>
                            </p:stCondLst>
                            <p:childTnLst>
                              <p:par>
                                <p:cTn id="48" presetID="45" presetClass="entr" presetSubtype="0" fill="hold" nodeType="afterEffect">
                                  <p:stCondLst>
                                    <p:cond delay="1000"/>
                                  </p:stCondLst>
                                  <p:childTnLst>
                                    <p:set>
                                      <p:cBhvr>
                                        <p:cTn id="49" dur="1" fill="hold">
                                          <p:stCondLst>
                                            <p:cond delay="0"/>
                                          </p:stCondLst>
                                        </p:cTn>
                                        <p:tgtEl>
                                          <p:spTgt spid="6147"/>
                                        </p:tgtEl>
                                        <p:attrNameLst>
                                          <p:attrName>style.visibility</p:attrName>
                                        </p:attrNameLst>
                                      </p:cBhvr>
                                      <p:to>
                                        <p:strVal val="visible"/>
                                      </p:to>
                                    </p:set>
                                    <p:animEffect transition="in" filter="fade">
                                      <p:cBhvr>
                                        <p:cTn id="50" dur="2000"/>
                                        <p:tgtEl>
                                          <p:spTgt spid="6147"/>
                                        </p:tgtEl>
                                      </p:cBhvr>
                                    </p:animEffect>
                                    <p:anim calcmode="lin" valueType="num">
                                      <p:cBhvr>
                                        <p:cTn id="51" dur="2000" fill="hold"/>
                                        <p:tgtEl>
                                          <p:spTgt spid="6147"/>
                                        </p:tgtEl>
                                        <p:attrNameLst>
                                          <p:attrName>ppt_w</p:attrName>
                                        </p:attrNameLst>
                                      </p:cBhvr>
                                      <p:tavLst>
                                        <p:tav tm="0" fmla="#ppt_w*sin(2.5*pi*$)">
                                          <p:val>
                                            <p:fltVal val="0"/>
                                          </p:val>
                                        </p:tav>
                                        <p:tav tm="100000">
                                          <p:val>
                                            <p:fltVal val="1"/>
                                          </p:val>
                                        </p:tav>
                                      </p:tavLst>
                                    </p:anim>
                                    <p:anim calcmode="lin" valueType="num">
                                      <p:cBhvr>
                                        <p:cTn id="52" dur="2000" fill="hold"/>
                                        <p:tgtEl>
                                          <p:spTgt spid="6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276924" y="1600200"/>
            <a:ext cx="5438076" cy="2989957"/>
          </a:xfrm>
          <a:prstGeom prst="rect">
            <a:avLst/>
          </a:prstGeom>
          <a:noFill/>
        </p:spPr>
        <p:txBody>
          <a:bodyPr wrap="square" lIns="91440" rtlCol="0">
            <a:noAutofit/>
          </a:bodyPr>
          <a:lstStyle/>
          <a:p>
            <a:pPr>
              <a:buClr>
                <a:prstClr val="black">
                  <a:lumMod val="50000"/>
                  <a:lumOff val="50000"/>
                </a:prstClr>
              </a:buClr>
              <a:buSzPct val="94000"/>
            </a:pPr>
            <a:r>
              <a:rPr lang="en-US" sz="1600" dirty="0" smtClean="0">
                <a:solidFill>
                  <a:prstClr val="black"/>
                </a:solidFill>
              </a:rPr>
              <a:t>There </a:t>
            </a:r>
            <a:r>
              <a:rPr lang="en-US" sz="1600" dirty="0">
                <a:solidFill>
                  <a:prstClr val="black"/>
                </a:solidFill>
              </a:rPr>
              <a:t>is a growing movement in the transfusion medicine community back in the direction of the use of WBD-PLTs, especially in trauma and other immediate-need settings where repeated transfusion is not anticipated. Current non-bacterial infectious disease testing is so efficient and excellent that the risk of transfusion-transmitted viruses is really small, even if multiple donor exposures are occurring. Also, improvements to bacterial detection in </a:t>
            </a:r>
            <a:r>
              <a:rPr lang="en-US" sz="1600" dirty="0" smtClean="0">
                <a:solidFill>
                  <a:prstClr val="black"/>
                </a:solidFill>
              </a:rPr>
              <a:t>platelets have </a:t>
            </a:r>
            <a:r>
              <a:rPr lang="en-US" sz="1600" dirty="0">
                <a:solidFill>
                  <a:prstClr val="black"/>
                </a:solidFill>
              </a:rPr>
              <a:t>lessened the risk of bacterial sepsis resulting from WBD-PLT transfusion. Finally, blood centers everywhere are understanding that the judicious use of WBD-PLTs can really ease the burden of significant supply and demand discrepancies that happen all the time with AD-PLTs, </a:t>
            </a:r>
            <a:r>
              <a:rPr lang="en-US" sz="1600" dirty="0" smtClean="0">
                <a:solidFill>
                  <a:prstClr val="black"/>
                </a:solidFill>
              </a:rPr>
              <a:t>as WBD-</a:t>
            </a:r>
            <a:endParaRPr lang="en-US" sz="1600" dirty="0">
              <a:solidFill>
                <a:prstClr val="black"/>
              </a:solidFill>
            </a:endParaRPr>
          </a:p>
        </p:txBody>
      </p:sp>
      <p:sp>
        <p:nvSpPr>
          <p:cNvPr id="3" name="TextBox 2"/>
          <p:cNvSpPr txBox="1"/>
          <p:nvPr/>
        </p:nvSpPr>
        <p:spPr>
          <a:xfrm>
            <a:off x="283623" y="4576291"/>
            <a:ext cx="8638476" cy="1077218"/>
          </a:xfrm>
          <a:prstGeom prst="rect">
            <a:avLst/>
          </a:prstGeom>
          <a:noFill/>
        </p:spPr>
        <p:txBody>
          <a:bodyPr wrap="square" rtlCol="0">
            <a:spAutoFit/>
          </a:bodyPr>
          <a:lstStyle/>
          <a:p>
            <a:pPr>
              <a:buClr>
                <a:prstClr val="black">
                  <a:lumMod val="50000"/>
                  <a:lumOff val="50000"/>
                </a:prstClr>
              </a:buClr>
              <a:buSzPct val="94000"/>
            </a:pPr>
            <a:r>
              <a:rPr lang="en-US" sz="1600" dirty="0" smtClean="0">
                <a:solidFill>
                  <a:prstClr val="black"/>
                </a:solidFill>
              </a:rPr>
              <a:t>PLTs </a:t>
            </a:r>
            <a:r>
              <a:rPr lang="en-US" sz="1600" dirty="0">
                <a:solidFill>
                  <a:prstClr val="black"/>
                </a:solidFill>
              </a:rPr>
              <a:t>are potentially a vast, unused resource (since we don't currently make platelets from the vast majority of whole blood collections). As a result of all these factors, the use of WBD-PLTs is growing in settings such as trauma and massive transfusion (though not yet in chronically transfused patients such as those with hematologic malignancies and progenitor cell transplants). </a:t>
            </a:r>
          </a:p>
        </p:txBody>
      </p:sp>
      <p:sp>
        <p:nvSpPr>
          <p:cNvPr id="24" name="TextBox 23"/>
          <p:cNvSpPr txBox="1"/>
          <p:nvPr/>
        </p:nvSpPr>
        <p:spPr>
          <a:xfrm>
            <a:off x="983064" y="494746"/>
            <a:ext cx="7010400" cy="846386"/>
          </a:xfrm>
          <a:prstGeom prst="rect">
            <a:avLst/>
          </a:prstGeom>
          <a:noFill/>
          <a:ln>
            <a:noFill/>
          </a:ln>
          <a:scene3d>
            <a:camera prst="orthographicFront"/>
            <a:lightRig rig="threePt" dir="t"/>
          </a:scene3d>
          <a:sp3d>
            <a:bevelT/>
          </a:sp3d>
        </p:spPr>
        <p:txBody>
          <a:bodyPr wrap="square" tIns="0" bIns="0" rtlCol="0" anchor="b" anchorCtr="0">
            <a:normAutofit/>
          </a:bodyPr>
          <a:lstStyle/>
          <a:p>
            <a:r>
              <a:rPr lang="en-US" sz="5500" b="1" spc="-150" dirty="0" smtClean="0">
                <a:solidFill>
                  <a:schemeClr val="bg2">
                    <a:lumMod val="60000"/>
                    <a:lumOff val="40000"/>
                  </a:schemeClr>
                </a:solidFill>
                <a:effectLst>
                  <a:glow rad="228600">
                    <a:schemeClr val="accent4">
                      <a:satMod val="175000"/>
                      <a:alpha val="40000"/>
                    </a:schemeClr>
                  </a:glow>
                </a:effectLst>
                <a:latin typeface="Arial" pitchFamily="34" charset="0"/>
                <a:cs typeface="Arial" pitchFamily="34" charset="0"/>
              </a:rPr>
              <a:t>Why Use WBD-PLTs?</a:t>
            </a:r>
            <a:endParaRPr lang="en-US" sz="5500" b="1" spc="-150" dirty="0">
              <a:solidFill>
                <a:schemeClr val="bg2">
                  <a:lumMod val="60000"/>
                  <a:lumOff val="40000"/>
                </a:schemeClr>
              </a:solidFill>
              <a:effectLst>
                <a:glow rad="228600">
                  <a:schemeClr val="accent4">
                    <a:satMod val="175000"/>
                    <a:alpha val="40000"/>
                  </a:schemeClr>
                </a:glow>
              </a:effectLst>
              <a:latin typeface="Arial" pitchFamily="34" charset="0"/>
              <a:cs typeface="Arial" pitchFamily="34" charset="0"/>
            </a:endParaRPr>
          </a:p>
        </p:txBody>
      </p:sp>
      <p:sp>
        <p:nvSpPr>
          <p:cNvPr id="2" name="TextBox 1"/>
          <p:cNvSpPr txBox="1"/>
          <p:nvPr/>
        </p:nvSpPr>
        <p:spPr>
          <a:xfrm>
            <a:off x="5562600" y="5402100"/>
            <a:ext cx="3124200" cy="307777"/>
          </a:xfrm>
          <a:prstGeom prst="rect">
            <a:avLst/>
          </a:prstGeom>
          <a:noFill/>
        </p:spPr>
        <p:txBody>
          <a:bodyPr wrap="square" rtlCol="0">
            <a:spAutoFit/>
          </a:bodyPr>
          <a:lstStyle/>
          <a:p>
            <a:r>
              <a:rPr lang="en-US" sz="1400" dirty="0">
                <a:solidFill>
                  <a:srgbClr val="0070C0"/>
                </a:solidFill>
                <a:hlinkClick r:id="rId4"/>
              </a:rPr>
              <a:t>http://www.bbguy.org/faq/platelets.asp</a:t>
            </a:r>
            <a:endParaRPr lang="en-US" sz="1400" dirty="0">
              <a:solidFill>
                <a:srgbClr val="0070C0"/>
              </a:solidFill>
            </a:endParaRPr>
          </a:p>
        </p:txBody>
      </p:sp>
      <p:pic>
        <p:nvPicPr>
          <p:cNvPr id="3074" name="Picture 2" descr="http://mms.businesswire.com/bwapps/mediaserver/ViewMedia?mgid=109412&amp;vid=5&amp;download=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69299" y="1679086"/>
            <a:ext cx="3352800" cy="2832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3000"/>
                            </p:stCondLst>
                            <p:childTnLst>
                              <p:par>
                                <p:cTn id="12" presetID="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600" y="1905000"/>
            <a:ext cx="8184382" cy="3323987"/>
          </a:xfrm>
          <a:prstGeom prst="rect">
            <a:avLst/>
          </a:prstGeom>
        </p:spPr>
        <p:txBody>
          <a:bodyPr wrap="square">
            <a:spAutoFit/>
          </a:bodyPr>
          <a:lstStyle/>
          <a:p>
            <a:r>
              <a:rPr lang="en-US" sz="2400" b="1" dirty="0">
                <a:solidFill>
                  <a:srgbClr val="00B050"/>
                </a:solidFill>
              </a:rPr>
              <a:t>Platelet Quality</a:t>
            </a:r>
          </a:p>
          <a:p>
            <a:r>
              <a:rPr lang="en-US" dirty="0"/>
              <a:t>In vitro and in vivo studies suggest that pooled, </a:t>
            </a:r>
            <a:r>
              <a:rPr lang="en-US" dirty="0" smtClean="0"/>
              <a:t>stored, ABO-matched </a:t>
            </a:r>
            <a:r>
              <a:rPr lang="en-US" dirty="0"/>
              <a:t>WBDP are comparable in quality to </a:t>
            </a:r>
            <a:r>
              <a:rPr lang="en-US" dirty="0" smtClean="0"/>
              <a:t>SDP. In </a:t>
            </a:r>
            <a:r>
              <a:rPr lang="en-US" dirty="0"/>
              <a:t>one study, a comparison between SDP and pooled</a:t>
            </a:r>
          </a:p>
          <a:p>
            <a:r>
              <a:rPr lang="en-US" dirty="0"/>
              <a:t>WBDP showed no significant differences in </a:t>
            </a:r>
            <a:r>
              <a:rPr lang="en-US" dirty="0" smtClean="0"/>
              <a:t>either 1 </a:t>
            </a:r>
            <a:r>
              <a:rPr lang="en-US" dirty="0"/>
              <a:t>to 6- or 18 to 24-hour corrected count </a:t>
            </a:r>
            <a:r>
              <a:rPr lang="en-US" dirty="0" smtClean="0"/>
              <a:t>increments (CCI</a:t>
            </a:r>
            <a:r>
              <a:rPr lang="en-US" dirty="0"/>
              <a:t>) when transfusion was provided to patients </a:t>
            </a:r>
            <a:r>
              <a:rPr lang="en-US" dirty="0" smtClean="0"/>
              <a:t>with hematological </a:t>
            </a:r>
            <a:r>
              <a:rPr lang="en-US" dirty="0"/>
              <a:t>malignancy</a:t>
            </a:r>
            <a:r>
              <a:rPr lang="en-US" dirty="0" smtClean="0"/>
              <a:t>. </a:t>
            </a:r>
          </a:p>
          <a:p>
            <a:r>
              <a:rPr lang="en-US" sz="2400" b="1" dirty="0" smtClean="0">
                <a:solidFill>
                  <a:srgbClr val="00B050"/>
                </a:solidFill>
              </a:rPr>
              <a:t>Platelet </a:t>
            </a:r>
            <a:r>
              <a:rPr lang="en-US" sz="2400" b="1" dirty="0">
                <a:solidFill>
                  <a:srgbClr val="00B050"/>
                </a:solidFill>
              </a:rPr>
              <a:t>Dosing</a:t>
            </a:r>
          </a:p>
          <a:p>
            <a:r>
              <a:rPr lang="en-US" dirty="0"/>
              <a:t>AABB standards require that SDP must contain at </a:t>
            </a:r>
            <a:r>
              <a:rPr lang="en-US" dirty="0" smtClean="0"/>
              <a:t>least 3.0 </a:t>
            </a:r>
            <a:r>
              <a:rPr lang="en-US" dirty="0"/>
              <a:t>x </a:t>
            </a:r>
            <a:r>
              <a:rPr lang="en-US" dirty="0" smtClean="0"/>
              <a:t>10</a:t>
            </a:r>
            <a:r>
              <a:rPr lang="en-US" baseline="30000" dirty="0" smtClean="0"/>
              <a:t>11</a:t>
            </a:r>
            <a:r>
              <a:rPr lang="en-US" dirty="0" smtClean="0"/>
              <a:t> </a:t>
            </a:r>
            <a:r>
              <a:rPr lang="en-US" dirty="0"/>
              <a:t>platelets in 90% of samples tested</a:t>
            </a:r>
            <a:r>
              <a:rPr lang="en-US" dirty="0" smtClean="0"/>
              <a:t>. </a:t>
            </a:r>
            <a:r>
              <a:rPr lang="en-US" dirty="0"/>
              <a:t>This </a:t>
            </a:r>
            <a:r>
              <a:rPr lang="en-US" dirty="0" smtClean="0"/>
              <a:t>is generally </a:t>
            </a:r>
            <a:r>
              <a:rPr lang="en-US" dirty="0"/>
              <a:t>accepted as a standard platelet dose. AcrodoseTM</a:t>
            </a:r>
          </a:p>
          <a:p>
            <a:r>
              <a:rPr lang="en-US" dirty="0"/>
              <a:t>Platelets can easily be targeted to consistently meet </a:t>
            </a:r>
            <a:r>
              <a:rPr lang="en-US" dirty="0" smtClean="0"/>
              <a:t>these requirements </a:t>
            </a:r>
            <a:r>
              <a:rPr lang="en-US" dirty="0"/>
              <a:t>for platelet count to provide a therapeutic dose</a:t>
            </a:r>
            <a:r>
              <a:rPr lang="en-US" dirty="0" smtClean="0"/>
              <a:t>.</a:t>
            </a:r>
            <a:endParaRPr lang="en-US" dirty="0"/>
          </a:p>
        </p:txBody>
      </p:sp>
      <p:sp>
        <p:nvSpPr>
          <p:cNvPr id="11" name="TextBox 10"/>
          <p:cNvSpPr txBox="1"/>
          <p:nvPr/>
        </p:nvSpPr>
        <p:spPr>
          <a:xfrm>
            <a:off x="838200" y="228599"/>
            <a:ext cx="6858000" cy="1384995"/>
          </a:xfrm>
          <a:prstGeom prst="rect">
            <a:avLst/>
          </a:prstGeom>
          <a:noFill/>
        </p:spPr>
        <p:txBody>
          <a:bodyPr wrap="square" rtlCol="0">
            <a:spAutoFit/>
          </a:bodyPr>
          <a:lstStyle/>
          <a:p>
            <a:pPr algn="ctr"/>
            <a:r>
              <a:rPr lang="en-US" sz="2800" b="1" dirty="0">
                <a:solidFill>
                  <a:srgbClr val="92D050"/>
                </a:solidFill>
              </a:rPr>
              <a:t>Important considerations for hospitals </a:t>
            </a:r>
            <a:endParaRPr lang="en-US" sz="2800" b="1" dirty="0" smtClean="0">
              <a:solidFill>
                <a:srgbClr val="92D050"/>
              </a:solidFill>
            </a:endParaRPr>
          </a:p>
          <a:p>
            <a:pPr algn="ctr"/>
            <a:r>
              <a:rPr lang="en-US" sz="2800" b="1" dirty="0" smtClean="0">
                <a:solidFill>
                  <a:srgbClr val="92D050"/>
                </a:solidFill>
              </a:rPr>
              <a:t>comparing pooled whole </a:t>
            </a:r>
            <a:r>
              <a:rPr lang="en-US" sz="2800" b="1" dirty="0">
                <a:solidFill>
                  <a:srgbClr val="92D050"/>
                </a:solidFill>
              </a:rPr>
              <a:t>blood-derived </a:t>
            </a:r>
            <a:endParaRPr lang="en-US" sz="2800" b="1" dirty="0" smtClean="0">
              <a:solidFill>
                <a:srgbClr val="92D050"/>
              </a:solidFill>
            </a:endParaRPr>
          </a:p>
          <a:p>
            <a:pPr algn="ctr"/>
            <a:r>
              <a:rPr lang="en-US" sz="2800" b="1" dirty="0" smtClean="0">
                <a:solidFill>
                  <a:srgbClr val="92D050"/>
                </a:solidFill>
              </a:rPr>
              <a:t>platelets </a:t>
            </a:r>
            <a:r>
              <a:rPr lang="en-US" sz="2800" b="1" dirty="0">
                <a:solidFill>
                  <a:srgbClr val="92D050"/>
                </a:solidFill>
              </a:rPr>
              <a:t>to single donor platelets:</a:t>
            </a:r>
          </a:p>
        </p:txBody>
      </p:sp>
      <p:pic>
        <p:nvPicPr>
          <p:cNvPr id="4" name="Picture 3" descr="C:\Users\puze\AppData\Local\Microsoft\Windows\Temporary Internet Files\Content.IE5\1531YNDN\MP90043072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181600"/>
            <a:ext cx="91440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1163</Words>
  <Application>Microsoft Office PowerPoint</Application>
  <PresentationFormat>On-screen Show (4:3)</PresentationFormat>
  <Paragraphs>120</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BlackTie</vt:lpstr>
      <vt:lpstr>introducing Acrodose Platelets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HMC Policy</vt:lpstr>
      <vt:lpstr>Policy rationale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2014-06-21T22:39:06Z</dcterms:created>
  <dcterms:modified xsi:type="dcterms:W3CDTF">2014-11-21T16:20:17Z</dcterms:modified>
</cp:coreProperties>
</file>