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80" r:id="rId14"/>
    <p:sldId id="281" r:id="rId15"/>
    <p:sldId id="269" r:id="rId16"/>
    <p:sldId id="268" r:id="rId17"/>
    <p:sldId id="278" r:id="rId18"/>
    <p:sldId id="270" r:id="rId19"/>
    <p:sldId id="276" r:id="rId20"/>
    <p:sldId id="277" r:id="rId21"/>
    <p:sldId id="279" r:id="rId22"/>
    <p:sldId id="271" r:id="rId23"/>
    <p:sldId id="272" r:id="rId24"/>
    <p:sldId id="273" r:id="rId25"/>
    <p:sldId id="274" r:id="rId26"/>
    <p:sldId id="275"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5" d="100"/>
          <a:sy n="65" d="100"/>
        </p:scale>
        <p:origin x="53" y="5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7.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9FFC1B3-8244-4150-BEC3-00E56076C0C4}" type="datetimeFigureOut">
              <a:rPr lang="en-US" smtClean="0"/>
              <a:t>8/27/2015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B96DB8-7F4A-4ED1-BB43-EDF92088CF48}" type="slidenum">
              <a:rPr lang="en-US" smtClean="0"/>
              <a:t>‹#›</a:t>
            </a:fld>
            <a:endParaRPr lang="en-US"/>
          </a:p>
        </p:txBody>
      </p:sp>
    </p:spTree>
    <p:extLst>
      <p:ext uri="{BB962C8B-B14F-4D97-AF65-F5344CB8AC3E}">
        <p14:creationId xmlns:p14="http://schemas.microsoft.com/office/powerpoint/2010/main" val="32006977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FFC1B3-8244-4150-BEC3-00E56076C0C4}" type="datetimeFigureOut">
              <a:rPr lang="en-US" smtClean="0"/>
              <a:t>8/27/2015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B96DB8-7F4A-4ED1-BB43-EDF92088CF48}" type="slidenum">
              <a:rPr lang="en-US" smtClean="0"/>
              <a:t>‹#›</a:t>
            </a:fld>
            <a:endParaRPr lang="en-US"/>
          </a:p>
        </p:txBody>
      </p:sp>
    </p:spTree>
    <p:extLst>
      <p:ext uri="{BB962C8B-B14F-4D97-AF65-F5344CB8AC3E}">
        <p14:creationId xmlns:p14="http://schemas.microsoft.com/office/powerpoint/2010/main" val="1169329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FFC1B3-8244-4150-BEC3-00E56076C0C4}" type="datetimeFigureOut">
              <a:rPr lang="en-US" smtClean="0"/>
              <a:t>8/27/2015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B96DB8-7F4A-4ED1-BB43-EDF92088CF48}" type="slidenum">
              <a:rPr lang="en-US" smtClean="0"/>
              <a:t>‹#›</a:t>
            </a:fld>
            <a:endParaRPr lang="en-US"/>
          </a:p>
        </p:txBody>
      </p:sp>
    </p:spTree>
    <p:extLst>
      <p:ext uri="{BB962C8B-B14F-4D97-AF65-F5344CB8AC3E}">
        <p14:creationId xmlns:p14="http://schemas.microsoft.com/office/powerpoint/2010/main" val="41686241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FFC1B3-8244-4150-BEC3-00E56076C0C4}" type="datetimeFigureOut">
              <a:rPr lang="en-US" smtClean="0"/>
              <a:t>8/27/2015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B96DB8-7F4A-4ED1-BB43-EDF92088CF48}" type="slidenum">
              <a:rPr lang="en-US" smtClean="0"/>
              <a:t>‹#›</a:t>
            </a:fld>
            <a:endParaRPr lang="en-US"/>
          </a:p>
        </p:txBody>
      </p:sp>
    </p:spTree>
    <p:extLst>
      <p:ext uri="{BB962C8B-B14F-4D97-AF65-F5344CB8AC3E}">
        <p14:creationId xmlns:p14="http://schemas.microsoft.com/office/powerpoint/2010/main" val="14608628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9FFC1B3-8244-4150-BEC3-00E56076C0C4}" type="datetimeFigureOut">
              <a:rPr lang="en-US" smtClean="0"/>
              <a:t>8/27/2015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B96DB8-7F4A-4ED1-BB43-EDF92088CF48}" type="slidenum">
              <a:rPr lang="en-US" smtClean="0"/>
              <a:t>‹#›</a:t>
            </a:fld>
            <a:endParaRPr lang="en-US"/>
          </a:p>
        </p:txBody>
      </p:sp>
    </p:spTree>
    <p:extLst>
      <p:ext uri="{BB962C8B-B14F-4D97-AF65-F5344CB8AC3E}">
        <p14:creationId xmlns:p14="http://schemas.microsoft.com/office/powerpoint/2010/main" val="13727803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9FFC1B3-8244-4150-BEC3-00E56076C0C4}" type="datetimeFigureOut">
              <a:rPr lang="en-US" smtClean="0"/>
              <a:t>8/27/2015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B96DB8-7F4A-4ED1-BB43-EDF92088CF48}" type="slidenum">
              <a:rPr lang="en-US" smtClean="0"/>
              <a:t>‹#›</a:t>
            </a:fld>
            <a:endParaRPr lang="en-US"/>
          </a:p>
        </p:txBody>
      </p:sp>
    </p:spTree>
    <p:extLst>
      <p:ext uri="{BB962C8B-B14F-4D97-AF65-F5344CB8AC3E}">
        <p14:creationId xmlns:p14="http://schemas.microsoft.com/office/powerpoint/2010/main" val="15303920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9FFC1B3-8244-4150-BEC3-00E56076C0C4}" type="datetimeFigureOut">
              <a:rPr lang="en-US" smtClean="0"/>
              <a:t>8/27/2015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3B96DB8-7F4A-4ED1-BB43-EDF92088CF48}" type="slidenum">
              <a:rPr lang="en-US" smtClean="0"/>
              <a:t>‹#›</a:t>
            </a:fld>
            <a:endParaRPr lang="en-US"/>
          </a:p>
        </p:txBody>
      </p:sp>
    </p:spTree>
    <p:extLst>
      <p:ext uri="{BB962C8B-B14F-4D97-AF65-F5344CB8AC3E}">
        <p14:creationId xmlns:p14="http://schemas.microsoft.com/office/powerpoint/2010/main" val="11693123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9FFC1B3-8244-4150-BEC3-00E56076C0C4}" type="datetimeFigureOut">
              <a:rPr lang="en-US" smtClean="0"/>
              <a:t>8/27/2015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3B96DB8-7F4A-4ED1-BB43-EDF92088CF48}" type="slidenum">
              <a:rPr lang="en-US" smtClean="0"/>
              <a:t>‹#›</a:t>
            </a:fld>
            <a:endParaRPr lang="en-US"/>
          </a:p>
        </p:txBody>
      </p:sp>
    </p:spTree>
    <p:extLst>
      <p:ext uri="{BB962C8B-B14F-4D97-AF65-F5344CB8AC3E}">
        <p14:creationId xmlns:p14="http://schemas.microsoft.com/office/powerpoint/2010/main" val="30120797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FFC1B3-8244-4150-BEC3-00E56076C0C4}" type="datetimeFigureOut">
              <a:rPr lang="en-US" smtClean="0"/>
              <a:t>8/27/2015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3B96DB8-7F4A-4ED1-BB43-EDF92088CF48}" type="slidenum">
              <a:rPr lang="en-US" smtClean="0"/>
              <a:t>‹#›</a:t>
            </a:fld>
            <a:endParaRPr lang="en-US"/>
          </a:p>
        </p:txBody>
      </p:sp>
    </p:spTree>
    <p:extLst>
      <p:ext uri="{BB962C8B-B14F-4D97-AF65-F5344CB8AC3E}">
        <p14:creationId xmlns:p14="http://schemas.microsoft.com/office/powerpoint/2010/main" val="41459869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FFC1B3-8244-4150-BEC3-00E56076C0C4}" type="datetimeFigureOut">
              <a:rPr lang="en-US" smtClean="0"/>
              <a:t>8/27/2015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B96DB8-7F4A-4ED1-BB43-EDF92088CF48}" type="slidenum">
              <a:rPr lang="en-US" smtClean="0"/>
              <a:t>‹#›</a:t>
            </a:fld>
            <a:endParaRPr lang="en-US"/>
          </a:p>
        </p:txBody>
      </p:sp>
    </p:spTree>
    <p:extLst>
      <p:ext uri="{BB962C8B-B14F-4D97-AF65-F5344CB8AC3E}">
        <p14:creationId xmlns:p14="http://schemas.microsoft.com/office/powerpoint/2010/main" val="2303051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FFC1B3-8244-4150-BEC3-00E56076C0C4}" type="datetimeFigureOut">
              <a:rPr lang="en-US" smtClean="0"/>
              <a:t>8/27/2015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B96DB8-7F4A-4ED1-BB43-EDF92088CF48}" type="slidenum">
              <a:rPr lang="en-US" smtClean="0"/>
              <a:t>‹#›</a:t>
            </a:fld>
            <a:endParaRPr lang="en-US"/>
          </a:p>
        </p:txBody>
      </p:sp>
    </p:spTree>
    <p:extLst>
      <p:ext uri="{BB962C8B-B14F-4D97-AF65-F5344CB8AC3E}">
        <p14:creationId xmlns:p14="http://schemas.microsoft.com/office/powerpoint/2010/main" val="3718771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20">
          <a:fgClr>
            <a:schemeClr val="accent1">
              <a:lumMod val="40000"/>
              <a:lumOff val="60000"/>
            </a:schemeClr>
          </a:fgClr>
          <a:bgClr>
            <a:schemeClr val="bg1"/>
          </a:bgClr>
        </a:patt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FFC1B3-8244-4150-BEC3-00E56076C0C4}" type="datetimeFigureOut">
              <a:rPr lang="en-US" smtClean="0"/>
              <a:t>8/27/2015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B96DB8-7F4A-4ED1-BB43-EDF92088CF48}" type="slidenum">
              <a:rPr lang="en-US" smtClean="0"/>
              <a:t>‹#›</a:t>
            </a:fld>
            <a:endParaRPr lang="en-US"/>
          </a:p>
        </p:txBody>
      </p:sp>
    </p:spTree>
    <p:extLst>
      <p:ext uri="{BB962C8B-B14F-4D97-AF65-F5344CB8AC3E}">
        <p14:creationId xmlns:p14="http://schemas.microsoft.com/office/powerpoint/2010/main" val="34454253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2.xml"/><Relationship Id="rId4" Type="http://schemas.openxmlformats.org/officeDocument/2006/relationships/image" Target="../media/image23.png"/></Relationships>
</file>

<file path=ppt/slides/_rels/slide14.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2.xml"/><Relationship Id="rId4" Type="http://schemas.openxmlformats.org/officeDocument/2006/relationships/image" Target="../media/image26.png"/></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28.png"/><Relationship Id="rId4" Type="http://schemas.openxmlformats.org/officeDocument/2006/relationships/image" Target="../media/image27.png"/></Relationships>
</file>

<file path=ppt/slides/_rels/slide16.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29.png"/><Relationship Id="rId1" Type="http://schemas.openxmlformats.org/officeDocument/2006/relationships/slideLayout" Target="../slideLayouts/slideLayout2.xml"/><Relationship Id="rId6" Type="http://schemas.openxmlformats.org/officeDocument/2006/relationships/image" Target="../media/image31.png"/><Relationship Id="rId5" Type="http://schemas.openxmlformats.org/officeDocument/2006/relationships/image" Target="../media/image7.png"/><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image" Target="../media/image3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8.png"/></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9.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0.png"/></Relationships>
</file>

<file path=ppt/slides/_rels/slide25.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image" Target="../media/image4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44.png"/><Relationship Id="rId2" Type="http://schemas.openxmlformats.org/officeDocument/2006/relationships/image" Target="../media/image4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16.png"/><Relationship Id="rId4"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4664279" y="1602297"/>
            <a:ext cx="2538750" cy="889000"/>
          </a:xfrm>
          <a:prstGeom prst="rect">
            <a:avLst/>
          </a:prstGeom>
        </p:spPr>
      </p:pic>
      <p:sp>
        <p:nvSpPr>
          <p:cNvPr id="2" name="Title 1"/>
          <p:cNvSpPr>
            <a:spLocks noGrp="1"/>
          </p:cNvSpPr>
          <p:nvPr>
            <p:ph type="ctrTitle"/>
          </p:nvPr>
        </p:nvSpPr>
        <p:spPr/>
        <p:txBody>
          <a:bodyPr>
            <a:normAutofit/>
          </a:bodyPr>
          <a:lstStyle/>
          <a:p>
            <a:r>
              <a:rPr lang="en-US" sz="3200" b="1" dirty="0" smtClean="0"/>
              <a:t>Colorado Laboratory </a:t>
            </a:r>
            <a:br>
              <a:rPr lang="en-US" sz="3200" b="1" dirty="0" smtClean="0"/>
            </a:br>
            <a:r>
              <a:rPr lang="en-US" sz="3200" b="1" dirty="0" smtClean="0"/>
              <a:t>Cerner Computer Manual</a:t>
            </a:r>
            <a:endParaRPr lang="en-US" sz="3200" b="1" dirty="0"/>
          </a:p>
        </p:txBody>
      </p:sp>
      <p:sp>
        <p:nvSpPr>
          <p:cNvPr id="3" name="Subtitle 2"/>
          <p:cNvSpPr>
            <a:spLocks noGrp="1"/>
          </p:cNvSpPr>
          <p:nvPr>
            <p:ph type="subTitle" idx="1"/>
          </p:nvPr>
        </p:nvSpPr>
        <p:spPr/>
        <p:txBody>
          <a:bodyPr>
            <a:normAutofit/>
          </a:bodyPr>
          <a:lstStyle/>
          <a:p>
            <a:r>
              <a:rPr lang="en-US" sz="5400" dirty="0" smtClean="0"/>
              <a:t>DEPARTMENT ORDER ENTRY</a:t>
            </a:r>
            <a:endParaRPr lang="en-US" sz="5400" dirty="0"/>
          </a:p>
        </p:txBody>
      </p:sp>
      <p:pic>
        <p:nvPicPr>
          <p:cNvPr id="5" name="Picture 4"/>
          <p:cNvPicPr>
            <a:picLocks noChangeAspect="1"/>
          </p:cNvPicPr>
          <p:nvPr/>
        </p:nvPicPr>
        <p:blipFill>
          <a:blip r:embed="rId3"/>
          <a:stretch>
            <a:fillRect/>
          </a:stretch>
        </p:blipFill>
        <p:spPr>
          <a:xfrm>
            <a:off x="9717038" y="4350330"/>
            <a:ext cx="1441287" cy="1471630"/>
          </a:xfrm>
          <a:prstGeom prst="rect">
            <a:avLst/>
          </a:prstGeom>
        </p:spPr>
      </p:pic>
    </p:spTree>
    <p:extLst>
      <p:ext uri="{BB962C8B-B14F-4D97-AF65-F5344CB8AC3E}">
        <p14:creationId xmlns:p14="http://schemas.microsoft.com/office/powerpoint/2010/main" val="32538172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2046" y="101202"/>
            <a:ext cx="10515600" cy="1325563"/>
          </a:xfrm>
        </p:spPr>
        <p:txBody>
          <a:bodyPr/>
          <a:lstStyle/>
          <a:p>
            <a:r>
              <a:rPr lang="en-US" b="1" dirty="0" smtClean="0"/>
              <a:t>DOE – Entering </a:t>
            </a:r>
            <a:r>
              <a:rPr lang="en-US" b="1" dirty="0" smtClean="0"/>
              <a:t>ICD9/10 </a:t>
            </a:r>
            <a:r>
              <a:rPr lang="en-US" b="1" dirty="0" smtClean="0"/>
              <a:t>Code</a:t>
            </a:r>
            <a:endParaRPr lang="en-US" b="1" dirty="0"/>
          </a:p>
        </p:txBody>
      </p:sp>
      <p:sp>
        <p:nvSpPr>
          <p:cNvPr id="3" name="Content Placeholder 2"/>
          <p:cNvSpPr>
            <a:spLocks noGrp="1"/>
          </p:cNvSpPr>
          <p:nvPr>
            <p:ph idx="1"/>
          </p:nvPr>
        </p:nvSpPr>
        <p:spPr>
          <a:xfrm>
            <a:off x="365296" y="1837348"/>
            <a:ext cx="10515600" cy="4351338"/>
          </a:xfrm>
        </p:spPr>
        <p:txBody>
          <a:bodyPr>
            <a:normAutofit/>
          </a:bodyPr>
          <a:lstStyle/>
          <a:p>
            <a:r>
              <a:rPr lang="en-US" sz="3200" dirty="0" smtClean="0"/>
              <a:t>Click MOVE and OK to add to order</a:t>
            </a:r>
          </a:p>
          <a:p>
            <a:endParaRPr lang="en-US" sz="3200" dirty="0" smtClean="0"/>
          </a:p>
          <a:p>
            <a:r>
              <a:rPr lang="en-US" sz="3200" dirty="0" smtClean="0"/>
              <a:t>You can remove unwanted codes here</a:t>
            </a:r>
          </a:p>
          <a:p>
            <a:pPr marL="0" indent="0">
              <a:buNone/>
            </a:pPr>
            <a:r>
              <a:rPr lang="en-US" sz="3200" dirty="0" smtClean="0"/>
              <a:t>     Highlight and Move back </a:t>
            </a:r>
          </a:p>
          <a:p>
            <a:pPr marL="0" indent="0">
              <a:buNone/>
            </a:pPr>
            <a:endParaRPr lang="en-US" dirty="0"/>
          </a:p>
          <a:p>
            <a:pPr marL="0" indent="0">
              <a:buNone/>
            </a:pPr>
            <a:endParaRPr lang="en-US" dirty="0" smtClean="0"/>
          </a:p>
          <a:p>
            <a:pPr marL="0" indent="0">
              <a:buNone/>
            </a:pPr>
            <a:endParaRPr lang="en-US" dirty="0"/>
          </a:p>
          <a:p>
            <a:pPr marL="0" indent="0">
              <a:buNone/>
            </a:pPr>
            <a:r>
              <a:rPr lang="en-US" dirty="0" smtClean="0"/>
              <a:t>      </a:t>
            </a:r>
            <a:endParaRPr lang="en-US" dirty="0"/>
          </a:p>
        </p:txBody>
      </p:sp>
      <p:pic>
        <p:nvPicPr>
          <p:cNvPr id="5" name="Picture 4"/>
          <p:cNvPicPr>
            <a:picLocks noChangeAspect="1"/>
          </p:cNvPicPr>
          <p:nvPr/>
        </p:nvPicPr>
        <p:blipFill>
          <a:blip r:embed="rId2"/>
          <a:stretch>
            <a:fillRect/>
          </a:stretch>
        </p:blipFill>
        <p:spPr>
          <a:xfrm>
            <a:off x="7515821" y="1027906"/>
            <a:ext cx="4595258" cy="3825572"/>
          </a:xfrm>
          <a:prstGeom prst="rect">
            <a:avLst/>
          </a:prstGeom>
        </p:spPr>
      </p:pic>
      <p:pic>
        <p:nvPicPr>
          <p:cNvPr id="6" name="Picture 5"/>
          <p:cNvPicPr>
            <a:picLocks noChangeAspect="1"/>
          </p:cNvPicPr>
          <p:nvPr/>
        </p:nvPicPr>
        <p:blipFill>
          <a:blip r:embed="rId3"/>
          <a:stretch>
            <a:fillRect/>
          </a:stretch>
        </p:blipFill>
        <p:spPr>
          <a:xfrm>
            <a:off x="1744909" y="4398507"/>
            <a:ext cx="4311941" cy="1542541"/>
          </a:xfrm>
          <a:prstGeom prst="rect">
            <a:avLst/>
          </a:prstGeom>
        </p:spPr>
      </p:pic>
    </p:spTree>
    <p:extLst>
      <p:ext uri="{BB962C8B-B14F-4D97-AF65-F5344CB8AC3E}">
        <p14:creationId xmlns:p14="http://schemas.microsoft.com/office/powerpoint/2010/main" val="4484964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6868" y="239381"/>
            <a:ext cx="10515600" cy="1325563"/>
          </a:xfrm>
        </p:spPr>
        <p:txBody>
          <a:bodyPr/>
          <a:lstStyle/>
          <a:p>
            <a:r>
              <a:rPr lang="en-US" dirty="0" smtClean="0"/>
              <a:t>     </a:t>
            </a:r>
            <a:r>
              <a:rPr lang="en-US" b="1" dirty="0" smtClean="0"/>
              <a:t>DOE – Entering </a:t>
            </a:r>
            <a:r>
              <a:rPr lang="en-US" b="1" dirty="0" smtClean="0"/>
              <a:t>ICD9/10 </a:t>
            </a:r>
            <a:r>
              <a:rPr lang="en-US" b="1" dirty="0" smtClean="0"/>
              <a:t>Code</a:t>
            </a:r>
            <a:endParaRPr lang="en-US" b="1" dirty="0"/>
          </a:p>
        </p:txBody>
      </p:sp>
      <p:sp>
        <p:nvSpPr>
          <p:cNvPr id="3" name="Content Placeholder 2"/>
          <p:cNvSpPr>
            <a:spLocks noGrp="1"/>
          </p:cNvSpPr>
          <p:nvPr>
            <p:ph idx="1"/>
          </p:nvPr>
        </p:nvSpPr>
        <p:spPr>
          <a:xfrm>
            <a:off x="838199" y="1825625"/>
            <a:ext cx="11074167" cy="4351338"/>
          </a:xfrm>
        </p:spPr>
        <p:txBody>
          <a:bodyPr/>
          <a:lstStyle/>
          <a:p>
            <a:pPr marL="0" indent="0">
              <a:buNone/>
            </a:pPr>
            <a:r>
              <a:rPr lang="en-US" dirty="0" smtClean="0">
                <a:solidFill>
                  <a:srgbClr val="FF0000"/>
                </a:solidFill>
              </a:rPr>
              <a:t> </a:t>
            </a:r>
            <a:r>
              <a:rPr lang="en-US" b="1" dirty="0" smtClean="0">
                <a:solidFill>
                  <a:srgbClr val="FF0000"/>
                </a:solidFill>
              </a:rPr>
              <a:t>If NO Diagnosis Code is provided</a:t>
            </a:r>
          </a:p>
          <a:p>
            <a:pPr marL="0" indent="0">
              <a:buNone/>
            </a:pPr>
            <a:r>
              <a:rPr lang="en-US" dirty="0" smtClean="0"/>
              <a:t>You must make at least one attempt </a:t>
            </a:r>
          </a:p>
          <a:p>
            <a:pPr marL="0" indent="0">
              <a:buNone/>
            </a:pPr>
            <a:r>
              <a:rPr lang="en-US" dirty="0" smtClean="0"/>
              <a:t>to contact the provider and get the code(s)</a:t>
            </a:r>
          </a:p>
          <a:p>
            <a:pPr marL="0" indent="0">
              <a:buNone/>
            </a:pPr>
            <a:endParaRPr lang="en-US" dirty="0" smtClean="0"/>
          </a:p>
          <a:p>
            <a:pPr marL="0" indent="0">
              <a:buNone/>
            </a:pPr>
            <a:r>
              <a:rPr lang="en-US" dirty="0" smtClean="0"/>
              <a:t>                                                 If still unable to get a code:</a:t>
            </a:r>
          </a:p>
          <a:p>
            <a:pPr marL="0" indent="0">
              <a:buNone/>
            </a:pPr>
            <a:r>
              <a:rPr lang="en-US" dirty="0" smtClean="0"/>
              <a:t>                                                         Enter the order with comment </a:t>
            </a:r>
          </a:p>
          <a:p>
            <a:pPr marL="0" indent="0">
              <a:buNone/>
            </a:pPr>
            <a:r>
              <a:rPr lang="en-US" dirty="0" smtClean="0"/>
              <a:t>                                             </a:t>
            </a:r>
            <a:r>
              <a:rPr lang="en-US" i="1" dirty="0" smtClean="0"/>
              <a:t>“Unable to retrieve diagnosis code from provider</a:t>
            </a:r>
            <a:r>
              <a:rPr lang="en-US" dirty="0" smtClean="0"/>
              <a:t>”</a:t>
            </a:r>
            <a:endParaRPr lang="en-US" dirty="0"/>
          </a:p>
        </p:txBody>
      </p:sp>
      <p:pic>
        <p:nvPicPr>
          <p:cNvPr id="6" name="Picture 5"/>
          <p:cNvPicPr>
            <a:picLocks noChangeAspect="1"/>
          </p:cNvPicPr>
          <p:nvPr/>
        </p:nvPicPr>
        <p:blipFill>
          <a:blip r:embed="rId2"/>
          <a:stretch>
            <a:fillRect/>
          </a:stretch>
        </p:blipFill>
        <p:spPr>
          <a:xfrm>
            <a:off x="140677" y="3390610"/>
            <a:ext cx="4232243" cy="3325334"/>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34356" y="674358"/>
            <a:ext cx="1807915" cy="2302533"/>
          </a:xfrm>
          <a:prstGeom prst="rect">
            <a:avLst/>
          </a:prstGeom>
        </p:spPr>
      </p:pic>
    </p:spTree>
    <p:extLst>
      <p:ext uri="{BB962C8B-B14F-4D97-AF65-F5344CB8AC3E}">
        <p14:creationId xmlns:p14="http://schemas.microsoft.com/office/powerpoint/2010/main" val="24328506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DOE – Entering Physician</a:t>
            </a:r>
            <a:endParaRPr lang="en-US" b="1" dirty="0"/>
          </a:p>
        </p:txBody>
      </p:sp>
      <p:sp>
        <p:nvSpPr>
          <p:cNvPr id="3" name="Content Placeholder 2"/>
          <p:cNvSpPr>
            <a:spLocks noGrp="1"/>
          </p:cNvSpPr>
          <p:nvPr>
            <p:ph idx="1"/>
          </p:nvPr>
        </p:nvSpPr>
        <p:spPr/>
        <p:txBody>
          <a:bodyPr>
            <a:normAutofit/>
          </a:bodyPr>
          <a:lstStyle/>
          <a:p>
            <a:r>
              <a:rPr lang="en-US" b="1" dirty="0" smtClean="0"/>
              <a:t>When the ordering provider is not in the system</a:t>
            </a:r>
            <a:endParaRPr lang="en-US" dirty="0"/>
          </a:p>
          <a:p>
            <a:pPr lvl="0"/>
            <a:r>
              <a:rPr lang="en-US" b="1" dirty="0" smtClean="0"/>
              <a:t>External </a:t>
            </a:r>
            <a:r>
              <a:rPr lang="en-US" b="1" dirty="0"/>
              <a:t>providers, must have address, phone and fax number listed in provider address. </a:t>
            </a:r>
            <a:endParaRPr lang="en-US" dirty="0"/>
          </a:p>
          <a:p>
            <a:r>
              <a:rPr lang="en-US" dirty="0" smtClean="0"/>
              <a:t>NOTE</a:t>
            </a:r>
            <a:r>
              <a:rPr lang="en-US" dirty="0"/>
              <a:t>:  If the external provider does not have the necessary information on the laboratory requisition and you are unable to acquire the information from the outside provider, fax the laboratory request to Client Services at 303-404-4030 and note (on the form) that you were not able to obtain all the necessary information.</a:t>
            </a:r>
          </a:p>
          <a:p>
            <a:endParaRPr lang="en-US" dirty="0"/>
          </a:p>
        </p:txBody>
      </p:sp>
      <p:pic>
        <p:nvPicPr>
          <p:cNvPr id="4" name="Picture 3"/>
          <p:cNvPicPr>
            <a:picLocks noChangeAspect="1"/>
          </p:cNvPicPr>
          <p:nvPr/>
        </p:nvPicPr>
        <p:blipFill>
          <a:blip r:embed="rId2"/>
          <a:stretch>
            <a:fillRect/>
          </a:stretch>
        </p:blipFill>
        <p:spPr>
          <a:xfrm>
            <a:off x="8858774" y="432237"/>
            <a:ext cx="1016036" cy="1037426"/>
          </a:xfrm>
          <a:prstGeom prst="rect">
            <a:avLst/>
          </a:prstGeom>
        </p:spPr>
      </p:pic>
    </p:spTree>
    <p:extLst>
      <p:ext uri="{BB962C8B-B14F-4D97-AF65-F5344CB8AC3E}">
        <p14:creationId xmlns:p14="http://schemas.microsoft.com/office/powerpoint/2010/main" val="24647701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1907687"/>
            <a:ext cx="10515600" cy="4351338"/>
          </a:xfrm>
        </p:spPr>
        <p:txBody>
          <a:bodyPr/>
          <a:lstStyle/>
          <a:p>
            <a:r>
              <a:rPr lang="en-US" dirty="0" smtClean="0"/>
              <a:t>m</a:t>
            </a:r>
            <a:endParaRPr lang="en-US" dirty="0"/>
          </a:p>
        </p:txBody>
      </p:sp>
      <p:pic>
        <p:nvPicPr>
          <p:cNvPr id="4" name="Picture 3"/>
          <p:cNvPicPr>
            <a:picLocks noChangeAspect="1"/>
          </p:cNvPicPr>
          <p:nvPr/>
        </p:nvPicPr>
        <p:blipFill>
          <a:blip r:embed="rId2"/>
          <a:stretch>
            <a:fillRect/>
          </a:stretch>
        </p:blipFill>
        <p:spPr>
          <a:xfrm>
            <a:off x="2006014" y="2040048"/>
            <a:ext cx="2248095" cy="1394581"/>
          </a:xfrm>
          <a:prstGeom prst="rect">
            <a:avLst/>
          </a:prstGeom>
        </p:spPr>
      </p:pic>
      <p:pic>
        <p:nvPicPr>
          <p:cNvPr id="5" name="Picture 4"/>
          <p:cNvPicPr>
            <a:picLocks noChangeAspect="1"/>
          </p:cNvPicPr>
          <p:nvPr/>
        </p:nvPicPr>
        <p:blipFill>
          <a:blip r:embed="rId3"/>
          <a:stretch>
            <a:fillRect/>
          </a:stretch>
        </p:blipFill>
        <p:spPr>
          <a:xfrm>
            <a:off x="4940717" y="2175998"/>
            <a:ext cx="3909399" cy="2248095"/>
          </a:xfrm>
          <a:prstGeom prst="rect">
            <a:avLst/>
          </a:prstGeom>
        </p:spPr>
      </p:pic>
      <p:pic>
        <p:nvPicPr>
          <p:cNvPr id="6" name="Picture 5"/>
          <p:cNvPicPr>
            <a:picLocks noChangeAspect="1"/>
          </p:cNvPicPr>
          <p:nvPr/>
        </p:nvPicPr>
        <p:blipFill>
          <a:blip r:embed="rId4"/>
          <a:stretch>
            <a:fillRect/>
          </a:stretch>
        </p:blipFill>
        <p:spPr>
          <a:xfrm>
            <a:off x="7197181" y="3364212"/>
            <a:ext cx="4679085" cy="3170195"/>
          </a:xfrm>
          <a:prstGeom prst="rect">
            <a:avLst/>
          </a:prstGeom>
        </p:spPr>
      </p:pic>
    </p:spTree>
    <p:extLst>
      <p:ext uri="{BB962C8B-B14F-4D97-AF65-F5344CB8AC3E}">
        <p14:creationId xmlns:p14="http://schemas.microsoft.com/office/powerpoint/2010/main" val="2409686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1951839"/>
            <a:ext cx="10515600" cy="4351338"/>
          </a:xfrm>
        </p:spPr>
        <p:txBody>
          <a:bodyPr/>
          <a:lstStyle/>
          <a:p>
            <a:r>
              <a:rPr lang="en-US" dirty="0" smtClean="0"/>
              <a:t>n</a:t>
            </a:r>
            <a:endParaRPr lang="en-US" dirty="0"/>
          </a:p>
        </p:txBody>
      </p:sp>
      <p:pic>
        <p:nvPicPr>
          <p:cNvPr id="4" name="Picture 3"/>
          <p:cNvPicPr>
            <a:picLocks noChangeAspect="1"/>
          </p:cNvPicPr>
          <p:nvPr/>
        </p:nvPicPr>
        <p:blipFill>
          <a:blip r:embed="rId2"/>
          <a:stretch>
            <a:fillRect/>
          </a:stretch>
        </p:blipFill>
        <p:spPr>
          <a:xfrm>
            <a:off x="1564958" y="1951839"/>
            <a:ext cx="1676545" cy="1219306"/>
          </a:xfrm>
          <a:prstGeom prst="rect">
            <a:avLst/>
          </a:prstGeom>
        </p:spPr>
      </p:pic>
      <p:pic>
        <p:nvPicPr>
          <p:cNvPr id="5" name="Picture 4"/>
          <p:cNvPicPr>
            <a:picLocks noChangeAspect="1"/>
          </p:cNvPicPr>
          <p:nvPr/>
        </p:nvPicPr>
        <p:blipFill>
          <a:blip r:embed="rId3"/>
          <a:stretch>
            <a:fillRect/>
          </a:stretch>
        </p:blipFill>
        <p:spPr>
          <a:xfrm>
            <a:off x="3459252" y="1951839"/>
            <a:ext cx="2636748" cy="2872989"/>
          </a:xfrm>
          <a:prstGeom prst="rect">
            <a:avLst/>
          </a:prstGeom>
        </p:spPr>
      </p:pic>
      <p:pic>
        <p:nvPicPr>
          <p:cNvPr id="6" name="Picture 5"/>
          <p:cNvPicPr>
            <a:picLocks noChangeAspect="1"/>
          </p:cNvPicPr>
          <p:nvPr/>
        </p:nvPicPr>
        <p:blipFill>
          <a:blip r:embed="rId4"/>
          <a:stretch>
            <a:fillRect/>
          </a:stretch>
        </p:blipFill>
        <p:spPr>
          <a:xfrm>
            <a:off x="6880700" y="2561492"/>
            <a:ext cx="3688400" cy="2644369"/>
          </a:xfrm>
          <a:prstGeom prst="rect">
            <a:avLst/>
          </a:prstGeom>
        </p:spPr>
      </p:pic>
    </p:spTree>
    <p:extLst>
      <p:ext uri="{BB962C8B-B14F-4D97-AF65-F5344CB8AC3E}">
        <p14:creationId xmlns:p14="http://schemas.microsoft.com/office/powerpoint/2010/main" val="29404092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2189"/>
            <a:ext cx="10515600" cy="1325563"/>
          </a:xfrm>
        </p:spPr>
        <p:txBody>
          <a:bodyPr/>
          <a:lstStyle/>
          <a:p>
            <a:r>
              <a:rPr lang="en-US" dirty="0" smtClean="0"/>
              <a:t>DOE - Glucose Tolerance Test</a:t>
            </a:r>
            <a:endParaRPr lang="en-US" dirty="0"/>
          </a:p>
        </p:txBody>
      </p:sp>
      <p:sp>
        <p:nvSpPr>
          <p:cNvPr id="3" name="Content Placeholder 2"/>
          <p:cNvSpPr>
            <a:spLocks noGrp="1"/>
          </p:cNvSpPr>
          <p:nvPr>
            <p:ph idx="1"/>
          </p:nvPr>
        </p:nvSpPr>
        <p:spPr>
          <a:xfrm>
            <a:off x="838200" y="1417739"/>
            <a:ext cx="10515600" cy="4759224"/>
          </a:xfrm>
        </p:spPr>
        <p:txBody>
          <a:bodyPr/>
          <a:lstStyle/>
          <a:p>
            <a:r>
              <a:rPr lang="en-US" dirty="0" smtClean="0"/>
              <a:t>Order Glucose Tolerance Test priority as “</a:t>
            </a:r>
            <a:r>
              <a:rPr lang="en-US" b="1" i="1" dirty="0" smtClean="0"/>
              <a:t>T</a:t>
            </a:r>
            <a:r>
              <a:rPr lang="en-US" dirty="0" smtClean="0"/>
              <a:t>” for timed.</a:t>
            </a:r>
          </a:p>
          <a:p>
            <a:r>
              <a:rPr lang="en-US" dirty="0" smtClean="0"/>
              <a:t>Enter the tolerance start time as the collection time.</a:t>
            </a:r>
          </a:p>
          <a:p>
            <a:endParaRPr lang="en-US" dirty="0"/>
          </a:p>
          <a:p>
            <a:endParaRPr lang="en-US" dirty="0" smtClean="0"/>
          </a:p>
          <a:p>
            <a:endParaRPr lang="en-US" dirty="0"/>
          </a:p>
          <a:p>
            <a:endParaRPr lang="en-US" dirty="0" smtClean="0"/>
          </a:p>
          <a:p>
            <a:endParaRPr lang="en-US" dirty="0" smtClean="0"/>
          </a:p>
          <a:p>
            <a:r>
              <a:rPr lang="en-US" dirty="0" smtClean="0"/>
              <a:t>Separate accession number will be assigned for each collection.</a:t>
            </a:r>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482703336"/>
              </p:ext>
            </p:extLst>
          </p:nvPr>
        </p:nvGraphicFramePr>
        <p:xfrm>
          <a:off x="1590282" y="2528828"/>
          <a:ext cx="6675437" cy="1785938"/>
        </p:xfrm>
        <a:graphic>
          <a:graphicData uri="http://schemas.openxmlformats.org/presentationml/2006/ole">
            <mc:AlternateContent xmlns:mc="http://schemas.openxmlformats.org/markup-compatibility/2006">
              <mc:Choice xmlns:v="urn:schemas-microsoft-com:vml" Requires="v">
                <p:oleObj spid="_x0000_s1042" name="Bitmap Image" r:id="rId3" imgW="7056732" imgH="2446232" progId="Paint.Picture">
                  <p:embed/>
                </p:oleObj>
              </mc:Choice>
              <mc:Fallback>
                <p:oleObj name="Bitmap Image" r:id="rId3" imgW="7056732" imgH="2446232" progId="Paint.Picture">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90282" y="2528828"/>
                        <a:ext cx="6675437" cy="1785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12" name="Picture 11"/>
          <p:cNvPicPr>
            <a:picLocks noChangeAspect="1"/>
          </p:cNvPicPr>
          <p:nvPr/>
        </p:nvPicPr>
        <p:blipFill>
          <a:blip r:embed="rId5"/>
          <a:stretch>
            <a:fillRect/>
          </a:stretch>
        </p:blipFill>
        <p:spPr>
          <a:xfrm>
            <a:off x="1590282" y="5425855"/>
            <a:ext cx="6685714" cy="847619"/>
          </a:xfrm>
          <a:prstGeom prst="rect">
            <a:avLst/>
          </a:prstGeom>
        </p:spPr>
      </p:pic>
    </p:spTree>
    <p:extLst>
      <p:ext uri="{BB962C8B-B14F-4D97-AF65-F5344CB8AC3E}">
        <p14:creationId xmlns:p14="http://schemas.microsoft.com/office/powerpoint/2010/main" val="40087375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DOE – Completing the Order</a:t>
            </a:r>
            <a:endParaRPr lang="en-US" dirty="0"/>
          </a:p>
        </p:txBody>
      </p:sp>
      <p:sp>
        <p:nvSpPr>
          <p:cNvPr id="3" name="Content Placeholder 2"/>
          <p:cNvSpPr>
            <a:spLocks noGrp="1"/>
          </p:cNvSpPr>
          <p:nvPr>
            <p:ph idx="1"/>
          </p:nvPr>
        </p:nvSpPr>
        <p:spPr/>
        <p:txBody>
          <a:bodyPr>
            <a:normAutofit lnSpcReduction="10000"/>
          </a:bodyPr>
          <a:lstStyle/>
          <a:p>
            <a:endParaRPr lang="en-US" dirty="0"/>
          </a:p>
          <a:p>
            <a:r>
              <a:rPr lang="en-US" dirty="0"/>
              <a:t>Click </a:t>
            </a:r>
            <a:r>
              <a:rPr lang="en-US" b="1" i="1" dirty="0"/>
              <a:t>Add Orderable to Scratch Pad </a:t>
            </a:r>
            <a:r>
              <a:rPr lang="en-US" dirty="0"/>
              <a:t>icon in the menu bar. </a:t>
            </a:r>
            <a:endParaRPr lang="en-US" dirty="0" smtClean="0"/>
          </a:p>
          <a:p>
            <a:endParaRPr lang="en-US" dirty="0" smtClean="0"/>
          </a:p>
          <a:p>
            <a:r>
              <a:rPr lang="en-US" dirty="0" smtClean="0"/>
              <a:t>Add  </a:t>
            </a:r>
            <a:r>
              <a:rPr lang="en-US" dirty="0"/>
              <a:t>all of your </a:t>
            </a:r>
            <a:r>
              <a:rPr lang="en-US" dirty="0" err="1" smtClean="0"/>
              <a:t>orderables</a:t>
            </a:r>
            <a:r>
              <a:rPr lang="en-US" dirty="0" smtClean="0"/>
              <a:t> </a:t>
            </a:r>
            <a:r>
              <a:rPr lang="en-US" dirty="0"/>
              <a:t>to the scratch </a:t>
            </a:r>
            <a:r>
              <a:rPr lang="en-US" dirty="0" smtClean="0"/>
              <a:t>pad</a:t>
            </a:r>
          </a:p>
          <a:p>
            <a:endParaRPr lang="en-US" dirty="0" smtClean="0"/>
          </a:p>
          <a:p>
            <a:r>
              <a:rPr lang="en-US" dirty="0"/>
              <a:t>C</a:t>
            </a:r>
            <a:r>
              <a:rPr lang="en-US" dirty="0" smtClean="0"/>
              <a:t>lick </a:t>
            </a:r>
            <a:r>
              <a:rPr lang="en-US" dirty="0"/>
              <a:t>on the </a:t>
            </a:r>
            <a:r>
              <a:rPr lang="en-US" b="1" i="1" dirty="0"/>
              <a:t>Submit Orders </a:t>
            </a:r>
            <a:r>
              <a:rPr lang="en-US" dirty="0"/>
              <a:t>icon in the menu bar</a:t>
            </a:r>
            <a:r>
              <a:rPr lang="en-US" dirty="0" smtClean="0"/>
              <a:t>.</a:t>
            </a:r>
          </a:p>
          <a:p>
            <a:endParaRPr lang="en-US" dirty="0" smtClean="0"/>
          </a:p>
          <a:p>
            <a:r>
              <a:rPr lang="en-US" dirty="0" smtClean="0"/>
              <a:t>You must exit DOE application  </a:t>
            </a:r>
          </a:p>
          <a:p>
            <a:pPr marL="0" indent="0">
              <a:buNone/>
            </a:pPr>
            <a:r>
              <a:rPr lang="en-US" dirty="0" smtClean="0"/>
              <a:t>    Re-click the ICON between patients </a:t>
            </a:r>
            <a:endParaRPr lang="en-US" dirty="0"/>
          </a:p>
        </p:txBody>
      </p:sp>
      <p:pic>
        <p:nvPicPr>
          <p:cNvPr id="5" name="Picture 4"/>
          <p:cNvPicPr>
            <a:picLocks noChangeAspect="1"/>
          </p:cNvPicPr>
          <p:nvPr/>
        </p:nvPicPr>
        <p:blipFill>
          <a:blip r:embed="rId2"/>
          <a:stretch>
            <a:fillRect/>
          </a:stretch>
        </p:blipFill>
        <p:spPr>
          <a:xfrm>
            <a:off x="9461318" y="2296674"/>
            <a:ext cx="556308" cy="502964"/>
          </a:xfrm>
          <a:prstGeom prst="rect">
            <a:avLst/>
          </a:prstGeom>
        </p:spPr>
      </p:pic>
      <p:pic>
        <p:nvPicPr>
          <p:cNvPr id="6" name="Picture 5"/>
          <p:cNvPicPr>
            <a:picLocks noChangeAspect="1"/>
          </p:cNvPicPr>
          <p:nvPr/>
        </p:nvPicPr>
        <p:blipFill>
          <a:blip r:embed="rId3"/>
          <a:stretch>
            <a:fillRect/>
          </a:stretch>
        </p:blipFill>
        <p:spPr>
          <a:xfrm>
            <a:off x="8423780" y="4360366"/>
            <a:ext cx="579170" cy="502964"/>
          </a:xfrm>
          <a:prstGeom prst="rect">
            <a:avLst/>
          </a:prstGeom>
        </p:spPr>
      </p:pic>
      <p:pic>
        <p:nvPicPr>
          <p:cNvPr id="7" name="Picture 6"/>
          <p:cNvPicPr>
            <a:picLocks noChangeAspect="1"/>
          </p:cNvPicPr>
          <p:nvPr/>
        </p:nvPicPr>
        <p:blipFill>
          <a:blip r:embed="rId4"/>
          <a:stretch>
            <a:fillRect/>
          </a:stretch>
        </p:blipFill>
        <p:spPr>
          <a:xfrm>
            <a:off x="8858774" y="432237"/>
            <a:ext cx="1016036" cy="1037426"/>
          </a:xfrm>
          <a:prstGeom prst="rect">
            <a:avLst/>
          </a:prstGeom>
        </p:spPr>
      </p:pic>
      <p:pic>
        <p:nvPicPr>
          <p:cNvPr id="8" name="Picture 7"/>
          <p:cNvPicPr>
            <a:picLocks noChangeAspect="1"/>
          </p:cNvPicPr>
          <p:nvPr/>
        </p:nvPicPr>
        <p:blipFill>
          <a:blip r:embed="rId5"/>
          <a:stretch>
            <a:fillRect/>
          </a:stretch>
        </p:blipFill>
        <p:spPr>
          <a:xfrm>
            <a:off x="5636686" y="5049916"/>
            <a:ext cx="1127858" cy="441998"/>
          </a:xfrm>
          <a:prstGeom prst="rect">
            <a:avLst/>
          </a:prstGeom>
        </p:spPr>
      </p:pic>
      <p:pic>
        <p:nvPicPr>
          <p:cNvPr id="9" name="Picture 8"/>
          <p:cNvPicPr>
            <a:picLocks noChangeAspect="1"/>
          </p:cNvPicPr>
          <p:nvPr/>
        </p:nvPicPr>
        <p:blipFill>
          <a:blip r:embed="rId6"/>
          <a:stretch>
            <a:fillRect/>
          </a:stretch>
        </p:blipFill>
        <p:spPr>
          <a:xfrm>
            <a:off x="6602505" y="5658758"/>
            <a:ext cx="890059" cy="906048"/>
          </a:xfrm>
          <a:prstGeom prst="rect">
            <a:avLst/>
          </a:prstGeom>
        </p:spPr>
      </p:pic>
    </p:spTree>
    <p:extLst>
      <p:ext uri="{BB962C8B-B14F-4D97-AF65-F5344CB8AC3E}">
        <p14:creationId xmlns:p14="http://schemas.microsoft.com/office/powerpoint/2010/main" val="2912771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b="1" i="1" dirty="0" smtClean="0"/>
              <a:t>NOW on to…</a:t>
            </a:r>
            <a:endParaRPr lang="en-US" sz="7200" b="1" i="1" dirty="0"/>
          </a:p>
        </p:txBody>
      </p:sp>
      <p:sp>
        <p:nvSpPr>
          <p:cNvPr id="3" name="Content Placeholder 2"/>
          <p:cNvSpPr>
            <a:spLocks noGrp="1"/>
          </p:cNvSpPr>
          <p:nvPr>
            <p:ph idx="1"/>
          </p:nvPr>
        </p:nvSpPr>
        <p:spPr/>
        <p:txBody>
          <a:bodyPr/>
          <a:lstStyle/>
          <a:p>
            <a:pPr marL="0" indent="0">
              <a:buNone/>
            </a:pPr>
            <a:r>
              <a:rPr lang="en-US" sz="5400" dirty="0" smtClean="0"/>
              <a:t>Ordering for </a:t>
            </a:r>
          </a:p>
          <a:p>
            <a:pPr marL="0" indent="0">
              <a:buNone/>
            </a:pPr>
            <a:r>
              <a:rPr lang="en-US" sz="5400" dirty="0" smtClean="0"/>
              <a:t>Skilled Nursing Facilities SNF</a:t>
            </a:r>
          </a:p>
          <a:p>
            <a:pPr marL="0" indent="0" algn="ctr">
              <a:buNone/>
            </a:pPr>
            <a:r>
              <a:rPr lang="en-US" sz="5400" dirty="0" smtClean="0"/>
              <a:t>Or</a:t>
            </a:r>
          </a:p>
          <a:p>
            <a:pPr marL="0" indent="0">
              <a:buNone/>
            </a:pPr>
            <a:r>
              <a:rPr lang="en-US" sz="5400" dirty="0" smtClean="0"/>
              <a:t>Assisted Living Facilities ALF</a:t>
            </a:r>
          </a:p>
          <a:p>
            <a:endParaRPr lang="en-US" dirty="0"/>
          </a:p>
          <a:p>
            <a:endParaRPr lang="en-US" dirty="0" smtClean="0"/>
          </a:p>
          <a:p>
            <a:endParaRPr lang="en-US" dirty="0"/>
          </a:p>
          <a:p>
            <a:endParaRPr lang="en-US" dirty="0"/>
          </a:p>
        </p:txBody>
      </p:sp>
      <p:pic>
        <p:nvPicPr>
          <p:cNvPr id="5" name="Picture 4"/>
          <p:cNvPicPr>
            <a:picLocks noChangeAspect="1"/>
          </p:cNvPicPr>
          <p:nvPr/>
        </p:nvPicPr>
        <p:blipFill>
          <a:blip r:embed="rId2"/>
          <a:stretch>
            <a:fillRect/>
          </a:stretch>
        </p:blipFill>
        <p:spPr>
          <a:xfrm>
            <a:off x="6096000" y="365125"/>
            <a:ext cx="1654015" cy="2046842"/>
          </a:xfrm>
          <a:prstGeom prst="rect">
            <a:avLst/>
          </a:prstGeom>
        </p:spPr>
      </p:pic>
    </p:spTree>
    <p:extLst>
      <p:ext uri="{BB962C8B-B14F-4D97-AF65-F5344CB8AC3E}">
        <p14:creationId xmlns:p14="http://schemas.microsoft.com/office/powerpoint/2010/main" val="20403965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5300" dirty="0" smtClean="0"/>
              <a:t>DEPARTMENT ORDER ENTRY </a:t>
            </a:r>
            <a:br>
              <a:rPr lang="en-US" sz="5300" dirty="0" smtClean="0"/>
            </a:br>
            <a:r>
              <a:rPr lang="en-US" sz="5300" dirty="0" smtClean="0"/>
              <a:t>SNF/ALF</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dirty="0" smtClean="0"/>
              <a:t>Skilled Nursing Facilities or Assisted Living Facilities</a:t>
            </a:r>
          </a:p>
          <a:p>
            <a:r>
              <a:rPr lang="en-US" dirty="0" smtClean="0"/>
              <a:t>Start with Red Book</a:t>
            </a:r>
          </a:p>
          <a:p>
            <a:r>
              <a:rPr lang="en-US" dirty="0" smtClean="0"/>
              <a:t>Organization is entered as “CO”, </a:t>
            </a:r>
          </a:p>
          <a:p>
            <a:pPr marL="0" indent="0">
              <a:buNone/>
            </a:pPr>
            <a:r>
              <a:rPr lang="en-US" dirty="0" smtClean="0"/>
              <a:t>    choose Continuing care Facilities</a:t>
            </a:r>
          </a:p>
          <a:p>
            <a:endParaRPr lang="en-US" dirty="0"/>
          </a:p>
        </p:txBody>
      </p:sp>
      <p:pic>
        <p:nvPicPr>
          <p:cNvPr id="4" name="Picture 3"/>
          <p:cNvPicPr>
            <a:picLocks noChangeAspect="1"/>
          </p:cNvPicPr>
          <p:nvPr/>
        </p:nvPicPr>
        <p:blipFill>
          <a:blip r:embed="rId2"/>
          <a:stretch>
            <a:fillRect/>
          </a:stretch>
        </p:blipFill>
        <p:spPr>
          <a:xfrm>
            <a:off x="9873842" y="509193"/>
            <a:ext cx="1016036" cy="1037426"/>
          </a:xfrm>
          <a:prstGeom prst="rect">
            <a:avLst/>
          </a:prstGeom>
        </p:spPr>
      </p:pic>
      <p:pic>
        <p:nvPicPr>
          <p:cNvPr id="5" name="Picture 4"/>
          <p:cNvPicPr>
            <a:picLocks noChangeAspect="1"/>
          </p:cNvPicPr>
          <p:nvPr/>
        </p:nvPicPr>
        <p:blipFill>
          <a:blip r:embed="rId3"/>
          <a:stretch>
            <a:fillRect/>
          </a:stretch>
        </p:blipFill>
        <p:spPr>
          <a:xfrm>
            <a:off x="8111775" y="2349685"/>
            <a:ext cx="3524133" cy="3303217"/>
          </a:xfrm>
          <a:prstGeom prst="rect">
            <a:avLst/>
          </a:prstGeom>
        </p:spPr>
      </p:pic>
    </p:spTree>
    <p:extLst>
      <p:ext uri="{BB962C8B-B14F-4D97-AF65-F5344CB8AC3E}">
        <p14:creationId xmlns:p14="http://schemas.microsoft.com/office/powerpoint/2010/main" val="5280419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5300" dirty="0" smtClean="0"/>
              <a:t>DEPARTMENT ORDER ENTRY </a:t>
            </a:r>
            <a:br>
              <a:rPr lang="en-US" sz="5300" dirty="0" smtClean="0"/>
            </a:br>
            <a:r>
              <a:rPr lang="en-US" sz="5300" dirty="0" smtClean="0"/>
              <a:t>SNF/ALF</a:t>
            </a:r>
            <a:endParaRPr lang="en-US" dirty="0"/>
          </a:p>
        </p:txBody>
      </p:sp>
      <p:sp>
        <p:nvSpPr>
          <p:cNvPr id="3" name="Content Placeholder 2"/>
          <p:cNvSpPr>
            <a:spLocks noGrp="1"/>
          </p:cNvSpPr>
          <p:nvPr>
            <p:ph idx="1"/>
          </p:nvPr>
        </p:nvSpPr>
        <p:spPr/>
        <p:txBody>
          <a:bodyPr/>
          <a:lstStyle/>
          <a:p>
            <a:r>
              <a:rPr lang="en-US" dirty="0" smtClean="0"/>
              <a:t>Department </a:t>
            </a:r>
            <a:r>
              <a:rPr lang="en-US" dirty="0"/>
              <a:t>code (drop down menu) is </a:t>
            </a:r>
            <a:r>
              <a:rPr lang="en-US" dirty="0" smtClean="0"/>
              <a:t>facility </a:t>
            </a:r>
            <a:r>
              <a:rPr lang="en-US" dirty="0"/>
              <a:t>you are </a:t>
            </a:r>
            <a:r>
              <a:rPr lang="en-US" dirty="0" smtClean="0"/>
              <a:t>ordering</a:t>
            </a:r>
          </a:p>
          <a:p>
            <a:endParaRPr lang="en-US" dirty="0"/>
          </a:p>
          <a:p>
            <a:pPr marL="0" indent="0">
              <a:buNone/>
            </a:pPr>
            <a:r>
              <a:rPr lang="en-US" dirty="0" smtClean="0"/>
              <a:t>  </a:t>
            </a:r>
          </a:p>
          <a:p>
            <a:endParaRPr lang="en-US" dirty="0" smtClean="0"/>
          </a:p>
          <a:p>
            <a:r>
              <a:rPr lang="en-US" dirty="0" smtClean="0"/>
              <a:t>If </a:t>
            </a:r>
            <a:r>
              <a:rPr lang="en-US" dirty="0"/>
              <a:t>the facility is </a:t>
            </a:r>
            <a:r>
              <a:rPr lang="en-US" dirty="0" smtClean="0"/>
              <a:t>not </a:t>
            </a:r>
            <a:r>
              <a:rPr lang="en-US" dirty="0"/>
              <a:t>available in </a:t>
            </a:r>
            <a:r>
              <a:rPr lang="en-US" dirty="0" smtClean="0"/>
              <a:t>drop </a:t>
            </a:r>
            <a:r>
              <a:rPr lang="en-US" dirty="0"/>
              <a:t>down menu, </a:t>
            </a:r>
            <a:endParaRPr lang="en-US" dirty="0" smtClean="0"/>
          </a:p>
          <a:p>
            <a:pPr marL="0" indent="0">
              <a:buNone/>
            </a:pPr>
            <a:r>
              <a:rPr lang="en-US" dirty="0" smtClean="0"/>
              <a:t>                                               order using </a:t>
            </a:r>
            <a:r>
              <a:rPr lang="en-US" dirty="0"/>
              <a:t>your MOL or RRL location. </a:t>
            </a:r>
            <a:endParaRPr lang="en-US" dirty="0" smtClean="0"/>
          </a:p>
          <a:p>
            <a:r>
              <a:rPr lang="en-US" dirty="0" smtClean="0"/>
              <a:t> </a:t>
            </a:r>
            <a:r>
              <a:rPr lang="en-US" dirty="0"/>
              <a:t>If </a:t>
            </a:r>
            <a:r>
              <a:rPr lang="en-US" dirty="0" smtClean="0"/>
              <a:t>entered </a:t>
            </a:r>
            <a:r>
              <a:rPr lang="en-US" dirty="0"/>
              <a:t>for the MOL or RRL location </a:t>
            </a:r>
            <a:endParaRPr lang="en-US" dirty="0" smtClean="0"/>
          </a:p>
          <a:p>
            <a:r>
              <a:rPr lang="en-US" dirty="0" smtClean="0"/>
              <a:t>Add </a:t>
            </a:r>
            <a:r>
              <a:rPr lang="en-US" dirty="0"/>
              <a:t>the fax number in the comment box for the tests ordered.</a:t>
            </a:r>
          </a:p>
          <a:p>
            <a:endParaRPr lang="en-US" dirty="0"/>
          </a:p>
        </p:txBody>
      </p:sp>
      <p:pic>
        <p:nvPicPr>
          <p:cNvPr id="5" name="Picture 4"/>
          <p:cNvPicPr>
            <a:picLocks noChangeAspect="1"/>
          </p:cNvPicPr>
          <p:nvPr/>
        </p:nvPicPr>
        <p:blipFill>
          <a:blip r:embed="rId2"/>
          <a:stretch>
            <a:fillRect/>
          </a:stretch>
        </p:blipFill>
        <p:spPr>
          <a:xfrm>
            <a:off x="2859172" y="2326341"/>
            <a:ext cx="4360174" cy="929218"/>
          </a:xfrm>
          <a:prstGeom prst="rect">
            <a:avLst/>
          </a:prstGeom>
        </p:spPr>
      </p:pic>
    </p:spTree>
    <p:extLst>
      <p:ext uri="{BB962C8B-B14F-4D97-AF65-F5344CB8AC3E}">
        <p14:creationId xmlns:p14="http://schemas.microsoft.com/office/powerpoint/2010/main" val="25538732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DEPARTMENT ORDER ENTRY</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10000"/>
          </a:bodyPr>
          <a:lstStyle/>
          <a:p>
            <a:r>
              <a:rPr lang="en-US" sz="4000" dirty="0" smtClean="0"/>
              <a:t>Used to enter patient orders into Cerner</a:t>
            </a:r>
          </a:p>
          <a:p>
            <a:pPr lvl="1"/>
            <a:r>
              <a:rPr lang="en-US" sz="3200" dirty="0" smtClean="0"/>
              <a:t>Paper orders</a:t>
            </a:r>
          </a:p>
          <a:p>
            <a:pPr lvl="2"/>
            <a:r>
              <a:rPr lang="en-US" sz="3200" dirty="0" smtClean="0"/>
              <a:t>Outside providers</a:t>
            </a:r>
          </a:p>
          <a:p>
            <a:pPr lvl="2"/>
            <a:r>
              <a:rPr lang="en-US" sz="3200" dirty="0" smtClean="0"/>
              <a:t>SNF (Skilled Nursing Facilities) </a:t>
            </a:r>
          </a:p>
          <a:p>
            <a:pPr lvl="2"/>
            <a:r>
              <a:rPr lang="en-US" sz="3200" dirty="0" smtClean="0"/>
              <a:t>ALF (Assisted Living Facilities) </a:t>
            </a:r>
          </a:p>
          <a:p>
            <a:pPr lvl="2"/>
            <a:endParaRPr lang="en-US" sz="3200" dirty="0" smtClean="0"/>
          </a:p>
          <a:p>
            <a:pPr marL="914400" lvl="2" indent="0">
              <a:buNone/>
            </a:pPr>
            <a:r>
              <a:rPr lang="en-US" sz="2400" i="1" dirty="0" smtClean="0"/>
              <a:t>Can also be used to:</a:t>
            </a:r>
          </a:p>
          <a:p>
            <a:pPr lvl="1"/>
            <a:r>
              <a:rPr lang="en-US" sz="3200" dirty="0" smtClean="0"/>
              <a:t>Add to previous orders</a:t>
            </a:r>
          </a:p>
          <a:p>
            <a:pPr lvl="1"/>
            <a:r>
              <a:rPr lang="en-US" sz="3200" dirty="0" smtClean="0"/>
              <a:t>Cancel orders</a:t>
            </a:r>
          </a:p>
          <a:p>
            <a:pPr lvl="1"/>
            <a:r>
              <a:rPr lang="en-US" sz="3200" dirty="0" smtClean="0"/>
              <a:t>Register a patient prior to order entry</a:t>
            </a:r>
          </a:p>
          <a:p>
            <a:pPr lvl="1"/>
            <a:endParaRPr lang="en-US" dirty="0"/>
          </a:p>
        </p:txBody>
      </p:sp>
      <p:pic>
        <p:nvPicPr>
          <p:cNvPr id="4" name="Picture 3"/>
          <p:cNvPicPr>
            <a:picLocks noChangeAspect="1"/>
          </p:cNvPicPr>
          <p:nvPr/>
        </p:nvPicPr>
        <p:blipFill>
          <a:blip r:embed="rId2"/>
          <a:stretch>
            <a:fillRect/>
          </a:stretch>
        </p:blipFill>
        <p:spPr>
          <a:xfrm>
            <a:off x="8095376" y="130667"/>
            <a:ext cx="1016036" cy="1037426"/>
          </a:xfrm>
          <a:prstGeom prst="rect">
            <a:avLst/>
          </a:prstGeom>
        </p:spPr>
      </p:pic>
    </p:spTree>
    <p:extLst>
      <p:ext uri="{BB962C8B-B14F-4D97-AF65-F5344CB8AC3E}">
        <p14:creationId xmlns:p14="http://schemas.microsoft.com/office/powerpoint/2010/main" val="14117578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5300" dirty="0" smtClean="0"/>
              <a:t>DEPARTMENT ORDER ENTRY </a:t>
            </a:r>
            <a:br>
              <a:rPr lang="en-US" sz="5300" dirty="0" smtClean="0"/>
            </a:br>
            <a:r>
              <a:rPr lang="en-US" sz="5300" dirty="0" smtClean="0"/>
              <a:t>SNF/ALF</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b="1" dirty="0"/>
              <a:t>Collection time will always need to be modified when entering order for SNF/ALF facilities.  Refer to the requisition for the collection time.</a:t>
            </a:r>
            <a:endParaRPr lang="en-US" dirty="0"/>
          </a:p>
        </p:txBody>
      </p:sp>
    </p:spTree>
    <p:extLst>
      <p:ext uri="{BB962C8B-B14F-4D97-AF65-F5344CB8AC3E}">
        <p14:creationId xmlns:p14="http://schemas.microsoft.com/office/powerpoint/2010/main" val="9798666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a:t>
            </a:r>
            <a:endParaRPr lang="en-US" dirty="0"/>
          </a:p>
        </p:txBody>
      </p:sp>
      <p:sp>
        <p:nvSpPr>
          <p:cNvPr id="3" name="Content Placeholder 2"/>
          <p:cNvSpPr>
            <a:spLocks noGrp="1"/>
          </p:cNvSpPr>
          <p:nvPr>
            <p:ph idx="1"/>
          </p:nvPr>
        </p:nvSpPr>
        <p:spPr/>
        <p:txBody>
          <a:bodyPr/>
          <a:lstStyle/>
          <a:p>
            <a:r>
              <a:rPr lang="en-US" dirty="0" smtClean="0"/>
              <a:t>Ordering MISCELLANEOUS Tests</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67499" y="613150"/>
            <a:ext cx="2745441" cy="2859834"/>
          </a:xfrm>
          <a:prstGeom prst="rect">
            <a:avLst/>
          </a:prstGeom>
        </p:spPr>
      </p:pic>
      <p:pic>
        <p:nvPicPr>
          <p:cNvPr id="5" name="Picture 4"/>
          <p:cNvPicPr>
            <a:picLocks noChangeAspect="1"/>
          </p:cNvPicPr>
          <p:nvPr/>
        </p:nvPicPr>
        <p:blipFill>
          <a:blip r:embed="rId3"/>
          <a:stretch>
            <a:fillRect/>
          </a:stretch>
        </p:blipFill>
        <p:spPr>
          <a:xfrm>
            <a:off x="838199" y="4823508"/>
            <a:ext cx="1716741" cy="1716741"/>
          </a:xfrm>
          <a:prstGeom prst="rect">
            <a:avLst/>
          </a:prstGeom>
        </p:spPr>
      </p:pic>
    </p:spTree>
    <p:extLst>
      <p:ext uri="{BB962C8B-B14F-4D97-AF65-F5344CB8AC3E}">
        <p14:creationId xmlns:p14="http://schemas.microsoft.com/office/powerpoint/2010/main" val="15202038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DEPARTMENT ORDER ENTRY </a:t>
            </a:r>
            <a:br>
              <a:rPr lang="en-US" dirty="0" smtClean="0"/>
            </a:br>
            <a:r>
              <a:rPr lang="en-US" dirty="0" smtClean="0"/>
              <a:t>MISCELLANEOUS TESTS</a:t>
            </a:r>
            <a:endParaRPr lang="en-US" dirty="0"/>
          </a:p>
        </p:txBody>
      </p:sp>
      <p:sp>
        <p:nvSpPr>
          <p:cNvPr id="3" name="Content Placeholder 2"/>
          <p:cNvSpPr>
            <a:spLocks noGrp="1"/>
          </p:cNvSpPr>
          <p:nvPr>
            <p:ph idx="1"/>
          </p:nvPr>
        </p:nvSpPr>
        <p:spPr/>
        <p:txBody>
          <a:bodyPr/>
          <a:lstStyle/>
          <a:p>
            <a:r>
              <a:rPr lang="en-US" dirty="0" smtClean="0"/>
              <a:t>Always start with the Red Book.</a:t>
            </a:r>
          </a:p>
          <a:p>
            <a:endParaRPr lang="en-US" dirty="0"/>
          </a:p>
          <a:p>
            <a:endParaRPr lang="en-US" dirty="0" smtClean="0"/>
          </a:p>
          <a:p>
            <a:r>
              <a:rPr lang="en-US" dirty="0" smtClean="0"/>
              <a:t>Enter the patient MRN #.</a:t>
            </a:r>
          </a:p>
          <a:p>
            <a:r>
              <a:rPr lang="en-US" dirty="0" smtClean="0"/>
              <a:t>Create a new encounter </a:t>
            </a:r>
          </a:p>
          <a:p>
            <a:pPr marL="0" indent="0">
              <a:buNone/>
            </a:pPr>
            <a:r>
              <a:rPr lang="en-US" dirty="0"/>
              <a:t> </a:t>
            </a:r>
            <a:r>
              <a:rPr lang="en-US" dirty="0" smtClean="0"/>
              <a:t>                     for your location.</a:t>
            </a:r>
          </a:p>
          <a:p>
            <a:r>
              <a:rPr lang="en-US" dirty="0" smtClean="0"/>
              <a:t>Enter MISC as order code</a:t>
            </a:r>
            <a:endParaRPr lang="en-US" dirty="0"/>
          </a:p>
        </p:txBody>
      </p:sp>
      <p:pic>
        <p:nvPicPr>
          <p:cNvPr id="4" name="Picture 3"/>
          <p:cNvPicPr>
            <a:picLocks noChangeAspect="1"/>
          </p:cNvPicPr>
          <p:nvPr/>
        </p:nvPicPr>
        <p:blipFill>
          <a:blip r:embed="rId2"/>
          <a:stretch>
            <a:fillRect/>
          </a:stretch>
        </p:blipFill>
        <p:spPr>
          <a:xfrm>
            <a:off x="9873842" y="509193"/>
            <a:ext cx="1016036" cy="1037426"/>
          </a:xfrm>
          <a:prstGeom prst="rect">
            <a:avLst/>
          </a:prstGeom>
        </p:spPr>
      </p:pic>
      <p:pic>
        <p:nvPicPr>
          <p:cNvPr id="5" name="Picture 4"/>
          <p:cNvPicPr>
            <a:picLocks noChangeAspect="1"/>
          </p:cNvPicPr>
          <p:nvPr/>
        </p:nvPicPr>
        <p:blipFill>
          <a:blip r:embed="rId3"/>
          <a:stretch>
            <a:fillRect/>
          </a:stretch>
        </p:blipFill>
        <p:spPr>
          <a:xfrm>
            <a:off x="1705849" y="2468073"/>
            <a:ext cx="3495238" cy="780952"/>
          </a:xfrm>
          <a:prstGeom prst="rect">
            <a:avLst/>
          </a:prstGeom>
        </p:spPr>
      </p:pic>
      <p:pic>
        <p:nvPicPr>
          <p:cNvPr id="6" name="Picture 5"/>
          <p:cNvPicPr>
            <a:picLocks noChangeAspect="1"/>
          </p:cNvPicPr>
          <p:nvPr/>
        </p:nvPicPr>
        <p:blipFill>
          <a:blip r:embed="rId4"/>
          <a:stretch>
            <a:fillRect/>
          </a:stretch>
        </p:blipFill>
        <p:spPr>
          <a:xfrm>
            <a:off x="6560905" y="2995687"/>
            <a:ext cx="5311600" cy="3718882"/>
          </a:xfrm>
          <a:prstGeom prst="rect">
            <a:avLst/>
          </a:prstGeom>
        </p:spPr>
      </p:pic>
    </p:spTree>
    <p:extLst>
      <p:ext uri="{BB962C8B-B14F-4D97-AF65-F5344CB8AC3E}">
        <p14:creationId xmlns:p14="http://schemas.microsoft.com/office/powerpoint/2010/main" val="41633634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DEPARTMENT ORDER ENTRY </a:t>
            </a:r>
            <a:br>
              <a:rPr lang="en-US" dirty="0" smtClean="0"/>
            </a:br>
            <a:r>
              <a:rPr lang="en-US" dirty="0" smtClean="0"/>
              <a:t>MISCELLANEOUS TESTS</a:t>
            </a:r>
            <a:endParaRPr lang="en-US" dirty="0"/>
          </a:p>
        </p:txBody>
      </p:sp>
      <p:sp>
        <p:nvSpPr>
          <p:cNvPr id="3" name="Content Placeholder 2"/>
          <p:cNvSpPr>
            <a:spLocks noGrp="1"/>
          </p:cNvSpPr>
          <p:nvPr>
            <p:ph idx="1"/>
          </p:nvPr>
        </p:nvSpPr>
        <p:spPr/>
        <p:txBody>
          <a:bodyPr>
            <a:normAutofit/>
          </a:bodyPr>
          <a:lstStyle/>
          <a:p>
            <a:r>
              <a:rPr lang="en-US" dirty="0" smtClean="0"/>
              <a:t>MISC orderable</a:t>
            </a:r>
          </a:p>
          <a:p>
            <a:pPr lvl="1"/>
            <a:r>
              <a:rPr lang="en-US" b="1" dirty="0" smtClean="0"/>
              <a:t>QUEST - </a:t>
            </a:r>
            <a:r>
              <a:rPr lang="en-US" dirty="0" smtClean="0"/>
              <a:t>MISC </a:t>
            </a:r>
            <a:r>
              <a:rPr lang="en-US" dirty="0"/>
              <a:t>QE </a:t>
            </a:r>
            <a:r>
              <a:rPr lang="en-US" dirty="0" smtClean="0"/>
              <a:t>=</a:t>
            </a:r>
            <a:r>
              <a:rPr lang="en-US" b="1" dirty="0" smtClean="0"/>
              <a:t> </a:t>
            </a:r>
            <a:r>
              <a:rPr lang="en-US" dirty="0" smtClean="0"/>
              <a:t> first </a:t>
            </a:r>
            <a:r>
              <a:rPr lang="en-US" dirty="0"/>
              <a:t>ordered for Quest. </a:t>
            </a:r>
            <a:endParaRPr lang="en-US" dirty="0" smtClean="0"/>
          </a:p>
          <a:p>
            <a:pPr marL="457200" lvl="1" indent="0">
              <a:buNone/>
            </a:pPr>
            <a:r>
              <a:rPr lang="en-US" dirty="0"/>
              <a:t> </a:t>
            </a:r>
            <a:r>
              <a:rPr lang="en-US" dirty="0" smtClean="0"/>
              <a:t>                  MISC A-QE = second ordered for Quest</a:t>
            </a:r>
          </a:p>
          <a:p>
            <a:pPr marL="457200" lvl="1" indent="0">
              <a:buNone/>
            </a:pPr>
            <a:r>
              <a:rPr lang="en-US" dirty="0"/>
              <a:t> </a:t>
            </a:r>
            <a:r>
              <a:rPr lang="en-US" dirty="0" smtClean="0"/>
              <a:t>                  MISC </a:t>
            </a:r>
            <a:r>
              <a:rPr lang="en-US" dirty="0"/>
              <a:t>B-QE, MISC C-QE, MISC D-QE, MISC E-QE, </a:t>
            </a:r>
            <a:r>
              <a:rPr lang="en-US" dirty="0" err="1" smtClean="0"/>
              <a:t>etc</a:t>
            </a:r>
            <a:endParaRPr lang="en-US" dirty="0" smtClean="0"/>
          </a:p>
          <a:p>
            <a:pPr marL="457200" lvl="1" indent="0">
              <a:buNone/>
            </a:pPr>
            <a:r>
              <a:rPr lang="en-US" dirty="0" smtClean="0"/>
              <a:t>When </a:t>
            </a:r>
            <a:r>
              <a:rPr lang="en-US" dirty="0"/>
              <a:t>entering multiple MISC. orders for Quest, you must create a new DOE encounter for each </a:t>
            </a:r>
            <a:r>
              <a:rPr lang="en-US" dirty="0" smtClean="0"/>
              <a:t>order, </a:t>
            </a:r>
            <a:r>
              <a:rPr lang="en-US" dirty="0"/>
              <a:t>so they are have different accession numbers. </a:t>
            </a:r>
          </a:p>
          <a:p>
            <a:r>
              <a:rPr lang="en-US" dirty="0" smtClean="0"/>
              <a:t> </a:t>
            </a:r>
            <a:r>
              <a:rPr lang="en-US" b="1" dirty="0"/>
              <a:t>MISC RL </a:t>
            </a:r>
            <a:r>
              <a:rPr lang="en-US" dirty="0"/>
              <a:t>is used for ALL other non-Quest </a:t>
            </a:r>
            <a:r>
              <a:rPr lang="en-US" dirty="0" err="1"/>
              <a:t>orderables</a:t>
            </a:r>
            <a:r>
              <a:rPr lang="en-US" dirty="0"/>
              <a:t>. </a:t>
            </a:r>
          </a:p>
          <a:p>
            <a:r>
              <a:rPr lang="en-US" dirty="0" smtClean="0"/>
              <a:t> </a:t>
            </a:r>
            <a:r>
              <a:rPr lang="en-US" b="1" dirty="0"/>
              <a:t>MISC GML is used for all orders for </a:t>
            </a:r>
            <a:r>
              <a:rPr lang="en-US" b="1" dirty="0" err="1"/>
              <a:t>Genoptix</a:t>
            </a:r>
            <a:r>
              <a:rPr lang="en-US" b="1" dirty="0"/>
              <a:t> </a:t>
            </a:r>
            <a:endParaRPr lang="en-US" dirty="0"/>
          </a:p>
          <a:p>
            <a:r>
              <a:rPr lang="en-US" dirty="0" smtClean="0"/>
              <a:t>•</a:t>
            </a:r>
            <a:r>
              <a:rPr lang="en-US" b="1" dirty="0" smtClean="0"/>
              <a:t>MISC </a:t>
            </a:r>
            <a:r>
              <a:rPr lang="en-US" b="1" dirty="0"/>
              <a:t>Genetic Test-RL is only to be used by Client Services for authorized Genetic orders. </a:t>
            </a:r>
            <a:endParaRPr lang="en-US" dirty="0"/>
          </a:p>
          <a:p>
            <a:endParaRPr lang="en-US" dirty="0"/>
          </a:p>
        </p:txBody>
      </p:sp>
      <p:pic>
        <p:nvPicPr>
          <p:cNvPr id="4" name="Picture 3"/>
          <p:cNvPicPr>
            <a:picLocks noChangeAspect="1"/>
          </p:cNvPicPr>
          <p:nvPr/>
        </p:nvPicPr>
        <p:blipFill>
          <a:blip r:embed="rId2"/>
          <a:stretch>
            <a:fillRect/>
          </a:stretch>
        </p:blipFill>
        <p:spPr>
          <a:xfrm>
            <a:off x="9873842" y="509193"/>
            <a:ext cx="1016036" cy="1037426"/>
          </a:xfrm>
          <a:prstGeom prst="rect">
            <a:avLst/>
          </a:prstGeom>
        </p:spPr>
      </p:pic>
    </p:spTree>
    <p:extLst>
      <p:ext uri="{BB962C8B-B14F-4D97-AF65-F5344CB8AC3E}">
        <p14:creationId xmlns:p14="http://schemas.microsoft.com/office/powerpoint/2010/main" val="24298705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DOE - MISCELLANEOUS TESTS</a:t>
            </a:r>
            <a:br>
              <a:rPr lang="en-US" dirty="0" smtClean="0"/>
            </a:br>
            <a:r>
              <a:rPr lang="en-US" dirty="0" smtClean="0"/>
              <a:t>Order Comment</a:t>
            </a:r>
            <a:endParaRPr lang="en-US" dirty="0"/>
          </a:p>
        </p:txBody>
      </p:sp>
      <p:sp>
        <p:nvSpPr>
          <p:cNvPr id="3" name="Content Placeholder 2"/>
          <p:cNvSpPr>
            <a:spLocks noGrp="1"/>
          </p:cNvSpPr>
          <p:nvPr>
            <p:ph idx="1"/>
          </p:nvPr>
        </p:nvSpPr>
        <p:spPr>
          <a:xfrm>
            <a:off x="838200" y="1233182"/>
            <a:ext cx="10515600" cy="4943781"/>
          </a:xfrm>
        </p:spPr>
        <p:txBody>
          <a:bodyPr>
            <a:normAutofit/>
          </a:bodyPr>
          <a:lstStyle/>
          <a:p>
            <a:endParaRPr lang="en-US" dirty="0"/>
          </a:p>
          <a:p>
            <a:r>
              <a:rPr lang="en-US" b="1" dirty="0" smtClean="0"/>
              <a:t>You must add the Order Comment</a:t>
            </a:r>
            <a:r>
              <a:rPr lang="en-US" b="1" dirty="0"/>
              <a:t>: </a:t>
            </a:r>
            <a:endParaRPr lang="en-US" b="1" dirty="0" smtClean="0"/>
          </a:p>
          <a:p>
            <a:pPr lvl="1"/>
            <a:r>
              <a:rPr lang="en-US" dirty="0" smtClean="0"/>
              <a:t>specimen </a:t>
            </a:r>
            <a:r>
              <a:rPr lang="en-US" dirty="0"/>
              <a:t>collection </a:t>
            </a:r>
            <a:r>
              <a:rPr lang="en-US" dirty="0" smtClean="0"/>
              <a:t>requirements</a:t>
            </a:r>
          </a:p>
          <a:p>
            <a:pPr lvl="1"/>
            <a:r>
              <a:rPr lang="en-US" dirty="0" smtClean="0"/>
              <a:t>testing </a:t>
            </a:r>
            <a:r>
              <a:rPr lang="en-US" dirty="0"/>
              <a:t>lab address/contact </a:t>
            </a:r>
            <a:r>
              <a:rPr lang="en-US" dirty="0" smtClean="0"/>
              <a:t>number</a:t>
            </a:r>
          </a:p>
          <a:p>
            <a:pPr lvl="1"/>
            <a:r>
              <a:rPr lang="en-US" dirty="0" smtClean="0"/>
              <a:t>CPT/ICD </a:t>
            </a:r>
            <a:r>
              <a:rPr lang="en-US" dirty="0"/>
              <a:t>9 codes </a:t>
            </a:r>
          </a:p>
          <a:p>
            <a:pPr lvl="1"/>
            <a:r>
              <a:rPr lang="en-US" dirty="0" smtClean="0"/>
              <a:t>special </a:t>
            </a:r>
            <a:r>
              <a:rPr lang="en-US" dirty="0"/>
              <a:t>handling for the </a:t>
            </a:r>
            <a:r>
              <a:rPr lang="en-US" dirty="0" err="1"/>
              <a:t>misc</a:t>
            </a:r>
            <a:r>
              <a:rPr lang="en-US" dirty="0"/>
              <a:t> test ordered</a:t>
            </a:r>
            <a:r>
              <a:rPr lang="en-US" dirty="0" smtClean="0"/>
              <a:t>.</a:t>
            </a:r>
          </a:p>
          <a:p>
            <a:pPr lvl="1"/>
            <a:r>
              <a:rPr lang="en-US" dirty="0" smtClean="0"/>
              <a:t> </a:t>
            </a:r>
            <a:endParaRPr lang="en-US" dirty="0"/>
          </a:p>
          <a:p>
            <a:r>
              <a:rPr lang="en-US" dirty="0" smtClean="0"/>
              <a:t>Find the </a:t>
            </a:r>
            <a:r>
              <a:rPr lang="en-US" b="1" dirty="0" smtClean="0"/>
              <a:t>“</a:t>
            </a:r>
            <a:r>
              <a:rPr lang="en-US" b="1" dirty="0" err="1"/>
              <a:t>Misc</a:t>
            </a:r>
            <a:r>
              <a:rPr lang="en-US" b="1" dirty="0"/>
              <a:t> test list.” </a:t>
            </a:r>
            <a:endParaRPr lang="en-US" b="1" dirty="0" smtClean="0"/>
          </a:p>
          <a:p>
            <a:endParaRPr lang="en-US" b="1" dirty="0" smtClean="0"/>
          </a:p>
          <a:p>
            <a:r>
              <a:rPr lang="en-US" b="1" dirty="0" smtClean="0"/>
              <a:t>Open </a:t>
            </a:r>
            <a:r>
              <a:rPr lang="en-US" b="1" dirty="0"/>
              <a:t>up the </a:t>
            </a:r>
            <a:r>
              <a:rPr lang="en-US" b="1" dirty="0" err="1"/>
              <a:t>Misc</a:t>
            </a:r>
            <a:r>
              <a:rPr lang="en-US" b="1" dirty="0"/>
              <a:t> Test spreadsheet. </a:t>
            </a:r>
            <a:endParaRPr lang="en-US" dirty="0"/>
          </a:p>
        </p:txBody>
      </p:sp>
      <p:pic>
        <p:nvPicPr>
          <p:cNvPr id="4" name="Picture 3"/>
          <p:cNvPicPr>
            <a:picLocks noChangeAspect="1"/>
          </p:cNvPicPr>
          <p:nvPr/>
        </p:nvPicPr>
        <p:blipFill>
          <a:blip r:embed="rId2"/>
          <a:stretch>
            <a:fillRect/>
          </a:stretch>
        </p:blipFill>
        <p:spPr>
          <a:xfrm>
            <a:off x="9873842" y="509193"/>
            <a:ext cx="1016036" cy="1037426"/>
          </a:xfrm>
          <a:prstGeom prst="rect">
            <a:avLst/>
          </a:prstGeom>
        </p:spPr>
      </p:pic>
      <p:pic>
        <p:nvPicPr>
          <p:cNvPr id="5" name="Picture 4"/>
          <p:cNvPicPr>
            <a:picLocks noChangeAspect="1"/>
          </p:cNvPicPr>
          <p:nvPr/>
        </p:nvPicPr>
        <p:blipFill>
          <a:blip r:embed="rId3"/>
          <a:stretch>
            <a:fillRect/>
          </a:stretch>
        </p:blipFill>
        <p:spPr>
          <a:xfrm>
            <a:off x="8766280" y="3349698"/>
            <a:ext cx="1615580" cy="2827265"/>
          </a:xfrm>
          <a:prstGeom prst="rect">
            <a:avLst/>
          </a:prstGeom>
        </p:spPr>
      </p:pic>
      <p:pic>
        <p:nvPicPr>
          <p:cNvPr id="6" name="Picture 5"/>
          <p:cNvPicPr>
            <a:picLocks noChangeAspect="1"/>
          </p:cNvPicPr>
          <p:nvPr/>
        </p:nvPicPr>
        <p:blipFill>
          <a:blip r:embed="rId4"/>
          <a:stretch>
            <a:fillRect/>
          </a:stretch>
        </p:blipFill>
        <p:spPr>
          <a:xfrm>
            <a:off x="5477284" y="3994636"/>
            <a:ext cx="3124471" cy="701101"/>
          </a:xfrm>
          <a:prstGeom prst="rect">
            <a:avLst/>
          </a:prstGeom>
        </p:spPr>
      </p:pic>
    </p:spTree>
    <p:extLst>
      <p:ext uri="{BB962C8B-B14F-4D97-AF65-F5344CB8AC3E}">
        <p14:creationId xmlns:p14="http://schemas.microsoft.com/office/powerpoint/2010/main" val="11844932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DOE - MISCELLANEOUS TESTS</a:t>
            </a:r>
            <a:br>
              <a:rPr lang="en-US" dirty="0" smtClean="0"/>
            </a:br>
            <a:r>
              <a:rPr lang="en-US" dirty="0" smtClean="0"/>
              <a:t>Order Comment</a:t>
            </a:r>
            <a:endParaRPr lang="en-US" dirty="0"/>
          </a:p>
        </p:txBody>
      </p:sp>
      <p:sp>
        <p:nvSpPr>
          <p:cNvPr id="3" name="Content Placeholder 2"/>
          <p:cNvSpPr>
            <a:spLocks noGrp="1"/>
          </p:cNvSpPr>
          <p:nvPr>
            <p:ph idx="1"/>
          </p:nvPr>
        </p:nvSpPr>
        <p:spPr/>
        <p:txBody>
          <a:bodyPr/>
          <a:lstStyle/>
          <a:p>
            <a:pPr lvl="0"/>
            <a:r>
              <a:rPr lang="en-US" b="1" dirty="0"/>
              <a:t>Find your tests. (In alphabetical order)</a:t>
            </a:r>
            <a:endParaRPr lang="en-US" dirty="0"/>
          </a:p>
          <a:p>
            <a:pPr lvl="0"/>
            <a:r>
              <a:rPr lang="en-US" b="1" dirty="0"/>
              <a:t>Highlight comment box.</a:t>
            </a:r>
            <a:r>
              <a:rPr lang="en-US" dirty="0"/>
              <a:t> </a:t>
            </a:r>
          </a:p>
          <a:p>
            <a:r>
              <a:rPr lang="en-US" dirty="0"/>
              <a:t>If a lab test is not found on the </a:t>
            </a:r>
            <a:r>
              <a:rPr lang="en-US" dirty="0" err="1"/>
              <a:t>Misc</a:t>
            </a:r>
            <a:r>
              <a:rPr lang="en-US" dirty="0"/>
              <a:t> test list, contact Client Services for guidance</a:t>
            </a:r>
            <a:r>
              <a:rPr lang="en-US" dirty="0" smtClean="0"/>
              <a:t>.</a:t>
            </a:r>
          </a:p>
          <a:p>
            <a:pPr lvl="0"/>
            <a:r>
              <a:rPr lang="en-US" dirty="0" smtClean="0"/>
              <a:t> </a:t>
            </a:r>
            <a:r>
              <a:rPr lang="en-US" b="1" dirty="0"/>
              <a:t>Copy and Paste into the comments of test. (Control-C to copy, Control-V to paste)</a:t>
            </a:r>
            <a:endParaRPr lang="en-US" dirty="0"/>
          </a:p>
          <a:p>
            <a:endParaRPr lang="en-US" dirty="0"/>
          </a:p>
        </p:txBody>
      </p:sp>
      <p:pic>
        <p:nvPicPr>
          <p:cNvPr id="4" name="Picture 3"/>
          <p:cNvPicPr>
            <a:picLocks noChangeAspect="1"/>
          </p:cNvPicPr>
          <p:nvPr/>
        </p:nvPicPr>
        <p:blipFill>
          <a:blip r:embed="rId2"/>
          <a:stretch>
            <a:fillRect/>
          </a:stretch>
        </p:blipFill>
        <p:spPr>
          <a:xfrm>
            <a:off x="3488479" y="1622342"/>
            <a:ext cx="5819048" cy="1247619"/>
          </a:xfrm>
          <a:prstGeom prst="rect">
            <a:avLst/>
          </a:prstGeom>
        </p:spPr>
      </p:pic>
      <p:pic>
        <p:nvPicPr>
          <p:cNvPr id="5" name="Picture 4"/>
          <p:cNvPicPr>
            <a:picLocks noChangeAspect="1"/>
          </p:cNvPicPr>
          <p:nvPr/>
        </p:nvPicPr>
        <p:blipFill>
          <a:blip r:embed="rId3"/>
          <a:stretch>
            <a:fillRect/>
          </a:stretch>
        </p:blipFill>
        <p:spPr>
          <a:xfrm>
            <a:off x="5803993" y="3072201"/>
            <a:ext cx="3352381" cy="3104762"/>
          </a:xfrm>
          <a:prstGeom prst="rect">
            <a:avLst/>
          </a:prstGeom>
        </p:spPr>
      </p:pic>
    </p:spTree>
    <p:extLst>
      <p:ext uri="{BB962C8B-B14F-4D97-AF65-F5344CB8AC3E}">
        <p14:creationId xmlns:p14="http://schemas.microsoft.com/office/powerpoint/2010/main" val="33217135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1817236"/>
            <a:ext cx="10515600" cy="4351338"/>
          </a:xfrm>
        </p:spPr>
        <p:txBody>
          <a:bodyPr/>
          <a:lstStyle/>
          <a:p>
            <a:pPr lvl="0"/>
            <a:r>
              <a:rPr lang="en-US" dirty="0" smtClean="0"/>
              <a:t>Fill out Reference Lab </a:t>
            </a:r>
            <a:r>
              <a:rPr lang="en-US" dirty="0" err="1" smtClean="0"/>
              <a:t>Form</a:t>
            </a:r>
            <a:r>
              <a:rPr lang="en-US" dirty="0" err="1"/>
              <a:t>Find</a:t>
            </a:r>
            <a:r>
              <a:rPr lang="en-US" dirty="0"/>
              <a:t> the form specific to the reference lab for that test. (Reference lab info will be found in the comments of spreadsheet.)</a:t>
            </a:r>
          </a:p>
          <a:p>
            <a:pPr lvl="0"/>
            <a:r>
              <a:rPr lang="en-US" dirty="0"/>
              <a:t>Forms for reference labs can be found on the website</a:t>
            </a:r>
          </a:p>
          <a:p>
            <a:pPr lvl="0"/>
            <a:r>
              <a:rPr lang="en-US" dirty="0" smtClean="0"/>
              <a:t> </a:t>
            </a:r>
            <a:r>
              <a:rPr lang="en-US" dirty="0"/>
              <a:t>Fill out highlighted areas.  Remember to fill out ICD code (Diagnosis code)  This can be found in Health Connect-Patient Snapshot data.  (If you do not know which code to use you can write them all.)</a:t>
            </a:r>
          </a:p>
          <a:p>
            <a:endParaRPr lang="en-US" dirty="0"/>
          </a:p>
        </p:txBody>
      </p:sp>
      <p:pic>
        <p:nvPicPr>
          <p:cNvPr id="5" name="Picture 4"/>
          <p:cNvPicPr>
            <a:picLocks noChangeAspect="1"/>
          </p:cNvPicPr>
          <p:nvPr/>
        </p:nvPicPr>
        <p:blipFill>
          <a:blip r:embed="rId2"/>
          <a:stretch>
            <a:fillRect/>
          </a:stretch>
        </p:blipFill>
        <p:spPr>
          <a:xfrm>
            <a:off x="900347" y="4922822"/>
            <a:ext cx="2371429" cy="1609524"/>
          </a:xfrm>
          <a:prstGeom prst="rect">
            <a:avLst/>
          </a:prstGeom>
        </p:spPr>
      </p:pic>
      <p:pic>
        <p:nvPicPr>
          <p:cNvPr id="6" name="Picture 5"/>
          <p:cNvPicPr>
            <a:picLocks noChangeAspect="1"/>
          </p:cNvPicPr>
          <p:nvPr/>
        </p:nvPicPr>
        <p:blipFill>
          <a:blip r:embed="rId3"/>
          <a:stretch>
            <a:fillRect/>
          </a:stretch>
        </p:blipFill>
        <p:spPr>
          <a:xfrm>
            <a:off x="3899985" y="4756355"/>
            <a:ext cx="5952381" cy="2361905"/>
          </a:xfrm>
          <a:prstGeom prst="rect">
            <a:avLst/>
          </a:prstGeom>
        </p:spPr>
      </p:pic>
    </p:spTree>
    <p:extLst>
      <p:ext uri="{BB962C8B-B14F-4D97-AF65-F5344CB8AC3E}">
        <p14:creationId xmlns:p14="http://schemas.microsoft.com/office/powerpoint/2010/main" val="29846995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DEPARTMENT ORDER ENTRY</a:t>
            </a:r>
            <a:endParaRPr lang="en-US" b="1" dirty="0"/>
          </a:p>
        </p:txBody>
      </p:sp>
      <p:sp>
        <p:nvSpPr>
          <p:cNvPr id="3" name="Content Placeholder 2"/>
          <p:cNvSpPr>
            <a:spLocks noGrp="1"/>
          </p:cNvSpPr>
          <p:nvPr>
            <p:ph idx="1"/>
          </p:nvPr>
        </p:nvSpPr>
        <p:spPr/>
        <p:txBody>
          <a:bodyPr/>
          <a:lstStyle/>
          <a:p>
            <a:r>
              <a:rPr lang="en-US" sz="3200" dirty="0" smtClean="0"/>
              <a:t>Set up your Cerner ICON</a:t>
            </a:r>
          </a:p>
          <a:p>
            <a:r>
              <a:rPr lang="en-US" sz="3200" dirty="0" smtClean="0"/>
              <a:t>Patient Search </a:t>
            </a:r>
            <a:r>
              <a:rPr lang="en-US" dirty="0" smtClean="0"/>
              <a:t>= </a:t>
            </a:r>
            <a:r>
              <a:rPr lang="en-US" sz="2000" dirty="0" smtClean="0"/>
              <a:t>Click View &gt; Patient &gt; by Medical Record Number</a:t>
            </a:r>
          </a:p>
          <a:p>
            <a:endParaRPr lang="en-US" dirty="0"/>
          </a:p>
          <a:p>
            <a:endParaRPr lang="en-US" dirty="0" smtClean="0"/>
          </a:p>
          <a:p>
            <a:endParaRPr lang="en-US" dirty="0"/>
          </a:p>
          <a:p>
            <a:endParaRPr lang="en-US" dirty="0" smtClean="0"/>
          </a:p>
          <a:p>
            <a:r>
              <a:rPr lang="en-US" sz="3200" dirty="0" smtClean="0"/>
              <a:t>Orderable Filter </a:t>
            </a:r>
            <a:r>
              <a:rPr lang="en-US" dirty="0" smtClean="0"/>
              <a:t>= </a:t>
            </a:r>
            <a:r>
              <a:rPr lang="en-US" sz="2000" dirty="0" smtClean="0"/>
              <a:t>View &gt; Orderable Filter&gt; Laboratory</a:t>
            </a:r>
          </a:p>
          <a:p>
            <a:pPr marL="0" indent="0">
              <a:buNone/>
            </a:pPr>
            <a:endParaRPr lang="en-US" dirty="0"/>
          </a:p>
        </p:txBody>
      </p:sp>
      <p:pic>
        <p:nvPicPr>
          <p:cNvPr id="4" name="Picture 3"/>
          <p:cNvPicPr>
            <a:picLocks noChangeAspect="1"/>
          </p:cNvPicPr>
          <p:nvPr/>
        </p:nvPicPr>
        <p:blipFill>
          <a:blip r:embed="rId2"/>
          <a:stretch>
            <a:fillRect/>
          </a:stretch>
        </p:blipFill>
        <p:spPr>
          <a:xfrm>
            <a:off x="7650759" y="788199"/>
            <a:ext cx="1016036" cy="1037426"/>
          </a:xfrm>
          <a:prstGeom prst="rect">
            <a:avLst/>
          </a:prstGeom>
        </p:spPr>
      </p:pic>
      <p:pic>
        <p:nvPicPr>
          <p:cNvPr id="5" name="Picture 4"/>
          <p:cNvPicPr>
            <a:picLocks noChangeAspect="1"/>
          </p:cNvPicPr>
          <p:nvPr/>
        </p:nvPicPr>
        <p:blipFill>
          <a:blip r:embed="rId3"/>
          <a:stretch>
            <a:fillRect/>
          </a:stretch>
        </p:blipFill>
        <p:spPr>
          <a:xfrm>
            <a:off x="1263959" y="2915444"/>
            <a:ext cx="3406261" cy="1916965"/>
          </a:xfrm>
          <a:prstGeom prst="rect">
            <a:avLst/>
          </a:prstGeom>
        </p:spPr>
      </p:pic>
      <p:pic>
        <p:nvPicPr>
          <p:cNvPr id="6" name="Picture 5"/>
          <p:cNvPicPr>
            <a:picLocks noChangeAspect="1"/>
          </p:cNvPicPr>
          <p:nvPr/>
        </p:nvPicPr>
        <p:blipFill>
          <a:blip r:embed="rId4"/>
          <a:stretch>
            <a:fillRect/>
          </a:stretch>
        </p:blipFill>
        <p:spPr>
          <a:xfrm>
            <a:off x="7994204" y="4422951"/>
            <a:ext cx="3359596" cy="2002936"/>
          </a:xfrm>
          <a:prstGeom prst="rect">
            <a:avLst/>
          </a:prstGeom>
        </p:spPr>
      </p:pic>
    </p:spTree>
    <p:extLst>
      <p:ext uri="{BB962C8B-B14F-4D97-AF65-F5344CB8AC3E}">
        <p14:creationId xmlns:p14="http://schemas.microsoft.com/office/powerpoint/2010/main" val="26679956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DOE – NEW ENCOUNTER</a:t>
            </a:r>
            <a:endParaRPr lang="en-US" b="1" dirty="0"/>
          </a:p>
        </p:txBody>
      </p:sp>
      <p:sp>
        <p:nvSpPr>
          <p:cNvPr id="3" name="Content Placeholder 2"/>
          <p:cNvSpPr>
            <a:spLocks noGrp="1"/>
          </p:cNvSpPr>
          <p:nvPr>
            <p:ph idx="1"/>
          </p:nvPr>
        </p:nvSpPr>
        <p:spPr/>
        <p:txBody>
          <a:bodyPr>
            <a:normAutofit fontScale="85000" lnSpcReduction="20000"/>
          </a:bodyPr>
          <a:lstStyle/>
          <a:p>
            <a:r>
              <a:rPr lang="en-US" dirty="0" smtClean="0"/>
              <a:t>Create a NEW patient encounter</a:t>
            </a:r>
          </a:p>
          <a:p>
            <a:r>
              <a:rPr lang="en-US" dirty="0" smtClean="0"/>
              <a:t>You must start with the “Red Book”</a:t>
            </a:r>
          </a:p>
          <a:p>
            <a:endParaRPr lang="en-US" dirty="0" smtClean="0"/>
          </a:p>
          <a:p>
            <a:endParaRPr lang="en-US" dirty="0"/>
          </a:p>
          <a:p>
            <a:endParaRPr lang="en-US" dirty="0" smtClean="0"/>
          </a:p>
          <a:p>
            <a:endParaRPr lang="en-US" dirty="0"/>
          </a:p>
          <a:p>
            <a:r>
              <a:rPr lang="en-US" dirty="0" smtClean="0"/>
              <a:t>DO NOT use an existing encounter</a:t>
            </a:r>
          </a:p>
          <a:p>
            <a:r>
              <a:rPr lang="en-US" dirty="0" smtClean="0"/>
              <a:t>You must exit DOE application  </a:t>
            </a:r>
          </a:p>
          <a:p>
            <a:pPr marL="0" indent="0">
              <a:buNone/>
            </a:pPr>
            <a:r>
              <a:rPr lang="en-US" dirty="0" smtClean="0"/>
              <a:t>    Re-click the DOE ICON between patients </a:t>
            </a:r>
            <a:br>
              <a:rPr lang="en-US" dirty="0" smtClean="0"/>
            </a:br>
            <a:endParaRPr lang="en-US" dirty="0" smtClean="0"/>
          </a:p>
          <a:p>
            <a:r>
              <a:rPr lang="en-US" dirty="0" smtClean="0"/>
              <a:t>Create a new encounter for ALF/SNF also</a:t>
            </a:r>
            <a:endParaRPr lang="en-US" dirty="0"/>
          </a:p>
        </p:txBody>
      </p:sp>
      <p:pic>
        <p:nvPicPr>
          <p:cNvPr id="4" name="Picture 3"/>
          <p:cNvPicPr>
            <a:picLocks noChangeAspect="1"/>
          </p:cNvPicPr>
          <p:nvPr/>
        </p:nvPicPr>
        <p:blipFill>
          <a:blip r:embed="rId2"/>
          <a:stretch>
            <a:fillRect/>
          </a:stretch>
        </p:blipFill>
        <p:spPr>
          <a:xfrm>
            <a:off x="6517752" y="4948661"/>
            <a:ext cx="1016036" cy="1037426"/>
          </a:xfrm>
          <a:prstGeom prst="rect">
            <a:avLst/>
          </a:prstGeom>
        </p:spPr>
      </p:pic>
      <p:pic>
        <p:nvPicPr>
          <p:cNvPr id="6" name="Picture 5"/>
          <p:cNvPicPr>
            <a:picLocks noChangeAspect="1"/>
          </p:cNvPicPr>
          <p:nvPr/>
        </p:nvPicPr>
        <p:blipFill>
          <a:blip r:embed="rId3"/>
          <a:stretch>
            <a:fillRect/>
          </a:stretch>
        </p:blipFill>
        <p:spPr>
          <a:xfrm>
            <a:off x="1625215" y="2849829"/>
            <a:ext cx="3505504" cy="579170"/>
          </a:xfrm>
          <a:prstGeom prst="rect">
            <a:avLst/>
          </a:prstGeom>
        </p:spPr>
      </p:pic>
      <p:pic>
        <p:nvPicPr>
          <p:cNvPr id="5" name="Picture 4"/>
          <p:cNvPicPr>
            <a:picLocks noChangeAspect="1"/>
          </p:cNvPicPr>
          <p:nvPr/>
        </p:nvPicPr>
        <p:blipFill>
          <a:blip r:embed="rId4"/>
          <a:stretch>
            <a:fillRect/>
          </a:stretch>
        </p:blipFill>
        <p:spPr>
          <a:xfrm>
            <a:off x="4363540" y="3254469"/>
            <a:ext cx="662997" cy="746825"/>
          </a:xfrm>
          <a:prstGeom prst="rect">
            <a:avLst/>
          </a:prstGeom>
        </p:spPr>
      </p:pic>
      <p:pic>
        <p:nvPicPr>
          <p:cNvPr id="7" name="Picture 6"/>
          <p:cNvPicPr>
            <a:picLocks noChangeAspect="1"/>
          </p:cNvPicPr>
          <p:nvPr/>
        </p:nvPicPr>
        <p:blipFill>
          <a:blip r:embed="rId5"/>
          <a:stretch>
            <a:fillRect/>
          </a:stretch>
        </p:blipFill>
        <p:spPr>
          <a:xfrm>
            <a:off x="5532071" y="4371726"/>
            <a:ext cx="1127858" cy="441998"/>
          </a:xfrm>
          <a:prstGeom prst="rect">
            <a:avLst/>
          </a:prstGeom>
        </p:spPr>
      </p:pic>
    </p:spTree>
    <p:extLst>
      <p:ext uri="{BB962C8B-B14F-4D97-AF65-F5344CB8AC3E}">
        <p14:creationId xmlns:p14="http://schemas.microsoft.com/office/powerpoint/2010/main" val="4602339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DOE – Registering a New Patient Encounter</a:t>
            </a:r>
            <a:endParaRPr lang="en-US" b="1" dirty="0"/>
          </a:p>
        </p:txBody>
      </p:sp>
      <p:sp>
        <p:nvSpPr>
          <p:cNvPr id="3" name="Content Placeholder 2"/>
          <p:cNvSpPr>
            <a:spLocks noGrp="1"/>
          </p:cNvSpPr>
          <p:nvPr>
            <p:ph idx="1"/>
          </p:nvPr>
        </p:nvSpPr>
        <p:spPr/>
        <p:txBody>
          <a:bodyPr/>
          <a:lstStyle/>
          <a:p>
            <a:r>
              <a:rPr lang="en-US" dirty="0" smtClean="0"/>
              <a:t>Enter the patient’s 9 digit medical record number (MRN)</a:t>
            </a:r>
          </a:p>
          <a:p>
            <a:r>
              <a:rPr lang="en-US" dirty="0" smtClean="0"/>
              <a:t>                                Press Enter.</a:t>
            </a:r>
            <a:endParaRPr lang="en-US" dirty="0"/>
          </a:p>
          <a:p>
            <a:r>
              <a:rPr lang="en-US" dirty="0" smtClean="0"/>
              <a:t>                                Click Add Encounter</a:t>
            </a:r>
          </a:p>
          <a:p>
            <a:endParaRPr lang="en-US" dirty="0"/>
          </a:p>
          <a:p>
            <a:endParaRPr lang="en-US" dirty="0" smtClean="0"/>
          </a:p>
          <a:p>
            <a:r>
              <a:rPr lang="en-US" dirty="0" smtClean="0"/>
              <a:t>Add </a:t>
            </a:r>
            <a:r>
              <a:rPr lang="en-US" u="sng" dirty="0" smtClean="0"/>
              <a:t>your</a:t>
            </a:r>
            <a:r>
              <a:rPr lang="en-US" dirty="0" smtClean="0"/>
              <a:t> clinic site</a:t>
            </a:r>
          </a:p>
          <a:p>
            <a:r>
              <a:rPr lang="en-US" dirty="0" smtClean="0"/>
              <a:t>Click OK</a:t>
            </a:r>
            <a:endParaRPr lang="en-US" dirty="0"/>
          </a:p>
          <a:p>
            <a:endParaRPr lang="en-US" dirty="0" smtClean="0"/>
          </a:p>
          <a:p>
            <a:endParaRPr lang="en-US" dirty="0"/>
          </a:p>
          <a:p>
            <a:endParaRPr lang="en-US" dirty="0" smtClean="0"/>
          </a:p>
          <a:p>
            <a:endParaRPr lang="en-US" dirty="0" smtClean="0"/>
          </a:p>
          <a:p>
            <a:endParaRPr lang="en-US" dirty="0"/>
          </a:p>
        </p:txBody>
      </p:sp>
      <p:pic>
        <p:nvPicPr>
          <p:cNvPr id="4" name="Picture 3"/>
          <p:cNvPicPr>
            <a:picLocks noChangeAspect="1"/>
          </p:cNvPicPr>
          <p:nvPr/>
        </p:nvPicPr>
        <p:blipFill>
          <a:blip r:embed="rId2"/>
          <a:stretch>
            <a:fillRect/>
          </a:stretch>
        </p:blipFill>
        <p:spPr>
          <a:xfrm>
            <a:off x="10746297" y="509193"/>
            <a:ext cx="1016036" cy="1037426"/>
          </a:xfrm>
          <a:prstGeom prst="rect">
            <a:avLst/>
          </a:prstGeom>
        </p:spPr>
      </p:pic>
      <p:pic>
        <p:nvPicPr>
          <p:cNvPr id="6" name="Picture 5"/>
          <p:cNvPicPr>
            <a:picLocks noChangeAspect="1"/>
          </p:cNvPicPr>
          <p:nvPr/>
        </p:nvPicPr>
        <p:blipFill>
          <a:blip r:embed="rId3"/>
          <a:stretch>
            <a:fillRect/>
          </a:stretch>
        </p:blipFill>
        <p:spPr>
          <a:xfrm>
            <a:off x="1111480" y="2400978"/>
            <a:ext cx="1916946" cy="1791785"/>
          </a:xfrm>
          <a:prstGeom prst="rect">
            <a:avLst/>
          </a:prstGeom>
        </p:spPr>
      </p:pic>
      <p:pic>
        <p:nvPicPr>
          <p:cNvPr id="8" name="Picture 7"/>
          <p:cNvPicPr>
            <a:picLocks noChangeAspect="1"/>
          </p:cNvPicPr>
          <p:nvPr/>
        </p:nvPicPr>
        <p:blipFill>
          <a:blip r:embed="rId4"/>
          <a:stretch>
            <a:fillRect/>
          </a:stretch>
        </p:blipFill>
        <p:spPr>
          <a:xfrm>
            <a:off x="4783647" y="4421282"/>
            <a:ext cx="2423370" cy="2293819"/>
          </a:xfrm>
          <a:prstGeom prst="rect">
            <a:avLst/>
          </a:prstGeom>
        </p:spPr>
      </p:pic>
    </p:spTree>
    <p:extLst>
      <p:ext uri="{BB962C8B-B14F-4D97-AF65-F5344CB8AC3E}">
        <p14:creationId xmlns:p14="http://schemas.microsoft.com/office/powerpoint/2010/main" val="7708920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
            </a:r>
            <a:r>
              <a:rPr lang="en-US" b="1" dirty="0" smtClean="0"/>
              <a:t>OE - Registering a New Patient Encounter </a:t>
            </a:r>
            <a:endParaRPr lang="en-US" b="1" dirty="0"/>
          </a:p>
        </p:txBody>
      </p:sp>
      <p:sp>
        <p:nvSpPr>
          <p:cNvPr id="3" name="Content Placeholder 2"/>
          <p:cNvSpPr>
            <a:spLocks noGrp="1"/>
          </p:cNvSpPr>
          <p:nvPr>
            <p:ph idx="1"/>
          </p:nvPr>
        </p:nvSpPr>
        <p:spPr/>
        <p:txBody>
          <a:bodyPr/>
          <a:lstStyle/>
          <a:p>
            <a:r>
              <a:rPr lang="en-US" dirty="0" smtClean="0"/>
              <a:t>Enter DEPARTMENT AND ORDERING PROVIDER</a:t>
            </a:r>
          </a:p>
          <a:p>
            <a:r>
              <a:rPr lang="en-US" dirty="0" smtClean="0"/>
              <a:t>Dept. is always LAB</a:t>
            </a:r>
          </a:p>
          <a:p>
            <a:endParaRPr lang="en-US" dirty="0"/>
          </a:p>
          <a:p>
            <a:r>
              <a:rPr lang="en-US" dirty="0" smtClean="0"/>
              <a:t>Click OK</a:t>
            </a:r>
            <a:endParaRPr lang="en-US" dirty="0"/>
          </a:p>
        </p:txBody>
      </p:sp>
      <p:pic>
        <p:nvPicPr>
          <p:cNvPr id="4" name="Picture 3"/>
          <p:cNvPicPr>
            <a:picLocks noChangeAspect="1"/>
          </p:cNvPicPr>
          <p:nvPr/>
        </p:nvPicPr>
        <p:blipFill>
          <a:blip r:embed="rId2"/>
          <a:stretch>
            <a:fillRect/>
          </a:stretch>
        </p:blipFill>
        <p:spPr>
          <a:xfrm>
            <a:off x="10645629" y="509193"/>
            <a:ext cx="1016036" cy="1037426"/>
          </a:xfrm>
          <a:prstGeom prst="rect">
            <a:avLst/>
          </a:prstGeom>
        </p:spPr>
      </p:pic>
      <p:pic>
        <p:nvPicPr>
          <p:cNvPr id="5" name="Picture 4"/>
          <p:cNvPicPr>
            <a:picLocks noChangeAspect="1"/>
          </p:cNvPicPr>
          <p:nvPr/>
        </p:nvPicPr>
        <p:blipFill>
          <a:blip r:embed="rId3"/>
          <a:stretch>
            <a:fillRect/>
          </a:stretch>
        </p:blipFill>
        <p:spPr>
          <a:xfrm>
            <a:off x="5369169" y="2437628"/>
            <a:ext cx="5368873" cy="3874272"/>
          </a:xfrm>
          <a:prstGeom prst="rect">
            <a:avLst/>
          </a:prstGeom>
        </p:spPr>
      </p:pic>
    </p:spTree>
    <p:extLst>
      <p:ext uri="{BB962C8B-B14F-4D97-AF65-F5344CB8AC3E}">
        <p14:creationId xmlns:p14="http://schemas.microsoft.com/office/powerpoint/2010/main" val="20511453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DOE – Placing an Order</a:t>
            </a:r>
            <a:endParaRPr lang="en-US" b="1" dirty="0"/>
          </a:p>
        </p:txBody>
      </p:sp>
      <p:pic>
        <p:nvPicPr>
          <p:cNvPr id="4" name="Picture 3"/>
          <p:cNvPicPr>
            <a:picLocks noChangeAspect="1"/>
          </p:cNvPicPr>
          <p:nvPr/>
        </p:nvPicPr>
        <p:blipFill>
          <a:blip r:embed="rId2"/>
          <a:stretch>
            <a:fillRect/>
          </a:stretch>
        </p:blipFill>
        <p:spPr>
          <a:xfrm>
            <a:off x="10645629" y="509193"/>
            <a:ext cx="1016036" cy="1037426"/>
          </a:xfrm>
          <a:prstGeom prst="rect">
            <a:avLst/>
          </a:prstGeom>
        </p:spPr>
      </p:pic>
      <p:sp>
        <p:nvSpPr>
          <p:cNvPr id="6" name="Content Placeholder 5"/>
          <p:cNvSpPr>
            <a:spLocks noGrp="1"/>
          </p:cNvSpPr>
          <p:nvPr>
            <p:ph idx="1"/>
          </p:nvPr>
        </p:nvSpPr>
        <p:spPr/>
        <p:txBody>
          <a:bodyPr/>
          <a:lstStyle/>
          <a:p>
            <a:r>
              <a:rPr lang="en-US" dirty="0" smtClean="0"/>
              <a:t>Enter a test code in the Orderable Selection Box</a:t>
            </a:r>
          </a:p>
          <a:p>
            <a:endParaRPr lang="en-US" dirty="0" smtClean="0"/>
          </a:p>
          <a:p>
            <a:r>
              <a:rPr lang="en-US" dirty="0" smtClean="0"/>
              <a:t>                                                </a:t>
            </a:r>
            <a:r>
              <a:rPr lang="en-US" dirty="0" smtClean="0"/>
              <a:t>exact </a:t>
            </a:r>
            <a:r>
              <a:rPr lang="en-US" dirty="0" smtClean="0"/>
              <a:t>test order code</a:t>
            </a:r>
          </a:p>
          <a:p>
            <a:r>
              <a:rPr lang="en-US" dirty="0" smtClean="0"/>
              <a:t>                                                                  or</a:t>
            </a:r>
          </a:p>
          <a:p>
            <a:r>
              <a:rPr lang="en-US" dirty="0" smtClean="0"/>
              <a:t>                                            </a:t>
            </a:r>
            <a:r>
              <a:rPr lang="en-US" dirty="0" smtClean="0"/>
              <a:t> </a:t>
            </a:r>
            <a:r>
              <a:rPr lang="en-US" dirty="0" smtClean="0"/>
              <a:t>the </a:t>
            </a:r>
            <a:r>
              <a:rPr lang="en-US" dirty="0" smtClean="0"/>
              <a:t>first </a:t>
            </a:r>
            <a:r>
              <a:rPr lang="en-US" dirty="0" smtClean="0"/>
              <a:t>few </a:t>
            </a:r>
            <a:r>
              <a:rPr lang="en-US" dirty="0" smtClean="0"/>
              <a:t>characters</a:t>
            </a:r>
          </a:p>
          <a:p>
            <a:endParaRPr lang="en-US" dirty="0"/>
          </a:p>
          <a:p>
            <a:endParaRPr lang="en-US" dirty="0" smtClean="0"/>
          </a:p>
          <a:p>
            <a:r>
              <a:rPr lang="en-US" dirty="0" smtClean="0"/>
              <a:t>Choose the correct test in Find </a:t>
            </a:r>
            <a:r>
              <a:rPr lang="en-US" dirty="0" err="1" smtClean="0"/>
              <a:t>Orderables</a:t>
            </a:r>
            <a:endParaRPr lang="en-US" dirty="0"/>
          </a:p>
        </p:txBody>
      </p:sp>
      <p:pic>
        <p:nvPicPr>
          <p:cNvPr id="7" name="Content Placeholder 4"/>
          <p:cNvPicPr>
            <a:picLocks noChangeAspect="1"/>
          </p:cNvPicPr>
          <p:nvPr/>
        </p:nvPicPr>
        <p:blipFill>
          <a:blip r:embed="rId3"/>
          <a:stretch>
            <a:fillRect/>
          </a:stretch>
        </p:blipFill>
        <p:spPr>
          <a:xfrm>
            <a:off x="271175" y="2742804"/>
            <a:ext cx="4317515" cy="2028488"/>
          </a:xfrm>
          <a:prstGeom prst="rect">
            <a:avLst/>
          </a:prstGeom>
        </p:spPr>
      </p:pic>
      <p:pic>
        <p:nvPicPr>
          <p:cNvPr id="8" name="Picture 7"/>
          <p:cNvPicPr>
            <a:picLocks noChangeAspect="1"/>
          </p:cNvPicPr>
          <p:nvPr/>
        </p:nvPicPr>
        <p:blipFill>
          <a:blip r:embed="rId4"/>
          <a:stretch>
            <a:fillRect/>
          </a:stretch>
        </p:blipFill>
        <p:spPr>
          <a:xfrm>
            <a:off x="8282673" y="4172284"/>
            <a:ext cx="3378991" cy="2574070"/>
          </a:xfrm>
          <a:prstGeom prst="rect">
            <a:avLst/>
          </a:prstGeom>
        </p:spPr>
      </p:pic>
    </p:spTree>
    <p:extLst>
      <p:ext uri="{BB962C8B-B14F-4D97-AF65-F5344CB8AC3E}">
        <p14:creationId xmlns:p14="http://schemas.microsoft.com/office/powerpoint/2010/main" val="18715696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DOE – Entering the Order Details</a:t>
            </a:r>
            <a:endParaRPr lang="en-US" b="1" dirty="0"/>
          </a:p>
        </p:txBody>
      </p:sp>
      <p:sp>
        <p:nvSpPr>
          <p:cNvPr id="3" name="Content Placeholder 2"/>
          <p:cNvSpPr>
            <a:spLocks noGrp="1"/>
          </p:cNvSpPr>
          <p:nvPr>
            <p:ph idx="1"/>
          </p:nvPr>
        </p:nvSpPr>
        <p:spPr>
          <a:xfrm>
            <a:off x="838200" y="1825624"/>
            <a:ext cx="10515600" cy="4911351"/>
          </a:xfrm>
        </p:spPr>
        <p:txBody>
          <a:bodyPr>
            <a:normAutofit/>
          </a:bodyPr>
          <a:lstStyle/>
          <a:p>
            <a:r>
              <a:rPr lang="en-US" dirty="0" smtClean="0"/>
              <a:t>You must complete Highlighted Yellow fields</a:t>
            </a:r>
          </a:p>
          <a:p>
            <a:pPr marL="0" indent="0">
              <a:buNone/>
            </a:pPr>
            <a:r>
              <a:rPr lang="en-US" dirty="0" smtClean="0"/>
              <a:t>And the ICD9 code (CODE)!!!!!</a:t>
            </a:r>
          </a:p>
          <a:p>
            <a:pPr marL="0" indent="0">
              <a:buNone/>
            </a:pPr>
            <a:endParaRPr lang="en-US" b="1" dirty="0">
              <a:solidFill>
                <a:srgbClr val="FF0000"/>
              </a:solidFill>
            </a:endParaRPr>
          </a:p>
          <a:p>
            <a:pPr marL="0" indent="0">
              <a:buNone/>
            </a:pPr>
            <a:endParaRPr lang="en-US" b="1" dirty="0" smtClean="0">
              <a:solidFill>
                <a:srgbClr val="FF0000"/>
              </a:solidFill>
            </a:endParaRPr>
          </a:p>
          <a:p>
            <a:pPr marL="0" indent="0">
              <a:buNone/>
            </a:pPr>
            <a:endParaRPr lang="en-US" b="1" dirty="0">
              <a:solidFill>
                <a:srgbClr val="FF0000"/>
              </a:solidFill>
            </a:endParaRPr>
          </a:p>
          <a:p>
            <a:pPr marL="0" indent="0">
              <a:buNone/>
            </a:pPr>
            <a:endParaRPr lang="en-US" b="1" dirty="0" smtClean="0">
              <a:solidFill>
                <a:srgbClr val="FF0000"/>
              </a:solidFill>
            </a:endParaRPr>
          </a:p>
          <a:p>
            <a:pPr marL="0" indent="0">
              <a:buNone/>
            </a:pPr>
            <a:endParaRPr lang="en-US" b="1" dirty="0">
              <a:solidFill>
                <a:srgbClr val="FF0000"/>
              </a:solidFill>
            </a:endParaRPr>
          </a:p>
          <a:p>
            <a:pPr marL="0" indent="0">
              <a:buNone/>
            </a:pPr>
            <a:endParaRPr lang="en-US" b="1" dirty="0" smtClean="0">
              <a:solidFill>
                <a:srgbClr val="FF0000"/>
              </a:solidFill>
            </a:endParaRPr>
          </a:p>
          <a:p>
            <a:pPr marL="0" indent="0">
              <a:buNone/>
            </a:pPr>
            <a:r>
              <a:rPr lang="en-US" dirty="0" smtClean="0"/>
              <a:t>When </a:t>
            </a:r>
            <a:r>
              <a:rPr lang="en-US" b="1" i="1" u="sng" dirty="0" smtClean="0"/>
              <a:t>Collected by </a:t>
            </a:r>
            <a:r>
              <a:rPr lang="en-US" dirty="0" smtClean="0"/>
              <a:t>not specified use </a:t>
            </a:r>
            <a:r>
              <a:rPr lang="en-US" b="1" i="1" dirty="0" smtClean="0"/>
              <a:t>NURSE</a:t>
            </a:r>
            <a:r>
              <a:rPr lang="en-US" dirty="0" smtClean="0"/>
              <a:t> or </a:t>
            </a:r>
            <a:r>
              <a:rPr lang="en-US" b="1" i="1" dirty="0" smtClean="0"/>
              <a:t>MISC COLL </a:t>
            </a:r>
            <a:r>
              <a:rPr lang="en-US" dirty="0" smtClean="0"/>
              <a:t>code</a:t>
            </a:r>
            <a:endParaRPr lang="en-US" dirty="0"/>
          </a:p>
        </p:txBody>
      </p:sp>
      <p:pic>
        <p:nvPicPr>
          <p:cNvPr id="4" name="Picture 3"/>
          <p:cNvPicPr>
            <a:picLocks noChangeAspect="1"/>
          </p:cNvPicPr>
          <p:nvPr/>
        </p:nvPicPr>
        <p:blipFill>
          <a:blip r:embed="rId2"/>
          <a:stretch>
            <a:fillRect/>
          </a:stretch>
        </p:blipFill>
        <p:spPr>
          <a:xfrm>
            <a:off x="9571838" y="365125"/>
            <a:ext cx="1016036" cy="1037426"/>
          </a:xfrm>
          <a:prstGeom prst="rect">
            <a:avLst/>
          </a:prstGeom>
        </p:spPr>
      </p:pic>
      <p:pic>
        <p:nvPicPr>
          <p:cNvPr id="6" name="Picture 5"/>
          <p:cNvPicPr>
            <a:picLocks noChangeAspect="1"/>
          </p:cNvPicPr>
          <p:nvPr/>
        </p:nvPicPr>
        <p:blipFill>
          <a:blip r:embed="rId3"/>
          <a:stretch>
            <a:fillRect/>
          </a:stretch>
        </p:blipFill>
        <p:spPr>
          <a:xfrm>
            <a:off x="754310" y="2852258"/>
            <a:ext cx="10351410" cy="2634144"/>
          </a:xfrm>
          <a:prstGeom prst="rect">
            <a:avLst/>
          </a:prstGeom>
        </p:spPr>
      </p:pic>
    </p:spTree>
    <p:extLst>
      <p:ext uri="{BB962C8B-B14F-4D97-AF65-F5344CB8AC3E}">
        <p14:creationId xmlns:p14="http://schemas.microsoft.com/office/powerpoint/2010/main" val="20720241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75"/>
            <a:ext cx="10515600" cy="1325563"/>
          </a:xfrm>
        </p:spPr>
        <p:txBody>
          <a:bodyPr/>
          <a:lstStyle/>
          <a:p>
            <a:r>
              <a:rPr lang="en-US" b="1" dirty="0" smtClean="0"/>
              <a:t>DOE – Entering ICD9/10 Code</a:t>
            </a:r>
            <a:r>
              <a:rPr lang="en-US" dirty="0" smtClean="0"/>
              <a:t/>
            </a:r>
            <a:br>
              <a:rPr lang="en-US" dirty="0" smtClean="0"/>
            </a:br>
            <a:endParaRPr lang="en-US" dirty="0"/>
          </a:p>
        </p:txBody>
      </p:sp>
      <p:pic>
        <p:nvPicPr>
          <p:cNvPr id="4" name="Picture 3"/>
          <p:cNvPicPr>
            <a:picLocks noChangeAspect="1"/>
          </p:cNvPicPr>
          <p:nvPr/>
        </p:nvPicPr>
        <p:blipFill>
          <a:blip r:embed="rId2"/>
          <a:stretch>
            <a:fillRect/>
          </a:stretch>
        </p:blipFill>
        <p:spPr>
          <a:xfrm>
            <a:off x="11037198" y="76275"/>
            <a:ext cx="1016036" cy="1037426"/>
          </a:xfrm>
          <a:prstGeom prst="rect">
            <a:avLst/>
          </a:prstGeom>
        </p:spPr>
      </p:pic>
      <p:sp>
        <p:nvSpPr>
          <p:cNvPr id="6" name="Content Placeholder 5"/>
          <p:cNvSpPr>
            <a:spLocks noGrp="1"/>
          </p:cNvSpPr>
          <p:nvPr>
            <p:ph idx="1"/>
          </p:nvPr>
        </p:nvSpPr>
        <p:spPr>
          <a:xfrm>
            <a:off x="521598" y="1401838"/>
            <a:ext cx="10515600" cy="4857563"/>
          </a:xfrm>
        </p:spPr>
        <p:txBody>
          <a:bodyPr/>
          <a:lstStyle/>
          <a:p>
            <a:r>
              <a:rPr lang="en-US" sz="3200" dirty="0" smtClean="0"/>
              <a:t>Click on the binoculars</a:t>
            </a:r>
          </a:p>
          <a:p>
            <a:endParaRPr lang="en-US" sz="3200" dirty="0"/>
          </a:p>
          <a:p>
            <a:r>
              <a:rPr lang="en-US" sz="3200" dirty="0" smtClean="0"/>
              <a:t>Select by Code or Description</a:t>
            </a:r>
            <a:endParaRPr lang="en-US" sz="3200" dirty="0"/>
          </a:p>
          <a:p>
            <a:r>
              <a:rPr lang="en-US" sz="3200" dirty="0" smtClean="0"/>
              <a:t>Enter and Search</a:t>
            </a:r>
          </a:p>
          <a:p>
            <a:endParaRPr lang="en-US" dirty="0"/>
          </a:p>
          <a:p>
            <a:pPr marL="0" indent="0">
              <a:buNone/>
            </a:pPr>
            <a:r>
              <a:rPr lang="en-US" dirty="0" smtClean="0"/>
              <a:t>                                        </a:t>
            </a:r>
          </a:p>
          <a:p>
            <a:pPr marL="0" indent="0">
              <a:buNone/>
            </a:pPr>
            <a:r>
              <a:rPr lang="en-US" sz="3200" dirty="0"/>
              <a:t> </a:t>
            </a:r>
            <a:r>
              <a:rPr lang="en-US" sz="3200" dirty="0" smtClean="0"/>
              <a:t>                                        Shorter descriptions are better</a:t>
            </a:r>
          </a:p>
          <a:p>
            <a:pPr marL="0" indent="0">
              <a:buNone/>
            </a:pPr>
            <a:r>
              <a:rPr lang="en-US" sz="3200" dirty="0"/>
              <a:t> </a:t>
            </a:r>
            <a:r>
              <a:rPr lang="en-US" sz="3200" dirty="0" smtClean="0"/>
              <a:t>                                        Always include the “v” when given</a:t>
            </a:r>
            <a:endParaRPr lang="en-US" sz="3200" dirty="0"/>
          </a:p>
        </p:txBody>
      </p:sp>
      <p:pic>
        <p:nvPicPr>
          <p:cNvPr id="7" name="Picture 6"/>
          <p:cNvPicPr>
            <a:picLocks noChangeAspect="1"/>
          </p:cNvPicPr>
          <p:nvPr/>
        </p:nvPicPr>
        <p:blipFill>
          <a:blip r:embed="rId3"/>
          <a:stretch>
            <a:fillRect/>
          </a:stretch>
        </p:blipFill>
        <p:spPr>
          <a:xfrm>
            <a:off x="5897461" y="810028"/>
            <a:ext cx="2829680" cy="2179620"/>
          </a:xfrm>
          <a:prstGeom prst="rect">
            <a:avLst/>
          </a:prstGeom>
        </p:spPr>
      </p:pic>
      <p:pic>
        <p:nvPicPr>
          <p:cNvPr id="8" name="Picture 7"/>
          <p:cNvPicPr>
            <a:picLocks noChangeAspect="1"/>
          </p:cNvPicPr>
          <p:nvPr/>
        </p:nvPicPr>
        <p:blipFill>
          <a:blip r:embed="rId4"/>
          <a:stretch>
            <a:fillRect/>
          </a:stretch>
        </p:blipFill>
        <p:spPr>
          <a:xfrm>
            <a:off x="7416719" y="2405755"/>
            <a:ext cx="3937081" cy="1685704"/>
          </a:xfrm>
          <a:prstGeom prst="rect">
            <a:avLst/>
          </a:prstGeom>
        </p:spPr>
      </p:pic>
      <p:pic>
        <p:nvPicPr>
          <p:cNvPr id="9" name="Picture 8"/>
          <p:cNvPicPr>
            <a:picLocks noChangeAspect="1"/>
          </p:cNvPicPr>
          <p:nvPr/>
        </p:nvPicPr>
        <p:blipFill>
          <a:blip r:embed="rId5"/>
          <a:stretch>
            <a:fillRect/>
          </a:stretch>
        </p:blipFill>
        <p:spPr>
          <a:xfrm>
            <a:off x="256583" y="3916956"/>
            <a:ext cx="3504770" cy="2255244"/>
          </a:xfrm>
          <a:prstGeom prst="rect">
            <a:avLst/>
          </a:prstGeom>
        </p:spPr>
      </p:pic>
    </p:spTree>
    <p:extLst>
      <p:ext uri="{BB962C8B-B14F-4D97-AF65-F5344CB8AC3E}">
        <p14:creationId xmlns:p14="http://schemas.microsoft.com/office/powerpoint/2010/main" val="13047479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552</TotalTime>
  <Words>955</Words>
  <Application>Microsoft Office PowerPoint</Application>
  <PresentationFormat>Widescreen</PresentationFormat>
  <Paragraphs>179</Paragraphs>
  <Slides>26</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1" baseType="lpstr">
      <vt:lpstr>Arial</vt:lpstr>
      <vt:lpstr>Calibri</vt:lpstr>
      <vt:lpstr>Calibri Light</vt:lpstr>
      <vt:lpstr>Office Theme</vt:lpstr>
      <vt:lpstr>Bitmap Image</vt:lpstr>
      <vt:lpstr>Colorado Laboratory  Cerner Computer Manual</vt:lpstr>
      <vt:lpstr>DEPARTMENT ORDER ENTRY </vt:lpstr>
      <vt:lpstr>DEPARTMENT ORDER ENTRY</vt:lpstr>
      <vt:lpstr>DOE – NEW ENCOUNTER</vt:lpstr>
      <vt:lpstr>DOE – Registering a New Patient Encounter</vt:lpstr>
      <vt:lpstr>DOE - Registering a New Patient Encounter </vt:lpstr>
      <vt:lpstr>DOE – Placing an Order</vt:lpstr>
      <vt:lpstr>DOE – Entering the Order Details</vt:lpstr>
      <vt:lpstr>DOE – Entering ICD9/10 Code </vt:lpstr>
      <vt:lpstr>DOE – Entering ICD9/10 Code</vt:lpstr>
      <vt:lpstr>     DOE – Entering ICD9/10 Code</vt:lpstr>
      <vt:lpstr>DOE – Entering Physician</vt:lpstr>
      <vt:lpstr>PowerPoint Presentation</vt:lpstr>
      <vt:lpstr>PowerPoint Presentation</vt:lpstr>
      <vt:lpstr>DOE - Glucose Tolerance Test</vt:lpstr>
      <vt:lpstr>DOE – Completing the Order</vt:lpstr>
      <vt:lpstr>NOW on to…</vt:lpstr>
      <vt:lpstr>DEPARTMENT ORDER ENTRY  SNF/ALF </vt:lpstr>
      <vt:lpstr>DEPARTMENT ORDER ENTRY  SNF/ALF</vt:lpstr>
      <vt:lpstr>DEPARTMENT ORDER ENTRY  SNF/ALF </vt:lpstr>
      <vt:lpstr>NEXT</vt:lpstr>
      <vt:lpstr>DEPARTMENT ORDER ENTRY  MISCELLANEOUS TESTS</vt:lpstr>
      <vt:lpstr>DEPARTMENT ORDER ENTRY  MISCELLANEOUS TESTS</vt:lpstr>
      <vt:lpstr>DOE - MISCELLANEOUS TESTS Order Comment</vt:lpstr>
      <vt:lpstr>DOE - MISCELLANEOUS TESTS Order Comment</vt:lpstr>
      <vt:lpstr>PowerPoint Presentation</vt:lpstr>
    </vt:vector>
  </TitlesOfParts>
  <Company>Kaiser Permanente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Colorado Laboratory  Cerner Computer Manual</dc:title>
  <dc:creator>Susan G. Moran</dc:creator>
  <cp:lastModifiedBy>Susan G. Moran</cp:lastModifiedBy>
  <cp:revision>36</cp:revision>
  <dcterms:created xsi:type="dcterms:W3CDTF">2015-08-26T13:49:08Z</dcterms:created>
  <dcterms:modified xsi:type="dcterms:W3CDTF">2015-08-27T21:35:19Z</dcterms:modified>
</cp:coreProperties>
</file>