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4" d="100"/>
          <a:sy n="94" d="100"/>
        </p:scale>
        <p:origin x="19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EAB33-A9BC-4277-9328-DA5E2BE71371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1FBE9-D14A-4066-9BF4-164E3037E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46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EAB33-A9BC-4277-9328-DA5E2BE71371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1FBE9-D14A-4066-9BF4-164E3037E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588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EAB33-A9BC-4277-9328-DA5E2BE71371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1FBE9-D14A-4066-9BF4-164E3037E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216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EAB33-A9BC-4277-9328-DA5E2BE71371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1FBE9-D14A-4066-9BF4-164E3037E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0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EAB33-A9BC-4277-9328-DA5E2BE71371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1FBE9-D14A-4066-9BF4-164E3037E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514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EAB33-A9BC-4277-9328-DA5E2BE71371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1FBE9-D14A-4066-9BF4-164E3037E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494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EAB33-A9BC-4277-9328-DA5E2BE71371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1FBE9-D14A-4066-9BF4-164E3037E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252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EAB33-A9BC-4277-9328-DA5E2BE71371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1FBE9-D14A-4066-9BF4-164E3037E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590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EAB33-A9BC-4277-9328-DA5E2BE71371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1FBE9-D14A-4066-9BF4-164E3037E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498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EAB33-A9BC-4277-9328-DA5E2BE71371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1FBE9-D14A-4066-9BF4-164E3037E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818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EAB33-A9BC-4277-9328-DA5E2BE71371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1FBE9-D14A-4066-9BF4-164E3037E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790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EAB33-A9BC-4277-9328-DA5E2BE71371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1FBE9-D14A-4066-9BF4-164E3037E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143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g"/><Relationship Id="rId4" Type="http://schemas.openxmlformats.org/officeDocument/2006/relationships/image" Target="../media/image2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7" Type="http://schemas.openxmlformats.org/officeDocument/2006/relationships/image" Target="../media/image33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4279" y="1602297"/>
            <a:ext cx="2538750" cy="88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Colorado Laboratory </a:t>
            </a:r>
            <a:br>
              <a:rPr lang="en-US" sz="3200" b="1" dirty="0" smtClean="0"/>
            </a:br>
            <a:r>
              <a:rPr lang="en-US" sz="3200" b="1" dirty="0" smtClean="0"/>
              <a:t>Cerner Computer Manual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DEPARTMENT ORDER ENTRY</a:t>
            </a:r>
            <a:endParaRPr lang="en-US" sz="5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4744" y="700822"/>
            <a:ext cx="1441287" cy="1471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171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046" y="101202"/>
            <a:ext cx="10515600" cy="1325563"/>
          </a:xfrm>
        </p:spPr>
        <p:txBody>
          <a:bodyPr/>
          <a:lstStyle/>
          <a:p>
            <a:r>
              <a:rPr lang="en-US" b="1" dirty="0" smtClean="0"/>
              <a:t>DOE – Entering ICD9/10 Code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296" y="1837348"/>
            <a:ext cx="10515600" cy="435133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Click MOVE and OK to add to order</a:t>
            </a:r>
          </a:p>
          <a:p>
            <a:endParaRPr lang="en-US" sz="3200" dirty="0" smtClean="0"/>
          </a:p>
          <a:p>
            <a:r>
              <a:rPr lang="en-US" sz="3200" dirty="0" smtClean="0"/>
              <a:t>You can remove unwanted codes here</a:t>
            </a:r>
          </a:p>
          <a:p>
            <a:pPr marL="0" indent="0">
              <a:buNone/>
            </a:pPr>
            <a:r>
              <a:rPr lang="en-US" sz="3200" dirty="0" smtClean="0"/>
              <a:t>     Highlight and Move back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5821" y="1027906"/>
            <a:ext cx="4595258" cy="382557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4909" y="4398507"/>
            <a:ext cx="4311941" cy="1542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060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76868" y="239381"/>
            <a:ext cx="10515600" cy="1325563"/>
          </a:xfrm>
        </p:spPr>
        <p:txBody>
          <a:bodyPr/>
          <a:lstStyle/>
          <a:p>
            <a:r>
              <a:rPr lang="en-US" dirty="0" smtClean="0"/>
              <a:t>     </a:t>
            </a:r>
            <a:r>
              <a:rPr lang="en-US" b="1" dirty="0" smtClean="0"/>
              <a:t>DOE – Entering ICD9/10 Code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074167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If NO Diagnosis Code is provided</a:t>
            </a:r>
          </a:p>
          <a:p>
            <a:pPr marL="0" indent="0">
              <a:buNone/>
            </a:pPr>
            <a:r>
              <a:rPr lang="en-US" dirty="0" smtClean="0"/>
              <a:t>You must make at least one attempt </a:t>
            </a:r>
          </a:p>
          <a:p>
            <a:pPr marL="0" indent="0">
              <a:buNone/>
            </a:pPr>
            <a:r>
              <a:rPr lang="en-US" dirty="0" smtClean="0"/>
              <a:t>to contact the provider and get the code(s)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                               If still unable to get a code: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                  Enter the order with comment 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      </a:t>
            </a:r>
            <a:r>
              <a:rPr lang="en-US" i="1" dirty="0" smtClean="0"/>
              <a:t>“Unable to retrieve diagnosis code from provider</a:t>
            </a:r>
            <a:r>
              <a:rPr lang="en-US" dirty="0" smtClean="0"/>
              <a:t>”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677" y="3390610"/>
            <a:ext cx="4232243" cy="332533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4356" y="674358"/>
            <a:ext cx="1807915" cy="2302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2878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DOE – Entering Physician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</a:t>
            </a:r>
            <a:r>
              <a:rPr lang="en-US" dirty="0" smtClean="0"/>
              <a:t>rdering </a:t>
            </a:r>
            <a:r>
              <a:rPr lang="en-US" dirty="0" smtClean="0"/>
              <a:t>provider is not in the </a:t>
            </a:r>
            <a:r>
              <a:rPr lang="en-US" dirty="0" smtClean="0"/>
              <a:t>system?</a:t>
            </a:r>
            <a:endParaRPr lang="en-US" dirty="0"/>
          </a:p>
          <a:p>
            <a:pPr lvl="0"/>
            <a:r>
              <a:rPr lang="en-US" dirty="0" smtClean="0"/>
              <a:t>Required information!!! (all three)</a:t>
            </a:r>
          </a:p>
          <a:p>
            <a:pPr lvl="1"/>
            <a:r>
              <a:rPr lang="en-US" dirty="0"/>
              <a:t>Office address </a:t>
            </a:r>
          </a:p>
          <a:p>
            <a:pPr lvl="1"/>
            <a:r>
              <a:rPr lang="en-US" dirty="0"/>
              <a:t>phone number </a:t>
            </a:r>
          </a:p>
          <a:p>
            <a:pPr lvl="1"/>
            <a:r>
              <a:rPr lang="en-US" dirty="0"/>
              <a:t>fax number - listed in provider address</a:t>
            </a:r>
          </a:p>
          <a:p>
            <a:pPr lvl="0"/>
            <a:r>
              <a:rPr lang="en-US" dirty="0" smtClean="0"/>
              <a:t>New providers NOT available immediately</a:t>
            </a:r>
          </a:p>
          <a:p>
            <a:pPr lvl="1"/>
            <a:r>
              <a:rPr lang="en-US" dirty="0" smtClean="0"/>
              <a:t>LIS must authenticate</a:t>
            </a:r>
          </a:p>
          <a:p>
            <a:pPr lvl="1"/>
            <a:r>
              <a:rPr lang="en-US" dirty="0" smtClean="0"/>
              <a:t>If you need to order new provider twice,</a:t>
            </a:r>
          </a:p>
          <a:p>
            <a:pPr marL="457200" lvl="1" indent="0">
              <a:buNone/>
            </a:pPr>
            <a:r>
              <a:rPr lang="en-US" dirty="0" smtClean="0"/>
              <a:t>Ex.  Two patients in a row, same unregistered provider</a:t>
            </a:r>
          </a:p>
          <a:p>
            <a:pPr marL="457200" lvl="1" indent="0">
              <a:buNone/>
            </a:pPr>
            <a:r>
              <a:rPr lang="en-US" dirty="0" smtClean="0"/>
              <a:t>STOP!  Call LIS to enter provider, or he becomes a duplicate</a:t>
            </a:r>
            <a:endParaRPr lang="en-US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8774" y="432237"/>
            <a:ext cx="1016036" cy="10374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0610" y="2326823"/>
            <a:ext cx="3688400" cy="264436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739" y="4412254"/>
            <a:ext cx="529520" cy="5295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8774" y="5573261"/>
            <a:ext cx="942975" cy="11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611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4659"/>
            <a:ext cx="10515600" cy="1325563"/>
          </a:xfrm>
        </p:spPr>
        <p:txBody>
          <a:bodyPr/>
          <a:lstStyle/>
          <a:p>
            <a:r>
              <a:rPr lang="en-US" b="1" dirty="0" smtClean="0"/>
              <a:t>DOE – Adding External Providers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7687"/>
            <a:ext cx="10515600" cy="4351338"/>
          </a:xfrm>
        </p:spPr>
        <p:txBody>
          <a:bodyPr/>
          <a:lstStyle/>
          <a:p>
            <a:r>
              <a:rPr lang="en-US" dirty="0" smtClean="0"/>
              <a:t>Click on binoculars</a:t>
            </a:r>
          </a:p>
          <a:p>
            <a:pPr marL="0" indent="0">
              <a:buNone/>
            </a:pPr>
            <a:r>
              <a:rPr lang="en-US" dirty="0" smtClean="0"/>
              <a:t>                                 </a:t>
            </a:r>
          </a:p>
          <a:p>
            <a:r>
              <a:rPr lang="en-US" dirty="0" smtClean="0"/>
              <a:t> Enter Provider last name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Deselect the </a:t>
            </a:r>
            <a:r>
              <a:rPr lang="en-US" i="1" dirty="0" smtClean="0"/>
              <a:t>Limit by organization</a:t>
            </a:r>
          </a:p>
          <a:p>
            <a:pPr marL="0" indent="0">
              <a:buNone/>
            </a:pPr>
            <a:r>
              <a:rPr lang="en-US" i="1" dirty="0"/>
              <a:t> </a:t>
            </a:r>
            <a:r>
              <a:rPr lang="en-US" i="1" dirty="0" smtClean="0"/>
              <a:t>   </a:t>
            </a:r>
            <a:r>
              <a:rPr lang="en-US" dirty="0" smtClean="0"/>
              <a:t>Search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8917" y="1471530"/>
            <a:ext cx="1776024" cy="110173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0742" y="2372044"/>
            <a:ext cx="3127400" cy="244788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82372" y="4484646"/>
            <a:ext cx="1676545" cy="1219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1133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56" y="13358"/>
            <a:ext cx="10515600" cy="1325563"/>
          </a:xfrm>
        </p:spPr>
        <p:txBody>
          <a:bodyPr/>
          <a:lstStyle/>
          <a:p>
            <a:r>
              <a:rPr lang="en-US" b="1" dirty="0"/>
              <a:t>DOE – Adding External Providers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-Add first name                                      -Enter the street address info, City,                     				                      State and Zip                                </a:t>
            </a:r>
          </a:p>
          <a:p>
            <a:pPr marL="0" indent="0">
              <a:buNone/>
            </a:pPr>
            <a:r>
              <a:rPr lang="en-US" dirty="0" smtClean="0"/>
              <a:t>-Click </a:t>
            </a:r>
            <a:r>
              <a:rPr lang="en-US" dirty="0"/>
              <a:t>Edit </a:t>
            </a:r>
            <a:r>
              <a:rPr lang="en-US" dirty="0" smtClean="0"/>
              <a:t>Address                                  -</a:t>
            </a:r>
            <a:r>
              <a:rPr lang="en-US" dirty="0"/>
              <a:t>last line </a:t>
            </a:r>
            <a:r>
              <a:rPr lang="en-US" dirty="0" smtClean="0"/>
              <a:t>of </a:t>
            </a:r>
            <a:r>
              <a:rPr lang="en-US" dirty="0"/>
              <a:t>Street Address, </a:t>
            </a:r>
            <a:r>
              <a:rPr lang="en-US" dirty="0" smtClean="0"/>
              <a:t>							enter </a:t>
            </a:r>
            <a:r>
              <a:rPr lang="en-US" dirty="0"/>
              <a:t>the word FAX: </a:t>
            </a:r>
            <a:r>
              <a:rPr lang="en-US" dirty="0" smtClean="0"/>
              <a:t>								and provider’s </a:t>
            </a:r>
            <a:r>
              <a:rPr lang="en-US" dirty="0"/>
              <a:t>fax number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                                                                                                -Apply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716" y="3547326"/>
            <a:ext cx="2636748" cy="287298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8509" y="4019298"/>
            <a:ext cx="3688400" cy="2644369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4466804" y="2989462"/>
            <a:ext cx="1213805" cy="7409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6807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52189"/>
            <a:ext cx="10515600" cy="1325563"/>
          </a:xfrm>
        </p:spPr>
        <p:txBody>
          <a:bodyPr/>
          <a:lstStyle/>
          <a:p>
            <a:r>
              <a:rPr lang="en-US" b="1" dirty="0" smtClean="0"/>
              <a:t>DOE - Glucose Tolerance Test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7739"/>
            <a:ext cx="10515600" cy="4759224"/>
          </a:xfrm>
        </p:spPr>
        <p:txBody>
          <a:bodyPr/>
          <a:lstStyle/>
          <a:p>
            <a:r>
              <a:rPr lang="en-US" dirty="0" smtClean="0"/>
              <a:t>Order Glucose Tolerance Test priority as “</a:t>
            </a:r>
            <a:r>
              <a:rPr lang="en-US" b="1" i="1" dirty="0" smtClean="0"/>
              <a:t>T</a:t>
            </a:r>
            <a:r>
              <a:rPr lang="en-US" dirty="0" smtClean="0"/>
              <a:t>” for timed.</a:t>
            </a:r>
          </a:p>
          <a:p>
            <a:r>
              <a:rPr lang="en-US" dirty="0" smtClean="0"/>
              <a:t>Enter the tolerance start time as the collection time.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Separate accession number will be assigned for each collection.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1590282" y="2528828"/>
          <a:ext cx="6675437" cy="178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Bitmap Image" r:id="rId3" imgW="7056732" imgH="2446232" progId="Paint.Picture">
                  <p:embed/>
                </p:oleObj>
              </mc:Choice>
              <mc:Fallback>
                <p:oleObj name="Bitmap Image" r:id="rId3" imgW="7056732" imgH="2446232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0282" y="2528828"/>
                        <a:ext cx="6675437" cy="178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90282" y="5425855"/>
            <a:ext cx="6685714" cy="8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9369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001"/>
            <a:ext cx="10515600" cy="1325563"/>
          </a:xfrm>
        </p:spPr>
        <p:txBody>
          <a:bodyPr/>
          <a:lstStyle/>
          <a:p>
            <a:r>
              <a:rPr lang="en-US" b="1" dirty="0" smtClean="0"/>
              <a:t>DOE – Completing the Order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886" y="1336564"/>
            <a:ext cx="11429326" cy="4939317"/>
          </a:xfrm>
        </p:spPr>
        <p:txBody>
          <a:bodyPr>
            <a:normAutofit fontScale="92500"/>
          </a:bodyPr>
          <a:lstStyle/>
          <a:p>
            <a:endParaRPr lang="en-US" dirty="0"/>
          </a:p>
          <a:p>
            <a:r>
              <a:rPr lang="en-US" dirty="0"/>
              <a:t>Click </a:t>
            </a:r>
            <a:r>
              <a:rPr lang="en-US" b="1" i="1" dirty="0"/>
              <a:t>Add Orderable to Scratch Pad </a:t>
            </a:r>
            <a:r>
              <a:rPr lang="en-US" dirty="0"/>
              <a:t>icon in the menu bar. </a:t>
            </a:r>
            <a:endParaRPr lang="en-US" dirty="0" smtClean="0"/>
          </a:p>
          <a:p>
            <a:r>
              <a:rPr lang="en-US" dirty="0" smtClean="0"/>
              <a:t>Add  </a:t>
            </a:r>
            <a:r>
              <a:rPr lang="en-US" dirty="0"/>
              <a:t>all of your </a:t>
            </a:r>
            <a:r>
              <a:rPr lang="en-US" dirty="0" err="1" smtClean="0"/>
              <a:t>orderables</a:t>
            </a:r>
            <a:r>
              <a:rPr lang="en-US" dirty="0" smtClean="0"/>
              <a:t> </a:t>
            </a:r>
            <a:r>
              <a:rPr lang="en-US" dirty="0"/>
              <a:t>to the scratch </a:t>
            </a:r>
            <a:r>
              <a:rPr lang="en-US" dirty="0" smtClean="0"/>
              <a:t>pad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/>
              <a:t>C</a:t>
            </a:r>
            <a:r>
              <a:rPr lang="en-US" dirty="0" smtClean="0"/>
              <a:t>lick </a:t>
            </a:r>
            <a:r>
              <a:rPr lang="en-US" dirty="0"/>
              <a:t>on the </a:t>
            </a:r>
            <a:r>
              <a:rPr lang="en-US" b="1" i="1" dirty="0"/>
              <a:t>Submit Orders </a:t>
            </a:r>
            <a:r>
              <a:rPr lang="en-US" dirty="0"/>
              <a:t>icon in the menu bar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You must exit DOE application  </a:t>
            </a:r>
          </a:p>
          <a:p>
            <a:pPr marL="0" indent="0">
              <a:buNone/>
            </a:pPr>
            <a:r>
              <a:rPr lang="en-US" dirty="0" smtClean="0"/>
              <a:t>              between patients and</a:t>
            </a:r>
          </a:p>
          <a:p>
            <a:pPr marL="0" indent="0">
              <a:buNone/>
            </a:pPr>
            <a:r>
              <a:rPr lang="en-US" dirty="0"/>
              <a:t> Re-click the </a:t>
            </a:r>
            <a:r>
              <a:rPr lang="en-US" dirty="0" smtClean="0"/>
              <a:t>ICON                            </a:t>
            </a:r>
            <a:r>
              <a:rPr lang="en-US" sz="2600" dirty="0" smtClean="0"/>
              <a:t>Clicking the RED book is NOT enough, leave the page!</a:t>
            </a:r>
            <a:endParaRPr lang="en-US" sz="2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1598" y="2240891"/>
            <a:ext cx="556308" cy="50296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7906" y="3672475"/>
            <a:ext cx="579170" cy="50296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58774" y="432237"/>
            <a:ext cx="1016036" cy="103742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4178" y="4816018"/>
            <a:ext cx="1127858" cy="44199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24635" y="5760247"/>
            <a:ext cx="890059" cy="90604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7905" y="2835078"/>
            <a:ext cx="10394581" cy="655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816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DEPARTMENT ORDER ENTRY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dirty="0" smtClean="0"/>
              <a:t>Used to enter patient orders into Cerner</a:t>
            </a:r>
          </a:p>
          <a:p>
            <a:pPr lvl="1"/>
            <a:r>
              <a:rPr lang="en-US" sz="3200" dirty="0" smtClean="0"/>
              <a:t>Paper </a:t>
            </a:r>
            <a:r>
              <a:rPr lang="en-US" sz="3200" dirty="0" smtClean="0"/>
              <a:t>orders from</a:t>
            </a:r>
            <a:endParaRPr lang="en-US" sz="3200" dirty="0" smtClean="0"/>
          </a:p>
          <a:p>
            <a:pPr lvl="2"/>
            <a:r>
              <a:rPr lang="en-US" sz="3200" dirty="0" smtClean="0"/>
              <a:t>Outside providers</a:t>
            </a:r>
          </a:p>
          <a:p>
            <a:pPr lvl="2"/>
            <a:r>
              <a:rPr lang="en-US" sz="3200" dirty="0" smtClean="0"/>
              <a:t>SNF (Skilled Nursing Facilities) </a:t>
            </a:r>
          </a:p>
          <a:p>
            <a:pPr lvl="2"/>
            <a:r>
              <a:rPr lang="en-US" sz="3200" dirty="0" smtClean="0"/>
              <a:t>ALF (Assisted Living Facilities) </a:t>
            </a:r>
          </a:p>
          <a:p>
            <a:pPr lvl="2"/>
            <a:endParaRPr lang="en-US" sz="3200" dirty="0" smtClean="0"/>
          </a:p>
          <a:p>
            <a:pPr marL="914400" lvl="2" indent="0">
              <a:buNone/>
            </a:pPr>
            <a:r>
              <a:rPr lang="en-US" sz="2400" i="1" dirty="0" smtClean="0"/>
              <a:t>Can also be used to:</a:t>
            </a:r>
          </a:p>
          <a:p>
            <a:pPr lvl="1"/>
            <a:r>
              <a:rPr lang="en-US" sz="3200" dirty="0" smtClean="0"/>
              <a:t>Add to previous orders</a:t>
            </a:r>
          </a:p>
          <a:p>
            <a:pPr lvl="1"/>
            <a:r>
              <a:rPr lang="en-US" sz="3200" dirty="0" smtClean="0"/>
              <a:t>Cancel orders</a:t>
            </a:r>
          </a:p>
          <a:p>
            <a:pPr lvl="1"/>
            <a:r>
              <a:rPr lang="en-US" sz="3200" dirty="0" smtClean="0"/>
              <a:t>Register a patient prior to order entry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5376" y="130667"/>
            <a:ext cx="1016036" cy="1037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449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DEPARTMENT ORDER ENTRY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Set up your Cerner ICON</a:t>
            </a:r>
          </a:p>
          <a:p>
            <a:r>
              <a:rPr lang="en-US" sz="3200" dirty="0" smtClean="0"/>
              <a:t>Patient Search </a:t>
            </a:r>
            <a:r>
              <a:rPr lang="en-US" dirty="0" smtClean="0"/>
              <a:t>= </a:t>
            </a:r>
            <a:r>
              <a:rPr lang="en-US" sz="2000" dirty="0" smtClean="0"/>
              <a:t>Click View &gt; Patient &gt; by Medical Record Number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3200" dirty="0" smtClean="0"/>
              <a:t>Orderable Filter </a:t>
            </a:r>
            <a:r>
              <a:rPr lang="en-US" dirty="0" smtClean="0"/>
              <a:t>= </a:t>
            </a:r>
            <a:r>
              <a:rPr lang="en-US" sz="2000" dirty="0" smtClean="0"/>
              <a:t>View &gt; Orderable Filter&gt; Laboratory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0759" y="788199"/>
            <a:ext cx="1016036" cy="10374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3959" y="2915444"/>
            <a:ext cx="3406261" cy="191696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94204" y="4422951"/>
            <a:ext cx="3359596" cy="200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994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DOE – NEW ENCOUNTER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Create a NEW patient </a:t>
            </a:r>
            <a:r>
              <a:rPr lang="en-US" dirty="0" smtClean="0"/>
              <a:t>encounter each time</a:t>
            </a:r>
            <a:endParaRPr lang="en-US" dirty="0" smtClean="0"/>
          </a:p>
          <a:p>
            <a:r>
              <a:rPr lang="en-US" dirty="0" smtClean="0"/>
              <a:t>You must start with the “Red Book”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DO NOT use an existing encounter</a:t>
            </a:r>
          </a:p>
          <a:p>
            <a:r>
              <a:rPr lang="en-US" dirty="0" smtClean="0"/>
              <a:t>You must exit DOE application </a:t>
            </a:r>
            <a:r>
              <a:rPr lang="en-US" dirty="0"/>
              <a:t>between patients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Re-click the DOE ICON between patients </a:t>
            </a:r>
            <a:br>
              <a:rPr lang="en-US" dirty="0" smtClean="0"/>
            </a:b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1894" y="5658250"/>
            <a:ext cx="1016036" cy="103742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5215" y="2849829"/>
            <a:ext cx="3505504" cy="57917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3540" y="3254469"/>
            <a:ext cx="662997" cy="7468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97912" y="4371726"/>
            <a:ext cx="1127858" cy="441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918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DOE – Registering a New Patient Encounter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Enter the patient’s 9 digit medical record number (MRN)</a:t>
            </a:r>
          </a:p>
          <a:p>
            <a:pPr marL="0" indent="0">
              <a:buNone/>
            </a:pPr>
            <a:r>
              <a:rPr lang="en-US" dirty="0" smtClean="0"/>
              <a:t>                                Press Enter.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             Click Add Encounter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Add </a:t>
            </a:r>
            <a:r>
              <a:rPr lang="en-US" u="sng" dirty="0" smtClean="0"/>
              <a:t>your</a:t>
            </a:r>
            <a:r>
              <a:rPr lang="en-US" dirty="0" smtClean="0"/>
              <a:t> clinic site</a:t>
            </a:r>
          </a:p>
          <a:p>
            <a:r>
              <a:rPr lang="en-US" dirty="0" smtClean="0"/>
              <a:t>Click OK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46297" y="509193"/>
            <a:ext cx="1016036" cy="103742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1480" y="2400978"/>
            <a:ext cx="1916946" cy="17917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3647" y="4421282"/>
            <a:ext cx="2423370" cy="22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815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</a:t>
            </a:r>
            <a:r>
              <a:rPr lang="en-US" b="1" dirty="0" smtClean="0"/>
              <a:t>OE - Registering a New Patient Encounter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Enter DEPARTMENT AND ORDERING </a:t>
            </a:r>
            <a:r>
              <a:rPr lang="en-US" dirty="0" smtClean="0"/>
              <a:t>PROVIDER</a:t>
            </a:r>
          </a:p>
          <a:p>
            <a:endParaRPr lang="en-US" dirty="0" smtClean="0"/>
          </a:p>
          <a:p>
            <a:r>
              <a:rPr lang="en-US" dirty="0" smtClean="0"/>
              <a:t>Dept. is always LAB</a:t>
            </a:r>
          </a:p>
          <a:p>
            <a:endParaRPr lang="en-US" dirty="0"/>
          </a:p>
          <a:p>
            <a:r>
              <a:rPr lang="en-US" dirty="0" smtClean="0"/>
              <a:t>Click OK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5629" y="509193"/>
            <a:ext cx="1016036" cy="10374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9169" y="2437628"/>
            <a:ext cx="5368873" cy="3874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770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DOE – Placing an Order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5629" y="509193"/>
            <a:ext cx="1016036" cy="1037426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Enter a test code in the Orderable Selection Box</a:t>
            </a:r>
          </a:p>
          <a:p>
            <a:endParaRPr lang="en-US" dirty="0" smtClean="0"/>
          </a:p>
          <a:p>
            <a:r>
              <a:rPr lang="en-US" dirty="0" smtClean="0"/>
              <a:t>                                                exact test order code</a:t>
            </a:r>
          </a:p>
          <a:p>
            <a:r>
              <a:rPr lang="en-US" dirty="0" smtClean="0"/>
              <a:t>                                                                  or</a:t>
            </a:r>
          </a:p>
          <a:p>
            <a:r>
              <a:rPr lang="en-US" dirty="0" smtClean="0"/>
              <a:t>                                             the first few characters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Highlight </a:t>
            </a:r>
            <a:r>
              <a:rPr lang="en-US" dirty="0" smtClean="0"/>
              <a:t>the correct test in Find </a:t>
            </a:r>
            <a:r>
              <a:rPr lang="en-US" dirty="0" err="1" smtClean="0"/>
              <a:t>Orderables</a:t>
            </a:r>
            <a:endParaRPr lang="en-US" dirty="0"/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175" y="2742804"/>
            <a:ext cx="4317515" cy="202848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82673" y="4172284"/>
            <a:ext cx="3378991" cy="2574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845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DOE – Entering the Order Details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1351"/>
          </a:xfrm>
        </p:spPr>
        <p:txBody>
          <a:bodyPr>
            <a:normAutofit/>
          </a:bodyPr>
          <a:lstStyle/>
          <a:p>
            <a:r>
              <a:rPr lang="en-US" dirty="0" smtClean="0"/>
              <a:t>You must complete Highlighted Yellow fields</a:t>
            </a:r>
          </a:p>
          <a:p>
            <a:pPr marL="0" indent="0">
              <a:buNone/>
            </a:pPr>
            <a:r>
              <a:rPr lang="en-US" dirty="0" smtClean="0"/>
              <a:t>And the ICD9 code (CODE)!!!!!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When </a:t>
            </a:r>
            <a:r>
              <a:rPr lang="en-US" b="1" i="1" u="sng" dirty="0" smtClean="0"/>
              <a:t>Collected by </a:t>
            </a:r>
            <a:r>
              <a:rPr lang="en-US" dirty="0" smtClean="0"/>
              <a:t>not specified use </a:t>
            </a:r>
            <a:r>
              <a:rPr lang="en-US" b="1" i="1" dirty="0" smtClean="0"/>
              <a:t>NURSE</a:t>
            </a:r>
            <a:r>
              <a:rPr lang="en-US" dirty="0" smtClean="0"/>
              <a:t> or </a:t>
            </a:r>
            <a:r>
              <a:rPr lang="en-US" b="1" i="1" dirty="0" smtClean="0"/>
              <a:t>MISC COLL </a:t>
            </a:r>
            <a:r>
              <a:rPr lang="en-US" dirty="0" smtClean="0"/>
              <a:t>code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1838" y="365125"/>
            <a:ext cx="1016036" cy="103742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310" y="2852258"/>
            <a:ext cx="10351410" cy="263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969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75"/>
            <a:ext cx="10515600" cy="1325563"/>
          </a:xfrm>
        </p:spPr>
        <p:txBody>
          <a:bodyPr/>
          <a:lstStyle/>
          <a:p>
            <a:r>
              <a:rPr lang="en-US" b="1" dirty="0" smtClean="0"/>
              <a:t>DOE – Entering ICD9/10 Code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7198" y="76275"/>
            <a:ext cx="1016036" cy="1037426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21598" y="1401838"/>
            <a:ext cx="10515600" cy="4857563"/>
          </a:xfrm>
        </p:spPr>
        <p:txBody>
          <a:bodyPr/>
          <a:lstStyle/>
          <a:p>
            <a:r>
              <a:rPr lang="en-US" sz="3200" dirty="0" smtClean="0"/>
              <a:t>Click on the binoculars</a:t>
            </a:r>
          </a:p>
          <a:p>
            <a:endParaRPr lang="en-US" sz="3200" dirty="0"/>
          </a:p>
          <a:p>
            <a:r>
              <a:rPr lang="en-US" sz="3200" dirty="0" smtClean="0"/>
              <a:t>Select by Code or Description</a:t>
            </a:r>
            <a:endParaRPr lang="en-US" sz="3200" dirty="0"/>
          </a:p>
          <a:p>
            <a:r>
              <a:rPr lang="en-US" sz="3200" dirty="0" smtClean="0"/>
              <a:t>Enter and Search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                     </a:t>
            </a:r>
          </a:p>
          <a:p>
            <a:pPr marL="0" indent="0">
              <a:buNone/>
            </a:pPr>
            <a:r>
              <a:rPr lang="en-US" sz="3200" dirty="0"/>
              <a:t> </a:t>
            </a:r>
            <a:r>
              <a:rPr lang="en-US" sz="3200" dirty="0" smtClean="0"/>
              <a:t>                                        Shorter descriptions are better</a:t>
            </a:r>
          </a:p>
          <a:p>
            <a:pPr marL="0" indent="0">
              <a:buNone/>
            </a:pPr>
            <a:r>
              <a:rPr lang="en-US" sz="3200" dirty="0"/>
              <a:t> </a:t>
            </a:r>
            <a:r>
              <a:rPr lang="en-US" sz="3200" dirty="0" smtClean="0"/>
              <a:t>                                        Always include the “v” when given</a:t>
            </a:r>
            <a:endParaRPr lang="en-US" sz="32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7461" y="810028"/>
            <a:ext cx="2829680" cy="21796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6719" y="2405755"/>
            <a:ext cx="3937081" cy="16857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6583" y="3916956"/>
            <a:ext cx="3504770" cy="2255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263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555</Words>
  <Application>Microsoft Office PowerPoint</Application>
  <PresentationFormat>Widescreen</PresentationFormat>
  <Paragraphs>139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Bitmap Image</vt:lpstr>
      <vt:lpstr>Colorado Laboratory  Cerner Computer Manual</vt:lpstr>
      <vt:lpstr>DEPARTMENT ORDER ENTRY </vt:lpstr>
      <vt:lpstr>DEPARTMENT ORDER ENTRY</vt:lpstr>
      <vt:lpstr>DOE – NEW ENCOUNTER</vt:lpstr>
      <vt:lpstr>DOE – Registering a New Patient Encounter</vt:lpstr>
      <vt:lpstr>DOE - Registering a New Patient Encounter </vt:lpstr>
      <vt:lpstr>DOE – Placing an Order</vt:lpstr>
      <vt:lpstr>DOE – Entering the Order Details</vt:lpstr>
      <vt:lpstr>DOE – Entering ICD9/10 Code </vt:lpstr>
      <vt:lpstr>DOE – Entering ICD9/10 Code</vt:lpstr>
      <vt:lpstr>     DOE – Entering ICD9/10 Code</vt:lpstr>
      <vt:lpstr>DOE – Entering Physician</vt:lpstr>
      <vt:lpstr>DOE – Adding External Providers</vt:lpstr>
      <vt:lpstr>DOE – Adding External Providers</vt:lpstr>
      <vt:lpstr>DOE - Glucose Tolerance Test</vt:lpstr>
      <vt:lpstr>DOE – Completing the Order</vt:lpstr>
    </vt:vector>
  </TitlesOfParts>
  <Company>Kaiser Permanente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Colorado Laboratory  Cerner Computer Manual</dc:title>
  <dc:creator>Susan G. Moran</dc:creator>
  <cp:lastModifiedBy>Susan G. Moran</cp:lastModifiedBy>
  <cp:revision>1</cp:revision>
  <dcterms:created xsi:type="dcterms:W3CDTF">2015-08-28T18:30:31Z</dcterms:created>
  <dcterms:modified xsi:type="dcterms:W3CDTF">2015-08-28T18:31:22Z</dcterms:modified>
</cp:coreProperties>
</file>