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6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8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1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0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1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9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5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9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9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1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9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EAB33-A9BC-4277-9328-DA5E2BE71371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1FBE9-D14A-4066-9BF4-164E3037E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4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279" y="1602297"/>
            <a:ext cx="2538750" cy="88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Colorado Laboratory </a:t>
            </a:r>
            <a:br>
              <a:rPr lang="en-US" sz="3200" b="1" dirty="0" smtClean="0"/>
            </a:br>
            <a:r>
              <a:rPr lang="en-US" sz="3200" b="1" dirty="0" smtClean="0"/>
              <a:t>Cerner Computer Manual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DEPARTMENT ORDER ENTRY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44" y="700822"/>
            <a:ext cx="1441287" cy="147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7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46" y="101202"/>
            <a:ext cx="10515600" cy="1325563"/>
          </a:xfrm>
        </p:spPr>
        <p:txBody>
          <a:bodyPr/>
          <a:lstStyle/>
          <a:p>
            <a:r>
              <a:rPr lang="en-US" b="1" dirty="0" smtClean="0"/>
              <a:t>DOE – Entering ICD9/10 Code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96" y="183734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Click MOVE and OK to add to order</a:t>
            </a:r>
          </a:p>
          <a:p>
            <a:endParaRPr lang="en-US" sz="3200" dirty="0" smtClean="0"/>
          </a:p>
          <a:p>
            <a:r>
              <a:rPr lang="en-US" sz="3200" dirty="0" smtClean="0"/>
              <a:t>You can remove unwanted codes here</a:t>
            </a:r>
          </a:p>
          <a:p>
            <a:pPr marL="0" indent="0">
              <a:buNone/>
            </a:pPr>
            <a:r>
              <a:rPr lang="en-US" sz="3200" dirty="0" smtClean="0"/>
              <a:t>     Highlight and Move back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821" y="1027906"/>
            <a:ext cx="4595258" cy="38255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909" y="4398507"/>
            <a:ext cx="4311941" cy="154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6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868" y="239381"/>
            <a:ext cx="10515600" cy="1325563"/>
          </a:xfrm>
        </p:spPr>
        <p:txBody>
          <a:bodyPr/>
          <a:lstStyle/>
          <a:p>
            <a:r>
              <a:rPr lang="en-US" dirty="0" smtClean="0"/>
              <a:t>     </a:t>
            </a:r>
            <a:r>
              <a:rPr lang="en-US" b="1" dirty="0" smtClean="0"/>
              <a:t>DOE – Entering ICD9/10 Code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416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If NO Diagnosis Code is provided</a:t>
            </a:r>
          </a:p>
          <a:p>
            <a:pPr marL="0" indent="0">
              <a:buNone/>
            </a:pPr>
            <a:r>
              <a:rPr lang="en-US" dirty="0" smtClean="0"/>
              <a:t>You must make at least one attempt </a:t>
            </a:r>
          </a:p>
          <a:p>
            <a:pPr marL="0" indent="0">
              <a:buNone/>
            </a:pPr>
            <a:r>
              <a:rPr lang="en-US" dirty="0" smtClean="0"/>
              <a:t>to contact the provider and get the code(s)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If still unable to get a code: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Enter the order with comment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</a:t>
            </a:r>
            <a:r>
              <a:rPr lang="en-US" i="1" dirty="0" smtClean="0"/>
              <a:t>“Unable to retrieve diagnosis code from provider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77" y="3390610"/>
            <a:ext cx="4232243" cy="33253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356" y="674358"/>
            <a:ext cx="1807915" cy="230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87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 – Entering Physician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rdering </a:t>
            </a:r>
            <a:r>
              <a:rPr lang="en-US" dirty="0" smtClean="0"/>
              <a:t>provider is not in the </a:t>
            </a:r>
            <a:r>
              <a:rPr lang="en-US" dirty="0" smtClean="0"/>
              <a:t>system?</a:t>
            </a:r>
            <a:endParaRPr lang="en-US" dirty="0"/>
          </a:p>
          <a:p>
            <a:pPr lvl="0"/>
            <a:r>
              <a:rPr lang="en-US" dirty="0" smtClean="0"/>
              <a:t>Required information!!! (all three)</a:t>
            </a:r>
          </a:p>
          <a:p>
            <a:pPr lvl="1"/>
            <a:r>
              <a:rPr lang="en-US" dirty="0"/>
              <a:t>Office address </a:t>
            </a:r>
          </a:p>
          <a:p>
            <a:pPr lvl="1"/>
            <a:r>
              <a:rPr lang="en-US" dirty="0"/>
              <a:t>phone number </a:t>
            </a:r>
          </a:p>
          <a:p>
            <a:pPr lvl="1"/>
            <a:r>
              <a:rPr lang="en-US" dirty="0"/>
              <a:t>fax number - listed in provider address</a:t>
            </a:r>
          </a:p>
          <a:p>
            <a:pPr lvl="0"/>
            <a:r>
              <a:rPr lang="en-US" dirty="0" smtClean="0"/>
              <a:t>New providers NOT available immediately</a:t>
            </a:r>
          </a:p>
          <a:p>
            <a:pPr lvl="1"/>
            <a:r>
              <a:rPr lang="en-US" dirty="0" smtClean="0"/>
              <a:t>LIS must authenticate</a:t>
            </a:r>
          </a:p>
          <a:p>
            <a:pPr lvl="1"/>
            <a:r>
              <a:rPr lang="en-US" dirty="0" smtClean="0"/>
              <a:t>If you need to order new provider twice,</a:t>
            </a:r>
          </a:p>
          <a:p>
            <a:pPr marL="457200" lvl="1" indent="0">
              <a:buNone/>
            </a:pPr>
            <a:r>
              <a:rPr lang="en-US" dirty="0" smtClean="0"/>
              <a:t>Ex.  Two patients in a row, same unregistered provider</a:t>
            </a:r>
          </a:p>
          <a:p>
            <a:pPr marL="457200" lvl="1" indent="0">
              <a:buNone/>
            </a:pPr>
            <a:r>
              <a:rPr lang="en-US" dirty="0" smtClean="0"/>
              <a:t>STOP!  Call LIS to enter provider, or he becomes a duplicate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774" y="432237"/>
            <a:ext cx="1016036" cy="1037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0610" y="2326823"/>
            <a:ext cx="3688400" cy="26443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39" y="4412254"/>
            <a:ext cx="529520" cy="529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774" y="5573261"/>
            <a:ext cx="942975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11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659"/>
            <a:ext cx="10515600" cy="1325563"/>
          </a:xfrm>
        </p:spPr>
        <p:txBody>
          <a:bodyPr/>
          <a:lstStyle/>
          <a:p>
            <a:r>
              <a:rPr lang="en-US" b="1" dirty="0" smtClean="0"/>
              <a:t>DOE – Adding External Providers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7687"/>
            <a:ext cx="10515600" cy="4351338"/>
          </a:xfrm>
        </p:spPr>
        <p:txBody>
          <a:bodyPr/>
          <a:lstStyle/>
          <a:p>
            <a:r>
              <a:rPr lang="en-US" dirty="0" smtClean="0"/>
              <a:t>Click on binoculars</a:t>
            </a:r>
          </a:p>
          <a:p>
            <a:pPr marL="0" indent="0">
              <a:buNone/>
            </a:pPr>
            <a:r>
              <a:rPr lang="en-US" dirty="0" smtClean="0"/>
              <a:t>                                 </a:t>
            </a:r>
          </a:p>
          <a:p>
            <a:r>
              <a:rPr lang="en-US" dirty="0" smtClean="0"/>
              <a:t> Enter Provider last name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Deselect the </a:t>
            </a:r>
            <a:r>
              <a:rPr lang="en-US" i="1" dirty="0" smtClean="0"/>
              <a:t>Limit by organization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dirty="0" smtClean="0"/>
              <a:t>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917" y="1471530"/>
            <a:ext cx="1776024" cy="11017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742" y="2372044"/>
            <a:ext cx="3127400" cy="24478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2372" y="4484646"/>
            <a:ext cx="1676545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13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6" y="13358"/>
            <a:ext cx="10515600" cy="1325563"/>
          </a:xfrm>
        </p:spPr>
        <p:txBody>
          <a:bodyPr/>
          <a:lstStyle/>
          <a:p>
            <a:r>
              <a:rPr lang="en-US" b="1" dirty="0"/>
              <a:t>DOE – Adding External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-Add first name                                      -Enter the street address info, City,                     				                      State and Zip                                </a:t>
            </a:r>
          </a:p>
          <a:p>
            <a:pPr marL="0" indent="0">
              <a:buNone/>
            </a:pPr>
            <a:r>
              <a:rPr lang="en-US" dirty="0" smtClean="0"/>
              <a:t>-Click </a:t>
            </a:r>
            <a:r>
              <a:rPr lang="en-US" dirty="0"/>
              <a:t>Edit </a:t>
            </a:r>
            <a:r>
              <a:rPr lang="en-US" dirty="0" smtClean="0"/>
              <a:t>Address                                  -</a:t>
            </a:r>
            <a:r>
              <a:rPr lang="en-US" dirty="0"/>
              <a:t>last line </a:t>
            </a:r>
            <a:r>
              <a:rPr lang="en-US" dirty="0" smtClean="0"/>
              <a:t>of </a:t>
            </a:r>
            <a:r>
              <a:rPr lang="en-US" dirty="0"/>
              <a:t>Street Address, </a:t>
            </a:r>
            <a:r>
              <a:rPr lang="en-US" dirty="0" smtClean="0"/>
              <a:t>							enter </a:t>
            </a:r>
            <a:r>
              <a:rPr lang="en-US" dirty="0"/>
              <a:t>the word FAX: </a:t>
            </a:r>
            <a:r>
              <a:rPr lang="en-US" dirty="0" smtClean="0"/>
              <a:t>								and provider’s </a:t>
            </a:r>
            <a:r>
              <a:rPr lang="en-US" dirty="0"/>
              <a:t>fax number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-Apply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16" y="3547326"/>
            <a:ext cx="2636748" cy="28729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509" y="4019298"/>
            <a:ext cx="3688400" cy="264436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466804" y="2989462"/>
            <a:ext cx="1213805" cy="740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0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189"/>
            <a:ext cx="10515600" cy="1325563"/>
          </a:xfrm>
        </p:spPr>
        <p:txBody>
          <a:bodyPr/>
          <a:lstStyle/>
          <a:p>
            <a:r>
              <a:rPr lang="en-US" b="1" dirty="0" smtClean="0"/>
              <a:t>DOE - Glucose Tolerance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739"/>
            <a:ext cx="10515600" cy="4759224"/>
          </a:xfrm>
        </p:spPr>
        <p:txBody>
          <a:bodyPr/>
          <a:lstStyle/>
          <a:p>
            <a:r>
              <a:rPr lang="en-US" dirty="0" smtClean="0"/>
              <a:t>Order Glucose Tolerance Test priority as “</a:t>
            </a:r>
            <a:r>
              <a:rPr lang="en-US" b="1" i="1" dirty="0" smtClean="0"/>
              <a:t>T</a:t>
            </a:r>
            <a:r>
              <a:rPr lang="en-US" dirty="0" smtClean="0"/>
              <a:t>” for timed.</a:t>
            </a:r>
          </a:p>
          <a:p>
            <a:r>
              <a:rPr lang="en-US" dirty="0" smtClean="0"/>
              <a:t>Enter the tolerance start time as the collection time.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Separate accession number will be assigned for each collection.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590282" y="2528828"/>
          <a:ext cx="6675437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7056732" imgH="2446232" progId="Paint.Picture">
                  <p:embed/>
                </p:oleObj>
              </mc:Choice>
              <mc:Fallback>
                <p:oleObj name="Bitmap Image" r:id="rId3" imgW="7056732" imgH="244623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282" y="2528828"/>
                        <a:ext cx="6675437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0282" y="5425855"/>
            <a:ext cx="6685714" cy="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6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01"/>
            <a:ext cx="10515600" cy="1325563"/>
          </a:xfrm>
        </p:spPr>
        <p:txBody>
          <a:bodyPr/>
          <a:lstStyle/>
          <a:p>
            <a:r>
              <a:rPr lang="en-US" b="1" dirty="0" smtClean="0"/>
              <a:t>DOE – Completing the Order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886" y="1336564"/>
            <a:ext cx="11429326" cy="4939317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Click </a:t>
            </a:r>
            <a:r>
              <a:rPr lang="en-US" b="1" i="1" dirty="0"/>
              <a:t>Add Orderable to Scratch Pad </a:t>
            </a:r>
            <a:r>
              <a:rPr lang="en-US" dirty="0"/>
              <a:t>icon in the menu bar. </a:t>
            </a:r>
            <a:endParaRPr lang="en-US" dirty="0" smtClean="0"/>
          </a:p>
          <a:p>
            <a:r>
              <a:rPr lang="en-US" dirty="0" smtClean="0"/>
              <a:t>Add  </a:t>
            </a:r>
            <a:r>
              <a:rPr lang="en-US" dirty="0"/>
              <a:t>all of your </a:t>
            </a:r>
            <a:r>
              <a:rPr lang="en-US" dirty="0" err="1" smtClean="0"/>
              <a:t>orderables</a:t>
            </a:r>
            <a:r>
              <a:rPr lang="en-US" dirty="0" smtClean="0"/>
              <a:t> </a:t>
            </a:r>
            <a:r>
              <a:rPr lang="en-US" dirty="0"/>
              <a:t>to the scratch </a:t>
            </a:r>
            <a:r>
              <a:rPr lang="en-US" dirty="0" smtClean="0"/>
              <a:t>pad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on the </a:t>
            </a:r>
            <a:r>
              <a:rPr lang="en-US" b="1" i="1" dirty="0"/>
              <a:t>Submit Orders </a:t>
            </a:r>
            <a:r>
              <a:rPr lang="en-US" dirty="0"/>
              <a:t>icon in the menu bar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You must exit DOE application  </a:t>
            </a:r>
          </a:p>
          <a:p>
            <a:pPr marL="0" indent="0">
              <a:buNone/>
            </a:pPr>
            <a:r>
              <a:rPr lang="en-US" dirty="0" smtClean="0"/>
              <a:t>              between patients and</a:t>
            </a:r>
          </a:p>
          <a:p>
            <a:pPr marL="0" indent="0">
              <a:buNone/>
            </a:pPr>
            <a:r>
              <a:rPr lang="en-US" dirty="0"/>
              <a:t> Re-click the </a:t>
            </a:r>
            <a:r>
              <a:rPr lang="en-US" dirty="0" smtClean="0"/>
              <a:t>ICON                            </a:t>
            </a:r>
            <a:r>
              <a:rPr lang="en-US" sz="2600" dirty="0" smtClean="0"/>
              <a:t>Clicking the RED book is NOT enough, leave the page!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1598" y="2240891"/>
            <a:ext cx="556308" cy="5029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906" y="3672475"/>
            <a:ext cx="579170" cy="5029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8774" y="432237"/>
            <a:ext cx="1016036" cy="10374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178" y="4816018"/>
            <a:ext cx="1127858" cy="4419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4635" y="5760247"/>
            <a:ext cx="890059" cy="906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905" y="2835078"/>
            <a:ext cx="10394581" cy="6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1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DEPARTMENT ORDER ENTRY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Used to enter patient orders into Cerner</a:t>
            </a:r>
          </a:p>
          <a:p>
            <a:pPr lvl="1"/>
            <a:r>
              <a:rPr lang="en-US" sz="3200" dirty="0" smtClean="0"/>
              <a:t>Paper </a:t>
            </a:r>
            <a:r>
              <a:rPr lang="en-US" sz="3200" dirty="0" smtClean="0"/>
              <a:t>orders from</a:t>
            </a:r>
            <a:endParaRPr lang="en-US" sz="3200" dirty="0" smtClean="0"/>
          </a:p>
          <a:p>
            <a:pPr lvl="2"/>
            <a:r>
              <a:rPr lang="en-US" sz="3200" dirty="0" smtClean="0"/>
              <a:t>Outside providers</a:t>
            </a:r>
          </a:p>
          <a:p>
            <a:pPr lvl="2"/>
            <a:r>
              <a:rPr lang="en-US" sz="3200" dirty="0" smtClean="0"/>
              <a:t>SNF (Skilled Nursing Facilities) </a:t>
            </a:r>
          </a:p>
          <a:p>
            <a:pPr lvl="2"/>
            <a:r>
              <a:rPr lang="en-US" sz="3200" dirty="0" smtClean="0"/>
              <a:t>ALF (Assisted Living Facilities) </a:t>
            </a:r>
          </a:p>
          <a:p>
            <a:pPr lvl="2"/>
            <a:endParaRPr lang="en-US" sz="3200" dirty="0" smtClean="0"/>
          </a:p>
          <a:p>
            <a:pPr marL="914400" lvl="2" indent="0">
              <a:buNone/>
            </a:pPr>
            <a:r>
              <a:rPr lang="en-US" sz="2400" i="1" dirty="0" smtClean="0"/>
              <a:t>Can also be used to:</a:t>
            </a:r>
          </a:p>
          <a:p>
            <a:pPr lvl="1"/>
            <a:r>
              <a:rPr lang="en-US" sz="3200" dirty="0" smtClean="0"/>
              <a:t>Add to previous orders</a:t>
            </a:r>
          </a:p>
          <a:p>
            <a:pPr lvl="1"/>
            <a:r>
              <a:rPr lang="en-US" sz="3200" dirty="0" smtClean="0"/>
              <a:t>Cancel orders</a:t>
            </a:r>
          </a:p>
          <a:p>
            <a:pPr lvl="1"/>
            <a:r>
              <a:rPr lang="en-US" sz="3200" dirty="0" smtClean="0"/>
              <a:t>Register a patient prior to order entry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5376" y="130667"/>
            <a:ext cx="1016036" cy="10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4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DEPARTMENT ORDER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Set up your Cerner ICON</a:t>
            </a:r>
          </a:p>
          <a:p>
            <a:r>
              <a:rPr lang="en-US" sz="3200" dirty="0" smtClean="0"/>
              <a:t>Patient Search </a:t>
            </a:r>
            <a:r>
              <a:rPr lang="en-US" dirty="0" smtClean="0"/>
              <a:t>= </a:t>
            </a:r>
            <a:r>
              <a:rPr lang="en-US" sz="2000" dirty="0" smtClean="0"/>
              <a:t>Click View &gt; Patient &gt; by Medical Record Number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200" dirty="0" smtClean="0"/>
              <a:t>Orderable Filter </a:t>
            </a:r>
            <a:r>
              <a:rPr lang="en-US" dirty="0" smtClean="0"/>
              <a:t>= </a:t>
            </a:r>
            <a:r>
              <a:rPr lang="en-US" sz="2000" dirty="0" smtClean="0"/>
              <a:t>View &gt; Orderable Filter&gt; Laboratory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0759" y="788199"/>
            <a:ext cx="1016036" cy="1037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959" y="2915444"/>
            <a:ext cx="3406261" cy="19169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204" y="4422951"/>
            <a:ext cx="3359596" cy="200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9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 – NEW ENCOUNTER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a NEW patient </a:t>
            </a:r>
            <a:r>
              <a:rPr lang="en-US" dirty="0" smtClean="0"/>
              <a:t>encounter each time</a:t>
            </a:r>
            <a:endParaRPr lang="en-US" dirty="0" smtClean="0"/>
          </a:p>
          <a:p>
            <a:r>
              <a:rPr lang="en-US" dirty="0" smtClean="0"/>
              <a:t>You must start with the “Red Book”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NOT use an existing encounter</a:t>
            </a:r>
          </a:p>
          <a:p>
            <a:r>
              <a:rPr lang="en-US" dirty="0" smtClean="0"/>
              <a:t>You must exit DOE application </a:t>
            </a:r>
            <a:r>
              <a:rPr lang="en-US" dirty="0"/>
              <a:t>between patients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Re-click the DOE ICON between patients 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894" y="5658250"/>
            <a:ext cx="1016036" cy="10374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215" y="2849829"/>
            <a:ext cx="3505504" cy="579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3540" y="3254469"/>
            <a:ext cx="662997" cy="746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7912" y="4371726"/>
            <a:ext cx="1127858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1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 – Registering a New Patient Encounter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the patient’s 9 digit medical record number (MRN)</a:t>
            </a:r>
          </a:p>
          <a:p>
            <a:pPr marL="0" indent="0">
              <a:buNone/>
            </a:pPr>
            <a:r>
              <a:rPr lang="en-US" dirty="0" smtClean="0"/>
              <a:t>                                Press Enter.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Click Add Encounter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Add </a:t>
            </a:r>
            <a:r>
              <a:rPr lang="en-US" u="sng" dirty="0" smtClean="0"/>
              <a:t>your</a:t>
            </a:r>
            <a:r>
              <a:rPr lang="en-US" dirty="0" smtClean="0"/>
              <a:t> clinic site</a:t>
            </a:r>
          </a:p>
          <a:p>
            <a:r>
              <a:rPr lang="en-US" dirty="0" smtClean="0"/>
              <a:t>Click OK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297" y="509193"/>
            <a:ext cx="1016036" cy="10374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480" y="2400978"/>
            <a:ext cx="1916946" cy="1791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3647" y="4421282"/>
            <a:ext cx="2423370" cy="22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1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="1" dirty="0" smtClean="0"/>
              <a:t>OE - Registering a New Patient Encounter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DEPARTMENT AND ORDERING </a:t>
            </a:r>
            <a:r>
              <a:rPr lang="en-US" dirty="0" smtClean="0"/>
              <a:t>PROVIDER</a:t>
            </a:r>
          </a:p>
          <a:p>
            <a:endParaRPr lang="en-US" dirty="0" smtClean="0"/>
          </a:p>
          <a:p>
            <a:r>
              <a:rPr lang="en-US" dirty="0" smtClean="0"/>
              <a:t>Dept. is always LAB</a:t>
            </a:r>
          </a:p>
          <a:p>
            <a:endParaRPr lang="en-US" dirty="0"/>
          </a:p>
          <a:p>
            <a:r>
              <a:rPr lang="en-US" dirty="0" smtClean="0"/>
              <a:t>Click OK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629" y="509193"/>
            <a:ext cx="1016036" cy="1037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9169" y="2437628"/>
            <a:ext cx="5368873" cy="387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77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 – Placing an Order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629" y="509193"/>
            <a:ext cx="1016036" cy="103742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a test code in the Orderable Selection Box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          exact test order code</a:t>
            </a:r>
          </a:p>
          <a:p>
            <a:r>
              <a:rPr lang="en-US" dirty="0" smtClean="0"/>
              <a:t>                                                                  or</a:t>
            </a:r>
          </a:p>
          <a:p>
            <a:r>
              <a:rPr lang="en-US" dirty="0" smtClean="0"/>
              <a:t>                                             the first few characters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Highlight </a:t>
            </a:r>
            <a:r>
              <a:rPr lang="en-US" dirty="0" smtClean="0"/>
              <a:t>the correct test in Find </a:t>
            </a:r>
            <a:r>
              <a:rPr lang="en-US" dirty="0" err="1" smtClean="0"/>
              <a:t>Orderables</a:t>
            </a:r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75" y="2742804"/>
            <a:ext cx="4317515" cy="2028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2673" y="4172284"/>
            <a:ext cx="3378991" cy="257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4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 – Entering the Order Details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1351"/>
          </a:xfrm>
        </p:spPr>
        <p:txBody>
          <a:bodyPr>
            <a:normAutofit/>
          </a:bodyPr>
          <a:lstStyle/>
          <a:p>
            <a:r>
              <a:rPr lang="en-US" dirty="0" smtClean="0"/>
              <a:t>You must complete Highlighted Yellow fields</a:t>
            </a:r>
          </a:p>
          <a:p>
            <a:pPr marL="0" indent="0">
              <a:buNone/>
            </a:pPr>
            <a:r>
              <a:rPr lang="en-US" dirty="0" smtClean="0"/>
              <a:t>And the ICD9 code (CODE)!!!!!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b="1" i="1" u="sng" dirty="0" smtClean="0"/>
              <a:t>Collected by </a:t>
            </a:r>
            <a:r>
              <a:rPr lang="en-US" dirty="0" smtClean="0"/>
              <a:t>not specified use </a:t>
            </a:r>
            <a:r>
              <a:rPr lang="en-US" b="1" i="1" dirty="0" smtClean="0"/>
              <a:t>NURSE</a:t>
            </a:r>
            <a:r>
              <a:rPr lang="en-US" dirty="0" smtClean="0"/>
              <a:t> or </a:t>
            </a:r>
            <a:r>
              <a:rPr lang="en-US" b="1" i="1" dirty="0" smtClean="0"/>
              <a:t>MISC COLL </a:t>
            </a:r>
            <a:r>
              <a:rPr lang="en-US" dirty="0" smtClean="0"/>
              <a:t>code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1838" y="365125"/>
            <a:ext cx="1016036" cy="10374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10" y="2852258"/>
            <a:ext cx="10351410" cy="263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6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75"/>
            <a:ext cx="10515600" cy="1325563"/>
          </a:xfrm>
        </p:spPr>
        <p:txBody>
          <a:bodyPr/>
          <a:lstStyle/>
          <a:p>
            <a:r>
              <a:rPr lang="en-US" b="1" dirty="0" smtClean="0"/>
              <a:t>DOE – Entering ICD9/10 Code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7198" y="76275"/>
            <a:ext cx="1016036" cy="103742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21598" y="1401838"/>
            <a:ext cx="10515600" cy="4857563"/>
          </a:xfrm>
        </p:spPr>
        <p:txBody>
          <a:bodyPr/>
          <a:lstStyle/>
          <a:p>
            <a:r>
              <a:rPr lang="en-US" sz="3200" dirty="0" smtClean="0"/>
              <a:t>Click on the binoculars</a:t>
            </a:r>
          </a:p>
          <a:p>
            <a:endParaRPr lang="en-US" sz="3200" dirty="0"/>
          </a:p>
          <a:p>
            <a:r>
              <a:rPr lang="en-US" sz="3200" dirty="0" smtClean="0"/>
              <a:t>Select by Code or Description</a:t>
            </a:r>
            <a:endParaRPr lang="en-US" sz="3200" dirty="0"/>
          </a:p>
          <a:p>
            <a:r>
              <a:rPr lang="en-US" sz="3200" dirty="0" smtClean="0"/>
              <a:t>Enter and Search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               Shorter descriptions are better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               Always include the “v” when given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461" y="810028"/>
            <a:ext cx="2829680" cy="21796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6719" y="2405755"/>
            <a:ext cx="3937081" cy="1685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583" y="3916956"/>
            <a:ext cx="3504770" cy="225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6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Widescreen</PresentationFormat>
  <Paragraphs>139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Bitmap Image</vt:lpstr>
      <vt:lpstr>Colorado Laboratory  Cerner Computer Manual</vt:lpstr>
      <vt:lpstr>DEPARTMENT ORDER ENTRY </vt:lpstr>
      <vt:lpstr>DEPARTMENT ORDER ENTRY</vt:lpstr>
      <vt:lpstr>DOE – NEW ENCOUNTER</vt:lpstr>
      <vt:lpstr>DOE – Registering a New Patient Encounter</vt:lpstr>
      <vt:lpstr>DOE - Registering a New Patient Encounter </vt:lpstr>
      <vt:lpstr>DOE – Placing an Order</vt:lpstr>
      <vt:lpstr>DOE – Entering the Order Details</vt:lpstr>
      <vt:lpstr>DOE – Entering ICD9/10 Code </vt:lpstr>
      <vt:lpstr>DOE – Entering ICD9/10 Code</vt:lpstr>
      <vt:lpstr>     DOE – Entering ICD9/10 Code</vt:lpstr>
      <vt:lpstr>DOE – Entering Physician</vt:lpstr>
      <vt:lpstr>DOE – Adding External Providers</vt:lpstr>
      <vt:lpstr>DOE – Adding External Providers</vt:lpstr>
      <vt:lpstr>DOE - Glucose Tolerance Test</vt:lpstr>
      <vt:lpstr>DOE – Completing the Order</vt:lpstr>
    </vt:vector>
  </TitlesOfParts>
  <Company>Kaiser Permanente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Laboratory  Cerner Computer Manual</dc:title>
  <dc:creator>Susan G. Moran</dc:creator>
  <cp:lastModifiedBy>Susan G. Moran</cp:lastModifiedBy>
  <cp:revision>1</cp:revision>
  <dcterms:created xsi:type="dcterms:W3CDTF">2015-08-28T18:30:31Z</dcterms:created>
  <dcterms:modified xsi:type="dcterms:W3CDTF">2015-08-28T18:31:22Z</dcterms:modified>
</cp:coreProperties>
</file>