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23"/>
  </p:notesMasterIdLst>
  <p:handoutMasterIdLst>
    <p:handoutMasterId r:id="rId24"/>
  </p:handoutMasterIdLst>
  <p:sldIdLst>
    <p:sldId id="257" r:id="rId3"/>
    <p:sldId id="258" r:id="rId4"/>
    <p:sldId id="259" r:id="rId5"/>
    <p:sldId id="260" r:id="rId6"/>
    <p:sldId id="261" r:id="rId7"/>
    <p:sldId id="262" r:id="rId8"/>
    <p:sldId id="263" r:id="rId9"/>
    <p:sldId id="278" r:id="rId10"/>
    <p:sldId id="264" r:id="rId11"/>
    <p:sldId id="265" r:id="rId12"/>
    <p:sldId id="266" r:id="rId13"/>
    <p:sldId id="267" r:id="rId14"/>
    <p:sldId id="271" r:id="rId15"/>
    <p:sldId id="273" r:id="rId16"/>
    <p:sldId id="275" r:id="rId17"/>
    <p:sldId id="280" r:id="rId18"/>
    <p:sldId id="276" r:id="rId19"/>
    <p:sldId id="277" r:id="rId20"/>
    <p:sldId id="281"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89911" autoAdjust="0"/>
  </p:normalViewPr>
  <p:slideViewPr>
    <p:cSldViewPr snapToGrid="0">
      <p:cViewPr varScale="1">
        <p:scale>
          <a:sx n="116" d="100"/>
          <a:sy n="116" d="100"/>
        </p:scale>
        <p:origin x="390" y="96"/>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12/28/2017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12/28/2017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descriptions should be brief.</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95587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objectives</a:t>
            </a:r>
          </a:p>
          <a:p>
            <a:pPr marL="0" indent="0">
              <a:buFont typeface="Arial" panose="020B0604020202020204" pitchFamily="34" charset="0"/>
              <a:buNone/>
            </a:pPr>
            <a:r>
              <a:rPr lang="en-US" dirty="0"/>
              <a:t>At the end of this lesson, you will be able to:</a:t>
            </a:r>
          </a:p>
          <a:p>
            <a:pPr marL="171450" indent="-171450">
              <a:buFont typeface="Arial" panose="020B0604020202020204" pitchFamily="34" charset="0"/>
              <a:buChar char="•"/>
            </a:pPr>
            <a:r>
              <a:rPr lang="en-US" dirty="0"/>
              <a:t>Save files to the team Web server.</a:t>
            </a:r>
          </a:p>
          <a:p>
            <a:pPr marL="171450" indent="-171450">
              <a:buFont typeface="Arial" panose="020B0604020202020204" pitchFamily="34" charset="0"/>
              <a:buChar char="•"/>
            </a:pPr>
            <a:r>
              <a:rPr lang="en-US" dirty="0"/>
              <a:t>Move files to different locations on the team Web server.</a:t>
            </a:r>
          </a:p>
          <a:p>
            <a:pPr marL="171450" indent="-171450">
              <a:buFont typeface="Arial" panose="020B0604020202020204" pitchFamily="34" charset="0"/>
              <a:buChar char="•"/>
            </a:pPr>
            <a:r>
              <a:rPr lang="en-US" dirty="0"/>
              <a:t>Share files on the team Web server.</a:t>
            </a:r>
          </a:p>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4</a:t>
            </a:fld>
            <a:endParaRPr lang="en-US" dirty="0"/>
          </a:p>
        </p:txBody>
      </p:sp>
    </p:spTree>
    <p:extLst>
      <p:ext uri="{BB962C8B-B14F-4D97-AF65-F5344CB8AC3E}">
        <p14:creationId xmlns:p14="http://schemas.microsoft.com/office/powerpoint/2010/main" val="3069441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t>7</a:t>
            </a:fld>
            <a:endParaRPr lang="en-US" dirty="0"/>
          </a:p>
        </p:txBody>
      </p:sp>
    </p:spTree>
    <p:extLst>
      <p:ext uri="{BB962C8B-B14F-4D97-AF65-F5344CB8AC3E}">
        <p14:creationId xmlns:p14="http://schemas.microsoft.com/office/powerpoint/2010/main" val="90865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8" name="Date Placeholder 27"/>
          <p:cNvSpPr>
            <a:spLocks noGrp="1"/>
          </p:cNvSpPr>
          <p:nvPr>
            <p:ph type="dt" sz="half" idx="10"/>
          </p:nvPr>
        </p:nvSpPr>
        <p:spPr>
          <a:xfrm>
            <a:off x="8940800" y="4206240"/>
            <a:ext cx="1280160" cy="457200"/>
          </a:xfrm>
        </p:spPr>
        <p:txBody>
          <a:bodyPr/>
          <a:lstStyle/>
          <a:p>
            <a:fld id="{4E708F12-96AD-4ED4-8132-A78F5E42C1F5}" type="datetime1">
              <a:rPr lang="en-US" smtClean="0"/>
              <a:t>12/28/2017</a:t>
            </a:fld>
            <a:endParaRPr lang="en-US" dirty="0"/>
          </a:p>
        </p:txBody>
      </p:sp>
      <p:sp>
        <p:nvSpPr>
          <p:cNvPr id="17" name="Footer Placeholder 16"/>
          <p:cNvSpPr>
            <a:spLocks noGrp="1"/>
          </p:cNvSpPr>
          <p:nvPr>
            <p:ph type="ftr" sz="quarter" idx="11"/>
          </p:nvPr>
        </p:nvSpPr>
        <p:spPr>
          <a:xfrm>
            <a:off x="7213600" y="4205288"/>
            <a:ext cx="1727200" cy="457200"/>
          </a:xfrm>
        </p:spPr>
        <p:txBody>
          <a:bodyPr/>
          <a:lstStyle/>
          <a:p>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t>‹#›</a:t>
            </a:fld>
            <a:endParaRPr lang="en-US" dirty="0"/>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7FA170-8299-44AD-AEEF-FC686C3D7804}" type="datetime1">
              <a:rPr lang="en-US" smtClean="0"/>
              <a:t>12/28/2017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31763A-68EC-4ECD-9620-D9FE9CDDD622}" type="datetime1">
              <a:rPr lang="en-US" smtClean="0"/>
              <a:t>12/28/2017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a:xfrm>
            <a:off x="609600" y="1143000"/>
            <a:ext cx="8331200" cy="54483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9042400" y="1143000"/>
            <a:ext cx="2540000" cy="5448300"/>
          </a:xfrm>
        </p:spPr>
        <p:txBody>
          <a:bodyPr vert="eaVert"/>
          <a:lstStyle/>
          <a:p>
            <a:r>
              <a:rPr kumimoji="0" lang="en-US"/>
              <a:t>Click to edit Master title style</a:t>
            </a:r>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98BEDD-6160-49BB-B372-861DE7DE9BA5}" type="datetime1">
              <a:rPr lang="en-US" smtClean="0"/>
              <a:t>12/28/2017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AE819F-B7FD-4B29-8F66-9E318144BC2A}" type="datetime1">
              <a:rPr lang="en-US" smtClean="0"/>
              <a:t>12/28/2017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4CA159C-B6E0-4F10-9F4A-2FA57003B139}" type="datetime1">
              <a:rPr lang="en-US" smtClean="0"/>
              <a:t>12/28/2017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p:txBody>
          <a:bodyPr rtlCol="0"/>
          <a:lstStyle/>
          <a:p>
            <a:fld id="{8170CBBB-D1D1-4386-A5E9-07F3477B78F3}" type="datetime1">
              <a:rPr lang="en-US" smtClean="0"/>
              <a:t>12/28/2017</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778240" y="612648"/>
            <a:ext cx="1276352" cy="457200"/>
          </a:xfrm>
        </p:spPr>
        <p:txBody>
          <a:bodyPr/>
          <a:lstStyle/>
          <a:p>
            <a:fld id="{9FA4CAD8-0EA7-4615-B69B-B2F199EF3A93}" type="datetime1">
              <a:rPr lang="en-US" smtClean="0"/>
              <a:t>12/28/2017</a:t>
            </a:fld>
            <a:endParaRPr lang="en-US" dirty="0"/>
          </a:p>
        </p:txBody>
      </p:sp>
      <p:sp>
        <p:nvSpPr>
          <p:cNvPr id="4" name="Footer Placeholder 3"/>
          <p:cNvSpPr>
            <a:spLocks noGrp="1"/>
          </p:cNvSpPr>
          <p:nvPr>
            <p:ph type="ftr" sz="quarter" idx="11"/>
          </p:nvPr>
        </p:nvSpPr>
        <p:spPr>
          <a:xfrm>
            <a:off x="7010400" y="612648"/>
            <a:ext cx="1767840" cy="457200"/>
          </a:xfrm>
        </p:spPr>
        <p:txBody>
          <a:bodyPr/>
          <a:lstStyle/>
          <a:p>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dirty="0"/>
          </a:p>
        </p:txBody>
      </p:sp>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t>12/28/2017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A17D9B-D4D3-4E23-88DF-2E354FA43196}" type="datetime1">
              <a:rPr lang="en-US" smtClean="0"/>
              <a:t>12/28/2017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1F67C5-D04E-4576-B61C-12ABA14BBD6C}" type="datetime1">
              <a:rPr lang="en-US" smtClean="0"/>
              <a:t>12/28/2017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C20F09E4-6EA4-4BF3-9FC8-FF40373B88E6}" type="datetime1">
              <a:rPr lang="en-US" smtClean="0"/>
              <a:t>12/28/2017</a:t>
            </a:fld>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t>‹#›</a:t>
            </a:fld>
            <a:endParaRPr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endParaRPr kumimoji="0" lang="en-US"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Presented by</a:t>
            </a:r>
          </a:p>
          <a:p>
            <a:r>
              <a:rPr lang="en-US" dirty="0"/>
              <a:t>Trainers </a:t>
            </a:r>
          </a:p>
          <a:p>
            <a:r>
              <a:rPr lang="en-US" dirty="0"/>
              <a:t>2017</a:t>
            </a:r>
          </a:p>
        </p:txBody>
      </p:sp>
      <p:sp>
        <p:nvSpPr>
          <p:cNvPr id="2" name="Title 1"/>
          <p:cNvSpPr>
            <a:spLocks noGrp="1"/>
          </p:cNvSpPr>
          <p:nvPr>
            <p:ph type="ctrTitle"/>
          </p:nvPr>
        </p:nvSpPr>
        <p:spPr/>
        <p:txBody>
          <a:bodyPr/>
          <a:lstStyle/>
          <a:p>
            <a:r>
              <a:rPr lang="en-US" dirty="0"/>
              <a:t>WAM Medical Office Laboratory Training </a:t>
            </a:r>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a:ln>
            <a:solidFill>
              <a:schemeClr val="accent6">
                <a:lumMod val="50000"/>
              </a:schemeClr>
            </a:solidFill>
          </a:ln>
        </p:spPr>
        <p:txBody>
          <a:bodyPr/>
          <a:lstStyle/>
          <a:p>
            <a:r>
              <a:rPr lang="en-US" dirty="0"/>
              <a:t>In the Banner Bar- New Icons Displayed: </a:t>
            </a:r>
          </a:p>
          <a:p>
            <a:r>
              <a:rPr lang="en-US" dirty="0"/>
              <a:t>VAL ALL</a:t>
            </a:r>
          </a:p>
          <a:p>
            <a:r>
              <a:rPr lang="en-US" dirty="0"/>
              <a:t>VAL CBC</a:t>
            </a:r>
          </a:p>
          <a:p>
            <a:r>
              <a:rPr lang="en-US" dirty="0"/>
              <a:t>VAL SEL</a:t>
            </a:r>
          </a:p>
          <a:p>
            <a:r>
              <a:rPr lang="en-US" b="1" dirty="0"/>
              <a:t>ALL CBC’s are to be used using VAL ALL.</a:t>
            </a:r>
          </a:p>
          <a:p>
            <a:r>
              <a:rPr lang="en-US" dirty="0"/>
              <a:t>No partial results should be released using VAL CBC or VAL SEL.</a:t>
            </a:r>
          </a:p>
          <a:p>
            <a:r>
              <a:rPr lang="en-US" dirty="0"/>
              <a:t>Result Validation Screen will automatically appear</a:t>
            </a:r>
          </a:p>
          <a:p>
            <a:endParaRPr lang="en-US" dirty="0"/>
          </a:p>
        </p:txBody>
      </p:sp>
      <p:sp>
        <p:nvSpPr>
          <p:cNvPr id="2" name="Title 1"/>
          <p:cNvSpPr>
            <a:spLocks noGrp="1"/>
          </p:cNvSpPr>
          <p:nvPr>
            <p:ph type="title"/>
          </p:nvPr>
        </p:nvSpPr>
        <p:spPr/>
        <p:txBody>
          <a:bodyPr/>
          <a:lstStyle/>
          <a:p>
            <a:r>
              <a:rPr lang="en-US" dirty="0"/>
              <a:t> Sample Explorer</a:t>
            </a:r>
          </a:p>
        </p:txBody>
      </p:sp>
      <p:pic>
        <p:nvPicPr>
          <p:cNvPr id="5" name="Content Placeholder 4"/>
          <p:cNvPicPr>
            <a:picLocks noGrp="1" noChangeAspect="1"/>
          </p:cNvPicPr>
          <p:nvPr>
            <p:ph sz="half" idx="2"/>
          </p:nvPr>
        </p:nvPicPr>
        <p:blipFill>
          <a:blip r:embed="rId2"/>
          <a:stretch>
            <a:fillRect/>
          </a:stretch>
        </p:blipFill>
        <p:spPr>
          <a:xfrm>
            <a:off x="6197600" y="2841029"/>
            <a:ext cx="5384800" cy="3158730"/>
          </a:xfrm>
          <a:prstGeom prst="rect">
            <a:avLst/>
          </a:prstGeom>
        </p:spPr>
      </p:pic>
      <p:pic>
        <p:nvPicPr>
          <p:cNvPr id="6" name="Picture 5"/>
          <p:cNvPicPr>
            <a:picLocks noChangeAspect="1"/>
          </p:cNvPicPr>
          <p:nvPr/>
        </p:nvPicPr>
        <p:blipFill>
          <a:blip r:embed="rId3"/>
          <a:stretch>
            <a:fillRect/>
          </a:stretch>
        </p:blipFill>
        <p:spPr>
          <a:xfrm>
            <a:off x="6783388" y="2035112"/>
            <a:ext cx="3724275" cy="428625"/>
          </a:xfrm>
          <a:prstGeom prst="rect">
            <a:avLst/>
          </a:prstGeom>
        </p:spPr>
      </p:pic>
      <p:sp>
        <p:nvSpPr>
          <p:cNvPr id="7" name="Up Arrow 6"/>
          <p:cNvSpPr/>
          <p:nvPr/>
        </p:nvSpPr>
        <p:spPr>
          <a:xfrm>
            <a:off x="9395460" y="2537460"/>
            <a:ext cx="445770" cy="3035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34540" y="2377440"/>
            <a:ext cx="7155180" cy="4635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034540" y="2377440"/>
            <a:ext cx="7532370" cy="777240"/>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34540" y="2463737"/>
            <a:ext cx="7806690" cy="9766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59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345440" y="2249424"/>
            <a:ext cx="5384800" cy="4341875"/>
          </a:xfrm>
        </p:spPr>
        <p:txBody>
          <a:bodyPr>
            <a:normAutofit fontScale="92500"/>
          </a:bodyPr>
          <a:lstStyle/>
          <a:p>
            <a:r>
              <a:rPr lang="en-US" dirty="0"/>
              <a:t>Selection Criteria</a:t>
            </a:r>
          </a:p>
          <a:p>
            <a:endParaRPr lang="en-US" dirty="0"/>
          </a:p>
          <a:p>
            <a:r>
              <a:rPr lang="en-US" dirty="0"/>
              <a:t>Displays search parameters used on the validation selection screen.  Sample ID orders with test results that require validation and match the search criteria will be displayed in the Results validation screen.</a:t>
            </a:r>
          </a:p>
          <a:p>
            <a:r>
              <a:rPr lang="en-US" dirty="0"/>
              <a:t>Patient Demographics </a:t>
            </a:r>
          </a:p>
          <a:p>
            <a:r>
              <a:rPr lang="en-US" dirty="0"/>
              <a:t>Patient Demographics and Sample Location is received from Cerner. </a:t>
            </a:r>
          </a:p>
          <a:p>
            <a:r>
              <a:rPr lang="en-US" dirty="0"/>
              <a:t>OP Alerts</a:t>
            </a:r>
            <a:r>
              <a:rPr lang="en-US" sz="1900" dirty="0"/>
              <a:t>:</a:t>
            </a:r>
            <a:r>
              <a:rPr lang="en-US" dirty="0"/>
              <a:t>  Operator Alerts are warning messages that are based on defined rules. They will notify the user as to what the next steps will be.  Easier to view using Op Alerts Tab.</a:t>
            </a:r>
          </a:p>
          <a:p>
            <a:endParaRPr lang="en-US" dirty="0"/>
          </a:p>
        </p:txBody>
      </p:sp>
      <p:pic>
        <p:nvPicPr>
          <p:cNvPr id="4" name="Content Placeholder 4"/>
          <p:cNvPicPr>
            <a:picLocks noGrp="1" noChangeAspect="1"/>
          </p:cNvPicPr>
          <p:nvPr>
            <p:ph sz="half" idx="1"/>
          </p:nvPr>
        </p:nvPicPr>
        <p:blipFill>
          <a:blip r:embed="rId2"/>
          <a:stretch>
            <a:fillRect/>
          </a:stretch>
        </p:blipFill>
        <p:spPr>
          <a:xfrm>
            <a:off x="6197600" y="2840997"/>
            <a:ext cx="5384800" cy="3158730"/>
          </a:xfrm>
          <a:prstGeom prst="rect">
            <a:avLst/>
          </a:prstGeom>
        </p:spPr>
      </p:pic>
      <p:sp>
        <p:nvSpPr>
          <p:cNvPr id="2" name="Title 1"/>
          <p:cNvSpPr>
            <a:spLocks noGrp="1"/>
          </p:cNvSpPr>
          <p:nvPr>
            <p:ph type="title"/>
          </p:nvPr>
        </p:nvSpPr>
        <p:spPr/>
        <p:txBody>
          <a:bodyPr>
            <a:normAutofit/>
          </a:bodyPr>
          <a:lstStyle/>
          <a:p>
            <a:r>
              <a:rPr lang="en-US" dirty="0"/>
              <a:t>Result Validation Screen</a:t>
            </a:r>
          </a:p>
        </p:txBody>
      </p:sp>
      <p:cxnSp>
        <p:nvCxnSpPr>
          <p:cNvPr id="12" name="Straight Arrow Connector 11"/>
          <p:cNvCxnSpPr/>
          <p:nvPr/>
        </p:nvCxnSpPr>
        <p:spPr>
          <a:xfrm>
            <a:off x="2697480" y="2480310"/>
            <a:ext cx="3611880" cy="10858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131820" y="3836670"/>
            <a:ext cx="3874770" cy="4890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851660" y="3966210"/>
            <a:ext cx="7680960" cy="15316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34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half" idx="1"/>
          </p:nvPr>
        </p:nvSpPr>
        <p:spPr>
          <a:xfrm>
            <a:off x="0" y="1194661"/>
            <a:ext cx="5384800" cy="5663339"/>
          </a:xfrm>
        </p:spPr>
        <p:txBody>
          <a:bodyPr>
            <a:normAutofit fontScale="85000" lnSpcReduction="20000"/>
          </a:bodyPr>
          <a:lstStyle/>
          <a:p>
            <a:pPr marL="109728" indent="0">
              <a:buNone/>
            </a:pPr>
            <a:r>
              <a:rPr lang="en-US" u="sng" dirty="0"/>
              <a:t>Workflow:</a:t>
            </a:r>
            <a:r>
              <a:rPr lang="en-US" dirty="0"/>
              <a:t>  Move from Left Tab to Right Tab across screen.</a:t>
            </a:r>
          </a:p>
          <a:p>
            <a:pPr marL="109728" indent="0">
              <a:buNone/>
            </a:pPr>
            <a:endParaRPr lang="en-US" dirty="0"/>
          </a:p>
          <a:p>
            <a:pPr marL="109728" indent="0">
              <a:buNone/>
            </a:pPr>
            <a:r>
              <a:rPr lang="en-US" u="sng" dirty="0"/>
              <a:t>Result Validation: </a:t>
            </a:r>
            <a:r>
              <a:rPr lang="en-US" dirty="0"/>
              <a:t>will show all of the results from the Run. </a:t>
            </a:r>
            <a:r>
              <a:rPr lang="en-US" dirty="0">
                <a:solidFill>
                  <a:srgbClr val="FF0000"/>
                </a:solidFill>
              </a:rPr>
              <a:t>If Platelet Clumping is present on Slide Scan or MDIFF, the result needs to be removed and replaced with a appropriate coded comment (</a:t>
            </a:r>
            <a:r>
              <a:rPr lang="en-US" dirty="0" err="1">
                <a:solidFill>
                  <a:srgbClr val="FF0000"/>
                </a:solidFill>
              </a:rPr>
              <a:t>pca</a:t>
            </a:r>
            <a:r>
              <a:rPr lang="en-US" dirty="0">
                <a:solidFill>
                  <a:srgbClr val="FF0000"/>
                </a:solidFill>
              </a:rPr>
              <a:t>, </a:t>
            </a:r>
            <a:r>
              <a:rPr lang="en-US" dirty="0" err="1">
                <a:solidFill>
                  <a:srgbClr val="FF0000"/>
                </a:solidFill>
              </a:rPr>
              <a:t>pci</a:t>
            </a:r>
            <a:r>
              <a:rPr lang="en-US" dirty="0">
                <a:solidFill>
                  <a:srgbClr val="FF0000"/>
                </a:solidFill>
              </a:rPr>
              <a:t>, or </a:t>
            </a:r>
            <a:r>
              <a:rPr lang="en-US" dirty="0" err="1">
                <a:solidFill>
                  <a:srgbClr val="FF0000"/>
                </a:solidFill>
              </a:rPr>
              <a:t>pcd</a:t>
            </a:r>
            <a:r>
              <a:rPr lang="en-US" dirty="0">
                <a:solidFill>
                  <a:srgbClr val="FF0000"/>
                </a:solidFill>
              </a:rPr>
              <a:t>). Result will also need to be </a:t>
            </a:r>
            <a:r>
              <a:rPr lang="en-US" dirty="0" err="1">
                <a:solidFill>
                  <a:srgbClr val="FF0000"/>
                </a:solidFill>
              </a:rPr>
              <a:t>Verifed</a:t>
            </a:r>
            <a:r>
              <a:rPr lang="en-US" dirty="0">
                <a:solidFill>
                  <a:srgbClr val="FF0000"/>
                </a:solidFill>
              </a:rPr>
              <a:t> in LIS as comment hangs up result. </a:t>
            </a:r>
          </a:p>
          <a:p>
            <a:pPr marL="109728" indent="0">
              <a:buNone/>
            </a:pPr>
            <a:endParaRPr lang="en-US" dirty="0"/>
          </a:p>
          <a:p>
            <a:pPr marL="109728" indent="0">
              <a:buNone/>
            </a:pPr>
            <a:r>
              <a:rPr lang="en-US" u="sng" dirty="0" err="1"/>
              <a:t>ReRun</a:t>
            </a:r>
            <a:r>
              <a:rPr lang="en-US" u="sng" dirty="0"/>
              <a:t> Tab: </a:t>
            </a:r>
            <a:r>
              <a:rPr lang="en-US" dirty="0"/>
              <a:t>will allow the user to choose which run will be validated. </a:t>
            </a:r>
          </a:p>
          <a:p>
            <a:r>
              <a:rPr lang="en-US" dirty="0">
                <a:solidFill>
                  <a:srgbClr val="FF0000"/>
                </a:solidFill>
              </a:rPr>
              <a:t>If a 1:2 or 1:5 Dilution done on the re-run sample, the Dilution number (2 or 5) will go in the Dilution field directly below instrument ID. Click Calculate Button. Click the Save Icon in the banner bar to save calculations</a:t>
            </a:r>
          </a:p>
          <a:p>
            <a:r>
              <a:rPr lang="en-US" dirty="0">
                <a:solidFill>
                  <a:srgbClr val="FF0000"/>
                </a:solidFill>
              </a:rPr>
              <a:t>To select a run click the Run button above result column.</a:t>
            </a:r>
          </a:p>
          <a:p>
            <a:r>
              <a:rPr lang="en-US" dirty="0">
                <a:solidFill>
                  <a:schemeClr val="tx1"/>
                </a:solidFill>
              </a:rPr>
              <a:t>If a rerun is not reflexed by WAM and the user would like to add rerun you can do so by using the Action Icon in the banner bar and selecting the test to add from the Actions window.  Selecting Rerun will reorder the initial test.</a:t>
            </a:r>
          </a:p>
          <a:p>
            <a:endParaRPr lang="en-US" dirty="0"/>
          </a:p>
          <a:p>
            <a:endParaRPr lang="en-US" dirty="0"/>
          </a:p>
        </p:txBody>
      </p:sp>
      <p:sp>
        <p:nvSpPr>
          <p:cNvPr id="2" name="Title 1"/>
          <p:cNvSpPr>
            <a:spLocks noGrp="1"/>
          </p:cNvSpPr>
          <p:nvPr>
            <p:ph type="title"/>
          </p:nvPr>
        </p:nvSpPr>
        <p:spPr>
          <a:xfrm>
            <a:off x="0" y="406831"/>
            <a:ext cx="10972800" cy="1066800"/>
          </a:xfrm>
        </p:spPr>
        <p:txBody>
          <a:bodyPr/>
          <a:lstStyle/>
          <a:p>
            <a:r>
              <a:rPr lang="en-US" dirty="0"/>
              <a:t>Result Validation</a:t>
            </a:r>
          </a:p>
        </p:txBody>
      </p:sp>
      <p:pic>
        <p:nvPicPr>
          <p:cNvPr id="5" name="Content Placeholder 4"/>
          <p:cNvPicPr>
            <a:picLocks noGrp="1" noChangeAspect="1"/>
          </p:cNvPicPr>
          <p:nvPr>
            <p:ph sz="half" idx="2"/>
          </p:nvPr>
        </p:nvPicPr>
        <p:blipFill>
          <a:blip r:embed="rId2"/>
          <a:stretch>
            <a:fillRect/>
          </a:stretch>
        </p:blipFill>
        <p:spPr>
          <a:xfrm>
            <a:off x="6329335" y="940231"/>
            <a:ext cx="5384800" cy="2856103"/>
          </a:xfrm>
          <a:prstGeom prst="rect">
            <a:avLst/>
          </a:prstGeom>
        </p:spPr>
      </p:pic>
      <p:pic>
        <p:nvPicPr>
          <p:cNvPr id="3" name="Picture 2"/>
          <p:cNvPicPr>
            <a:picLocks noChangeAspect="1"/>
          </p:cNvPicPr>
          <p:nvPr/>
        </p:nvPicPr>
        <p:blipFill>
          <a:blip r:embed="rId3"/>
          <a:stretch>
            <a:fillRect/>
          </a:stretch>
        </p:blipFill>
        <p:spPr>
          <a:xfrm>
            <a:off x="7470183" y="3913862"/>
            <a:ext cx="2887850" cy="2703107"/>
          </a:xfrm>
          <a:prstGeom prst="rect">
            <a:avLst/>
          </a:prstGeom>
        </p:spPr>
      </p:pic>
      <p:sp>
        <p:nvSpPr>
          <p:cNvPr id="6" name="Up Arrow 5"/>
          <p:cNvSpPr/>
          <p:nvPr/>
        </p:nvSpPr>
        <p:spPr>
          <a:xfrm rot="16200000">
            <a:off x="10352868" y="3835829"/>
            <a:ext cx="441701" cy="79816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13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half" idx="1"/>
          </p:nvPr>
        </p:nvSpPr>
        <p:spPr/>
        <p:txBody>
          <a:bodyPr/>
          <a:lstStyle/>
          <a:p>
            <a:r>
              <a:rPr lang="en-US" dirty="0"/>
              <a:t>Flags- Analyzer Flags are listed at this location.</a:t>
            </a:r>
          </a:p>
          <a:p>
            <a:r>
              <a:rPr lang="en-US" dirty="0" err="1"/>
              <a:t>Scattergrams</a:t>
            </a:r>
            <a:r>
              <a:rPr lang="en-US" dirty="0"/>
              <a:t>-</a:t>
            </a:r>
          </a:p>
          <a:p>
            <a:r>
              <a:rPr lang="en-US" dirty="0"/>
              <a:t>Histograms-</a:t>
            </a:r>
          </a:p>
          <a:p>
            <a:r>
              <a:rPr lang="en-US" dirty="0"/>
              <a:t>Legend- Decodes the different color of displayed results. </a:t>
            </a:r>
          </a:p>
          <a:p>
            <a:endParaRPr lang="en-US" dirty="0"/>
          </a:p>
          <a:p>
            <a:endParaRPr lang="en-US" dirty="0"/>
          </a:p>
        </p:txBody>
      </p:sp>
      <p:sp>
        <p:nvSpPr>
          <p:cNvPr id="2" name="Title 1"/>
          <p:cNvSpPr>
            <a:spLocks noGrp="1"/>
          </p:cNvSpPr>
          <p:nvPr>
            <p:ph type="title"/>
          </p:nvPr>
        </p:nvSpPr>
        <p:spPr/>
        <p:txBody>
          <a:bodyPr/>
          <a:lstStyle/>
          <a:p>
            <a:r>
              <a:rPr lang="en-US" dirty="0"/>
              <a:t>Result Validation</a:t>
            </a:r>
          </a:p>
        </p:txBody>
      </p:sp>
      <p:pic>
        <p:nvPicPr>
          <p:cNvPr id="5" name="Content Placeholder 4"/>
          <p:cNvPicPr>
            <a:picLocks noGrp="1" noChangeAspect="1"/>
          </p:cNvPicPr>
          <p:nvPr>
            <p:ph sz="half" idx="2"/>
          </p:nvPr>
        </p:nvPicPr>
        <p:blipFill>
          <a:blip r:embed="rId2"/>
          <a:stretch>
            <a:fillRect/>
          </a:stretch>
        </p:blipFill>
        <p:spPr>
          <a:xfrm>
            <a:off x="6197600" y="2992342"/>
            <a:ext cx="5384800" cy="2856103"/>
          </a:xfrm>
          <a:prstGeom prst="rect">
            <a:avLst/>
          </a:prstGeom>
        </p:spPr>
      </p:pic>
      <p:cxnSp>
        <p:nvCxnSpPr>
          <p:cNvPr id="6" name="Straight Arrow Connector 5"/>
          <p:cNvCxnSpPr/>
          <p:nvPr/>
        </p:nvCxnSpPr>
        <p:spPr>
          <a:xfrm>
            <a:off x="5875020" y="2457450"/>
            <a:ext cx="4537710" cy="14058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766060" y="2754630"/>
            <a:ext cx="7395210" cy="17145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17520" y="3863340"/>
            <a:ext cx="7395210" cy="16687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65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70000" lnSpcReduction="20000"/>
          </a:bodyPr>
          <a:lstStyle/>
          <a:p>
            <a:pPr marL="109728" indent="0">
              <a:buNone/>
            </a:pPr>
            <a:r>
              <a:rPr lang="en-US" dirty="0"/>
              <a:t>Manual Differential</a:t>
            </a:r>
          </a:p>
          <a:p>
            <a:r>
              <a:rPr lang="en-US" dirty="0"/>
              <a:t>Performed on CBC based on Op Alert and and all body fluids.  </a:t>
            </a:r>
          </a:p>
          <a:p>
            <a:r>
              <a:rPr lang="en-US" dirty="0"/>
              <a:t>The Keys for MDIFF are listed on the screen.  ( Same as Cerner ) </a:t>
            </a:r>
          </a:p>
          <a:p>
            <a:r>
              <a:rPr lang="en-US" dirty="0"/>
              <a:t>Cursor must be in Yellow Count square to count cells. </a:t>
            </a:r>
          </a:p>
          <a:p>
            <a:r>
              <a:rPr lang="en-US" dirty="0"/>
              <a:t>Add button is a toggle switch.  Click to subtract cells.  Click again to resume counting.</a:t>
            </a:r>
          </a:p>
          <a:p>
            <a:r>
              <a:rPr lang="en-US" dirty="0"/>
              <a:t>Counter:  Allows for a second user to perform a count for comparison by changing to Count 2</a:t>
            </a:r>
          </a:p>
          <a:p>
            <a:r>
              <a:rPr lang="en-US" dirty="0"/>
              <a:t>Once MDIFF is complete and you move to the MORPH tab a message will display asking if you want to order a MDIFF.  Click YES to order MDIFF and cancel ADIFF in LIS. </a:t>
            </a:r>
          </a:p>
          <a:p>
            <a:r>
              <a:rPr lang="en-US" dirty="0"/>
              <a:t>If more than one MDIFF was counted a message will display asking which count you want to choose. Choose count 1 or 2, </a:t>
            </a:r>
            <a:r>
              <a:rPr lang="en-US" dirty="0">
                <a:solidFill>
                  <a:srgbClr val="FF0000"/>
                </a:solidFill>
              </a:rPr>
              <a:t>do not select average. </a:t>
            </a:r>
          </a:p>
          <a:p>
            <a:r>
              <a:rPr lang="en-US" dirty="0"/>
              <a:t>XN USERS ONLY- Do not count NRBCs- Accept Auto NRBC count. </a:t>
            </a:r>
            <a:r>
              <a:rPr lang="en-US" dirty="0">
                <a:solidFill>
                  <a:srgbClr val="FF0000"/>
                </a:solidFill>
              </a:rPr>
              <a:t>Do not add WBCCORR comment.  NRBC is a direct measurement.</a:t>
            </a:r>
          </a:p>
          <a:p>
            <a:r>
              <a:rPr lang="en-US" dirty="0"/>
              <a:t>XS and XT USERS- Count NRBCs. WAM will correct the WBC count for NRBC and calculate and place &amp; symbol to the left of the WBC result.  Add Comment: WBCCORR Comment in the comment field</a:t>
            </a:r>
          </a:p>
          <a:p>
            <a:endParaRPr lang="en-US" dirty="0"/>
          </a:p>
        </p:txBody>
      </p:sp>
      <p:sp>
        <p:nvSpPr>
          <p:cNvPr id="4" name="Title 3"/>
          <p:cNvSpPr>
            <a:spLocks noGrp="1"/>
          </p:cNvSpPr>
          <p:nvPr>
            <p:ph type="title"/>
          </p:nvPr>
        </p:nvSpPr>
        <p:spPr/>
        <p:txBody>
          <a:bodyPr/>
          <a:lstStyle/>
          <a:p>
            <a:r>
              <a:rPr lang="en-US" dirty="0"/>
              <a:t>Analyzer Results</a:t>
            </a:r>
          </a:p>
        </p:txBody>
      </p:sp>
      <p:pic>
        <p:nvPicPr>
          <p:cNvPr id="5" name="Content Placeholder 4"/>
          <p:cNvPicPr>
            <a:picLocks noGrp="1" noChangeAspect="1"/>
          </p:cNvPicPr>
          <p:nvPr>
            <p:ph sz="half" idx="2"/>
          </p:nvPr>
        </p:nvPicPr>
        <p:blipFill>
          <a:blip r:embed="rId2"/>
          <a:stretch>
            <a:fillRect/>
          </a:stretch>
        </p:blipFill>
        <p:spPr>
          <a:xfrm>
            <a:off x="6197600" y="3010926"/>
            <a:ext cx="5384800" cy="2818935"/>
          </a:xfrm>
          <a:prstGeom prst="rect">
            <a:avLst/>
          </a:prstGeom>
        </p:spPr>
      </p:pic>
    </p:spTree>
    <p:extLst>
      <p:ext uri="{BB962C8B-B14F-4D97-AF65-F5344CB8AC3E}">
        <p14:creationId xmlns:p14="http://schemas.microsoft.com/office/powerpoint/2010/main" val="295379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109728" indent="0">
              <a:buNone/>
            </a:pPr>
            <a:r>
              <a:rPr lang="en-US" dirty="0"/>
              <a:t>Morphology:</a:t>
            </a:r>
          </a:p>
          <a:p>
            <a:r>
              <a:rPr lang="en-US" dirty="0"/>
              <a:t>Required Fields: RBC Morphology &amp; PLT Com. These fields must be resulted to complete sample from CO</a:t>
            </a:r>
            <a:r>
              <a:rPr lang="en-US" i="1" dirty="0"/>
              <a:t>XX</a:t>
            </a:r>
            <a:r>
              <a:rPr lang="en-US" dirty="0"/>
              <a:t> WAM Pending log.</a:t>
            </a:r>
          </a:p>
          <a:p>
            <a:r>
              <a:rPr lang="en-US" dirty="0"/>
              <a:t>RBC Morph- Use Normal when not reporting any morphology.  Use Reviewed when reporting morphology. </a:t>
            </a:r>
            <a:r>
              <a:rPr lang="en-US" dirty="0">
                <a:solidFill>
                  <a:srgbClr val="FF0000"/>
                </a:solidFill>
              </a:rPr>
              <a:t>New required field.</a:t>
            </a:r>
            <a:endParaRPr lang="en-US" dirty="0"/>
          </a:p>
          <a:p>
            <a:r>
              <a:rPr lang="en-US" dirty="0"/>
              <a:t>Double click in result field to bring up choices for resulting.  Once you know codes you can type them into the result field and arrow down to next field until completed.</a:t>
            </a:r>
          </a:p>
          <a:p>
            <a:r>
              <a:rPr lang="en-US" dirty="0"/>
              <a:t>RBC morphology is alphabetized at top. </a:t>
            </a:r>
          </a:p>
          <a:p>
            <a:r>
              <a:rPr lang="en-US" dirty="0"/>
              <a:t>WBC morphology is alphabetized at bottom.</a:t>
            </a:r>
          </a:p>
          <a:p>
            <a:endParaRPr lang="en-US" dirty="0"/>
          </a:p>
        </p:txBody>
      </p:sp>
      <p:sp>
        <p:nvSpPr>
          <p:cNvPr id="4" name="Title 3"/>
          <p:cNvSpPr>
            <a:spLocks noGrp="1"/>
          </p:cNvSpPr>
          <p:nvPr>
            <p:ph type="title"/>
          </p:nvPr>
        </p:nvSpPr>
        <p:spPr/>
        <p:txBody>
          <a:bodyPr/>
          <a:lstStyle/>
          <a:p>
            <a:r>
              <a:rPr lang="en-US" dirty="0"/>
              <a:t>Analyzer Results</a:t>
            </a:r>
          </a:p>
        </p:txBody>
      </p:sp>
      <p:pic>
        <p:nvPicPr>
          <p:cNvPr id="7" name="Content Placeholder 4"/>
          <p:cNvPicPr>
            <a:picLocks noGrp="1" noChangeAspect="1"/>
          </p:cNvPicPr>
          <p:nvPr>
            <p:ph sz="half" idx="2"/>
          </p:nvPr>
        </p:nvPicPr>
        <p:blipFill>
          <a:blip r:embed="rId2"/>
          <a:stretch>
            <a:fillRect/>
          </a:stretch>
        </p:blipFill>
        <p:spPr>
          <a:xfrm>
            <a:off x="6197600" y="3004622"/>
            <a:ext cx="5384800" cy="3419037"/>
          </a:xfrm>
          <a:prstGeom prst="rect">
            <a:avLst/>
          </a:prstGeom>
        </p:spPr>
      </p:pic>
    </p:spTree>
    <p:extLst>
      <p:ext uri="{BB962C8B-B14F-4D97-AF65-F5344CB8AC3E}">
        <p14:creationId xmlns:p14="http://schemas.microsoft.com/office/powerpoint/2010/main" val="294188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674176"/>
            <a:ext cx="4626245" cy="5912603"/>
          </a:xfrm>
        </p:spPr>
        <p:txBody>
          <a:bodyPr>
            <a:normAutofit fontScale="92500" lnSpcReduction="20000"/>
          </a:bodyPr>
          <a:lstStyle/>
          <a:p>
            <a:pPr marL="109728" indent="0">
              <a:buNone/>
            </a:pPr>
            <a:r>
              <a:rPr lang="en-US" dirty="0"/>
              <a:t>After you have completed the Morph tab click the Save icon to return to the Result Validation tab.</a:t>
            </a:r>
          </a:p>
          <a:p>
            <a:pPr marL="109728" indent="0">
              <a:buNone/>
            </a:pPr>
            <a:endParaRPr lang="en-US" dirty="0"/>
          </a:p>
          <a:p>
            <a:r>
              <a:rPr lang="en-US" dirty="0"/>
              <a:t>This screen will now show the results you want to report based on the Rerun selected and MDIFF/Morph results entered.</a:t>
            </a:r>
          </a:p>
          <a:p>
            <a:r>
              <a:rPr lang="en-US" dirty="0"/>
              <a:t>Final chance to review results and make changes before validating sample. Instrument results appear in the instrument section and MDIFF/Morph results are in the Manual section.</a:t>
            </a:r>
          </a:p>
          <a:p>
            <a:r>
              <a:rPr lang="en-US" dirty="0"/>
              <a:t>If you need to make changes go back to the appropriate tab and correct results.  Click the Save icon to return to the Result Validation Tab.</a:t>
            </a:r>
          </a:p>
          <a:p>
            <a:r>
              <a:rPr lang="en-US" dirty="0"/>
              <a:t>Click the Val All icon to validate results to the LIS.</a:t>
            </a:r>
          </a:p>
          <a:p>
            <a:r>
              <a:rPr lang="en-US" dirty="0"/>
              <a:t>If you have any Alert Values the Critical Call Documentation box will open.  Fill in with first/last name of person results were called to and check to box stating results where read back.</a:t>
            </a:r>
          </a:p>
        </p:txBody>
      </p:sp>
      <p:pic>
        <p:nvPicPr>
          <p:cNvPr id="9" name="Content Placeholder 8"/>
          <p:cNvPicPr>
            <a:picLocks noGrp="1" noChangeAspect="1"/>
          </p:cNvPicPr>
          <p:nvPr>
            <p:ph sz="half" idx="2"/>
          </p:nvPr>
        </p:nvPicPr>
        <p:blipFill>
          <a:blip r:embed="rId2"/>
          <a:stretch>
            <a:fillRect/>
          </a:stretch>
        </p:blipFill>
        <p:spPr>
          <a:xfrm>
            <a:off x="4510007" y="1100379"/>
            <a:ext cx="7681993" cy="5292671"/>
          </a:xfrm>
          <a:prstGeom prst="rect">
            <a:avLst/>
          </a:prstGeom>
        </p:spPr>
      </p:pic>
      <p:sp>
        <p:nvSpPr>
          <p:cNvPr id="10" name="Notched Right Arrow 9"/>
          <p:cNvSpPr/>
          <p:nvPr/>
        </p:nvSpPr>
        <p:spPr>
          <a:xfrm>
            <a:off x="4812224" y="2960176"/>
            <a:ext cx="1433593" cy="402956"/>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Left Arrow 10"/>
          <p:cNvSpPr/>
          <p:nvPr/>
        </p:nvSpPr>
        <p:spPr>
          <a:xfrm>
            <a:off x="7129221" y="3510366"/>
            <a:ext cx="650929" cy="34871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98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9484" y="1575249"/>
            <a:ext cx="5114440" cy="5491978"/>
          </a:xfrm>
        </p:spPr>
        <p:txBody>
          <a:bodyPr/>
          <a:lstStyle/>
          <a:p>
            <a:pPr marL="109728" indent="0">
              <a:buNone/>
            </a:pPr>
            <a:r>
              <a:rPr lang="en-US" u="sng" dirty="0"/>
              <a:t>Previous Results tab</a:t>
            </a:r>
            <a:r>
              <a:rPr lang="en-US" dirty="0"/>
              <a:t>:  allows user to see up to 10 previous results for easy access. </a:t>
            </a:r>
          </a:p>
          <a:p>
            <a:pPr marL="109728" indent="0">
              <a:buNone/>
            </a:pPr>
            <a:endParaRPr lang="en-US" dirty="0"/>
          </a:p>
          <a:p>
            <a:pPr marL="109728" indent="0">
              <a:buNone/>
            </a:pPr>
            <a:r>
              <a:rPr lang="en-US" u="sng" dirty="0"/>
              <a:t>View Critical Results tab</a:t>
            </a:r>
            <a:r>
              <a:rPr lang="en-US" dirty="0"/>
              <a:t>:  Allow user to see previous alert results.</a:t>
            </a:r>
          </a:p>
          <a:p>
            <a:pPr marL="109728" indent="0">
              <a:buNone/>
            </a:pPr>
            <a:endParaRPr lang="en-US" dirty="0"/>
          </a:p>
          <a:p>
            <a:pPr marL="109728" indent="0">
              <a:buNone/>
            </a:pPr>
            <a:r>
              <a:rPr lang="en-US" u="sng" dirty="0"/>
              <a:t>Op Alerts tab</a:t>
            </a:r>
            <a:r>
              <a:rPr lang="en-US" dirty="0"/>
              <a:t>:  Show user a detailed screen of the yellow Op Alerts box.  User this tab to see what is needed to resolve alerts.  The run # applies to what run the alert occurred on.  By clicking on the description line you will be told by WAM how to handle the alert under Detail Information.</a:t>
            </a:r>
          </a:p>
          <a:p>
            <a:endParaRPr lang="en-US" dirty="0"/>
          </a:p>
        </p:txBody>
      </p:sp>
      <p:sp>
        <p:nvSpPr>
          <p:cNvPr id="4" name="Title 3"/>
          <p:cNvSpPr>
            <a:spLocks noGrp="1"/>
          </p:cNvSpPr>
          <p:nvPr>
            <p:ph type="title"/>
          </p:nvPr>
        </p:nvSpPr>
        <p:spPr>
          <a:xfrm>
            <a:off x="539858" y="600560"/>
            <a:ext cx="10972800" cy="1066800"/>
          </a:xfrm>
        </p:spPr>
        <p:txBody>
          <a:bodyPr/>
          <a:lstStyle/>
          <a:p>
            <a:r>
              <a:rPr lang="en-US" dirty="0"/>
              <a:t>Results Validation</a:t>
            </a:r>
          </a:p>
        </p:txBody>
      </p:sp>
      <p:pic>
        <p:nvPicPr>
          <p:cNvPr id="6" name="Content Placeholder 5"/>
          <p:cNvPicPr>
            <a:picLocks noGrp="1" noChangeAspect="1"/>
          </p:cNvPicPr>
          <p:nvPr>
            <p:ph sz="half" idx="2"/>
          </p:nvPr>
        </p:nvPicPr>
        <p:blipFill>
          <a:blip r:embed="rId2"/>
          <a:stretch>
            <a:fillRect/>
          </a:stretch>
        </p:blipFill>
        <p:spPr>
          <a:xfrm>
            <a:off x="4974956" y="922149"/>
            <a:ext cx="7217044" cy="5742122"/>
          </a:xfrm>
          <a:prstGeom prst="rect">
            <a:avLst/>
          </a:prstGeom>
        </p:spPr>
      </p:pic>
      <p:sp>
        <p:nvSpPr>
          <p:cNvPr id="7" name="Right Arrow 6"/>
          <p:cNvSpPr/>
          <p:nvPr/>
        </p:nvSpPr>
        <p:spPr>
          <a:xfrm>
            <a:off x="4974956" y="4587499"/>
            <a:ext cx="573437" cy="3099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8686800" y="2526224"/>
            <a:ext cx="449451" cy="68967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4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492" y="3218069"/>
            <a:ext cx="5384800" cy="4341875"/>
          </a:xfrm>
        </p:spPr>
        <p:txBody>
          <a:bodyPr/>
          <a:lstStyle/>
          <a:p>
            <a:pPr marL="109728" indent="0">
              <a:buNone/>
            </a:pPr>
            <a:r>
              <a:rPr lang="en-US" dirty="0"/>
              <a:t>Comments are added to a result by double clicking in the Comment field.</a:t>
            </a:r>
          </a:p>
          <a:p>
            <a:r>
              <a:rPr lang="en-US" dirty="0"/>
              <a:t>This will open the Coded Comment window to select a comment from.</a:t>
            </a:r>
          </a:p>
          <a:p>
            <a:r>
              <a:rPr lang="en-US" dirty="0"/>
              <a:t>Click the Save button to add your comment</a:t>
            </a:r>
          </a:p>
          <a:p>
            <a:r>
              <a:rPr lang="en-US" dirty="0"/>
              <a:t>Click the Save icon in the banner bar to save comment before changing tabs.</a:t>
            </a:r>
          </a:p>
          <a:p>
            <a:pPr marL="109728" indent="0">
              <a:buNone/>
            </a:pPr>
            <a:endParaRPr lang="en-US" dirty="0"/>
          </a:p>
        </p:txBody>
      </p:sp>
      <p:sp>
        <p:nvSpPr>
          <p:cNvPr id="4" name="Title 3"/>
          <p:cNvSpPr>
            <a:spLocks noGrp="1"/>
          </p:cNvSpPr>
          <p:nvPr>
            <p:ph type="title"/>
          </p:nvPr>
        </p:nvSpPr>
        <p:spPr>
          <a:xfrm>
            <a:off x="705173" y="1731936"/>
            <a:ext cx="10972800" cy="1066800"/>
          </a:xfrm>
        </p:spPr>
        <p:txBody>
          <a:bodyPr/>
          <a:lstStyle/>
          <a:p>
            <a:r>
              <a:rPr lang="en-US" dirty="0"/>
              <a:t>Comments</a:t>
            </a:r>
          </a:p>
        </p:txBody>
      </p:sp>
      <p:pic>
        <p:nvPicPr>
          <p:cNvPr id="6" name="Content Placeholder 5"/>
          <p:cNvPicPr>
            <a:picLocks noGrp="1" noChangeAspect="1"/>
          </p:cNvPicPr>
          <p:nvPr>
            <p:ph sz="half" idx="2"/>
          </p:nvPr>
        </p:nvPicPr>
        <p:blipFill>
          <a:blip r:embed="rId2"/>
          <a:stretch>
            <a:fillRect/>
          </a:stretch>
        </p:blipFill>
        <p:spPr>
          <a:xfrm>
            <a:off x="5384800" y="906651"/>
            <a:ext cx="6807200" cy="5527606"/>
          </a:xfrm>
          <a:prstGeom prst="rect">
            <a:avLst/>
          </a:prstGeom>
        </p:spPr>
      </p:pic>
    </p:spTree>
    <p:extLst>
      <p:ext uri="{BB962C8B-B14F-4D97-AF65-F5344CB8AC3E}">
        <p14:creationId xmlns:p14="http://schemas.microsoft.com/office/powerpoint/2010/main" val="280589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stretch>
            <a:fillRect/>
          </a:stretch>
        </p:blipFill>
        <p:spPr>
          <a:xfrm>
            <a:off x="5384800" y="1143000"/>
            <a:ext cx="6807200" cy="5095030"/>
          </a:xfrm>
          <a:prstGeom prst="rect">
            <a:avLst/>
          </a:prstGeom>
        </p:spPr>
      </p:pic>
      <p:sp>
        <p:nvSpPr>
          <p:cNvPr id="3" name="Content Placeholder 2"/>
          <p:cNvSpPr>
            <a:spLocks noGrp="1"/>
          </p:cNvSpPr>
          <p:nvPr>
            <p:ph sz="half" idx="1"/>
          </p:nvPr>
        </p:nvSpPr>
        <p:spPr>
          <a:xfrm>
            <a:off x="0" y="2525165"/>
            <a:ext cx="5384800" cy="4341875"/>
          </a:xfrm>
        </p:spPr>
        <p:txBody>
          <a:bodyPr/>
          <a:lstStyle/>
          <a:p>
            <a:r>
              <a:rPr lang="en-US" dirty="0"/>
              <a:t>To modify a result or replace a result with a comment click in the result field to change.</a:t>
            </a:r>
          </a:p>
          <a:p>
            <a:r>
              <a:rPr lang="en-US" dirty="0"/>
              <a:t>A pop up window will appear asking if you really want to modify the result? Respond Yes.</a:t>
            </a:r>
          </a:p>
          <a:p>
            <a:r>
              <a:rPr lang="en-US" dirty="0"/>
              <a:t>Change the result or double click in the result window to bring up the Coded Comment window and select the appropriate comment.</a:t>
            </a:r>
          </a:p>
          <a:p>
            <a:r>
              <a:rPr lang="en-US" dirty="0"/>
              <a:t>Click the Save Icon in the banner bar to save your changes.</a:t>
            </a:r>
          </a:p>
        </p:txBody>
      </p:sp>
      <p:sp>
        <p:nvSpPr>
          <p:cNvPr id="4" name="Title 3"/>
          <p:cNvSpPr>
            <a:spLocks noGrp="1"/>
          </p:cNvSpPr>
          <p:nvPr>
            <p:ph type="title"/>
          </p:nvPr>
        </p:nvSpPr>
        <p:spPr>
          <a:xfrm>
            <a:off x="743919" y="1154624"/>
            <a:ext cx="10972800" cy="1066800"/>
          </a:xfrm>
        </p:spPr>
        <p:txBody>
          <a:bodyPr/>
          <a:lstStyle/>
          <a:p>
            <a:r>
              <a:rPr lang="en-US" dirty="0"/>
              <a:t>Modify Result</a:t>
            </a:r>
          </a:p>
        </p:txBody>
      </p:sp>
    </p:spTree>
    <p:extLst>
      <p:ext uri="{BB962C8B-B14F-4D97-AF65-F5344CB8AC3E}">
        <p14:creationId xmlns:p14="http://schemas.microsoft.com/office/powerpoint/2010/main" val="289719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Presentation on WAM software</a:t>
            </a:r>
          </a:p>
          <a:p>
            <a:r>
              <a:rPr lang="en-US" dirty="0"/>
              <a:t>You will learn how to operate WAM software.</a:t>
            </a:r>
          </a:p>
          <a:p>
            <a:r>
              <a:rPr lang="en-US" dirty="0"/>
              <a:t>Presented by Lab Trainers for MOL’s as well as RRL Super User.</a:t>
            </a:r>
          </a:p>
        </p:txBody>
      </p:sp>
      <p:sp>
        <p:nvSpPr>
          <p:cNvPr id="2" name="Title 1"/>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RRL Technical Resource: 303 404 4243</a:t>
            </a:r>
          </a:p>
          <a:p>
            <a:pPr lvl="1"/>
            <a:r>
              <a:rPr lang="en-US" dirty="0"/>
              <a:t>Stuart Hofer (Day Shift) </a:t>
            </a:r>
          </a:p>
          <a:p>
            <a:pPr lvl="1"/>
            <a:r>
              <a:rPr lang="en-US" dirty="0"/>
              <a:t>Ben </a:t>
            </a:r>
            <a:r>
              <a:rPr lang="en-US" dirty="0" err="1"/>
              <a:t>Dubbeld</a:t>
            </a:r>
            <a:r>
              <a:rPr lang="en-US" dirty="0"/>
              <a:t>  (Day Shift)</a:t>
            </a:r>
          </a:p>
          <a:p>
            <a:pPr lvl="1"/>
            <a:r>
              <a:rPr lang="en-US" dirty="0"/>
              <a:t>Matt </a:t>
            </a:r>
            <a:r>
              <a:rPr lang="en-US" dirty="0" err="1"/>
              <a:t>Melland</a:t>
            </a:r>
            <a:r>
              <a:rPr lang="en-US" dirty="0"/>
              <a:t> ( Evening Shift)</a:t>
            </a:r>
          </a:p>
          <a:p>
            <a:r>
              <a:rPr lang="en-US" dirty="0" err="1"/>
              <a:t>Sysmex</a:t>
            </a:r>
            <a:r>
              <a:rPr lang="en-US" dirty="0"/>
              <a:t> TAC: 1 888 879 7639 #1 #3</a:t>
            </a:r>
            <a:r>
              <a:rPr lang="en-US"/>
              <a:t>	WAM Serial #:  110122</a:t>
            </a:r>
            <a:endParaRPr lang="en-US" dirty="0"/>
          </a:p>
          <a:p>
            <a:r>
              <a:rPr lang="en-US" dirty="0"/>
              <a:t>Procedure :</a:t>
            </a:r>
            <a:r>
              <a:rPr lang="en-US" dirty="0" err="1"/>
              <a:t>Sysmex</a:t>
            </a:r>
            <a:r>
              <a:rPr lang="en-US" dirty="0"/>
              <a:t> WAM Hematology Middleware http://www.insidekpco.net/sites/default/files/groups/Laboratory/Stapleton/Hematology_Procedures/WAM_5.0_Middleware_Procedure_29Aug16.pdf</a:t>
            </a:r>
          </a:p>
          <a:p>
            <a:pPr lvl="1"/>
            <a:endParaRPr lang="en-US" dirty="0"/>
          </a:p>
          <a:p>
            <a:pPr lvl="1"/>
            <a:endParaRPr lang="en-US" dirty="0"/>
          </a:p>
          <a:p>
            <a:pPr lvl="1"/>
            <a:endParaRPr lang="en-US" dirty="0"/>
          </a:p>
        </p:txBody>
      </p:sp>
      <p:sp>
        <p:nvSpPr>
          <p:cNvPr id="5" name="Title 4"/>
          <p:cNvSpPr>
            <a:spLocks noGrp="1"/>
          </p:cNvSpPr>
          <p:nvPr>
            <p:ph type="title"/>
          </p:nvPr>
        </p:nvSpPr>
        <p:spPr/>
        <p:txBody>
          <a:bodyPr/>
          <a:lstStyle/>
          <a:p>
            <a:r>
              <a:rPr lang="en-US" dirty="0"/>
              <a:t>Resources and References</a:t>
            </a:r>
          </a:p>
        </p:txBody>
      </p:sp>
    </p:spTree>
    <p:extLst>
      <p:ext uri="{BB962C8B-B14F-4D97-AF65-F5344CB8AC3E}">
        <p14:creationId xmlns:p14="http://schemas.microsoft.com/office/powerpoint/2010/main" val="366540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What is WAM?</a:t>
            </a:r>
          </a:p>
          <a:p>
            <a:r>
              <a:rPr lang="en-US" dirty="0"/>
              <a:t> What are the components in the software?</a:t>
            </a:r>
          </a:p>
          <a:p>
            <a:r>
              <a:rPr lang="en-US" dirty="0"/>
              <a:t> How to Navigate through WAM.</a:t>
            </a:r>
          </a:p>
          <a:p>
            <a:endParaRPr lang="en-US" dirty="0"/>
          </a:p>
        </p:txBody>
      </p:sp>
      <p:sp>
        <p:nvSpPr>
          <p:cNvPr id="2" name="Title 1"/>
          <p:cNvSpPr>
            <a:spLocks noGrp="1"/>
          </p:cNvSpPr>
          <p:nvPr>
            <p:ph type="title"/>
          </p:nvPr>
        </p:nvSpPr>
        <p:spPr/>
        <p:txBody>
          <a:bodyPr/>
          <a:lstStyle/>
          <a:p>
            <a:r>
              <a:rPr lang="en-US" dirty="0"/>
              <a:t>Training Outline</a:t>
            </a:r>
          </a:p>
        </p:txBody>
      </p:sp>
    </p:spTree>
    <p:extLst>
      <p:ext uri="{BB962C8B-B14F-4D97-AF65-F5344CB8AC3E}">
        <p14:creationId xmlns:p14="http://schemas.microsoft.com/office/powerpoint/2010/main" val="9978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WAM log on</a:t>
            </a:r>
          </a:p>
        </p:txBody>
      </p:sp>
      <p:pic>
        <p:nvPicPr>
          <p:cNvPr id="4" name="Content Placeholder 3"/>
          <p:cNvPicPr>
            <a:picLocks noGrp="1" noChangeAspect="1"/>
          </p:cNvPicPr>
          <p:nvPr>
            <p:ph idx="1"/>
          </p:nvPr>
        </p:nvPicPr>
        <p:blipFill>
          <a:blip r:embed="rId3"/>
          <a:stretch>
            <a:fillRect/>
          </a:stretch>
        </p:blipFill>
        <p:spPr>
          <a:xfrm>
            <a:off x="4772876" y="2635472"/>
            <a:ext cx="6809524" cy="3552381"/>
          </a:xfrm>
        </p:spPr>
      </p:pic>
      <p:sp>
        <p:nvSpPr>
          <p:cNvPr id="5" name="TextBox 4"/>
          <p:cNvSpPr txBox="1"/>
          <p:nvPr/>
        </p:nvSpPr>
        <p:spPr>
          <a:xfrm>
            <a:off x="609600" y="2834640"/>
            <a:ext cx="459105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User name </a:t>
            </a:r>
            <a:r>
              <a:rPr lang="en-US" dirty="0">
                <a:latin typeface="Arial" panose="020B0604020202020204" pitchFamily="34" charset="0"/>
                <a:cs typeface="Arial" panose="020B0604020202020204" pitchFamily="34" charset="0"/>
              </a:rPr>
              <a:t>= NUID </a:t>
            </a:r>
          </a:p>
          <a:p>
            <a:r>
              <a:rPr lang="en-US" dirty="0">
                <a:latin typeface="Arial" panose="020B0604020202020204" pitchFamily="34" charset="0"/>
                <a:cs typeface="Arial" panose="020B0604020202020204" pitchFamily="34" charset="0"/>
              </a:rPr>
              <a:t>(Letter is upper case)</a:t>
            </a:r>
          </a:p>
          <a:p>
            <a:pPr marL="285750" indent="-285750">
              <a:buFont typeface="Arial" panose="020B0604020202020204" pitchFamily="34" charset="0"/>
              <a:buChar char="•"/>
            </a:pPr>
            <a:r>
              <a:rPr lang="en-US" dirty="0"/>
              <a:t>Password=</a:t>
            </a:r>
            <a:r>
              <a:rPr lang="en-US" b="1" dirty="0" err="1"/>
              <a:t>wam</a:t>
            </a:r>
            <a:r>
              <a:rPr lang="en-US" dirty="0"/>
              <a:t> </a:t>
            </a:r>
          </a:p>
          <a:p>
            <a:r>
              <a:rPr lang="en-US" dirty="0"/>
              <a:t> ( Lower Case)</a:t>
            </a:r>
          </a:p>
          <a:p>
            <a:pPr marL="285750" indent="-285750">
              <a:buFont typeface="Arial" panose="020B0604020202020204" pitchFamily="34" charset="0"/>
              <a:buChar char="•"/>
            </a:pPr>
            <a:r>
              <a:rPr lang="en-US" dirty="0"/>
              <a:t>Use TAB key to move from User ID field</a:t>
            </a:r>
          </a:p>
          <a:p>
            <a:r>
              <a:rPr lang="en-US" dirty="0"/>
              <a:t>To Password field. </a:t>
            </a:r>
          </a:p>
          <a:p>
            <a:pPr marL="285750" indent="-285750">
              <a:buFont typeface="Arial" panose="020B0604020202020204" pitchFamily="34" charset="0"/>
              <a:buChar char="•"/>
            </a:pPr>
            <a:r>
              <a:rPr lang="en-US" dirty="0"/>
              <a:t>Do not user ENTER.</a:t>
            </a:r>
          </a:p>
        </p:txBody>
      </p:sp>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half" idx="1"/>
          </p:nvPr>
        </p:nvSpPr>
        <p:spPr/>
        <p:txBody>
          <a:bodyPr/>
          <a:lstStyle/>
          <a:p>
            <a:r>
              <a:rPr lang="en-US" dirty="0"/>
              <a:t>The user will be prompted to change password. </a:t>
            </a:r>
          </a:p>
          <a:p>
            <a:r>
              <a:rPr lang="en-US" dirty="0"/>
              <a:t>This will be unique to user.</a:t>
            </a:r>
          </a:p>
          <a:p>
            <a:r>
              <a:rPr lang="en-US" dirty="0"/>
              <a:t>To change Password in future- </a:t>
            </a:r>
          </a:p>
          <a:p>
            <a:r>
              <a:rPr lang="en-US" dirty="0"/>
              <a:t>Go to: WAM main menu- System Icon</a:t>
            </a:r>
          </a:p>
        </p:txBody>
      </p:sp>
      <p:sp>
        <p:nvSpPr>
          <p:cNvPr id="9" name="Title 8"/>
          <p:cNvSpPr>
            <a:spLocks noGrp="1"/>
          </p:cNvSpPr>
          <p:nvPr>
            <p:ph type="title"/>
          </p:nvPr>
        </p:nvSpPr>
        <p:spPr/>
        <p:txBody>
          <a:bodyPr/>
          <a:lstStyle/>
          <a:p>
            <a:r>
              <a:rPr lang="en-US" dirty="0"/>
              <a:t> WAM Log on</a:t>
            </a:r>
          </a:p>
        </p:txBody>
      </p:sp>
      <p:pic>
        <p:nvPicPr>
          <p:cNvPr id="5" name="Content Placeholder 5"/>
          <p:cNvPicPr>
            <a:picLocks noGrp="1" noChangeAspect="1"/>
          </p:cNvPicPr>
          <p:nvPr>
            <p:ph sz="half" idx="2"/>
          </p:nvPr>
        </p:nvPicPr>
        <p:blipFill>
          <a:blip r:embed="rId2"/>
          <a:stretch>
            <a:fillRect/>
          </a:stretch>
        </p:blipFill>
        <p:spPr>
          <a:xfrm>
            <a:off x="6263204" y="2249488"/>
            <a:ext cx="5253592" cy="4341812"/>
          </a:xfrm>
          <a:prstGeom prst="rect">
            <a:avLst/>
          </a:prstGeom>
        </p:spPr>
      </p:pic>
    </p:spTree>
    <p:extLst>
      <p:ext uri="{BB962C8B-B14F-4D97-AF65-F5344CB8AC3E}">
        <p14:creationId xmlns:p14="http://schemas.microsoft.com/office/powerpoint/2010/main" val="42370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Once Logged in choose the </a:t>
            </a:r>
          </a:p>
          <a:p>
            <a:pPr marL="109728" indent="0">
              <a:buNone/>
            </a:pPr>
            <a:r>
              <a:rPr lang="en-US" dirty="0"/>
              <a:t>Site which the user is located.</a:t>
            </a:r>
          </a:p>
          <a:p>
            <a:r>
              <a:rPr lang="en-US" dirty="0"/>
              <a:t>Click OK</a:t>
            </a:r>
          </a:p>
          <a:p>
            <a:r>
              <a:rPr lang="en-US" sz="2400" dirty="0">
                <a:latin typeface="Arial" panose="020B0604020202020204" pitchFamily="34" charset="0"/>
                <a:cs typeface="Arial" panose="020B0604020202020204" pitchFamily="34" charset="0"/>
              </a:rPr>
              <a:t>Only result in WAM under the site where                                                                                                                                                                                                 the tests are run at.</a:t>
            </a:r>
          </a:p>
          <a:p>
            <a:r>
              <a:rPr lang="en-US" sz="2400" dirty="0">
                <a:latin typeface="Arial" panose="020B0604020202020204" pitchFamily="34" charset="0"/>
                <a:cs typeface="Arial" panose="020B0604020202020204" pitchFamily="34" charset="0"/>
              </a:rPr>
              <a:t>You change your Site Location </a:t>
            </a:r>
          </a:p>
          <a:p>
            <a:pPr marL="109728" indent="0">
              <a:buNone/>
            </a:pPr>
            <a:r>
              <a:rPr lang="en-US" sz="2400" dirty="0">
                <a:latin typeface="Arial" panose="020B0604020202020204" pitchFamily="34" charset="0"/>
                <a:cs typeface="Arial" panose="020B0604020202020204" pitchFamily="34" charset="0"/>
              </a:rPr>
              <a:t>in WAM using the Log Off icon.</a:t>
            </a:r>
          </a:p>
          <a:p>
            <a:r>
              <a:rPr lang="en-US" sz="2400" dirty="0">
                <a:latin typeface="Arial" panose="020B0604020202020204" pitchFamily="34" charset="0"/>
                <a:cs typeface="Arial" panose="020B0604020202020204" pitchFamily="34" charset="0"/>
              </a:rPr>
              <a:t>Site All will allow user to see all </a:t>
            </a:r>
            <a:r>
              <a:rPr lang="en-US" sz="2400" dirty="0" err="1">
                <a:latin typeface="Arial" panose="020B0604020202020204" pitchFamily="34" charset="0"/>
                <a:cs typeface="Arial" panose="020B0604020202020204" pitchFamily="34" charset="0"/>
              </a:rPr>
              <a:t>pendings</a:t>
            </a:r>
            <a:endParaRPr lang="en-US" sz="2400" dirty="0">
              <a:latin typeface="Arial" panose="020B0604020202020204" pitchFamily="34" charset="0"/>
              <a:cs typeface="Arial" panose="020B0604020202020204" pitchFamily="34" charset="0"/>
            </a:endParaRPr>
          </a:p>
          <a:p>
            <a:pPr marL="109728" indent="0">
              <a:buNone/>
            </a:pPr>
            <a:r>
              <a:rPr lang="en-US" sz="2400" dirty="0">
                <a:latin typeface="Arial" panose="020B0604020202020204" pitchFamily="34" charset="0"/>
                <a:cs typeface="Arial" panose="020B0604020202020204" pitchFamily="34" charset="0"/>
              </a:rPr>
              <a:t>for the region. User is only able to view in </a:t>
            </a:r>
          </a:p>
          <a:p>
            <a:pPr marL="109728" indent="0">
              <a:buNone/>
            </a:pPr>
            <a:r>
              <a:rPr lang="en-US" sz="2400" dirty="0">
                <a:latin typeface="Arial" panose="020B0604020202020204" pitchFamily="34" charset="0"/>
                <a:cs typeface="Arial" panose="020B0604020202020204" pitchFamily="34" charset="0"/>
              </a:rPr>
              <a:t>this screen. </a:t>
            </a:r>
          </a:p>
          <a:p>
            <a:pPr marL="109728" indent="0">
              <a:buNone/>
            </a:pPr>
            <a:r>
              <a:rPr lang="en-US" sz="2400" dirty="0">
                <a:latin typeface="Arial" panose="020B0604020202020204" pitchFamily="34" charset="0"/>
                <a:cs typeface="Arial" panose="020B0604020202020204" pitchFamily="34" charset="0"/>
              </a:rPr>
              <a:t> </a:t>
            </a:r>
            <a:endParaRPr lang="en-US" sz="2400" dirty="0"/>
          </a:p>
        </p:txBody>
      </p:sp>
      <p:sp>
        <p:nvSpPr>
          <p:cNvPr id="2" name="Title 1"/>
          <p:cNvSpPr>
            <a:spLocks noGrp="1"/>
          </p:cNvSpPr>
          <p:nvPr>
            <p:ph type="title"/>
          </p:nvPr>
        </p:nvSpPr>
        <p:spPr/>
        <p:txBody>
          <a:bodyPr/>
          <a:lstStyle/>
          <a:p>
            <a:r>
              <a:rPr lang="en-US" dirty="0"/>
              <a:t> Site Selection</a:t>
            </a:r>
          </a:p>
        </p:txBody>
      </p:sp>
      <p:pic>
        <p:nvPicPr>
          <p:cNvPr id="4" name="Content Placeholder 4"/>
          <p:cNvPicPr>
            <a:picLocks noChangeAspect="1"/>
          </p:cNvPicPr>
          <p:nvPr/>
        </p:nvPicPr>
        <p:blipFill>
          <a:blip r:embed="rId2"/>
          <a:stretch>
            <a:fillRect/>
          </a:stretch>
        </p:blipFill>
        <p:spPr>
          <a:xfrm>
            <a:off x="6995160" y="1280159"/>
            <a:ext cx="4933949" cy="5086351"/>
          </a:xfrm>
          <a:prstGeom prst="rect">
            <a:avLst/>
          </a:prstGeom>
        </p:spPr>
      </p:pic>
    </p:spTree>
    <p:extLst>
      <p:ext uri="{BB962C8B-B14F-4D97-AF65-F5344CB8AC3E}">
        <p14:creationId xmlns:p14="http://schemas.microsoft.com/office/powerpoint/2010/main" val="351434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Main Menu </a:t>
            </a:r>
          </a:p>
        </p:txBody>
      </p:sp>
      <p:pic>
        <p:nvPicPr>
          <p:cNvPr id="4" name="Content Placeholder 4"/>
          <p:cNvPicPr>
            <a:picLocks noGrp="1" noChangeAspect="1"/>
          </p:cNvPicPr>
          <p:nvPr>
            <p:ph idx="1"/>
          </p:nvPr>
        </p:nvPicPr>
        <p:blipFill>
          <a:blip r:embed="rId3"/>
          <a:stretch>
            <a:fillRect/>
          </a:stretch>
        </p:blipFill>
        <p:spPr>
          <a:xfrm>
            <a:off x="5394960" y="2409508"/>
            <a:ext cx="6444490" cy="4324350"/>
          </a:xfrm>
          <a:prstGeom prst="rect">
            <a:avLst/>
          </a:prstGeom>
        </p:spPr>
      </p:pic>
      <p:sp>
        <p:nvSpPr>
          <p:cNvPr id="5" name="Rectangle 4"/>
          <p:cNvSpPr/>
          <p:nvPr/>
        </p:nvSpPr>
        <p:spPr>
          <a:xfrm>
            <a:off x="609600" y="2664798"/>
            <a:ext cx="4705350" cy="2585323"/>
          </a:xfrm>
          <a:prstGeom prst="rect">
            <a:avLst/>
          </a:prstGeom>
          <a:ln>
            <a:solidFill>
              <a:srgbClr val="C00000"/>
            </a:solidFill>
          </a:ln>
        </p:spPr>
        <p:txBody>
          <a:bodyPr wrap="square">
            <a:spAutoFit/>
          </a:bodyPr>
          <a:lstStyle/>
          <a:p>
            <a:r>
              <a:rPr lang="en-US" dirty="0"/>
              <a:t>Banner Bar</a:t>
            </a:r>
          </a:p>
          <a:p>
            <a:endParaRPr lang="en-US" dirty="0"/>
          </a:p>
          <a:p>
            <a:r>
              <a:rPr lang="en-US" b="1" dirty="0"/>
              <a:t>Main Screen Icons MOL’s to use</a:t>
            </a:r>
          </a:p>
          <a:p>
            <a:endParaRPr lang="en-US" dirty="0"/>
          </a:p>
          <a:p>
            <a:r>
              <a:rPr lang="en-US" dirty="0"/>
              <a:t>Sample Explorer</a:t>
            </a:r>
          </a:p>
          <a:p>
            <a:r>
              <a:rPr lang="en-US" dirty="0"/>
              <a:t>System</a:t>
            </a:r>
          </a:p>
          <a:p>
            <a:r>
              <a:rPr lang="en-US" dirty="0"/>
              <a:t>Orders Pending</a:t>
            </a:r>
          </a:p>
          <a:p>
            <a:r>
              <a:rPr lang="en-US" dirty="0"/>
              <a:t>Orders Re-Run</a:t>
            </a:r>
          </a:p>
          <a:p>
            <a:r>
              <a:rPr lang="en-US" dirty="0"/>
              <a:t>To Validate</a:t>
            </a:r>
          </a:p>
        </p:txBody>
      </p:sp>
      <p:cxnSp>
        <p:nvCxnSpPr>
          <p:cNvPr id="7" name="Straight Arrow Connector 6"/>
          <p:cNvCxnSpPr/>
          <p:nvPr/>
        </p:nvCxnSpPr>
        <p:spPr>
          <a:xfrm flipV="1">
            <a:off x="2286000" y="3680460"/>
            <a:ext cx="3108960" cy="2743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4" idx="1"/>
          </p:cNvCxnSpPr>
          <p:nvPr/>
        </p:nvCxnSpPr>
        <p:spPr>
          <a:xfrm>
            <a:off x="1485900" y="4251960"/>
            <a:ext cx="3909060" cy="319723"/>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05990" y="4571683"/>
            <a:ext cx="9075420" cy="64039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068830" y="4800600"/>
            <a:ext cx="9212580" cy="708660"/>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851660" y="5086350"/>
            <a:ext cx="9429750" cy="77724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851660" y="2788920"/>
            <a:ext cx="5337810" cy="8001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08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Sample Explorer- Validate Results</a:t>
            </a:r>
          </a:p>
        </p:txBody>
      </p:sp>
      <p:pic>
        <p:nvPicPr>
          <p:cNvPr id="4" name="Content Placeholder 3"/>
          <p:cNvPicPr>
            <a:picLocks noGrp="1" noChangeAspect="1"/>
          </p:cNvPicPr>
          <p:nvPr>
            <p:ph idx="1"/>
          </p:nvPr>
        </p:nvPicPr>
        <p:blipFill>
          <a:blip r:embed="rId2"/>
          <a:stretch>
            <a:fillRect/>
          </a:stretch>
        </p:blipFill>
        <p:spPr>
          <a:xfrm>
            <a:off x="4476527" y="2638108"/>
            <a:ext cx="7330886" cy="4324350"/>
          </a:xfrm>
          <a:prstGeom prst="rect">
            <a:avLst/>
          </a:prstGeom>
        </p:spPr>
      </p:pic>
      <p:sp>
        <p:nvSpPr>
          <p:cNvPr id="5" name="TextBox 4"/>
          <p:cNvSpPr txBox="1"/>
          <p:nvPr/>
        </p:nvSpPr>
        <p:spPr>
          <a:xfrm>
            <a:off x="331470" y="2548890"/>
            <a:ext cx="4034790" cy="535531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Sample Explorer – Validate Results screen is where the user can enter accession number or patient information for validating or querying results.</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In the Selection Criteria Section enter or scan your accession number into the From Sample ID field. Validate Results is the default radio button that is selected. If you are performing a query change the radio button to select Query Orders. Click the Search Icon in the black Banner Bar to retrieve the Accession Number. WAM disregards the leading 1 on our Accession Numbers. Be sure to add the Container ID at the end of the Accession number.</a:t>
            </a:r>
            <a:endParaRPr lang="en-US" dirty="0"/>
          </a:p>
        </p:txBody>
      </p:sp>
    </p:spTree>
    <p:extLst>
      <p:ext uri="{BB962C8B-B14F-4D97-AF65-F5344CB8AC3E}">
        <p14:creationId xmlns:p14="http://schemas.microsoft.com/office/powerpoint/2010/main" val="32643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half" idx="1"/>
          </p:nvPr>
        </p:nvSpPr>
        <p:spPr/>
        <p:txBody>
          <a:bodyPr/>
          <a:lstStyle/>
          <a:p>
            <a:r>
              <a:rPr lang="en-US" dirty="0"/>
              <a:t>Help</a:t>
            </a:r>
          </a:p>
          <a:p>
            <a:r>
              <a:rPr lang="en-US" dirty="0"/>
              <a:t>Search</a:t>
            </a:r>
          </a:p>
          <a:p>
            <a:r>
              <a:rPr lang="en-US" dirty="0"/>
              <a:t>Clear</a:t>
            </a:r>
          </a:p>
          <a:p>
            <a:r>
              <a:rPr lang="en-US" dirty="0"/>
              <a:t>Save</a:t>
            </a:r>
          </a:p>
          <a:p>
            <a:r>
              <a:rPr lang="en-US" dirty="0"/>
              <a:t>Accept</a:t>
            </a:r>
          </a:p>
          <a:p>
            <a:r>
              <a:rPr lang="en-US" dirty="0"/>
              <a:t>Quit</a:t>
            </a:r>
          </a:p>
          <a:p>
            <a:r>
              <a:rPr lang="en-US" dirty="0"/>
              <a:t>Log out</a:t>
            </a:r>
          </a:p>
          <a:p>
            <a:endParaRPr lang="en-US" dirty="0"/>
          </a:p>
          <a:p>
            <a:pPr marL="109728" indent="0">
              <a:buNone/>
            </a:pPr>
            <a:r>
              <a:rPr lang="en-US" dirty="0"/>
              <a:t>Icons may change based on the function you are in.</a:t>
            </a:r>
          </a:p>
        </p:txBody>
      </p:sp>
      <p:sp>
        <p:nvSpPr>
          <p:cNvPr id="2" name="Title 1"/>
          <p:cNvSpPr>
            <a:spLocks noGrp="1"/>
          </p:cNvSpPr>
          <p:nvPr>
            <p:ph type="title"/>
          </p:nvPr>
        </p:nvSpPr>
        <p:spPr/>
        <p:txBody>
          <a:bodyPr/>
          <a:lstStyle/>
          <a:p>
            <a:r>
              <a:rPr lang="en-US" dirty="0"/>
              <a:t> Banner Bar</a:t>
            </a:r>
          </a:p>
        </p:txBody>
      </p:sp>
      <p:pic>
        <p:nvPicPr>
          <p:cNvPr id="5" name="Content Placeholder 4"/>
          <p:cNvPicPr>
            <a:picLocks noGrp="1" noChangeAspect="1"/>
          </p:cNvPicPr>
          <p:nvPr>
            <p:ph sz="half" idx="2"/>
          </p:nvPr>
        </p:nvPicPr>
        <p:blipFill>
          <a:blip r:embed="rId2"/>
          <a:stretch>
            <a:fillRect/>
          </a:stretch>
        </p:blipFill>
        <p:spPr>
          <a:xfrm>
            <a:off x="7121207" y="2209800"/>
            <a:ext cx="4200525" cy="956310"/>
          </a:xfrm>
          <a:prstGeom prst="rect">
            <a:avLst/>
          </a:prstGeom>
        </p:spPr>
      </p:pic>
    </p:spTree>
    <p:extLst>
      <p:ext uri="{BB962C8B-B14F-4D97-AF65-F5344CB8AC3E}">
        <p14:creationId xmlns:p14="http://schemas.microsoft.com/office/powerpoint/2010/main" val="41199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 id="{9308F140-5CDC-477D-BC4D-9C1906451284}" vid="{11C5112C-663B-4E6D-9D3D-2361F8FA32D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D44557-C150-4AA7-97B1-62E802152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 presentation</Template>
  <TotalTime>0</TotalTime>
  <Words>1431</Words>
  <Application>Microsoft Office PowerPoint</Application>
  <PresentationFormat>Widescreen</PresentationFormat>
  <Paragraphs>149</Paragraphs>
  <Slides>20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Georgia</vt:lpstr>
      <vt:lpstr>Wingdings 2</vt:lpstr>
      <vt:lpstr>Training presentation</vt:lpstr>
      <vt:lpstr>WAM Medical Office Laboratory Training </vt:lpstr>
      <vt:lpstr>Introduction</vt:lpstr>
      <vt:lpstr>Training Outline</vt:lpstr>
      <vt:lpstr> WAM log on</vt:lpstr>
      <vt:lpstr> WAM Log on</vt:lpstr>
      <vt:lpstr> Site Selection</vt:lpstr>
      <vt:lpstr> Main Menu </vt:lpstr>
      <vt:lpstr>Sample Explorer- Validate Results</vt:lpstr>
      <vt:lpstr> Banner Bar</vt:lpstr>
      <vt:lpstr> Sample Explorer</vt:lpstr>
      <vt:lpstr>Result Validation Screen</vt:lpstr>
      <vt:lpstr>Result Validation</vt:lpstr>
      <vt:lpstr>Result Validation</vt:lpstr>
      <vt:lpstr>Analyzer Results</vt:lpstr>
      <vt:lpstr>Analyzer Results</vt:lpstr>
      <vt:lpstr>PowerPoint Presentation</vt:lpstr>
      <vt:lpstr>Results Validation</vt:lpstr>
      <vt:lpstr>Comments</vt:lpstr>
      <vt:lpstr>Modify Result</vt:lpstr>
      <vt:lpstr>Resources and References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2017-04-11T20:57:37Z</dcterms:created>
  <dcterms:modified xsi:type="dcterms:W3CDTF">2017-12-28T21:11:29Z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TC034606049991</vt:lpwstr>
  </property>
</Properties>
</file>