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9" r:id="rId3"/>
    <p:sldId id="377" r:id="rId4"/>
    <p:sldId id="376" r:id="rId5"/>
    <p:sldId id="257" r:id="rId6"/>
    <p:sldId id="258" r:id="rId7"/>
    <p:sldId id="261" r:id="rId8"/>
    <p:sldId id="264" r:id="rId9"/>
    <p:sldId id="266" r:id="rId10"/>
    <p:sldId id="267" r:id="rId11"/>
    <p:sldId id="336" r:id="rId12"/>
    <p:sldId id="337" r:id="rId13"/>
    <p:sldId id="338" r:id="rId14"/>
    <p:sldId id="281" r:id="rId15"/>
    <p:sldId id="284" r:id="rId16"/>
    <p:sldId id="283" r:id="rId17"/>
    <p:sldId id="279" r:id="rId18"/>
    <p:sldId id="270" r:id="rId19"/>
    <p:sldId id="333" r:id="rId20"/>
    <p:sldId id="334" r:id="rId21"/>
    <p:sldId id="276" r:id="rId22"/>
    <p:sldId id="271" r:id="rId23"/>
    <p:sldId id="272" r:id="rId24"/>
    <p:sldId id="273" r:id="rId25"/>
    <p:sldId id="274" r:id="rId26"/>
    <p:sldId id="275" r:id="rId27"/>
    <p:sldId id="285" r:id="rId28"/>
    <p:sldId id="287" r:id="rId29"/>
    <p:sldId id="331" r:id="rId30"/>
    <p:sldId id="290" r:id="rId31"/>
    <p:sldId id="291" r:id="rId32"/>
    <p:sldId id="292" r:id="rId33"/>
    <p:sldId id="294" r:id="rId34"/>
    <p:sldId id="296" r:id="rId35"/>
    <p:sldId id="298" r:id="rId36"/>
    <p:sldId id="300" r:id="rId37"/>
    <p:sldId id="302" r:id="rId38"/>
    <p:sldId id="305" r:id="rId39"/>
    <p:sldId id="307" r:id="rId40"/>
    <p:sldId id="309" r:id="rId41"/>
    <p:sldId id="371" r:id="rId42"/>
    <p:sldId id="375" r:id="rId43"/>
    <p:sldId id="374" r:id="rId44"/>
    <p:sldId id="311" r:id="rId45"/>
    <p:sldId id="313" r:id="rId46"/>
    <p:sldId id="315" r:id="rId47"/>
    <p:sldId id="317" r:id="rId48"/>
    <p:sldId id="335" r:id="rId49"/>
    <p:sldId id="319" r:id="rId50"/>
    <p:sldId id="321" r:id="rId51"/>
    <p:sldId id="323" r:id="rId52"/>
    <p:sldId id="325" r:id="rId53"/>
    <p:sldId id="328" r:id="rId54"/>
    <p:sldId id="340" r:id="rId55"/>
    <p:sldId id="342" r:id="rId56"/>
    <p:sldId id="343" r:id="rId57"/>
    <p:sldId id="344" r:id="rId58"/>
    <p:sldId id="345" r:id="rId59"/>
    <p:sldId id="346" r:id="rId60"/>
    <p:sldId id="347" r:id="rId61"/>
    <p:sldId id="348" r:id="rId62"/>
    <p:sldId id="354" r:id="rId63"/>
    <p:sldId id="351" r:id="rId64"/>
    <p:sldId id="353" r:id="rId65"/>
    <p:sldId id="352" r:id="rId66"/>
    <p:sldId id="362" r:id="rId67"/>
    <p:sldId id="361" r:id="rId68"/>
    <p:sldId id="356" r:id="rId69"/>
    <p:sldId id="357" r:id="rId70"/>
    <p:sldId id="363" r:id="rId71"/>
    <p:sldId id="364" r:id="rId72"/>
    <p:sldId id="365" r:id="rId73"/>
    <p:sldId id="366" r:id="rId74"/>
    <p:sldId id="367" r:id="rId75"/>
    <p:sldId id="368" r:id="rId76"/>
    <p:sldId id="369" r:id="rId77"/>
    <p:sldId id="370" r:id="rId78"/>
    <p:sldId id="359" r:id="rId79"/>
    <p:sldId id="360" r:id="rId80"/>
    <p:sldId id="358" r:id="rId81"/>
    <p:sldId id="355"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116" d="100"/>
          <a:sy n="116" d="100"/>
        </p:scale>
        <p:origin x="390" y="96"/>
      </p:cViewPr>
      <p:guideLst/>
    </p:cSldViewPr>
  </p:slideViewPr>
  <p:notesTextViewPr>
    <p:cViewPr>
      <p:scale>
        <a:sx n="1" d="1"/>
        <a:sy n="1" d="1"/>
      </p:scale>
      <p:origin x="0" y="0"/>
    </p:cViewPr>
  </p:notesTextViewPr>
  <p:sorterViewPr>
    <p:cViewPr>
      <p:scale>
        <a:sx n="100" d="100"/>
        <a:sy n="100" d="100"/>
      </p:scale>
      <p:origin x="0" y="-62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56E47-F8AB-408E-9105-A2ABA2AF9E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1D189-F9F7-4254-A882-964BF1F943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ED20DB-7C5C-46B7-9EA0-D34D4C03C0E3}"/>
              </a:ext>
            </a:extLst>
          </p:cNvPr>
          <p:cNvSpPr>
            <a:spLocks noGrp="1"/>
          </p:cNvSpPr>
          <p:nvPr>
            <p:ph type="dt" sz="half" idx="10"/>
          </p:nvPr>
        </p:nvSpPr>
        <p:spPr/>
        <p:txBody>
          <a:bodyPr/>
          <a:lstStyle/>
          <a:p>
            <a:fld id="{DD0525DE-BAD2-440F-A1CC-7FBD517E383E}" type="datetimeFigureOut">
              <a:rPr lang="en-US" smtClean="0"/>
              <a:t>12/20/2017</a:t>
            </a:fld>
            <a:endParaRPr lang="en-US"/>
          </a:p>
        </p:txBody>
      </p:sp>
      <p:sp>
        <p:nvSpPr>
          <p:cNvPr id="5" name="Footer Placeholder 4">
            <a:extLst>
              <a:ext uri="{FF2B5EF4-FFF2-40B4-BE49-F238E27FC236}">
                <a16:creationId xmlns:a16="http://schemas.microsoft.com/office/drawing/2014/main" id="{A3C2D1B3-2D60-4A41-B044-C8BD6D010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83905-1F32-4239-B350-7C1AFA2DA72A}"/>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337419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6E6C-7997-488D-8420-7F2AE19FE3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88DCC5-672F-4732-9981-A8DF03370A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85DFB1-717A-4CA0-A989-2A3895E71DD2}"/>
              </a:ext>
            </a:extLst>
          </p:cNvPr>
          <p:cNvSpPr>
            <a:spLocks noGrp="1"/>
          </p:cNvSpPr>
          <p:nvPr>
            <p:ph type="dt" sz="half" idx="10"/>
          </p:nvPr>
        </p:nvSpPr>
        <p:spPr/>
        <p:txBody>
          <a:bodyPr/>
          <a:lstStyle/>
          <a:p>
            <a:fld id="{DD0525DE-BAD2-440F-A1CC-7FBD517E383E}" type="datetimeFigureOut">
              <a:rPr lang="en-US" smtClean="0"/>
              <a:t>12/20/2017</a:t>
            </a:fld>
            <a:endParaRPr lang="en-US"/>
          </a:p>
        </p:txBody>
      </p:sp>
      <p:sp>
        <p:nvSpPr>
          <p:cNvPr id="5" name="Footer Placeholder 4">
            <a:extLst>
              <a:ext uri="{FF2B5EF4-FFF2-40B4-BE49-F238E27FC236}">
                <a16:creationId xmlns:a16="http://schemas.microsoft.com/office/drawing/2014/main" id="{1BE8490E-E485-446B-AEA7-7D8B36603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18123-6C54-49D6-B0FB-76960B9A0A6B}"/>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305798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FA5AC2-B094-472E-9130-F0E1A59E5D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5B8033-7068-4212-A687-48C9BF12FFA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B1715-085C-4FA2-A4E6-6E94B47E050A}"/>
              </a:ext>
            </a:extLst>
          </p:cNvPr>
          <p:cNvSpPr>
            <a:spLocks noGrp="1"/>
          </p:cNvSpPr>
          <p:nvPr>
            <p:ph type="dt" sz="half" idx="10"/>
          </p:nvPr>
        </p:nvSpPr>
        <p:spPr/>
        <p:txBody>
          <a:bodyPr/>
          <a:lstStyle/>
          <a:p>
            <a:fld id="{DD0525DE-BAD2-440F-A1CC-7FBD517E383E}" type="datetimeFigureOut">
              <a:rPr lang="en-US" smtClean="0"/>
              <a:t>12/20/2017</a:t>
            </a:fld>
            <a:endParaRPr lang="en-US"/>
          </a:p>
        </p:txBody>
      </p:sp>
      <p:sp>
        <p:nvSpPr>
          <p:cNvPr id="5" name="Footer Placeholder 4">
            <a:extLst>
              <a:ext uri="{FF2B5EF4-FFF2-40B4-BE49-F238E27FC236}">
                <a16:creationId xmlns:a16="http://schemas.microsoft.com/office/drawing/2014/main" id="{CB040DAA-26E8-4C66-931C-64C07CC9F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B3D72-7D0B-4862-92E7-D06B8113E1B1}"/>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269232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C1F5-1609-473C-B9F0-C847D07B84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C3E4B-99C0-4FF3-8B4D-40F22D5A683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AB588-81DA-42F0-BD5A-603456113BC7}"/>
              </a:ext>
            </a:extLst>
          </p:cNvPr>
          <p:cNvSpPr>
            <a:spLocks noGrp="1"/>
          </p:cNvSpPr>
          <p:nvPr>
            <p:ph type="dt" sz="half" idx="10"/>
          </p:nvPr>
        </p:nvSpPr>
        <p:spPr/>
        <p:txBody>
          <a:bodyPr/>
          <a:lstStyle/>
          <a:p>
            <a:fld id="{DD0525DE-BAD2-440F-A1CC-7FBD517E383E}" type="datetimeFigureOut">
              <a:rPr lang="en-US" smtClean="0"/>
              <a:t>12/20/2017</a:t>
            </a:fld>
            <a:endParaRPr lang="en-US"/>
          </a:p>
        </p:txBody>
      </p:sp>
      <p:sp>
        <p:nvSpPr>
          <p:cNvPr id="5" name="Footer Placeholder 4">
            <a:extLst>
              <a:ext uri="{FF2B5EF4-FFF2-40B4-BE49-F238E27FC236}">
                <a16:creationId xmlns:a16="http://schemas.microsoft.com/office/drawing/2014/main" id="{37B4A5CD-4A09-46B4-BAE8-6D08B70AA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9548A-8149-42ED-B969-0D65959CE1D4}"/>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278827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8FE0A-1E40-4F44-9927-03378B058C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C9E166-24A5-4049-BCAB-298A68A264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13567B-D3F3-4995-A03C-F7B6A7D32C04}"/>
              </a:ext>
            </a:extLst>
          </p:cNvPr>
          <p:cNvSpPr>
            <a:spLocks noGrp="1"/>
          </p:cNvSpPr>
          <p:nvPr>
            <p:ph type="dt" sz="half" idx="10"/>
          </p:nvPr>
        </p:nvSpPr>
        <p:spPr/>
        <p:txBody>
          <a:bodyPr/>
          <a:lstStyle/>
          <a:p>
            <a:fld id="{DD0525DE-BAD2-440F-A1CC-7FBD517E383E}" type="datetimeFigureOut">
              <a:rPr lang="en-US" smtClean="0"/>
              <a:t>12/20/2017</a:t>
            </a:fld>
            <a:endParaRPr lang="en-US"/>
          </a:p>
        </p:txBody>
      </p:sp>
      <p:sp>
        <p:nvSpPr>
          <p:cNvPr id="5" name="Footer Placeholder 4">
            <a:extLst>
              <a:ext uri="{FF2B5EF4-FFF2-40B4-BE49-F238E27FC236}">
                <a16:creationId xmlns:a16="http://schemas.microsoft.com/office/drawing/2014/main" id="{92C550C7-98F1-4952-8165-023B08C19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A84061-4724-4469-8C30-948387A4B5EB}"/>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3777825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6270E-EB08-4551-92F0-3852515A7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7C90D9-0A4A-47CF-9803-BF7A1D01D9A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B6AAA6-FA3E-4E7E-85BA-A38FB679CB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522F97-C8AF-482B-8F35-75A0EB057B08}"/>
              </a:ext>
            </a:extLst>
          </p:cNvPr>
          <p:cNvSpPr>
            <a:spLocks noGrp="1"/>
          </p:cNvSpPr>
          <p:nvPr>
            <p:ph type="dt" sz="half" idx="10"/>
          </p:nvPr>
        </p:nvSpPr>
        <p:spPr/>
        <p:txBody>
          <a:bodyPr/>
          <a:lstStyle/>
          <a:p>
            <a:fld id="{DD0525DE-BAD2-440F-A1CC-7FBD517E383E}" type="datetimeFigureOut">
              <a:rPr lang="en-US" smtClean="0"/>
              <a:t>12/20/2017</a:t>
            </a:fld>
            <a:endParaRPr lang="en-US"/>
          </a:p>
        </p:txBody>
      </p:sp>
      <p:sp>
        <p:nvSpPr>
          <p:cNvPr id="6" name="Footer Placeholder 5">
            <a:extLst>
              <a:ext uri="{FF2B5EF4-FFF2-40B4-BE49-F238E27FC236}">
                <a16:creationId xmlns:a16="http://schemas.microsoft.com/office/drawing/2014/main" id="{75B135C8-A712-4EF5-8CF7-94B2903D0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C603C1-8626-49BA-8508-B37FCFEDEBBF}"/>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295786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B6B43-D88B-4B19-BA51-525D5E8524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B4B20E-F752-4C9F-B506-EF45EBD460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D1A99B-8C00-4227-911C-53110C83CE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3F4BCA-8CB1-4BE9-9AD1-7664644659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6BF2D2-0545-4F36-AA07-A6DC6EEFBB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A9AE08-2919-44F7-A9A1-7540A4A299A7}"/>
              </a:ext>
            </a:extLst>
          </p:cNvPr>
          <p:cNvSpPr>
            <a:spLocks noGrp="1"/>
          </p:cNvSpPr>
          <p:nvPr>
            <p:ph type="dt" sz="half" idx="10"/>
          </p:nvPr>
        </p:nvSpPr>
        <p:spPr/>
        <p:txBody>
          <a:bodyPr/>
          <a:lstStyle/>
          <a:p>
            <a:fld id="{DD0525DE-BAD2-440F-A1CC-7FBD517E383E}" type="datetimeFigureOut">
              <a:rPr lang="en-US" smtClean="0"/>
              <a:t>12/20/2017</a:t>
            </a:fld>
            <a:endParaRPr lang="en-US"/>
          </a:p>
        </p:txBody>
      </p:sp>
      <p:sp>
        <p:nvSpPr>
          <p:cNvPr id="8" name="Footer Placeholder 7">
            <a:extLst>
              <a:ext uri="{FF2B5EF4-FFF2-40B4-BE49-F238E27FC236}">
                <a16:creationId xmlns:a16="http://schemas.microsoft.com/office/drawing/2014/main" id="{34EA7380-100B-44A0-ACB3-1F5281EA80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74CE97-3A4C-4847-B3C8-7E7048D25B53}"/>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98276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B390-1306-4AEC-9A85-CA31DE7C47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5E4FB8-A3D4-492B-83B3-9500C1F7C391}"/>
              </a:ext>
            </a:extLst>
          </p:cNvPr>
          <p:cNvSpPr>
            <a:spLocks noGrp="1"/>
          </p:cNvSpPr>
          <p:nvPr>
            <p:ph type="dt" sz="half" idx="10"/>
          </p:nvPr>
        </p:nvSpPr>
        <p:spPr/>
        <p:txBody>
          <a:bodyPr/>
          <a:lstStyle/>
          <a:p>
            <a:fld id="{DD0525DE-BAD2-440F-A1CC-7FBD517E383E}" type="datetimeFigureOut">
              <a:rPr lang="en-US" smtClean="0"/>
              <a:t>12/20/2017</a:t>
            </a:fld>
            <a:endParaRPr lang="en-US"/>
          </a:p>
        </p:txBody>
      </p:sp>
      <p:sp>
        <p:nvSpPr>
          <p:cNvPr id="4" name="Footer Placeholder 3">
            <a:extLst>
              <a:ext uri="{FF2B5EF4-FFF2-40B4-BE49-F238E27FC236}">
                <a16:creationId xmlns:a16="http://schemas.microsoft.com/office/drawing/2014/main" id="{2B7F96C9-F800-45AA-B74A-75104DC9C0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F3F4F7-87C1-471B-9F0E-6BE84B13ABF2}"/>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283113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E53956-1129-4A5D-B9D7-A9BD6C178AA1}"/>
              </a:ext>
            </a:extLst>
          </p:cNvPr>
          <p:cNvSpPr>
            <a:spLocks noGrp="1"/>
          </p:cNvSpPr>
          <p:nvPr>
            <p:ph type="dt" sz="half" idx="10"/>
          </p:nvPr>
        </p:nvSpPr>
        <p:spPr/>
        <p:txBody>
          <a:bodyPr/>
          <a:lstStyle/>
          <a:p>
            <a:fld id="{DD0525DE-BAD2-440F-A1CC-7FBD517E383E}" type="datetimeFigureOut">
              <a:rPr lang="en-US" smtClean="0"/>
              <a:t>12/20/2017</a:t>
            </a:fld>
            <a:endParaRPr lang="en-US"/>
          </a:p>
        </p:txBody>
      </p:sp>
      <p:sp>
        <p:nvSpPr>
          <p:cNvPr id="3" name="Footer Placeholder 2">
            <a:extLst>
              <a:ext uri="{FF2B5EF4-FFF2-40B4-BE49-F238E27FC236}">
                <a16:creationId xmlns:a16="http://schemas.microsoft.com/office/drawing/2014/main" id="{5F6398F1-24BA-408F-B8B0-292D0914F6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84170C-8693-4B3A-9BD4-E5F083732A69}"/>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961431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D610-035A-4DD3-9EDB-C65DEADD6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4E6010-8D98-4245-9B35-2204DE556D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F2EAFC-59D3-4F6E-A2AF-361619F3A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1E458A-6092-4EAB-8FAD-33BFA08B4DD9}"/>
              </a:ext>
            </a:extLst>
          </p:cNvPr>
          <p:cNvSpPr>
            <a:spLocks noGrp="1"/>
          </p:cNvSpPr>
          <p:nvPr>
            <p:ph type="dt" sz="half" idx="10"/>
          </p:nvPr>
        </p:nvSpPr>
        <p:spPr/>
        <p:txBody>
          <a:bodyPr/>
          <a:lstStyle/>
          <a:p>
            <a:fld id="{DD0525DE-BAD2-440F-A1CC-7FBD517E383E}" type="datetimeFigureOut">
              <a:rPr lang="en-US" smtClean="0"/>
              <a:t>12/20/2017</a:t>
            </a:fld>
            <a:endParaRPr lang="en-US"/>
          </a:p>
        </p:txBody>
      </p:sp>
      <p:sp>
        <p:nvSpPr>
          <p:cNvPr id="6" name="Footer Placeholder 5">
            <a:extLst>
              <a:ext uri="{FF2B5EF4-FFF2-40B4-BE49-F238E27FC236}">
                <a16:creationId xmlns:a16="http://schemas.microsoft.com/office/drawing/2014/main" id="{20811626-6BF5-4A35-918D-F4C324D133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B19493-290E-4179-A9E2-4FC5B3FE696F}"/>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112105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DFE87-0A10-4607-BA16-6C110D58B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651E89-E63A-4B59-B066-1535D44AAE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E73285-643A-4902-9AD8-821BCE43A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C4B82E-43E1-4241-9130-A1F4257B19F2}"/>
              </a:ext>
            </a:extLst>
          </p:cNvPr>
          <p:cNvSpPr>
            <a:spLocks noGrp="1"/>
          </p:cNvSpPr>
          <p:nvPr>
            <p:ph type="dt" sz="half" idx="10"/>
          </p:nvPr>
        </p:nvSpPr>
        <p:spPr/>
        <p:txBody>
          <a:bodyPr/>
          <a:lstStyle/>
          <a:p>
            <a:fld id="{DD0525DE-BAD2-440F-A1CC-7FBD517E383E}" type="datetimeFigureOut">
              <a:rPr lang="en-US" smtClean="0"/>
              <a:t>12/20/2017</a:t>
            </a:fld>
            <a:endParaRPr lang="en-US"/>
          </a:p>
        </p:txBody>
      </p:sp>
      <p:sp>
        <p:nvSpPr>
          <p:cNvPr id="6" name="Footer Placeholder 5">
            <a:extLst>
              <a:ext uri="{FF2B5EF4-FFF2-40B4-BE49-F238E27FC236}">
                <a16:creationId xmlns:a16="http://schemas.microsoft.com/office/drawing/2014/main" id="{CC1E6C0E-4E67-4165-86A5-9C76865BA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0E6AC7-C140-4167-ABE8-0E3D50BBC7CD}"/>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301028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C19BD-3E00-4407-ADF3-C6D3EEC7E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4CCBA-7658-4EDB-BA59-E9B5946446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49EF46-0BEF-400C-8BC6-CFB8F3B352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525DE-BAD2-440F-A1CC-7FBD517E383E}" type="datetimeFigureOut">
              <a:rPr lang="en-US" smtClean="0"/>
              <a:t>12/20/2017</a:t>
            </a:fld>
            <a:endParaRPr lang="en-US"/>
          </a:p>
        </p:txBody>
      </p:sp>
      <p:sp>
        <p:nvSpPr>
          <p:cNvPr id="5" name="Footer Placeholder 4">
            <a:extLst>
              <a:ext uri="{FF2B5EF4-FFF2-40B4-BE49-F238E27FC236}">
                <a16:creationId xmlns:a16="http://schemas.microsoft.com/office/drawing/2014/main" id="{06E4C509-D5FC-4779-80DD-DE8760C69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8323B0-3816-4188-B536-DC3F80414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B6E1F-9B19-447B-B481-5F66EF4FCA23}" type="slidenum">
              <a:rPr lang="en-US" smtClean="0"/>
              <a:t>‹#›</a:t>
            </a:fld>
            <a:endParaRPr lang="en-US"/>
          </a:p>
        </p:txBody>
      </p:sp>
    </p:spTree>
    <p:extLst>
      <p:ext uri="{BB962C8B-B14F-4D97-AF65-F5344CB8AC3E}">
        <p14:creationId xmlns:p14="http://schemas.microsoft.com/office/powerpoint/2010/main" val="2614497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s://pubchem.ncbi.nlm.nih.gov/compound/norepinephrine" TargetMode="External"/><Relationship Id="rId7"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hyperlink" Target="https://pubchem.ncbi.nlm.nih.gov/compound/dopamin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7.png"/><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6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1C75-ABDC-4B67-B4AF-E06FB1351255}"/>
              </a:ext>
            </a:extLst>
          </p:cNvPr>
          <p:cNvSpPr>
            <a:spLocks noGrp="1"/>
          </p:cNvSpPr>
          <p:nvPr>
            <p:ph type="ctrTitle"/>
          </p:nvPr>
        </p:nvSpPr>
        <p:spPr/>
        <p:txBody>
          <a:bodyPr/>
          <a:lstStyle/>
          <a:p>
            <a:r>
              <a:rPr lang="en-US" dirty="0"/>
              <a:t>Urine Drug Screen Interpretation Competency</a:t>
            </a:r>
          </a:p>
        </p:txBody>
      </p:sp>
      <p:sp>
        <p:nvSpPr>
          <p:cNvPr id="3" name="Subtitle 2">
            <a:extLst>
              <a:ext uri="{FF2B5EF4-FFF2-40B4-BE49-F238E27FC236}">
                <a16:creationId xmlns:a16="http://schemas.microsoft.com/office/drawing/2014/main" id="{C11498CC-8C67-4BB1-9610-03C96A0783A8}"/>
              </a:ext>
            </a:extLst>
          </p:cNvPr>
          <p:cNvSpPr>
            <a:spLocks noGrp="1"/>
          </p:cNvSpPr>
          <p:nvPr>
            <p:ph type="subTitle" idx="1"/>
          </p:nvPr>
        </p:nvSpPr>
        <p:spPr/>
        <p:txBody>
          <a:bodyPr/>
          <a:lstStyle/>
          <a:p>
            <a:r>
              <a:rPr lang="en-US" dirty="0"/>
              <a:t>L.K. Bechtel 11/13/2017</a:t>
            </a:r>
          </a:p>
        </p:txBody>
      </p:sp>
    </p:spTree>
    <p:extLst>
      <p:ext uri="{BB962C8B-B14F-4D97-AF65-F5344CB8AC3E}">
        <p14:creationId xmlns:p14="http://schemas.microsoft.com/office/powerpoint/2010/main" val="3183180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01C07D-AC53-4E55-910F-96E8137353A7}"/>
              </a:ext>
            </a:extLst>
          </p:cNvPr>
          <p:cNvPicPr>
            <a:picLocks noChangeAspect="1"/>
          </p:cNvPicPr>
          <p:nvPr/>
        </p:nvPicPr>
        <p:blipFill rotWithShape="1">
          <a:blip r:embed="rId2"/>
          <a:srcRect b="28966"/>
          <a:stretch/>
        </p:blipFill>
        <p:spPr>
          <a:xfrm>
            <a:off x="148279" y="1010873"/>
            <a:ext cx="6235042" cy="2762820"/>
          </a:xfrm>
          <a:prstGeom prst="rect">
            <a:avLst/>
          </a:prstGeom>
        </p:spPr>
      </p:pic>
      <p:sp>
        <p:nvSpPr>
          <p:cNvPr id="4" name="TextBox 3">
            <a:extLst>
              <a:ext uri="{FF2B5EF4-FFF2-40B4-BE49-F238E27FC236}">
                <a16:creationId xmlns:a16="http://schemas.microsoft.com/office/drawing/2014/main" id="{BCC8BF96-D0C7-42EF-9D85-877EEA9ECECA}"/>
              </a:ext>
            </a:extLst>
          </p:cNvPr>
          <p:cNvSpPr txBox="1"/>
          <p:nvPr/>
        </p:nvSpPr>
        <p:spPr>
          <a:xfrm>
            <a:off x="375067" y="4032494"/>
            <a:ext cx="11681466" cy="2585323"/>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Last month, this patient demonstrated </a:t>
            </a:r>
            <a:r>
              <a:rPr lang="en-US" b="1" dirty="0"/>
              <a:t>Morphine use</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Up to 5% of the morphine concentration in the urine could be metabolized to the minor morphine metabolite, Hydromorphone.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Since the morphine concentration is 7,500 ng/mL, then 5% would be 375 ng/</a:t>
            </a:r>
            <a:r>
              <a:rPr lang="en-US" dirty="0" err="1"/>
              <a:t>mL.</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hydromorphone concentration is 230 ng/</a:t>
            </a:r>
            <a:r>
              <a:rPr lang="en-US" dirty="0" err="1"/>
              <a:t>mL.</a:t>
            </a:r>
            <a:r>
              <a:rPr lang="en-US" dirty="0"/>
              <a:t>  Since this is less than the maximum allowable limit for this minor metabolite (230 &lt; 375), then this person has morphine usage, </a:t>
            </a:r>
            <a:r>
              <a:rPr lang="en-US" b="1" dirty="0"/>
              <a:t>not</a:t>
            </a:r>
            <a:r>
              <a:rPr lang="en-US" dirty="0"/>
              <a:t> both morphine and hydromorphone.</a:t>
            </a:r>
          </a:p>
        </p:txBody>
      </p:sp>
      <p:grpSp>
        <p:nvGrpSpPr>
          <p:cNvPr id="5" name="Group 4">
            <a:extLst>
              <a:ext uri="{FF2B5EF4-FFF2-40B4-BE49-F238E27FC236}">
                <a16:creationId xmlns:a16="http://schemas.microsoft.com/office/drawing/2014/main" id="{F5D6B5C6-E044-4A03-AF98-33EEDAC08E9B}"/>
              </a:ext>
            </a:extLst>
          </p:cNvPr>
          <p:cNvGrpSpPr/>
          <p:nvPr/>
        </p:nvGrpSpPr>
        <p:grpSpPr>
          <a:xfrm>
            <a:off x="6648547" y="1490626"/>
            <a:ext cx="5299990" cy="2029988"/>
            <a:chOff x="6592563" y="641541"/>
            <a:chExt cx="5299990" cy="2029988"/>
          </a:xfrm>
        </p:grpSpPr>
        <p:sp>
          <p:nvSpPr>
            <p:cNvPr id="15" name="TextBox 14">
              <a:extLst>
                <a:ext uri="{FF2B5EF4-FFF2-40B4-BE49-F238E27FC236}">
                  <a16:creationId xmlns:a16="http://schemas.microsoft.com/office/drawing/2014/main" id="{C38A65AB-A14E-4056-9743-467D5DFC8779}"/>
                </a:ext>
              </a:extLst>
            </p:cNvPr>
            <p:cNvSpPr txBox="1"/>
            <p:nvPr/>
          </p:nvSpPr>
          <p:spPr>
            <a:xfrm>
              <a:off x="10497527" y="641541"/>
              <a:ext cx="1277401"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err="1"/>
                <a:t>Norcodeine</a:t>
              </a:r>
              <a:endParaRPr lang="en-US" dirty="0"/>
            </a:p>
          </p:txBody>
        </p:sp>
        <p:sp>
          <p:nvSpPr>
            <p:cNvPr id="16" name="TextBox 15">
              <a:extLst>
                <a:ext uri="{FF2B5EF4-FFF2-40B4-BE49-F238E27FC236}">
                  <a16:creationId xmlns:a16="http://schemas.microsoft.com/office/drawing/2014/main" id="{E941BBD2-679E-4AA7-B005-1CEBD41EA849}"/>
                </a:ext>
              </a:extLst>
            </p:cNvPr>
            <p:cNvSpPr txBox="1"/>
            <p:nvPr/>
          </p:nvSpPr>
          <p:spPr>
            <a:xfrm>
              <a:off x="10364227" y="1456456"/>
              <a:ext cx="1449115"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Hydrocodone</a:t>
              </a:r>
            </a:p>
          </p:txBody>
        </p:sp>
        <p:sp>
          <p:nvSpPr>
            <p:cNvPr id="17" name="TextBox 16">
              <a:extLst>
                <a:ext uri="{FF2B5EF4-FFF2-40B4-BE49-F238E27FC236}">
                  <a16:creationId xmlns:a16="http://schemas.microsoft.com/office/drawing/2014/main" id="{516363FE-3CCF-4CDA-AAA1-5B38F8091BAD}"/>
                </a:ext>
              </a:extLst>
            </p:cNvPr>
            <p:cNvSpPr txBox="1"/>
            <p:nvPr/>
          </p:nvSpPr>
          <p:spPr>
            <a:xfrm>
              <a:off x="10119119" y="2291613"/>
              <a:ext cx="177343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err="1"/>
                <a:t>Norhydrocodone</a:t>
              </a:r>
              <a:endParaRPr lang="en-US" dirty="0"/>
            </a:p>
          </p:txBody>
        </p:sp>
        <p:sp>
          <p:nvSpPr>
            <p:cNvPr id="18" name="TextBox 17">
              <a:extLst>
                <a:ext uri="{FF2B5EF4-FFF2-40B4-BE49-F238E27FC236}">
                  <a16:creationId xmlns:a16="http://schemas.microsoft.com/office/drawing/2014/main" id="{A4C4AA3E-B086-495F-B8FB-7D432B798284}"/>
                </a:ext>
              </a:extLst>
            </p:cNvPr>
            <p:cNvSpPr txBox="1"/>
            <p:nvPr/>
          </p:nvSpPr>
          <p:spPr>
            <a:xfrm>
              <a:off x="6592563" y="2302197"/>
              <a:ext cx="1739579"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err="1"/>
                <a:t>Hydromorphone</a:t>
              </a:r>
              <a:endParaRPr lang="en-US" dirty="0"/>
            </a:p>
          </p:txBody>
        </p:sp>
        <p:sp>
          <p:nvSpPr>
            <p:cNvPr id="19" name="TextBox 18">
              <a:extLst>
                <a:ext uri="{FF2B5EF4-FFF2-40B4-BE49-F238E27FC236}">
                  <a16:creationId xmlns:a16="http://schemas.microsoft.com/office/drawing/2014/main" id="{A0663C39-3E37-4410-A603-DC014DD79E0C}"/>
                </a:ext>
              </a:extLst>
            </p:cNvPr>
            <p:cNvSpPr txBox="1"/>
            <p:nvPr/>
          </p:nvSpPr>
          <p:spPr>
            <a:xfrm>
              <a:off x="7119691" y="643657"/>
              <a:ext cx="957313"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Codeine</a:t>
              </a:r>
            </a:p>
          </p:txBody>
        </p:sp>
        <p:sp>
          <p:nvSpPr>
            <p:cNvPr id="20" name="TextBox 19">
              <a:extLst>
                <a:ext uri="{FF2B5EF4-FFF2-40B4-BE49-F238E27FC236}">
                  <a16:creationId xmlns:a16="http://schemas.microsoft.com/office/drawing/2014/main" id="{75C339D6-CB9F-45E7-A284-5BFB13ADBDA3}"/>
                </a:ext>
              </a:extLst>
            </p:cNvPr>
            <p:cNvSpPr txBox="1"/>
            <p:nvPr/>
          </p:nvSpPr>
          <p:spPr>
            <a:xfrm>
              <a:off x="7017199" y="1456456"/>
              <a:ext cx="111761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Morphine</a:t>
              </a:r>
            </a:p>
          </p:txBody>
        </p:sp>
        <p:cxnSp>
          <p:nvCxnSpPr>
            <p:cNvPr id="23" name="Straight Arrow Connector 22">
              <a:extLst>
                <a:ext uri="{FF2B5EF4-FFF2-40B4-BE49-F238E27FC236}">
                  <a16:creationId xmlns:a16="http://schemas.microsoft.com/office/drawing/2014/main" id="{2DB90E0A-BA5B-45BC-BFC6-5F2D3F62120E}"/>
                </a:ext>
              </a:extLst>
            </p:cNvPr>
            <p:cNvCxnSpPr>
              <a:stCxn id="19" idx="2"/>
              <a:endCxn id="20" idx="0"/>
            </p:cNvCxnSpPr>
            <p:nvPr/>
          </p:nvCxnSpPr>
          <p:spPr>
            <a:xfrm flipH="1">
              <a:off x="7576006" y="1012989"/>
              <a:ext cx="22342" cy="443467"/>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B967B3BD-5EDE-4982-9E2F-5E48256A4D34}"/>
                </a:ext>
              </a:extLst>
            </p:cNvPr>
            <p:cNvCxnSpPr>
              <a:stCxn id="19" idx="3"/>
              <a:endCxn id="15" idx="1"/>
            </p:cNvCxnSpPr>
            <p:nvPr/>
          </p:nvCxnSpPr>
          <p:spPr>
            <a:xfrm flipV="1">
              <a:off x="8077004" y="826207"/>
              <a:ext cx="2420523" cy="2116"/>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376EB07B-F86B-4010-8246-7539149E1C05}"/>
                </a:ext>
              </a:extLst>
            </p:cNvPr>
            <p:cNvCxnSpPr/>
            <p:nvPr/>
          </p:nvCxnSpPr>
          <p:spPr>
            <a:xfrm>
              <a:off x="7584245" y="1852843"/>
              <a:ext cx="5323" cy="443467"/>
            </a:xfrm>
            <a:prstGeom prst="straightConnector1">
              <a:avLst/>
            </a:prstGeom>
            <a:ln w="50800">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D41E5C82-7ED0-47B1-9370-93C0614CB857}"/>
                </a:ext>
              </a:extLst>
            </p:cNvPr>
            <p:cNvCxnSpPr/>
            <p:nvPr/>
          </p:nvCxnSpPr>
          <p:spPr>
            <a:xfrm>
              <a:off x="8353733" y="1021984"/>
              <a:ext cx="1821309" cy="455492"/>
            </a:xfrm>
            <a:prstGeom prst="straightConnector1">
              <a:avLst/>
            </a:prstGeom>
            <a:ln w="50800">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AD74C02D-4D31-4E5B-A260-AAA771957DEB}"/>
                </a:ext>
              </a:extLst>
            </p:cNvPr>
            <p:cNvCxnSpPr/>
            <p:nvPr/>
          </p:nvCxnSpPr>
          <p:spPr>
            <a:xfrm>
              <a:off x="11111878" y="1858730"/>
              <a:ext cx="0" cy="443467"/>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5CABBCCF-CE87-4228-BB53-B3F1E3686301}"/>
                </a:ext>
              </a:extLst>
            </p:cNvPr>
            <p:cNvCxnSpPr/>
            <p:nvPr/>
          </p:nvCxnSpPr>
          <p:spPr>
            <a:xfrm flipH="1">
              <a:off x="8649384" y="1825789"/>
              <a:ext cx="1699146" cy="65049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DA087971-1056-4F72-B93B-0AB07C955D98}"/>
                </a:ext>
              </a:extLst>
            </p:cNvPr>
            <p:cNvSpPr txBox="1"/>
            <p:nvPr/>
          </p:nvSpPr>
          <p:spPr>
            <a:xfrm>
              <a:off x="7713067" y="1910104"/>
              <a:ext cx="1398140" cy="307777"/>
            </a:xfrm>
            <a:prstGeom prst="rect">
              <a:avLst/>
            </a:prstGeom>
            <a:noFill/>
          </p:spPr>
          <p:txBody>
            <a:bodyPr wrap="none" rtlCol="0">
              <a:spAutoFit/>
            </a:bodyPr>
            <a:lstStyle/>
            <a:p>
              <a:r>
                <a:rPr lang="en-US" sz="1400" dirty="0">
                  <a:solidFill>
                    <a:srgbClr val="FF0000"/>
                  </a:solidFill>
                </a:rPr>
                <a:t>&lt; 5% MORPHINE</a:t>
              </a:r>
            </a:p>
          </p:txBody>
        </p:sp>
      </p:grpSp>
      <p:sp>
        <p:nvSpPr>
          <p:cNvPr id="2" name="TextBox 1">
            <a:extLst>
              <a:ext uri="{FF2B5EF4-FFF2-40B4-BE49-F238E27FC236}">
                <a16:creationId xmlns:a16="http://schemas.microsoft.com/office/drawing/2014/main" id="{74B1CD27-EC07-4F7E-9BCB-30A834347DA6}"/>
              </a:ext>
            </a:extLst>
          </p:cNvPr>
          <p:cNvSpPr txBox="1"/>
          <p:nvPr/>
        </p:nvSpPr>
        <p:spPr>
          <a:xfrm>
            <a:off x="279918" y="158485"/>
            <a:ext cx="8448467" cy="369332"/>
          </a:xfrm>
          <a:prstGeom prst="rect">
            <a:avLst/>
          </a:prstGeom>
          <a:noFill/>
        </p:spPr>
        <p:txBody>
          <a:bodyPr wrap="none" rtlCol="0">
            <a:spAutoFit/>
          </a:bodyPr>
          <a:lstStyle/>
          <a:p>
            <a:r>
              <a:rPr lang="en-US" b="1" dirty="0"/>
              <a:t>The heroin metabolite profile and morphine process impurity profile are not the same.</a:t>
            </a:r>
          </a:p>
        </p:txBody>
      </p:sp>
    </p:spTree>
    <p:extLst>
      <p:ext uri="{BB962C8B-B14F-4D97-AF65-F5344CB8AC3E}">
        <p14:creationId xmlns:p14="http://schemas.microsoft.com/office/powerpoint/2010/main" val="838722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6AD010-DF9A-403D-8BFC-BC5F5471974F}"/>
              </a:ext>
            </a:extLst>
          </p:cNvPr>
          <p:cNvPicPr>
            <a:picLocks noChangeAspect="1"/>
          </p:cNvPicPr>
          <p:nvPr/>
        </p:nvPicPr>
        <p:blipFill>
          <a:blip r:embed="rId2"/>
          <a:stretch>
            <a:fillRect/>
          </a:stretch>
        </p:blipFill>
        <p:spPr>
          <a:xfrm>
            <a:off x="472404" y="3122640"/>
            <a:ext cx="10706100" cy="1314450"/>
          </a:xfrm>
          <a:prstGeom prst="rect">
            <a:avLst/>
          </a:prstGeom>
        </p:spPr>
      </p:pic>
      <p:sp>
        <p:nvSpPr>
          <p:cNvPr id="4" name="TextBox 3">
            <a:extLst>
              <a:ext uri="{FF2B5EF4-FFF2-40B4-BE49-F238E27FC236}">
                <a16:creationId xmlns:a16="http://schemas.microsoft.com/office/drawing/2014/main" id="{BCC8BF96-D0C7-42EF-9D85-877EEA9ECECA}"/>
              </a:ext>
            </a:extLst>
          </p:cNvPr>
          <p:cNvSpPr txBox="1"/>
          <p:nvPr/>
        </p:nvSpPr>
        <p:spPr>
          <a:xfrm>
            <a:off x="243210" y="327664"/>
            <a:ext cx="11164488" cy="2308324"/>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400" dirty="0"/>
              <a:t>Process impurities may be present in numerous drugs that we monitor for abuse/misuse.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Process impurities are very small amounts of drug “contaminating” (or co-purifying with) a prescribed drug. These tiny amounts are present during manufacturing.  The Allowable limit is the amount present the FDA allows for release of a morphine lot.</a:t>
            </a:r>
          </a:p>
        </p:txBody>
      </p:sp>
    </p:spTree>
    <p:extLst>
      <p:ext uri="{BB962C8B-B14F-4D97-AF65-F5344CB8AC3E}">
        <p14:creationId xmlns:p14="http://schemas.microsoft.com/office/powerpoint/2010/main" val="47883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6AD010-DF9A-403D-8BFC-BC5F5471974F}"/>
              </a:ext>
            </a:extLst>
          </p:cNvPr>
          <p:cNvPicPr>
            <a:picLocks noChangeAspect="1"/>
          </p:cNvPicPr>
          <p:nvPr/>
        </p:nvPicPr>
        <p:blipFill>
          <a:blip r:embed="rId2"/>
          <a:stretch>
            <a:fillRect/>
          </a:stretch>
        </p:blipFill>
        <p:spPr>
          <a:xfrm>
            <a:off x="445249" y="5072738"/>
            <a:ext cx="10706100" cy="1314450"/>
          </a:xfrm>
          <a:prstGeom prst="rect">
            <a:avLst/>
          </a:prstGeom>
        </p:spPr>
      </p:pic>
      <p:sp>
        <p:nvSpPr>
          <p:cNvPr id="4" name="TextBox 3">
            <a:extLst>
              <a:ext uri="{FF2B5EF4-FFF2-40B4-BE49-F238E27FC236}">
                <a16:creationId xmlns:a16="http://schemas.microsoft.com/office/drawing/2014/main" id="{BCC8BF96-D0C7-42EF-9D85-877EEA9ECECA}"/>
              </a:ext>
            </a:extLst>
          </p:cNvPr>
          <p:cNvSpPr txBox="1"/>
          <p:nvPr/>
        </p:nvSpPr>
        <p:spPr>
          <a:xfrm>
            <a:off x="243210" y="267206"/>
            <a:ext cx="11164488" cy="193899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dirty="0"/>
              <a:t>Process impurities may be present in numerous drugs that we monitor for abuse/misuse.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Process impurities </a:t>
            </a:r>
            <a:r>
              <a:rPr lang="en-US" sz="2000" dirty="0"/>
              <a:t>are very small amounts of drug “contaminating” a prescribed drug. These tiny amounts are present during the process of manufacturing / synthesizing the drug.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most frequent example we see of this type of “false positive” is Oxycodone and Hydrocodone.</a:t>
            </a:r>
          </a:p>
        </p:txBody>
      </p:sp>
      <p:pic>
        <p:nvPicPr>
          <p:cNvPr id="5" name="Picture 4">
            <a:extLst>
              <a:ext uri="{FF2B5EF4-FFF2-40B4-BE49-F238E27FC236}">
                <a16:creationId xmlns:a16="http://schemas.microsoft.com/office/drawing/2014/main" id="{06EAD042-5541-4F75-8C37-FA020D13F886}"/>
              </a:ext>
            </a:extLst>
          </p:cNvPr>
          <p:cNvPicPr>
            <a:picLocks noChangeAspect="1"/>
          </p:cNvPicPr>
          <p:nvPr/>
        </p:nvPicPr>
        <p:blipFill>
          <a:blip r:embed="rId3"/>
          <a:stretch>
            <a:fillRect/>
          </a:stretch>
        </p:blipFill>
        <p:spPr>
          <a:xfrm>
            <a:off x="833437" y="2614612"/>
            <a:ext cx="10525125" cy="1628775"/>
          </a:xfrm>
          <a:prstGeom prst="rect">
            <a:avLst/>
          </a:prstGeom>
        </p:spPr>
      </p:pic>
    </p:spTree>
    <p:extLst>
      <p:ext uri="{BB962C8B-B14F-4D97-AF65-F5344CB8AC3E}">
        <p14:creationId xmlns:p14="http://schemas.microsoft.com/office/powerpoint/2010/main" val="3615522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F75721-082C-448C-B741-F6275746EB77}"/>
              </a:ext>
            </a:extLst>
          </p:cNvPr>
          <p:cNvPicPr>
            <a:picLocks noChangeAspect="1"/>
          </p:cNvPicPr>
          <p:nvPr/>
        </p:nvPicPr>
        <p:blipFill>
          <a:blip r:embed="rId2"/>
          <a:stretch>
            <a:fillRect/>
          </a:stretch>
        </p:blipFill>
        <p:spPr>
          <a:xfrm>
            <a:off x="2108718" y="481366"/>
            <a:ext cx="8346003" cy="6283327"/>
          </a:xfrm>
          <a:prstGeom prst="rect">
            <a:avLst/>
          </a:prstGeom>
        </p:spPr>
      </p:pic>
      <p:sp>
        <p:nvSpPr>
          <p:cNvPr id="4" name="TextBox 3">
            <a:extLst>
              <a:ext uri="{FF2B5EF4-FFF2-40B4-BE49-F238E27FC236}">
                <a16:creationId xmlns:a16="http://schemas.microsoft.com/office/drawing/2014/main" id="{A959D2B4-D313-4950-994A-7F00579BAB1A}"/>
              </a:ext>
            </a:extLst>
          </p:cNvPr>
          <p:cNvSpPr txBox="1"/>
          <p:nvPr/>
        </p:nvSpPr>
        <p:spPr>
          <a:xfrm>
            <a:off x="93306" y="9397"/>
            <a:ext cx="7239674" cy="369332"/>
          </a:xfrm>
          <a:prstGeom prst="rect">
            <a:avLst/>
          </a:prstGeom>
          <a:noFill/>
        </p:spPr>
        <p:txBody>
          <a:bodyPr wrap="none" rtlCol="0">
            <a:spAutoFit/>
          </a:bodyPr>
          <a:lstStyle/>
          <a:p>
            <a:r>
              <a:rPr lang="en-US" dirty="0"/>
              <a:t>A complete list of FDA approved limits for common narcotics is listed below:</a:t>
            </a:r>
          </a:p>
        </p:txBody>
      </p:sp>
    </p:spTree>
    <p:extLst>
      <p:ext uri="{BB962C8B-B14F-4D97-AF65-F5344CB8AC3E}">
        <p14:creationId xmlns:p14="http://schemas.microsoft.com/office/powerpoint/2010/main" val="1963614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D77856-4F34-45E5-AAB1-0B260CA5A5D3}"/>
              </a:ext>
            </a:extLst>
          </p:cNvPr>
          <p:cNvPicPr>
            <a:picLocks noChangeAspect="1"/>
          </p:cNvPicPr>
          <p:nvPr/>
        </p:nvPicPr>
        <p:blipFill>
          <a:blip r:embed="rId2"/>
          <a:stretch>
            <a:fillRect/>
          </a:stretch>
        </p:blipFill>
        <p:spPr>
          <a:xfrm>
            <a:off x="230320" y="1588609"/>
            <a:ext cx="5172075" cy="3924300"/>
          </a:xfrm>
          <a:prstGeom prst="rect">
            <a:avLst/>
          </a:prstGeom>
        </p:spPr>
      </p:pic>
      <p:sp>
        <p:nvSpPr>
          <p:cNvPr id="3" name="TextBox 2">
            <a:extLst>
              <a:ext uri="{FF2B5EF4-FFF2-40B4-BE49-F238E27FC236}">
                <a16:creationId xmlns:a16="http://schemas.microsoft.com/office/drawing/2014/main" id="{41C636E5-474A-4084-9776-9F15E6F08680}"/>
              </a:ext>
            </a:extLst>
          </p:cNvPr>
          <p:cNvSpPr txBox="1"/>
          <p:nvPr/>
        </p:nvSpPr>
        <p:spPr>
          <a:xfrm>
            <a:off x="230320" y="346617"/>
            <a:ext cx="2623219" cy="646331"/>
          </a:xfrm>
          <a:prstGeom prst="rect">
            <a:avLst/>
          </a:prstGeom>
          <a:noFill/>
        </p:spPr>
        <p:txBody>
          <a:bodyPr wrap="none" rtlCol="0">
            <a:spAutoFit/>
          </a:bodyPr>
          <a:lstStyle/>
          <a:p>
            <a:r>
              <a:rPr lang="en-US" sz="3600" dirty="0">
                <a:highlight>
                  <a:srgbClr val="C0C0C0"/>
                </a:highlight>
              </a:rPr>
              <a:t>5. QUESTION</a:t>
            </a:r>
          </a:p>
        </p:txBody>
      </p:sp>
      <p:sp>
        <p:nvSpPr>
          <p:cNvPr id="4" name="TextBox 3">
            <a:extLst>
              <a:ext uri="{FF2B5EF4-FFF2-40B4-BE49-F238E27FC236}">
                <a16:creationId xmlns:a16="http://schemas.microsoft.com/office/drawing/2014/main" id="{096E55A2-793C-4518-97CD-27917E54EE34}"/>
              </a:ext>
            </a:extLst>
          </p:cNvPr>
          <p:cNvSpPr txBox="1"/>
          <p:nvPr/>
        </p:nvSpPr>
        <p:spPr>
          <a:xfrm>
            <a:off x="7100161" y="3292092"/>
            <a:ext cx="4728026" cy="2308324"/>
          </a:xfrm>
          <a:prstGeom prst="rect">
            <a:avLst/>
          </a:prstGeom>
          <a:noFill/>
        </p:spPr>
        <p:txBody>
          <a:bodyPr wrap="none" rtlCol="0">
            <a:spAutoFit/>
          </a:bodyPr>
          <a:lstStyle/>
          <a:p>
            <a:r>
              <a:rPr lang="en-US" b="1" dirty="0"/>
              <a:t>What tests should be ordered?</a:t>
            </a:r>
          </a:p>
          <a:p>
            <a:r>
              <a:rPr lang="en-US" dirty="0"/>
              <a:t>(multiple answers may exist)</a:t>
            </a:r>
          </a:p>
          <a:p>
            <a:endParaRPr lang="en-US" b="1" dirty="0"/>
          </a:p>
          <a:p>
            <a:pPr marL="342900" indent="-342900">
              <a:buAutoNum type="alphaUcPeriod"/>
            </a:pPr>
            <a:r>
              <a:rPr lang="en-US" dirty="0"/>
              <a:t>Opiate Confirmation</a:t>
            </a:r>
          </a:p>
          <a:p>
            <a:pPr marL="342900" indent="-342900">
              <a:buAutoNum type="alphaUcPeriod"/>
            </a:pPr>
            <a:r>
              <a:rPr lang="en-US" dirty="0"/>
              <a:t>Amphetamine Confirmation</a:t>
            </a:r>
          </a:p>
          <a:p>
            <a:pPr marL="342900" indent="-342900">
              <a:buAutoNum type="alphaUcPeriod"/>
            </a:pPr>
            <a:r>
              <a:rPr lang="en-US" dirty="0"/>
              <a:t>Add Amphetamine Screen Canned Comment</a:t>
            </a:r>
          </a:p>
          <a:p>
            <a:pPr marL="342900" indent="-342900">
              <a:buAutoNum type="alphaUcPeriod"/>
            </a:pPr>
            <a:r>
              <a:rPr lang="en-US" dirty="0"/>
              <a:t>Cocaine Confirmation</a:t>
            </a:r>
          </a:p>
          <a:p>
            <a:pPr marL="342900" indent="-342900">
              <a:buAutoNum type="alphaUcPeriod"/>
            </a:pPr>
            <a:r>
              <a:rPr lang="en-US" dirty="0"/>
              <a:t>No additional testing required</a:t>
            </a:r>
          </a:p>
        </p:txBody>
      </p:sp>
      <p:pic>
        <p:nvPicPr>
          <p:cNvPr id="6" name="Picture 5">
            <a:extLst>
              <a:ext uri="{FF2B5EF4-FFF2-40B4-BE49-F238E27FC236}">
                <a16:creationId xmlns:a16="http://schemas.microsoft.com/office/drawing/2014/main" id="{804F67C2-FFE3-46BE-A8CB-EC4D57569B00}"/>
              </a:ext>
            </a:extLst>
          </p:cNvPr>
          <p:cNvPicPr>
            <a:picLocks noChangeAspect="1"/>
          </p:cNvPicPr>
          <p:nvPr/>
        </p:nvPicPr>
        <p:blipFill>
          <a:blip r:embed="rId3"/>
          <a:stretch>
            <a:fillRect/>
          </a:stretch>
        </p:blipFill>
        <p:spPr>
          <a:xfrm>
            <a:off x="5785201" y="95083"/>
            <a:ext cx="6293783" cy="2349537"/>
          </a:xfrm>
          <a:prstGeom prst="rect">
            <a:avLst/>
          </a:prstGeom>
        </p:spPr>
      </p:pic>
    </p:spTree>
    <p:extLst>
      <p:ext uri="{BB962C8B-B14F-4D97-AF65-F5344CB8AC3E}">
        <p14:creationId xmlns:p14="http://schemas.microsoft.com/office/powerpoint/2010/main" val="199799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8816F7-279D-43C3-BDB7-DA93DDEAAEC6}"/>
              </a:ext>
            </a:extLst>
          </p:cNvPr>
          <p:cNvPicPr>
            <a:picLocks noChangeAspect="1"/>
          </p:cNvPicPr>
          <p:nvPr/>
        </p:nvPicPr>
        <p:blipFill rotWithShape="1">
          <a:blip r:embed="rId2">
            <a:extLst>
              <a:ext uri="{28A0092B-C50C-407E-A947-70E740481C1C}">
                <a14:useLocalDpi xmlns:a14="http://schemas.microsoft.com/office/drawing/2010/main" val="0"/>
              </a:ext>
            </a:extLst>
          </a:blip>
          <a:srcRect l="14839" t="10593" r="16420" b="17901"/>
          <a:stretch/>
        </p:blipFill>
        <p:spPr>
          <a:xfrm>
            <a:off x="874184" y="383819"/>
            <a:ext cx="1964267" cy="2043289"/>
          </a:xfrm>
          <a:prstGeom prst="rect">
            <a:avLst/>
          </a:prstGeom>
        </p:spPr>
      </p:pic>
      <p:sp>
        <p:nvSpPr>
          <p:cNvPr id="4" name="TextBox 3">
            <a:extLst>
              <a:ext uri="{FF2B5EF4-FFF2-40B4-BE49-F238E27FC236}">
                <a16:creationId xmlns:a16="http://schemas.microsoft.com/office/drawing/2014/main" id="{62AEE149-8C47-4492-B441-6253C569BEB3}"/>
              </a:ext>
            </a:extLst>
          </p:cNvPr>
          <p:cNvSpPr txBox="1"/>
          <p:nvPr/>
        </p:nvSpPr>
        <p:spPr>
          <a:xfrm>
            <a:off x="1025507" y="383819"/>
            <a:ext cx="1812944" cy="276999"/>
          </a:xfrm>
          <a:prstGeom prst="rect">
            <a:avLst/>
          </a:prstGeom>
          <a:noFill/>
        </p:spPr>
        <p:txBody>
          <a:bodyPr wrap="square" rtlCol="0">
            <a:spAutoFit/>
          </a:bodyPr>
          <a:lstStyle/>
          <a:p>
            <a:r>
              <a:rPr lang="en-US" sz="1200" dirty="0"/>
              <a:t>METHYLPHENIDATE</a:t>
            </a:r>
          </a:p>
        </p:txBody>
      </p:sp>
      <p:pic>
        <p:nvPicPr>
          <p:cNvPr id="7" name="Picture 6">
            <a:extLst>
              <a:ext uri="{FF2B5EF4-FFF2-40B4-BE49-F238E27FC236}">
                <a16:creationId xmlns:a16="http://schemas.microsoft.com/office/drawing/2014/main" id="{F9938745-88AE-42F3-9077-D355B354AEE2}"/>
              </a:ext>
            </a:extLst>
          </p:cNvPr>
          <p:cNvPicPr>
            <a:picLocks noChangeAspect="1"/>
          </p:cNvPicPr>
          <p:nvPr/>
        </p:nvPicPr>
        <p:blipFill rotWithShape="1">
          <a:blip r:embed="rId3">
            <a:extLst>
              <a:ext uri="{28A0092B-C50C-407E-A947-70E740481C1C}">
                <a14:useLocalDpi xmlns:a14="http://schemas.microsoft.com/office/drawing/2010/main" val="0"/>
              </a:ext>
            </a:extLst>
          </a:blip>
          <a:srcRect l="15235" t="19284" r="13259" b="16716"/>
          <a:stretch/>
        </p:blipFill>
        <p:spPr>
          <a:xfrm>
            <a:off x="834672" y="3352798"/>
            <a:ext cx="2043289" cy="1828800"/>
          </a:xfrm>
          <a:prstGeom prst="rect">
            <a:avLst/>
          </a:prstGeom>
        </p:spPr>
      </p:pic>
      <p:cxnSp>
        <p:nvCxnSpPr>
          <p:cNvPr id="9" name="Straight Arrow Connector 8">
            <a:extLst>
              <a:ext uri="{FF2B5EF4-FFF2-40B4-BE49-F238E27FC236}">
                <a16:creationId xmlns:a16="http://schemas.microsoft.com/office/drawing/2014/main" id="{5194E20C-9188-44F0-958F-C8581FE3C15A}"/>
              </a:ext>
            </a:extLst>
          </p:cNvPr>
          <p:cNvCxnSpPr>
            <a:cxnSpLocks/>
          </p:cNvCxnSpPr>
          <p:nvPr/>
        </p:nvCxnSpPr>
        <p:spPr>
          <a:xfrm>
            <a:off x="1749778" y="2528709"/>
            <a:ext cx="0" cy="745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E33EF1B-9143-4F9A-9041-F99827FE51D1}"/>
              </a:ext>
            </a:extLst>
          </p:cNvPr>
          <p:cNvSpPr/>
          <p:nvPr/>
        </p:nvSpPr>
        <p:spPr>
          <a:xfrm>
            <a:off x="1297628" y="4749781"/>
            <a:ext cx="558688" cy="431817"/>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31D2ED9-0AAF-4DB7-A840-060CFFA48887}"/>
              </a:ext>
            </a:extLst>
          </p:cNvPr>
          <p:cNvSpPr/>
          <p:nvPr/>
        </p:nvSpPr>
        <p:spPr>
          <a:xfrm>
            <a:off x="1247534" y="1669959"/>
            <a:ext cx="1190865" cy="613483"/>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5A4848C-1375-4B9B-ADBE-B07556B9EC61}"/>
              </a:ext>
            </a:extLst>
          </p:cNvPr>
          <p:cNvSpPr txBox="1"/>
          <p:nvPr/>
        </p:nvSpPr>
        <p:spPr>
          <a:xfrm>
            <a:off x="1749778" y="2553534"/>
            <a:ext cx="2253694" cy="584775"/>
          </a:xfrm>
          <a:prstGeom prst="rect">
            <a:avLst/>
          </a:prstGeom>
          <a:noFill/>
        </p:spPr>
        <p:txBody>
          <a:bodyPr wrap="none" rtlCol="0">
            <a:spAutoFit/>
          </a:bodyPr>
          <a:lstStyle/>
          <a:p>
            <a:r>
              <a:rPr lang="en-US" sz="1600" dirty="0">
                <a:solidFill>
                  <a:srgbClr val="0070C0"/>
                </a:solidFill>
              </a:rPr>
              <a:t>De-esterification by</a:t>
            </a:r>
          </a:p>
          <a:p>
            <a:r>
              <a:rPr lang="en-US" sz="1600" dirty="0">
                <a:solidFill>
                  <a:srgbClr val="0070C0"/>
                </a:solidFill>
              </a:rPr>
              <a:t>carboxylesterase CES1A1</a:t>
            </a:r>
          </a:p>
        </p:txBody>
      </p:sp>
      <p:sp>
        <p:nvSpPr>
          <p:cNvPr id="17" name="TextBox 16">
            <a:extLst>
              <a:ext uri="{FF2B5EF4-FFF2-40B4-BE49-F238E27FC236}">
                <a16:creationId xmlns:a16="http://schemas.microsoft.com/office/drawing/2014/main" id="{73E14A6E-B30E-4C83-83F5-7C9C67D712B8}"/>
              </a:ext>
            </a:extLst>
          </p:cNvPr>
          <p:cNvSpPr txBox="1"/>
          <p:nvPr/>
        </p:nvSpPr>
        <p:spPr>
          <a:xfrm>
            <a:off x="577952" y="5181598"/>
            <a:ext cx="2237920" cy="369332"/>
          </a:xfrm>
          <a:prstGeom prst="rect">
            <a:avLst/>
          </a:prstGeom>
          <a:noFill/>
        </p:spPr>
        <p:txBody>
          <a:bodyPr wrap="none" rtlCol="0">
            <a:spAutoFit/>
          </a:bodyPr>
          <a:lstStyle/>
          <a:p>
            <a:r>
              <a:rPr lang="en-US" dirty="0" err="1">
                <a:solidFill>
                  <a:srgbClr val="0070C0"/>
                </a:solidFill>
              </a:rPr>
              <a:t>Carboxyllic</a:t>
            </a:r>
            <a:r>
              <a:rPr lang="en-US" dirty="0">
                <a:solidFill>
                  <a:srgbClr val="0070C0"/>
                </a:solidFill>
              </a:rPr>
              <a:t> acid group</a:t>
            </a:r>
          </a:p>
        </p:txBody>
      </p:sp>
      <p:sp>
        <p:nvSpPr>
          <p:cNvPr id="18" name="TextBox 17">
            <a:extLst>
              <a:ext uri="{FF2B5EF4-FFF2-40B4-BE49-F238E27FC236}">
                <a16:creationId xmlns:a16="http://schemas.microsoft.com/office/drawing/2014/main" id="{1CA952C0-07AA-4849-8EC9-512381A2D979}"/>
              </a:ext>
            </a:extLst>
          </p:cNvPr>
          <p:cNvSpPr txBox="1"/>
          <p:nvPr/>
        </p:nvSpPr>
        <p:spPr>
          <a:xfrm>
            <a:off x="1736535" y="1989371"/>
            <a:ext cx="1257908" cy="369332"/>
          </a:xfrm>
          <a:prstGeom prst="rect">
            <a:avLst/>
          </a:prstGeom>
          <a:noFill/>
        </p:spPr>
        <p:txBody>
          <a:bodyPr wrap="none" rtlCol="0">
            <a:spAutoFit/>
          </a:bodyPr>
          <a:lstStyle/>
          <a:p>
            <a:r>
              <a:rPr lang="en-US" dirty="0">
                <a:solidFill>
                  <a:srgbClr val="0070C0"/>
                </a:solidFill>
              </a:rPr>
              <a:t>Ester group</a:t>
            </a:r>
          </a:p>
        </p:txBody>
      </p:sp>
      <p:pic>
        <p:nvPicPr>
          <p:cNvPr id="6" name="Picture 5">
            <a:extLst>
              <a:ext uri="{FF2B5EF4-FFF2-40B4-BE49-F238E27FC236}">
                <a16:creationId xmlns:a16="http://schemas.microsoft.com/office/drawing/2014/main" id="{F9B9DE1D-65F4-48F2-8AC4-65F7B9E4CA3D}"/>
              </a:ext>
            </a:extLst>
          </p:cNvPr>
          <p:cNvPicPr>
            <a:picLocks noChangeAspect="1"/>
          </p:cNvPicPr>
          <p:nvPr/>
        </p:nvPicPr>
        <p:blipFill rotWithShape="1">
          <a:blip r:embed="rId4">
            <a:extLst>
              <a:ext uri="{28A0092B-C50C-407E-A947-70E740481C1C}">
                <a14:useLocalDpi xmlns:a14="http://schemas.microsoft.com/office/drawing/2010/main" val="0"/>
              </a:ext>
            </a:extLst>
          </a:blip>
          <a:srcRect l="19580" t="4604" r="20127" b="24069"/>
          <a:stretch/>
        </p:blipFill>
        <p:spPr>
          <a:xfrm>
            <a:off x="9229860" y="493045"/>
            <a:ext cx="1946137" cy="2302261"/>
          </a:xfrm>
          <a:prstGeom prst="rect">
            <a:avLst/>
          </a:prstGeom>
        </p:spPr>
      </p:pic>
      <p:sp>
        <p:nvSpPr>
          <p:cNvPr id="15" name="TextBox 14">
            <a:extLst>
              <a:ext uri="{FF2B5EF4-FFF2-40B4-BE49-F238E27FC236}">
                <a16:creationId xmlns:a16="http://schemas.microsoft.com/office/drawing/2014/main" id="{F283C444-A8BE-4BD6-927A-03DD4F231F0D}"/>
              </a:ext>
            </a:extLst>
          </p:cNvPr>
          <p:cNvSpPr txBox="1"/>
          <p:nvPr/>
        </p:nvSpPr>
        <p:spPr>
          <a:xfrm>
            <a:off x="9206399" y="507365"/>
            <a:ext cx="1196622" cy="276999"/>
          </a:xfrm>
          <a:prstGeom prst="rect">
            <a:avLst/>
          </a:prstGeom>
          <a:noFill/>
        </p:spPr>
        <p:txBody>
          <a:bodyPr wrap="square" rtlCol="0">
            <a:spAutoFit/>
          </a:bodyPr>
          <a:lstStyle/>
          <a:p>
            <a:r>
              <a:rPr lang="en-US" sz="1200" dirty="0"/>
              <a:t>AMPHETAMINE</a:t>
            </a:r>
          </a:p>
        </p:txBody>
      </p:sp>
      <p:pic>
        <p:nvPicPr>
          <p:cNvPr id="13" name="Picture 12">
            <a:extLst>
              <a:ext uri="{FF2B5EF4-FFF2-40B4-BE49-F238E27FC236}">
                <a16:creationId xmlns:a16="http://schemas.microsoft.com/office/drawing/2014/main" id="{51D24DE2-BF98-4F05-998B-B0BAD083D7CA}"/>
              </a:ext>
            </a:extLst>
          </p:cNvPr>
          <p:cNvPicPr>
            <a:picLocks noChangeAspect="1"/>
          </p:cNvPicPr>
          <p:nvPr/>
        </p:nvPicPr>
        <p:blipFill rotWithShape="1">
          <a:blip r:embed="rId5">
            <a:extLst>
              <a:ext uri="{28A0092B-C50C-407E-A947-70E740481C1C}">
                <a14:useLocalDpi xmlns:a14="http://schemas.microsoft.com/office/drawing/2010/main" val="0"/>
              </a:ext>
            </a:extLst>
          </a:blip>
          <a:srcRect l="21689" t="5976" r="21654" b="18986"/>
          <a:stretch/>
        </p:blipFill>
        <p:spPr>
          <a:xfrm>
            <a:off x="5355301" y="439636"/>
            <a:ext cx="1788299" cy="2368488"/>
          </a:xfrm>
          <a:prstGeom prst="rect">
            <a:avLst/>
          </a:prstGeom>
        </p:spPr>
      </p:pic>
      <p:sp>
        <p:nvSpPr>
          <p:cNvPr id="19" name="TextBox 18">
            <a:extLst>
              <a:ext uri="{FF2B5EF4-FFF2-40B4-BE49-F238E27FC236}">
                <a16:creationId xmlns:a16="http://schemas.microsoft.com/office/drawing/2014/main" id="{027917C4-907E-4317-A93F-88165E2376FC}"/>
              </a:ext>
            </a:extLst>
          </p:cNvPr>
          <p:cNvSpPr txBox="1"/>
          <p:nvPr/>
        </p:nvSpPr>
        <p:spPr>
          <a:xfrm>
            <a:off x="5465434" y="493045"/>
            <a:ext cx="1678165" cy="276999"/>
          </a:xfrm>
          <a:prstGeom prst="rect">
            <a:avLst/>
          </a:prstGeom>
          <a:noFill/>
        </p:spPr>
        <p:txBody>
          <a:bodyPr wrap="square" rtlCol="0">
            <a:spAutoFit/>
          </a:bodyPr>
          <a:lstStyle/>
          <a:p>
            <a:r>
              <a:rPr lang="en-US" sz="1200" dirty="0"/>
              <a:t>METHAMPHETAMINE</a:t>
            </a:r>
          </a:p>
        </p:txBody>
      </p:sp>
      <p:sp>
        <p:nvSpPr>
          <p:cNvPr id="20" name="Oval 19">
            <a:extLst>
              <a:ext uri="{FF2B5EF4-FFF2-40B4-BE49-F238E27FC236}">
                <a16:creationId xmlns:a16="http://schemas.microsoft.com/office/drawing/2014/main" id="{84140610-0BD1-4F85-BED9-8F198D3D2C65}"/>
              </a:ext>
            </a:extLst>
          </p:cNvPr>
          <p:cNvSpPr/>
          <p:nvPr/>
        </p:nvSpPr>
        <p:spPr>
          <a:xfrm>
            <a:off x="6458760" y="744197"/>
            <a:ext cx="457957" cy="382677"/>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D8DE88-AC0F-4FB1-804A-2F654ADC666F}"/>
              </a:ext>
            </a:extLst>
          </p:cNvPr>
          <p:cNvSpPr/>
          <p:nvPr/>
        </p:nvSpPr>
        <p:spPr>
          <a:xfrm>
            <a:off x="7424589" y="1649546"/>
            <a:ext cx="1433085" cy="338554"/>
          </a:xfrm>
          <a:prstGeom prst="rect">
            <a:avLst/>
          </a:prstGeom>
        </p:spPr>
        <p:txBody>
          <a:bodyPr wrap="none">
            <a:spAutoFit/>
          </a:bodyPr>
          <a:lstStyle/>
          <a:p>
            <a:pPr algn="ctr"/>
            <a:r>
              <a:rPr lang="en-US" sz="1600" dirty="0">
                <a:solidFill>
                  <a:srgbClr val="0070C0"/>
                </a:solidFill>
              </a:rPr>
              <a:t>N-deamination</a:t>
            </a:r>
          </a:p>
        </p:txBody>
      </p:sp>
      <p:cxnSp>
        <p:nvCxnSpPr>
          <p:cNvPr id="22" name="Straight Arrow Connector 21">
            <a:extLst>
              <a:ext uri="{FF2B5EF4-FFF2-40B4-BE49-F238E27FC236}">
                <a16:creationId xmlns:a16="http://schemas.microsoft.com/office/drawing/2014/main" id="{4E158CAA-DDC6-4F7F-9A66-D1283F2CF394}"/>
              </a:ext>
            </a:extLst>
          </p:cNvPr>
          <p:cNvCxnSpPr/>
          <p:nvPr/>
        </p:nvCxnSpPr>
        <p:spPr>
          <a:xfrm>
            <a:off x="7296899" y="1501422"/>
            <a:ext cx="16884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A5FE86AB-D6C0-4A17-83DE-9E7530546526}"/>
              </a:ext>
            </a:extLst>
          </p:cNvPr>
          <p:cNvPicPr>
            <a:picLocks noChangeAspect="1"/>
          </p:cNvPicPr>
          <p:nvPr/>
        </p:nvPicPr>
        <p:blipFill rotWithShape="1">
          <a:blip r:embed="rId6">
            <a:extLst>
              <a:ext uri="{28A0092B-C50C-407E-A947-70E740481C1C}">
                <a14:useLocalDpi xmlns:a14="http://schemas.microsoft.com/office/drawing/2010/main" val="0"/>
              </a:ext>
            </a:extLst>
          </a:blip>
          <a:srcRect l="22741" t="2198" r="13928" b="17999"/>
          <a:stretch/>
        </p:blipFill>
        <p:spPr>
          <a:xfrm>
            <a:off x="9312936" y="4124489"/>
            <a:ext cx="1809710" cy="2280356"/>
          </a:xfrm>
          <a:prstGeom prst="rect">
            <a:avLst/>
          </a:prstGeom>
        </p:spPr>
      </p:pic>
      <p:sp>
        <p:nvSpPr>
          <p:cNvPr id="25" name="TextBox 24">
            <a:extLst>
              <a:ext uri="{FF2B5EF4-FFF2-40B4-BE49-F238E27FC236}">
                <a16:creationId xmlns:a16="http://schemas.microsoft.com/office/drawing/2014/main" id="{22AC37CE-D708-4D93-832F-C147587467ED}"/>
              </a:ext>
            </a:extLst>
          </p:cNvPr>
          <p:cNvSpPr txBox="1"/>
          <p:nvPr/>
        </p:nvSpPr>
        <p:spPr>
          <a:xfrm>
            <a:off x="9375025" y="4173857"/>
            <a:ext cx="1196622" cy="276999"/>
          </a:xfrm>
          <a:prstGeom prst="rect">
            <a:avLst/>
          </a:prstGeom>
          <a:noFill/>
        </p:spPr>
        <p:txBody>
          <a:bodyPr wrap="square" rtlCol="0">
            <a:spAutoFit/>
          </a:bodyPr>
          <a:lstStyle/>
          <a:p>
            <a:r>
              <a:rPr lang="en-US" sz="1200" dirty="0"/>
              <a:t>NOREPHEDRINE</a:t>
            </a:r>
          </a:p>
        </p:txBody>
      </p:sp>
      <p:sp>
        <p:nvSpPr>
          <p:cNvPr id="26" name="Oval 25">
            <a:extLst>
              <a:ext uri="{FF2B5EF4-FFF2-40B4-BE49-F238E27FC236}">
                <a16:creationId xmlns:a16="http://schemas.microsoft.com/office/drawing/2014/main" id="{E076DCDE-B82C-4111-AE57-DC1155C11F03}"/>
              </a:ext>
            </a:extLst>
          </p:cNvPr>
          <p:cNvSpPr/>
          <p:nvPr/>
        </p:nvSpPr>
        <p:spPr>
          <a:xfrm>
            <a:off x="9744357" y="1359440"/>
            <a:ext cx="457957" cy="382677"/>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4E53FF6-F0BF-43A5-93AA-0DE1703BA5CB}"/>
              </a:ext>
            </a:extLst>
          </p:cNvPr>
          <p:cNvSpPr/>
          <p:nvPr/>
        </p:nvSpPr>
        <p:spPr>
          <a:xfrm>
            <a:off x="9452894" y="4678500"/>
            <a:ext cx="549059" cy="582123"/>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355CE806-72A0-4DAB-8514-C0C279F1B171}"/>
              </a:ext>
            </a:extLst>
          </p:cNvPr>
          <p:cNvCxnSpPr>
            <a:cxnSpLocks/>
          </p:cNvCxnSpPr>
          <p:nvPr/>
        </p:nvCxnSpPr>
        <p:spPr>
          <a:xfrm>
            <a:off x="10124445" y="3048057"/>
            <a:ext cx="0" cy="745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D0CFFA2-6DA6-4C02-97A2-D6DE5C033BB5}"/>
              </a:ext>
            </a:extLst>
          </p:cNvPr>
          <p:cNvSpPr txBox="1"/>
          <p:nvPr/>
        </p:nvSpPr>
        <p:spPr>
          <a:xfrm>
            <a:off x="10202314" y="3251313"/>
            <a:ext cx="1339919" cy="338554"/>
          </a:xfrm>
          <a:prstGeom prst="rect">
            <a:avLst/>
          </a:prstGeom>
          <a:noFill/>
        </p:spPr>
        <p:txBody>
          <a:bodyPr wrap="none" rtlCol="0">
            <a:spAutoFit/>
          </a:bodyPr>
          <a:lstStyle/>
          <a:p>
            <a:r>
              <a:rPr lang="en-US" sz="1600" dirty="0">
                <a:solidFill>
                  <a:srgbClr val="0070C0"/>
                </a:solidFill>
              </a:rPr>
              <a:t>Hydroxylation</a:t>
            </a:r>
          </a:p>
        </p:txBody>
      </p:sp>
      <p:sp>
        <p:nvSpPr>
          <p:cNvPr id="30" name="Rectangle 29">
            <a:extLst>
              <a:ext uri="{FF2B5EF4-FFF2-40B4-BE49-F238E27FC236}">
                <a16:creationId xmlns:a16="http://schemas.microsoft.com/office/drawing/2014/main" id="{31E2E1F8-BB26-44D2-9BB2-2552FC2BCD36}"/>
              </a:ext>
            </a:extLst>
          </p:cNvPr>
          <p:cNvSpPr/>
          <p:nvPr/>
        </p:nvSpPr>
        <p:spPr>
          <a:xfrm>
            <a:off x="7465920" y="1032420"/>
            <a:ext cx="1327608" cy="338554"/>
          </a:xfrm>
          <a:prstGeom prst="rect">
            <a:avLst/>
          </a:prstGeom>
        </p:spPr>
        <p:txBody>
          <a:bodyPr wrap="none">
            <a:spAutoFit/>
          </a:bodyPr>
          <a:lstStyle/>
          <a:p>
            <a:pPr algn="ctr"/>
            <a:r>
              <a:rPr lang="en-US" sz="1600" dirty="0">
                <a:solidFill>
                  <a:srgbClr val="0070C0"/>
                </a:solidFill>
              </a:rPr>
              <a:t>CYP450s: 2D6</a:t>
            </a:r>
          </a:p>
        </p:txBody>
      </p:sp>
      <p:sp>
        <p:nvSpPr>
          <p:cNvPr id="31" name="Rectangle 30">
            <a:extLst>
              <a:ext uri="{FF2B5EF4-FFF2-40B4-BE49-F238E27FC236}">
                <a16:creationId xmlns:a16="http://schemas.microsoft.com/office/drawing/2014/main" id="{9037D1A5-6473-475F-A4EF-75B7FB2814F4}"/>
              </a:ext>
            </a:extLst>
          </p:cNvPr>
          <p:cNvSpPr/>
          <p:nvPr/>
        </p:nvSpPr>
        <p:spPr>
          <a:xfrm>
            <a:off x="8890551" y="3187615"/>
            <a:ext cx="992579" cy="584775"/>
          </a:xfrm>
          <a:prstGeom prst="rect">
            <a:avLst/>
          </a:prstGeom>
        </p:spPr>
        <p:txBody>
          <a:bodyPr wrap="none">
            <a:spAutoFit/>
          </a:bodyPr>
          <a:lstStyle/>
          <a:p>
            <a:pPr algn="ctr"/>
            <a:r>
              <a:rPr lang="en-US" sz="1600" dirty="0">
                <a:solidFill>
                  <a:srgbClr val="0070C0"/>
                </a:solidFill>
              </a:rPr>
              <a:t>CYP450s: </a:t>
            </a:r>
          </a:p>
          <a:p>
            <a:pPr algn="ctr"/>
            <a:r>
              <a:rPr lang="en-US" sz="1600" dirty="0">
                <a:solidFill>
                  <a:srgbClr val="0070C0"/>
                </a:solidFill>
              </a:rPr>
              <a:t>2D6, 3A4</a:t>
            </a:r>
          </a:p>
        </p:txBody>
      </p:sp>
      <p:cxnSp>
        <p:nvCxnSpPr>
          <p:cNvPr id="34" name="Straight Connector 33">
            <a:extLst>
              <a:ext uri="{FF2B5EF4-FFF2-40B4-BE49-F238E27FC236}">
                <a16:creationId xmlns:a16="http://schemas.microsoft.com/office/drawing/2014/main" id="{9918A45F-6343-49B3-9C9F-88261E19FD2E}"/>
              </a:ext>
            </a:extLst>
          </p:cNvPr>
          <p:cNvCxnSpPr/>
          <p:nvPr/>
        </p:nvCxnSpPr>
        <p:spPr>
          <a:xfrm>
            <a:off x="4730045" y="603695"/>
            <a:ext cx="0" cy="5633789"/>
          </a:xfrm>
          <a:prstGeom prst="line">
            <a:avLst/>
          </a:prstGeom>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FA02ADC5-7F70-4176-A5D3-08DCA2013C07}"/>
              </a:ext>
            </a:extLst>
          </p:cNvPr>
          <p:cNvSpPr txBox="1"/>
          <p:nvPr/>
        </p:nvSpPr>
        <p:spPr>
          <a:xfrm rot="20967664">
            <a:off x="4914683" y="3370133"/>
            <a:ext cx="3088153" cy="646331"/>
          </a:xfrm>
          <a:prstGeom prst="rect">
            <a:avLst/>
          </a:prstGeom>
          <a:noFill/>
        </p:spPr>
        <p:txBody>
          <a:bodyPr wrap="none" rtlCol="0">
            <a:spAutoFit/>
          </a:bodyPr>
          <a:lstStyle/>
          <a:p>
            <a:r>
              <a:rPr lang="en-US" dirty="0"/>
              <a:t>Amphetamine Screen antibody</a:t>
            </a:r>
          </a:p>
          <a:p>
            <a:r>
              <a:rPr lang="en-US" dirty="0"/>
              <a:t>will bind to these drugs</a:t>
            </a:r>
          </a:p>
        </p:txBody>
      </p:sp>
      <p:sp>
        <p:nvSpPr>
          <p:cNvPr id="36" name="TextBox 35">
            <a:extLst>
              <a:ext uri="{FF2B5EF4-FFF2-40B4-BE49-F238E27FC236}">
                <a16:creationId xmlns:a16="http://schemas.microsoft.com/office/drawing/2014/main" id="{F7CBDACE-530F-41DE-9284-87BA9DDA5CB8}"/>
              </a:ext>
            </a:extLst>
          </p:cNvPr>
          <p:cNvSpPr txBox="1"/>
          <p:nvPr/>
        </p:nvSpPr>
        <p:spPr>
          <a:xfrm rot="20967664">
            <a:off x="1473364" y="5853676"/>
            <a:ext cx="3088153" cy="646331"/>
          </a:xfrm>
          <a:prstGeom prst="rect">
            <a:avLst/>
          </a:prstGeom>
          <a:noFill/>
        </p:spPr>
        <p:txBody>
          <a:bodyPr wrap="none" rtlCol="0">
            <a:spAutoFit/>
          </a:bodyPr>
          <a:lstStyle/>
          <a:p>
            <a:r>
              <a:rPr lang="en-US" dirty="0"/>
              <a:t>Amphetamine Screen antibody</a:t>
            </a:r>
          </a:p>
          <a:p>
            <a:r>
              <a:rPr lang="en-US" dirty="0"/>
              <a:t>will </a:t>
            </a:r>
            <a:r>
              <a:rPr lang="en-US" b="1" dirty="0">
                <a:solidFill>
                  <a:srgbClr val="FF0000"/>
                </a:solidFill>
              </a:rPr>
              <a:t>NOT</a:t>
            </a:r>
            <a:r>
              <a:rPr lang="en-US" dirty="0"/>
              <a:t> bind.</a:t>
            </a:r>
          </a:p>
        </p:txBody>
      </p:sp>
      <p:pic>
        <p:nvPicPr>
          <p:cNvPr id="2" name="Picture 1">
            <a:extLst>
              <a:ext uri="{FF2B5EF4-FFF2-40B4-BE49-F238E27FC236}">
                <a16:creationId xmlns:a16="http://schemas.microsoft.com/office/drawing/2014/main" id="{6F72EEA5-5415-4CA2-B666-5914297BF24D}"/>
              </a:ext>
            </a:extLst>
          </p:cNvPr>
          <p:cNvPicPr>
            <a:picLocks noChangeAspect="1"/>
          </p:cNvPicPr>
          <p:nvPr/>
        </p:nvPicPr>
        <p:blipFill rotWithShape="1">
          <a:blip r:embed="rId7"/>
          <a:srcRect l="13012" r="11383" b="18690"/>
          <a:stretch/>
        </p:blipFill>
        <p:spPr>
          <a:xfrm>
            <a:off x="5321151" y="4403083"/>
            <a:ext cx="1952545" cy="2099875"/>
          </a:xfrm>
          <a:prstGeom prst="rect">
            <a:avLst/>
          </a:prstGeom>
        </p:spPr>
      </p:pic>
      <p:sp>
        <p:nvSpPr>
          <p:cNvPr id="32" name="TextBox 31">
            <a:extLst>
              <a:ext uri="{FF2B5EF4-FFF2-40B4-BE49-F238E27FC236}">
                <a16:creationId xmlns:a16="http://schemas.microsoft.com/office/drawing/2014/main" id="{FBCFE950-64A9-4394-BEA7-8FE028AF287F}"/>
              </a:ext>
            </a:extLst>
          </p:cNvPr>
          <p:cNvSpPr txBox="1"/>
          <p:nvPr/>
        </p:nvSpPr>
        <p:spPr>
          <a:xfrm>
            <a:off x="5437066" y="4455609"/>
            <a:ext cx="1678165" cy="276999"/>
          </a:xfrm>
          <a:prstGeom prst="rect">
            <a:avLst/>
          </a:prstGeom>
          <a:noFill/>
        </p:spPr>
        <p:txBody>
          <a:bodyPr wrap="square" rtlCol="0">
            <a:spAutoFit/>
          </a:bodyPr>
          <a:lstStyle/>
          <a:p>
            <a:r>
              <a:rPr lang="en-US" sz="1200" dirty="0"/>
              <a:t>PHENTERMINE</a:t>
            </a:r>
          </a:p>
        </p:txBody>
      </p:sp>
    </p:spTree>
    <p:extLst>
      <p:ext uri="{BB962C8B-B14F-4D97-AF65-F5344CB8AC3E}">
        <p14:creationId xmlns:p14="http://schemas.microsoft.com/office/powerpoint/2010/main" val="400917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8816F7-279D-43C3-BDB7-DA93DDEAAEC6}"/>
              </a:ext>
            </a:extLst>
          </p:cNvPr>
          <p:cNvPicPr>
            <a:picLocks noChangeAspect="1"/>
          </p:cNvPicPr>
          <p:nvPr/>
        </p:nvPicPr>
        <p:blipFill rotWithShape="1">
          <a:blip r:embed="rId2">
            <a:extLst>
              <a:ext uri="{28A0092B-C50C-407E-A947-70E740481C1C}">
                <a14:useLocalDpi xmlns:a14="http://schemas.microsoft.com/office/drawing/2010/main" val="0"/>
              </a:ext>
            </a:extLst>
          </a:blip>
          <a:srcRect l="14839" t="10593" r="16420" b="17901"/>
          <a:stretch/>
        </p:blipFill>
        <p:spPr>
          <a:xfrm>
            <a:off x="834672" y="388047"/>
            <a:ext cx="1964267" cy="2043289"/>
          </a:xfrm>
          <a:prstGeom prst="rect">
            <a:avLst/>
          </a:prstGeom>
        </p:spPr>
      </p:pic>
      <p:sp>
        <p:nvSpPr>
          <p:cNvPr id="4" name="TextBox 3">
            <a:extLst>
              <a:ext uri="{FF2B5EF4-FFF2-40B4-BE49-F238E27FC236}">
                <a16:creationId xmlns:a16="http://schemas.microsoft.com/office/drawing/2014/main" id="{62AEE149-8C47-4492-B441-6253C569BEB3}"/>
              </a:ext>
            </a:extLst>
          </p:cNvPr>
          <p:cNvSpPr txBox="1"/>
          <p:nvPr/>
        </p:nvSpPr>
        <p:spPr>
          <a:xfrm>
            <a:off x="985995" y="388047"/>
            <a:ext cx="1812944" cy="276999"/>
          </a:xfrm>
          <a:prstGeom prst="rect">
            <a:avLst/>
          </a:prstGeom>
          <a:noFill/>
        </p:spPr>
        <p:txBody>
          <a:bodyPr wrap="square" rtlCol="0">
            <a:spAutoFit/>
          </a:bodyPr>
          <a:lstStyle/>
          <a:p>
            <a:r>
              <a:rPr lang="en-US" sz="1200" dirty="0"/>
              <a:t>METHYLPHENIDATE</a:t>
            </a:r>
          </a:p>
        </p:txBody>
      </p:sp>
      <p:sp>
        <p:nvSpPr>
          <p:cNvPr id="5" name="TextBox 4">
            <a:extLst>
              <a:ext uri="{FF2B5EF4-FFF2-40B4-BE49-F238E27FC236}">
                <a16:creationId xmlns:a16="http://schemas.microsoft.com/office/drawing/2014/main" id="{483AAF38-4D55-4B64-9ECD-CD9D83FCBC38}"/>
              </a:ext>
            </a:extLst>
          </p:cNvPr>
          <p:cNvSpPr txBox="1"/>
          <p:nvPr/>
        </p:nvSpPr>
        <p:spPr>
          <a:xfrm>
            <a:off x="4300068" y="2209705"/>
            <a:ext cx="7612377" cy="2585323"/>
          </a:xfrm>
          <a:prstGeom prst="rect">
            <a:avLst/>
          </a:prstGeom>
          <a:noFill/>
        </p:spPr>
        <p:txBody>
          <a:bodyPr wrap="square" rtlCol="0">
            <a:spAutoFit/>
          </a:bodyPr>
          <a:lstStyle/>
          <a:p>
            <a:pPr marL="285750" indent="-285750">
              <a:buFont typeface="Arial" panose="020B0604020202020204" pitchFamily="34" charset="0"/>
              <a:buChar char="•"/>
            </a:pPr>
            <a:r>
              <a:rPr lang="en-US" b="1" dirty="0"/>
              <a:t>Methylphenidate Brand Names</a:t>
            </a:r>
            <a:r>
              <a:rPr lang="en-US" dirty="0"/>
              <a:t>:  </a:t>
            </a:r>
            <a:r>
              <a:rPr lang="en-US" dirty="0" err="1"/>
              <a:t>Concerta</a:t>
            </a:r>
            <a:r>
              <a:rPr lang="en-US" dirty="0"/>
              <a:t>, Ritalin, Ritalin-SR, </a:t>
            </a:r>
            <a:r>
              <a:rPr lang="en-US" dirty="0" err="1"/>
              <a:t>Daytrana</a:t>
            </a:r>
            <a:r>
              <a:rPr lang="en-US" dirty="0"/>
              <a:t>, </a:t>
            </a:r>
            <a:r>
              <a:rPr lang="en-US" dirty="0" err="1"/>
              <a:t>Metadate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MOA:  CNS stimulant; blocks the reuptake of </a:t>
            </a:r>
            <a:r>
              <a:rPr lang="en-US" dirty="0">
                <a:hlinkClick r:id="rId3"/>
              </a:rPr>
              <a:t>norepinephrine</a:t>
            </a:r>
            <a:r>
              <a:rPr lang="en-US" dirty="0"/>
              <a:t> and </a:t>
            </a:r>
            <a:r>
              <a:rPr lang="en-US" dirty="0">
                <a:hlinkClick r:id="rId4"/>
              </a:rPr>
              <a:t>dopamine</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t>
            </a:r>
            <a:r>
              <a:rPr lang="en-US" dirty="0">
                <a:highlight>
                  <a:srgbClr val="C0C0C0"/>
                </a:highlight>
              </a:rPr>
              <a:t>Quest confirmation</a:t>
            </a:r>
            <a:r>
              <a:rPr lang="en-US" dirty="0"/>
              <a:t> only detects </a:t>
            </a:r>
            <a:r>
              <a:rPr lang="en-US" dirty="0" err="1"/>
              <a:t>Ritalinic</a:t>
            </a:r>
            <a:r>
              <a:rPr lang="en-US" dirty="0"/>
              <a:t> Acid.  This is fine because there is not much parent compound found in the urine anyway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ighlight>
                  <a:srgbClr val="C0C0C0"/>
                </a:highlight>
              </a:rPr>
              <a:t>CU </a:t>
            </a:r>
            <a:r>
              <a:rPr lang="en-US" dirty="0" err="1">
                <a:highlight>
                  <a:srgbClr val="C0C0C0"/>
                </a:highlight>
              </a:rPr>
              <a:t>Tox</a:t>
            </a:r>
            <a:r>
              <a:rPr lang="en-US" dirty="0">
                <a:highlight>
                  <a:srgbClr val="C0C0C0"/>
                </a:highlight>
              </a:rPr>
              <a:t> Lab</a:t>
            </a:r>
            <a:r>
              <a:rPr lang="en-US" dirty="0"/>
              <a:t> detects both Methylphenidate and its metabolite, </a:t>
            </a:r>
            <a:r>
              <a:rPr lang="en-US" dirty="0" err="1"/>
              <a:t>Ritalinic</a:t>
            </a:r>
            <a:r>
              <a:rPr lang="en-US" dirty="0"/>
              <a:t> acid.</a:t>
            </a:r>
          </a:p>
        </p:txBody>
      </p:sp>
      <p:pic>
        <p:nvPicPr>
          <p:cNvPr id="7" name="Picture 6">
            <a:extLst>
              <a:ext uri="{FF2B5EF4-FFF2-40B4-BE49-F238E27FC236}">
                <a16:creationId xmlns:a16="http://schemas.microsoft.com/office/drawing/2014/main" id="{F9938745-88AE-42F3-9077-D355B354AEE2}"/>
              </a:ext>
            </a:extLst>
          </p:cNvPr>
          <p:cNvPicPr>
            <a:picLocks noChangeAspect="1"/>
          </p:cNvPicPr>
          <p:nvPr/>
        </p:nvPicPr>
        <p:blipFill rotWithShape="1">
          <a:blip r:embed="rId5">
            <a:extLst>
              <a:ext uri="{28A0092B-C50C-407E-A947-70E740481C1C}">
                <a14:useLocalDpi xmlns:a14="http://schemas.microsoft.com/office/drawing/2010/main" val="0"/>
              </a:ext>
            </a:extLst>
          </a:blip>
          <a:srcRect l="15235" t="19284" r="13259" b="16716"/>
          <a:stretch/>
        </p:blipFill>
        <p:spPr>
          <a:xfrm>
            <a:off x="834672" y="3668888"/>
            <a:ext cx="2150335" cy="1924609"/>
          </a:xfrm>
          <a:prstGeom prst="rect">
            <a:avLst/>
          </a:prstGeom>
        </p:spPr>
      </p:pic>
      <p:cxnSp>
        <p:nvCxnSpPr>
          <p:cNvPr id="9" name="Straight Arrow Connector 8">
            <a:extLst>
              <a:ext uri="{FF2B5EF4-FFF2-40B4-BE49-F238E27FC236}">
                <a16:creationId xmlns:a16="http://schemas.microsoft.com/office/drawing/2014/main" id="{5194E20C-9188-44F0-958F-C8581FE3C15A}"/>
              </a:ext>
            </a:extLst>
          </p:cNvPr>
          <p:cNvCxnSpPr>
            <a:cxnSpLocks/>
          </p:cNvCxnSpPr>
          <p:nvPr/>
        </p:nvCxnSpPr>
        <p:spPr>
          <a:xfrm>
            <a:off x="1751114" y="2710409"/>
            <a:ext cx="0" cy="745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E33EF1B-9143-4F9A-9041-F99827FE51D1}"/>
              </a:ext>
            </a:extLst>
          </p:cNvPr>
          <p:cNvSpPr/>
          <p:nvPr/>
        </p:nvSpPr>
        <p:spPr>
          <a:xfrm>
            <a:off x="1299503" y="5009517"/>
            <a:ext cx="1185928" cy="527625"/>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31D2ED9-0AAF-4DB7-A840-060CFFA48887}"/>
              </a:ext>
            </a:extLst>
          </p:cNvPr>
          <p:cNvSpPr/>
          <p:nvPr/>
        </p:nvSpPr>
        <p:spPr>
          <a:xfrm>
            <a:off x="1208022" y="1674187"/>
            <a:ext cx="1190865" cy="613483"/>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5A4848C-1375-4B9B-ADBE-B07556B9EC61}"/>
              </a:ext>
            </a:extLst>
          </p:cNvPr>
          <p:cNvSpPr txBox="1"/>
          <p:nvPr/>
        </p:nvSpPr>
        <p:spPr>
          <a:xfrm>
            <a:off x="1751114" y="2735234"/>
            <a:ext cx="2253694" cy="584775"/>
          </a:xfrm>
          <a:prstGeom prst="rect">
            <a:avLst/>
          </a:prstGeom>
          <a:noFill/>
        </p:spPr>
        <p:txBody>
          <a:bodyPr wrap="none" rtlCol="0">
            <a:spAutoFit/>
          </a:bodyPr>
          <a:lstStyle/>
          <a:p>
            <a:r>
              <a:rPr lang="en-US" sz="1600" dirty="0">
                <a:solidFill>
                  <a:srgbClr val="0070C0"/>
                </a:solidFill>
              </a:rPr>
              <a:t>De-esterification by</a:t>
            </a:r>
          </a:p>
          <a:p>
            <a:r>
              <a:rPr lang="en-US" sz="1600" dirty="0">
                <a:solidFill>
                  <a:srgbClr val="0070C0"/>
                </a:solidFill>
              </a:rPr>
              <a:t>carboxylesterase CES1A1</a:t>
            </a:r>
          </a:p>
        </p:txBody>
      </p:sp>
      <p:pic>
        <p:nvPicPr>
          <p:cNvPr id="14" name="Picture 13">
            <a:extLst>
              <a:ext uri="{FF2B5EF4-FFF2-40B4-BE49-F238E27FC236}">
                <a16:creationId xmlns:a16="http://schemas.microsoft.com/office/drawing/2014/main" id="{FC85066A-D99B-4E92-91FE-DBECA4149277}"/>
              </a:ext>
            </a:extLst>
          </p:cNvPr>
          <p:cNvPicPr>
            <a:picLocks noChangeAspect="1"/>
          </p:cNvPicPr>
          <p:nvPr/>
        </p:nvPicPr>
        <p:blipFill>
          <a:blip r:embed="rId6"/>
          <a:stretch>
            <a:fillRect/>
          </a:stretch>
        </p:blipFill>
        <p:spPr>
          <a:xfrm>
            <a:off x="4632148" y="381596"/>
            <a:ext cx="7153275" cy="1190625"/>
          </a:xfrm>
          <a:prstGeom prst="rect">
            <a:avLst/>
          </a:prstGeom>
        </p:spPr>
      </p:pic>
      <p:sp>
        <p:nvSpPr>
          <p:cNvPr id="17" name="TextBox 16">
            <a:extLst>
              <a:ext uri="{FF2B5EF4-FFF2-40B4-BE49-F238E27FC236}">
                <a16:creationId xmlns:a16="http://schemas.microsoft.com/office/drawing/2014/main" id="{73E14A6E-B30E-4C83-83F5-7C9C67D712B8}"/>
              </a:ext>
            </a:extLst>
          </p:cNvPr>
          <p:cNvSpPr txBox="1"/>
          <p:nvPr/>
        </p:nvSpPr>
        <p:spPr>
          <a:xfrm>
            <a:off x="834672" y="5661903"/>
            <a:ext cx="2237920" cy="369332"/>
          </a:xfrm>
          <a:prstGeom prst="rect">
            <a:avLst/>
          </a:prstGeom>
          <a:noFill/>
        </p:spPr>
        <p:txBody>
          <a:bodyPr wrap="none" rtlCol="0">
            <a:spAutoFit/>
          </a:bodyPr>
          <a:lstStyle/>
          <a:p>
            <a:r>
              <a:rPr lang="en-US" dirty="0" err="1">
                <a:solidFill>
                  <a:srgbClr val="0070C0"/>
                </a:solidFill>
              </a:rPr>
              <a:t>Carboxyllic</a:t>
            </a:r>
            <a:r>
              <a:rPr lang="en-US" dirty="0">
                <a:solidFill>
                  <a:srgbClr val="0070C0"/>
                </a:solidFill>
              </a:rPr>
              <a:t> acid group</a:t>
            </a:r>
          </a:p>
        </p:txBody>
      </p:sp>
      <p:sp>
        <p:nvSpPr>
          <p:cNvPr id="18" name="TextBox 17">
            <a:extLst>
              <a:ext uri="{FF2B5EF4-FFF2-40B4-BE49-F238E27FC236}">
                <a16:creationId xmlns:a16="http://schemas.microsoft.com/office/drawing/2014/main" id="{1CA952C0-07AA-4849-8EC9-512381A2D979}"/>
              </a:ext>
            </a:extLst>
          </p:cNvPr>
          <p:cNvSpPr txBox="1"/>
          <p:nvPr/>
        </p:nvSpPr>
        <p:spPr>
          <a:xfrm>
            <a:off x="1697023" y="1993599"/>
            <a:ext cx="1257908" cy="369332"/>
          </a:xfrm>
          <a:prstGeom prst="rect">
            <a:avLst/>
          </a:prstGeom>
          <a:noFill/>
        </p:spPr>
        <p:txBody>
          <a:bodyPr wrap="none" rtlCol="0">
            <a:spAutoFit/>
          </a:bodyPr>
          <a:lstStyle/>
          <a:p>
            <a:r>
              <a:rPr lang="en-US" dirty="0">
                <a:solidFill>
                  <a:srgbClr val="0070C0"/>
                </a:solidFill>
              </a:rPr>
              <a:t>Ester group</a:t>
            </a:r>
          </a:p>
        </p:txBody>
      </p:sp>
      <p:sp>
        <p:nvSpPr>
          <p:cNvPr id="20" name="TextBox 19">
            <a:extLst>
              <a:ext uri="{FF2B5EF4-FFF2-40B4-BE49-F238E27FC236}">
                <a16:creationId xmlns:a16="http://schemas.microsoft.com/office/drawing/2014/main" id="{CCC193B0-A2F0-4551-BD41-3D1374C5A74D}"/>
              </a:ext>
            </a:extLst>
          </p:cNvPr>
          <p:cNvSpPr txBox="1"/>
          <p:nvPr/>
        </p:nvSpPr>
        <p:spPr>
          <a:xfrm>
            <a:off x="844642" y="3658767"/>
            <a:ext cx="1812944" cy="276999"/>
          </a:xfrm>
          <a:prstGeom prst="rect">
            <a:avLst/>
          </a:prstGeom>
          <a:noFill/>
        </p:spPr>
        <p:txBody>
          <a:bodyPr wrap="square" rtlCol="0">
            <a:spAutoFit/>
          </a:bodyPr>
          <a:lstStyle/>
          <a:p>
            <a:r>
              <a:rPr lang="en-US" sz="1200" dirty="0"/>
              <a:t>RITALINIC ACID</a:t>
            </a:r>
          </a:p>
        </p:txBody>
      </p:sp>
      <p:pic>
        <p:nvPicPr>
          <p:cNvPr id="21" name="Picture 20">
            <a:extLst>
              <a:ext uri="{FF2B5EF4-FFF2-40B4-BE49-F238E27FC236}">
                <a16:creationId xmlns:a16="http://schemas.microsoft.com/office/drawing/2014/main" id="{B8E219A1-E604-4C84-A81A-FFB2EA31E3A8}"/>
              </a:ext>
            </a:extLst>
          </p:cNvPr>
          <p:cNvPicPr>
            <a:picLocks noChangeAspect="1"/>
          </p:cNvPicPr>
          <p:nvPr/>
        </p:nvPicPr>
        <p:blipFill>
          <a:blip r:embed="rId7"/>
          <a:stretch>
            <a:fillRect/>
          </a:stretch>
        </p:blipFill>
        <p:spPr>
          <a:xfrm>
            <a:off x="8931120" y="4889306"/>
            <a:ext cx="2981325" cy="1914525"/>
          </a:xfrm>
          <a:prstGeom prst="rect">
            <a:avLst/>
          </a:prstGeom>
        </p:spPr>
      </p:pic>
    </p:spTree>
    <p:extLst>
      <p:ext uri="{BB962C8B-B14F-4D97-AF65-F5344CB8AC3E}">
        <p14:creationId xmlns:p14="http://schemas.microsoft.com/office/powerpoint/2010/main" val="2282891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1DB568-9148-49CB-8A8A-9840758D2B23}"/>
              </a:ext>
            </a:extLst>
          </p:cNvPr>
          <p:cNvPicPr>
            <a:picLocks noChangeAspect="1"/>
          </p:cNvPicPr>
          <p:nvPr/>
        </p:nvPicPr>
        <p:blipFill rotWithShape="1">
          <a:blip r:embed="rId2"/>
          <a:srcRect r="23810"/>
          <a:stretch/>
        </p:blipFill>
        <p:spPr>
          <a:xfrm>
            <a:off x="0" y="1361545"/>
            <a:ext cx="6096000" cy="4067175"/>
          </a:xfrm>
          <a:prstGeom prst="rect">
            <a:avLst/>
          </a:prstGeom>
        </p:spPr>
      </p:pic>
      <p:sp>
        <p:nvSpPr>
          <p:cNvPr id="3" name="TextBox 2">
            <a:extLst>
              <a:ext uri="{FF2B5EF4-FFF2-40B4-BE49-F238E27FC236}">
                <a16:creationId xmlns:a16="http://schemas.microsoft.com/office/drawing/2014/main" id="{56EA5EFF-7485-4B68-86B5-018D65A9CCA9}"/>
              </a:ext>
            </a:extLst>
          </p:cNvPr>
          <p:cNvSpPr txBox="1"/>
          <p:nvPr/>
        </p:nvSpPr>
        <p:spPr>
          <a:xfrm>
            <a:off x="223024" y="111511"/>
            <a:ext cx="2623219" cy="646331"/>
          </a:xfrm>
          <a:prstGeom prst="rect">
            <a:avLst/>
          </a:prstGeom>
          <a:noFill/>
        </p:spPr>
        <p:txBody>
          <a:bodyPr wrap="none" rtlCol="0">
            <a:spAutoFit/>
          </a:bodyPr>
          <a:lstStyle/>
          <a:p>
            <a:r>
              <a:rPr lang="en-US" sz="3600" dirty="0">
                <a:highlight>
                  <a:srgbClr val="C0C0C0"/>
                </a:highlight>
              </a:rPr>
              <a:t>6. QUESTION</a:t>
            </a:r>
          </a:p>
        </p:txBody>
      </p:sp>
      <p:pic>
        <p:nvPicPr>
          <p:cNvPr id="4" name="Picture 3">
            <a:extLst>
              <a:ext uri="{FF2B5EF4-FFF2-40B4-BE49-F238E27FC236}">
                <a16:creationId xmlns:a16="http://schemas.microsoft.com/office/drawing/2014/main" id="{E9076060-5AF9-4B14-B773-81301B4E47E2}"/>
              </a:ext>
            </a:extLst>
          </p:cNvPr>
          <p:cNvPicPr>
            <a:picLocks noChangeAspect="1"/>
          </p:cNvPicPr>
          <p:nvPr/>
        </p:nvPicPr>
        <p:blipFill>
          <a:blip r:embed="rId3"/>
          <a:stretch>
            <a:fillRect/>
          </a:stretch>
        </p:blipFill>
        <p:spPr>
          <a:xfrm>
            <a:off x="5133741" y="-1"/>
            <a:ext cx="7058259" cy="1451857"/>
          </a:xfrm>
          <a:prstGeom prst="rect">
            <a:avLst/>
          </a:prstGeom>
        </p:spPr>
      </p:pic>
      <p:sp>
        <p:nvSpPr>
          <p:cNvPr id="5" name="TextBox 4">
            <a:extLst>
              <a:ext uri="{FF2B5EF4-FFF2-40B4-BE49-F238E27FC236}">
                <a16:creationId xmlns:a16="http://schemas.microsoft.com/office/drawing/2014/main" id="{D4E91A08-A549-479C-BCB0-E64DE066EFF3}"/>
              </a:ext>
            </a:extLst>
          </p:cNvPr>
          <p:cNvSpPr txBox="1"/>
          <p:nvPr/>
        </p:nvSpPr>
        <p:spPr>
          <a:xfrm>
            <a:off x="7980693" y="2118949"/>
            <a:ext cx="3612143" cy="2308324"/>
          </a:xfrm>
          <a:prstGeom prst="rect">
            <a:avLst/>
          </a:prstGeom>
          <a:noFill/>
        </p:spPr>
        <p:txBody>
          <a:bodyPr wrap="none" rtlCol="0">
            <a:spAutoFit/>
          </a:bodyPr>
          <a:lstStyle/>
          <a:p>
            <a:r>
              <a:rPr lang="en-US" b="1" dirty="0"/>
              <a:t>What tests should be ordered?</a:t>
            </a:r>
          </a:p>
          <a:p>
            <a:r>
              <a:rPr lang="en-US" dirty="0"/>
              <a:t>(multiple answers allowed)</a:t>
            </a:r>
          </a:p>
          <a:p>
            <a:endParaRPr lang="en-US" b="1" dirty="0"/>
          </a:p>
          <a:p>
            <a:pPr marL="342900" indent="-342900">
              <a:buAutoNum type="alphaUcPeriod"/>
            </a:pPr>
            <a:r>
              <a:rPr lang="en-US" dirty="0"/>
              <a:t>Opiate Confirmation</a:t>
            </a:r>
          </a:p>
          <a:p>
            <a:pPr marL="342900" indent="-342900">
              <a:buAutoNum type="alphaUcPeriod"/>
            </a:pPr>
            <a:r>
              <a:rPr lang="en-US" dirty="0"/>
              <a:t>Amphetamine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Amphetamine Canned Comment</a:t>
            </a:r>
          </a:p>
        </p:txBody>
      </p:sp>
    </p:spTree>
    <p:extLst>
      <p:ext uri="{BB962C8B-B14F-4D97-AF65-F5344CB8AC3E}">
        <p14:creationId xmlns:p14="http://schemas.microsoft.com/office/powerpoint/2010/main" val="3166687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6B01C0-E080-44BB-8785-CC34CD3E8A51}"/>
              </a:ext>
            </a:extLst>
          </p:cNvPr>
          <p:cNvGrpSpPr/>
          <p:nvPr/>
        </p:nvGrpSpPr>
        <p:grpSpPr>
          <a:xfrm>
            <a:off x="932642" y="202411"/>
            <a:ext cx="9702428" cy="6543512"/>
            <a:chOff x="932642" y="202411"/>
            <a:chExt cx="9702428" cy="6543512"/>
          </a:xfrm>
        </p:grpSpPr>
        <p:grpSp>
          <p:nvGrpSpPr>
            <p:cNvPr id="11" name="Group 10">
              <a:extLst>
                <a:ext uri="{FF2B5EF4-FFF2-40B4-BE49-F238E27FC236}">
                  <a16:creationId xmlns:a16="http://schemas.microsoft.com/office/drawing/2014/main" id="{5B5B43B7-919E-48B3-82F2-E6885230E6B6}"/>
                </a:ext>
              </a:extLst>
            </p:cNvPr>
            <p:cNvGrpSpPr/>
            <p:nvPr/>
          </p:nvGrpSpPr>
          <p:grpSpPr>
            <a:xfrm>
              <a:off x="4259237" y="860646"/>
              <a:ext cx="2857500" cy="2857500"/>
              <a:chOff x="862894" y="702027"/>
              <a:chExt cx="2857500" cy="2857500"/>
            </a:xfrm>
          </p:grpSpPr>
          <p:pic>
            <p:nvPicPr>
              <p:cNvPr id="3" name="Picture 2">
                <a:extLst>
                  <a:ext uri="{FF2B5EF4-FFF2-40B4-BE49-F238E27FC236}">
                    <a16:creationId xmlns:a16="http://schemas.microsoft.com/office/drawing/2014/main" id="{A82BBBEE-B45A-49E2-87E9-5D15C83B8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94" y="702027"/>
                <a:ext cx="2857500" cy="2857500"/>
              </a:xfrm>
              <a:prstGeom prst="rect">
                <a:avLst/>
              </a:prstGeom>
            </p:spPr>
          </p:pic>
          <p:sp>
            <p:nvSpPr>
              <p:cNvPr id="4" name="TextBox 3">
                <a:extLst>
                  <a:ext uri="{FF2B5EF4-FFF2-40B4-BE49-F238E27FC236}">
                    <a16:creationId xmlns:a16="http://schemas.microsoft.com/office/drawing/2014/main" id="{ECC27178-3278-4E7B-9085-C61A6BD1224E}"/>
                  </a:ext>
                </a:extLst>
              </p:cNvPr>
              <p:cNvSpPr txBox="1"/>
              <p:nvPr/>
            </p:nvSpPr>
            <p:spPr>
              <a:xfrm>
                <a:off x="1840088" y="846666"/>
                <a:ext cx="1688796" cy="369332"/>
              </a:xfrm>
              <a:prstGeom prst="rect">
                <a:avLst/>
              </a:prstGeom>
              <a:noFill/>
            </p:spPr>
            <p:txBody>
              <a:bodyPr wrap="none" rtlCol="0">
                <a:spAutoFit/>
              </a:bodyPr>
              <a:lstStyle/>
              <a:p>
                <a:r>
                  <a:rPr lang="en-US" dirty="0"/>
                  <a:t>HYDROCODONE</a:t>
                </a:r>
              </a:p>
            </p:txBody>
          </p:sp>
        </p:grpSp>
        <p:grpSp>
          <p:nvGrpSpPr>
            <p:cNvPr id="10" name="Group 9">
              <a:extLst>
                <a:ext uri="{FF2B5EF4-FFF2-40B4-BE49-F238E27FC236}">
                  <a16:creationId xmlns:a16="http://schemas.microsoft.com/office/drawing/2014/main" id="{B94BC677-CA07-4ECE-8D3D-9C2E8347F1B2}"/>
                </a:ext>
              </a:extLst>
            </p:cNvPr>
            <p:cNvGrpSpPr/>
            <p:nvPr/>
          </p:nvGrpSpPr>
          <p:grpSpPr>
            <a:xfrm>
              <a:off x="7777570" y="860646"/>
              <a:ext cx="2857500" cy="2857500"/>
              <a:chOff x="5062362" y="702027"/>
              <a:chExt cx="2857500" cy="2857500"/>
            </a:xfrm>
          </p:grpSpPr>
          <p:pic>
            <p:nvPicPr>
              <p:cNvPr id="6" name="Picture 5">
                <a:extLst>
                  <a:ext uri="{FF2B5EF4-FFF2-40B4-BE49-F238E27FC236}">
                    <a16:creationId xmlns:a16="http://schemas.microsoft.com/office/drawing/2014/main" id="{C5B6BBE9-CEB3-46CC-8337-A896EC97A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362" y="702027"/>
                <a:ext cx="2857500" cy="2857500"/>
              </a:xfrm>
              <a:prstGeom prst="rect">
                <a:avLst/>
              </a:prstGeom>
            </p:spPr>
          </p:pic>
          <p:sp>
            <p:nvSpPr>
              <p:cNvPr id="7" name="TextBox 6">
                <a:extLst>
                  <a:ext uri="{FF2B5EF4-FFF2-40B4-BE49-F238E27FC236}">
                    <a16:creationId xmlns:a16="http://schemas.microsoft.com/office/drawing/2014/main" id="{B48CD3AC-8224-4101-944A-A961E627FE98}"/>
                  </a:ext>
                </a:extLst>
              </p:cNvPr>
              <p:cNvSpPr txBox="1"/>
              <p:nvPr/>
            </p:nvSpPr>
            <p:spPr>
              <a:xfrm>
                <a:off x="6101644" y="830059"/>
                <a:ext cx="1384482" cy="369332"/>
              </a:xfrm>
              <a:prstGeom prst="rect">
                <a:avLst/>
              </a:prstGeom>
              <a:noFill/>
            </p:spPr>
            <p:txBody>
              <a:bodyPr wrap="none" rtlCol="0">
                <a:spAutoFit/>
              </a:bodyPr>
              <a:lstStyle/>
              <a:p>
                <a:r>
                  <a:rPr lang="en-US" dirty="0"/>
                  <a:t>OXYCODONE</a:t>
                </a:r>
              </a:p>
            </p:txBody>
          </p:sp>
        </p:grpSp>
        <p:grpSp>
          <p:nvGrpSpPr>
            <p:cNvPr id="14" name="Group 13">
              <a:extLst>
                <a:ext uri="{FF2B5EF4-FFF2-40B4-BE49-F238E27FC236}">
                  <a16:creationId xmlns:a16="http://schemas.microsoft.com/office/drawing/2014/main" id="{935F1093-7873-4762-B5A6-C2904BDFF193}"/>
                </a:ext>
              </a:extLst>
            </p:cNvPr>
            <p:cNvGrpSpPr/>
            <p:nvPr/>
          </p:nvGrpSpPr>
          <p:grpSpPr>
            <a:xfrm>
              <a:off x="932642" y="860646"/>
              <a:ext cx="2857500" cy="2857500"/>
              <a:chOff x="932642" y="860646"/>
              <a:chExt cx="2857500" cy="2857500"/>
            </a:xfrm>
          </p:grpSpPr>
          <p:pic>
            <p:nvPicPr>
              <p:cNvPr id="5" name="Picture 4">
                <a:extLst>
                  <a:ext uri="{FF2B5EF4-FFF2-40B4-BE49-F238E27FC236}">
                    <a16:creationId xmlns:a16="http://schemas.microsoft.com/office/drawing/2014/main" id="{302609CE-E288-4671-9F1B-E6A9782C0266}"/>
                  </a:ext>
                </a:extLst>
              </p:cNvPr>
              <p:cNvPicPr>
                <a:picLocks noChangeAspect="1"/>
              </p:cNvPicPr>
              <p:nvPr/>
            </p:nvPicPr>
            <p:blipFill>
              <a:blip r:embed="rId4"/>
              <a:stretch>
                <a:fillRect/>
              </a:stretch>
            </p:blipFill>
            <p:spPr>
              <a:xfrm>
                <a:off x="932642" y="860646"/>
                <a:ext cx="2857500" cy="2857500"/>
              </a:xfrm>
              <a:prstGeom prst="rect">
                <a:avLst/>
              </a:prstGeom>
            </p:spPr>
          </p:pic>
          <p:sp>
            <p:nvSpPr>
              <p:cNvPr id="8" name="TextBox 7">
                <a:extLst>
                  <a:ext uri="{FF2B5EF4-FFF2-40B4-BE49-F238E27FC236}">
                    <a16:creationId xmlns:a16="http://schemas.microsoft.com/office/drawing/2014/main" id="{6CC48684-E2B2-4EE2-838A-74D817F48C5A}"/>
                  </a:ext>
                </a:extLst>
              </p:cNvPr>
              <p:cNvSpPr txBox="1"/>
              <p:nvPr/>
            </p:nvSpPr>
            <p:spPr>
              <a:xfrm>
                <a:off x="2230186" y="1005285"/>
                <a:ext cx="1241045" cy="369332"/>
              </a:xfrm>
              <a:prstGeom prst="rect">
                <a:avLst/>
              </a:prstGeom>
              <a:noFill/>
            </p:spPr>
            <p:txBody>
              <a:bodyPr wrap="none" rtlCol="0">
                <a:spAutoFit/>
              </a:bodyPr>
              <a:lstStyle/>
              <a:p>
                <a:r>
                  <a:rPr lang="en-US" dirty="0"/>
                  <a:t>MORPHINE</a:t>
                </a:r>
              </a:p>
            </p:txBody>
          </p:sp>
        </p:grpSp>
        <p:grpSp>
          <p:nvGrpSpPr>
            <p:cNvPr id="22" name="Group 21">
              <a:extLst>
                <a:ext uri="{FF2B5EF4-FFF2-40B4-BE49-F238E27FC236}">
                  <a16:creationId xmlns:a16="http://schemas.microsoft.com/office/drawing/2014/main" id="{0E867C8D-9CC0-4B99-9325-976CDC93840B}"/>
                </a:ext>
              </a:extLst>
            </p:cNvPr>
            <p:cNvGrpSpPr/>
            <p:nvPr/>
          </p:nvGrpSpPr>
          <p:grpSpPr>
            <a:xfrm>
              <a:off x="932642" y="4007049"/>
              <a:ext cx="2939143" cy="2505720"/>
              <a:chOff x="932642" y="4007049"/>
              <a:chExt cx="2939143" cy="2505720"/>
            </a:xfrm>
          </p:grpSpPr>
          <p:pic>
            <p:nvPicPr>
              <p:cNvPr id="12" name="Picture 11">
                <a:extLst>
                  <a:ext uri="{FF2B5EF4-FFF2-40B4-BE49-F238E27FC236}">
                    <a16:creationId xmlns:a16="http://schemas.microsoft.com/office/drawing/2014/main" id="{6974A5C6-4C03-4C69-9007-702CB73D7C90}"/>
                  </a:ext>
                </a:extLst>
              </p:cNvPr>
              <p:cNvPicPr>
                <a:picLocks noChangeAspect="1"/>
              </p:cNvPicPr>
              <p:nvPr/>
            </p:nvPicPr>
            <p:blipFill rotWithShape="1">
              <a:blip r:embed="rId5"/>
              <a:srcRect l="4905" t="7779" r="6247" b="16475"/>
              <a:stretch/>
            </p:blipFill>
            <p:spPr>
              <a:xfrm>
                <a:off x="932642" y="4007049"/>
                <a:ext cx="2939143" cy="2505720"/>
              </a:xfrm>
              <a:prstGeom prst="rect">
                <a:avLst/>
              </a:prstGeom>
            </p:spPr>
          </p:pic>
          <p:sp>
            <p:nvSpPr>
              <p:cNvPr id="13" name="TextBox 12">
                <a:extLst>
                  <a:ext uri="{FF2B5EF4-FFF2-40B4-BE49-F238E27FC236}">
                    <a16:creationId xmlns:a16="http://schemas.microsoft.com/office/drawing/2014/main" id="{E2095A2E-7306-425F-9585-7C36987599E1}"/>
                  </a:ext>
                </a:extLst>
              </p:cNvPr>
              <p:cNvSpPr txBox="1"/>
              <p:nvPr/>
            </p:nvSpPr>
            <p:spPr>
              <a:xfrm>
                <a:off x="2439196" y="4024076"/>
                <a:ext cx="1277914" cy="369332"/>
              </a:xfrm>
              <a:prstGeom prst="rect">
                <a:avLst/>
              </a:prstGeom>
              <a:noFill/>
            </p:spPr>
            <p:txBody>
              <a:bodyPr wrap="none" rtlCol="0">
                <a:spAutoFit/>
              </a:bodyPr>
              <a:lstStyle/>
              <a:p>
                <a:r>
                  <a:rPr lang="en-US" dirty="0"/>
                  <a:t>TRAMADOL</a:t>
                </a:r>
              </a:p>
            </p:txBody>
          </p:sp>
        </p:grpSp>
        <p:grpSp>
          <p:nvGrpSpPr>
            <p:cNvPr id="20" name="Group 19">
              <a:extLst>
                <a:ext uri="{FF2B5EF4-FFF2-40B4-BE49-F238E27FC236}">
                  <a16:creationId xmlns:a16="http://schemas.microsoft.com/office/drawing/2014/main" id="{F2B950C9-A9B1-488D-908D-97AA78FD80F7}"/>
                </a:ext>
              </a:extLst>
            </p:cNvPr>
            <p:cNvGrpSpPr/>
            <p:nvPr/>
          </p:nvGrpSpPr>
          <p:grpSpPr>
            <a:xfrm>
              <a:off x="4499298" y="3862785"/>
              <a:ext cx="2246734" cy="2683417"/>
              <a:chOff x="4499298" y="3862785"/>
              <a:chExt cx="2246734" cy="2683417"/>
            </a:xfrm>
          </p:grpSpPr>
          <p:pic>
            <p:nvPicPr>
              <p:cNvPr id="15" name="Picture 14">
                <a:extLst>
                  <a:ext uri="{FF2B5EF4-FFF2-40B4-BE49-F238E27FC236}">
                    <a16:creationId xmlns:a16="http://schemas.microsoft.com/office/drawing/2014/main" id="{69BD5698-F80E-4C53-91EC-C38B38FC56F7}"/>
                  </a:ext>
                </a:extLst>
              </p:cNvPr>
              <p:cNvPicPr>
                <a:picLocks noChangeAspect="1"/>
              </p:cNvPicPr>
              <p:nvPr/>
            </p:nvPicPr>
            <p:blipFill rotWithShape="1">
              <a:blip r:embed="rId6"/>
              <a:srcRect r="22353" b="7262"/>
              <a:stretch/>
            </p:blipFill>
            <p:spPr>
              <a:xfrm>
                <a:off x="4499298" y="3862785"/>
                <a:ext cx="2246734" cy="2683417"/>
              </a:xfrm>
              <a:prstGeom prst="rect">
                <a:avLst/>
              </a:prstGeom>
            </p:spPr>
          </p:pic>
          <p:sp>
            <p:nvSpPr>
              <p:cNvPr id="16" name="TextBox 15">
                <a:extLst>
                  <a:ext uri="{FF2B5EF4-FFF2-40B4-BE49-F238E27FC236}">
                    <a16:creationId xmlns:a16="http://schemas.microsoft.com/office/drawing/2014/main" id="{A2FF9EF4-8D60-43BC-9797-F81E69C9FA70}"/>
                  </a:ext>
                </a:extLst>
              </p:cNvPr>
              <p:cNvSpPr txBox="1"/>
              <p:nvPr/>
            </p:nvSpPr>
            <p:spPr>
              <a:xfrm>
                <a:off x="4499298" y="5269875"/>
                <a:ext cx="1138068" cy="369332"/>
              </a:xfrm>
              <a:prstGeom prst="rect">
                <a:avLst/>
              </a:prstGeom>
              <a:noFill/>
            </p:spPr>
            <p:txBody>
              <a:bodyPr wrap="none" rtlCol="0">
                <a:spAutoFit/>
              </a:bodyPr>
              <a:lstStyle/>
              <a:p>
                <a:r>
                  <a:rPr lang="en-US" dirty="0"/>
                  <a:t>FENTANYL</a:t>
                </a:r>
              </a:p>
            </p:txBody>
          </p:sp>
        </p:grpSp>
        <p:grpSp>
          <p:nvGrpSpPr>
            <p:cNvPr id="19" name="Group 18">
              <a:extLst>
                <a:ext uri="{FF2B5EF4-FFF2-40B4-BE49-F238E27FC236}">
                  <a16:creationId xmlns:a16="http://schemas.microsoft.com/office/drawing/2014/main" id="{40CDBC7C-FAAD-4FEE-9851-9F4E9AFAE026}"/>
                </a:ext>
              </a:extLst>
            </p:cNvPr>
            <p:cNvGrpSpPr/>
            <p:nvPr/>
          </p:nvGrpSpPr>
          <p:grpSpPr>
            <a:xfrm>
              <a:off x="8038827" y="3935529"/>
              <a:ext cx="2423764" cy="2810394"/>
              <a:chOff x="8038827" y="3935529"/>
              <a:chExt cx="2423764" cy="2810394"/>
            </a:xfrm>
          </p:grpSpPr>
          <p:pic>
            <p:nvPicPr>
              <p:cNvPr id="17" name="Picture 16">
                <a:extLst>
                  <a:ext uri="{FF2B5EF4-FFF2-40B4-BE49-F238E27FC236}">
                    <a16:creationId xmlns:a16="http://schemas.microsoft.com/office/drawing/2014/main" id="{EE91D232-443C-4AC2-A079-91A7D0FD39D8}"/>
                  </a:ext>
                </a:extLst>
              </p:cNvPr>
              <p:cNvPicPr>
                <a:picLocks noChangeAspect="1"/>
              </p:cNvPicPr>
              <p:nvPr/>
            </p:nvPicPr>
            <p:blipFill rotWithShape="1">
              <a:blip r:embed="rId7"/>
              <a:srcRect l="9075" t="857" r="13765" b="9673"/>
              <a:stretch/>
            </p:blipFill>
            <p:spPr>
              <a:xfrm>
                <a:off x="8038827" y="3935529"/>
                <a:ext cx="2423764" cy="2810394"/>
              </a:xfrm>
              <a:prstGeom prst="rect">
                <a:avLst/>
              </a:prstGeom>
            </p:spPr>
          </p:pic>
          <p:sp>
            <p:nvSpPr>
              <p:cNvPr id="18" name="TextBox 17">
                <a:extLst>
                  <a:ext uri="{FF2B5EF4-FFF2-40B4-BE49-F238E27FC236}">
                    <a16:creationId xmlns:a16="http://schemas.microsoft.com/office/drawing/2014/main" id="{6CBB8321-BF3F-46DB-9C76-4090A94B47B3}"/>
                  </a:ext>
                </a:extLst>
              </p:cNvPr>
              <p:cNvSpPr txBox="1"/>
              <p:nvPr/>
            </p:nvSpPr>
            <p:spPr>
              <a:xfrm>
                <a:off x="8038827" y="3935529"/>
                <a:ext cx="1821332" cy="369332"/>
              </a:xfrm>
              <a:prstGeom prst="rect">
                <a:avLst/>
              </a:prstGeom>
              <a:noFill/>
            </p:spPr>
            <p:txBody>
              <a:bodyPr wrap="none" rtlCol="0">
                <a:spAutoFit/>
              </a:bodyPr>
              <a:lstStyle/>
              <a:p>
                <a:r>
                  <a:rPr lang="en-US" dirty="0"/>
                  <a:t>BUPRENORPHINE</a:t>
                </a:r>
              </a:p>
            </p:txBody>
          </p:sp>
        </p:grpSp>
        <p:sp>
          <p:nvSpPr>
            <p:cNvPr id="21" name="TextBox 20">
              <a:extLst>
                <a:ext uri="{FF2B5EF4-FFF2-40B4-BE49-F238E27FC236}">
                  <a16:creationId xmlns:a16="http://schemas.microsoft.com/office/drawing/2014/main" id="{A78C51EC-1289-4D66-89AD-7CB286799F2A}"/>
                </a:ext>
              </a:extLst>
            </p:cNvPr>
            <p:cNvSpPr txBox="1"/>
            <p:nvPr/>
          </p:nvSpPr>
          <p:spPr>
            <a:xfrm>
              <a:off x="932642" y="202411"/>
              <a:ext cx="5612755" cy="461665"/>
            </a:xfrm>
            <a:prstGeom prst="rect">
              <a:avLst/>
            </a:prstGeom>
            <a:noFill/>
          </p:spPr>
          <p:txBody>
            <a:bodyPr wrap="none" rtlCol="0">
              <a:spAutoFit/>
            </a:bodyPr>
            <a:lstStyle/>
            <a:p>
              <a:r>
                <a:rPr lang="en-US" sz="2400" dirty="0"/>
                <a:t>Which compounds are similar in structure? </a:t>
              </a:r>
            </a:p>
          </p:txBody>
        </p:sp>
      </p:grpSp>
    </p:spTree>
    <p:extLst>
      <p:ext uri="{BB962C8B-B14F-4D97-AF65-F5344CB8AC3E}">
        <p14:creationId xmlns:p14="http://schemas.microsoft.com/office/powerpoint/2010/main" val="777211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1829235-505E-4EE3-8DAE-91FA3F08EB91}"/>
              </a:ext>
            </a:extLst>
          </p:cNvPr>
          <p:cNvGrpSpPr/>
          <p:nvPr/>
        </p:nvGrpSpPr>
        <p:grpSpPr>
          <a:xfrm>
            <a:off x="932642" y="860646"/>
            <a:ext cx="9702428" cy="2857500"/>
            <a:chOff x="932642" y="860646"/>
            <a:chExt cx="9702428" cy="2857500"/>
          </a:xfrm>
        </p:grpSpPr>
        <p:grpSp>
          <p:nvGrpSpPr>
            <p:cNvPr id="11" name="Group 10">
              <a:extLst>
                <a:ext uri="{FF2B5EF4-FFF2-40B4-BE49-F238E27FC236}">
                  <a16:creationId xmlns:a16="http://schemas.microsoft.com/office/drawing/2014/main" id="{5B5B43B7-919E-48B3-82F2-E6885230E6B6}"/>
                </a:ext>
              </a:extLst>
            </p:cNvPr>
            <p:cNvGrpSpPr/>
            <p:nvPr/>
          </p:nvGrpSpPr>
          <p:grpSpPr>
            <a:xfrm>
              <a:off x="4259237" y="860646"/>
              <a:ext cx="2857500" cy="2857500"/>
              <a:chOff x="862894" y="702027"/>
              <a:chExt cx="2857500" cy="2857500"/>
            </a:xfrm>
          </p:grpSpPr>
          <p:pic>
            <p:nvPicPr>
              <p:cNvPr id="3" name="Picture 2">
                <a:extLst>
                  <a:ext uri="{FF2B5EF4-FFF2-40B4-BE49-F238E27FC236}">
                    <a16:creationId xmlns:a16="http://schemas.microsoft.com/office/drawing/2014/main" id="{A82BBBEE-B45A-49E2-87E9-5D15C83B8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94" y="702027"/>
                <a:ext cx="2857500" cy="2857500"/>
              </a:xfrm>
              <a:prstGeom prst="rect">
                <a:avLst/>
              </a:prstGeom>
            </p:spPr>
          </p:pic>
          <p:sp>
            <p:nvSpPr>
              <p:cNvPr id="4" name="TextBox 3">
                <a:extLst>
                  <a:ext uri="{FF2B5EF4-FFF2-40B4-BE49-F238E27FC236}">
                    <a16:creationId xmlns:a16="http://schemas.microsoft.com/office/drawing/2014/main" id="{ECC27178-3278-4E7B-9085-C61A6BD1224E}"/>
                  </a:ext>
                </a:extLst>
              </p:cNvPr>
              <p:cNvSpPr txBox="1"/>
              <p:nvPr/>
            </p:nvSpPr>
            <p:spPr>
              <a:xfrm>
                <a:off x="1840088" y="846666"/>
                <a:ext cx="1688796" cy="369332"/>
              </a:xfrm>
              <a:prstGeom prst="rect">
                <a:avLst/>
              </a:prstGeom>
              <a:noFill/>
            </p:spPr>
            <p:txBody>
              <a:bodyPr wrap="none" rtlCol="0">
                <a:spAutoFit/>
              </a:bodyPr>
              <a:lstStyle/>
              <a:p>
                <a:r>
                  <a:rPr lang="en-US" dirty="0"/>
                  <a:t>HYDROCODONE</a:t>
                </a:r>
              </a:p>
            </p:txBody>
          </p:sp>
        </p:grpSp>
        <p:grpSp>
          <p:nvGrpSpPr>
            <p:cNvPr id="10" name="Group 9">
              <a:extLst>
                <a:ext uri="{FF2B5EF4-FFF2-40B4-BE49-F238E27FC236}">
                  <a16:creationId xmlns:a16="http://schemas.microsoft.com/office/drawing/2014/main" id="{B94BC677-CA07-4ECE-8D3D-9C2E8347F1B2}"/>
                </a:ext>
              </a:extLst>
            </p:cNvPr>
            <p:cNvGrpSpPr/>
            <p:nvPr/>
          </p:nvGrpSpPr>
          <p:grpSpPr>
            <a:xfrm>
              <a:off x="7777570" y="860646"/>
              <a:ext cx="2857500" cy="2857500"/>
              <a:chOff x="5062362" y="702027"/>
              <a:chExt cx="2857500" cy="2857500"/>
            </a:xfrm>
          </p:grpSpPr>
          <p:pic>
            <p:nvPicPr>
              <p:cNvPr id="6" name="Picture 5">
                <a:extLst>
                  <a:ext uri="{FF2B5EF4-FFF2-40B4-BE49-F238E27FC236}">
                    <a16:creationId xmlns:a16="http://schemas.microsoft.com/office/drawing/2014/main" id="{C5B6BBE9-CEB3-46CC-8337-A896EC97A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362" y="702027"/>
                <a:ext cx="2857500" cy="2857500"/>
              </a:xfrm>
              <a:prstGeom prst="rect">
                <a:avLst/>
              </a:prstGeom>
            </p:spPr>
          </p:pic>
          <p:sp>
            <p:nvSpPr>
              <p:cNvPr id="7" name="TextBox 6">
                <a:extLst>
                  <a:ext uri="{FF2B5EF4-FFF2-40B4-BE49-F238E27FC236}">
                    <a16:creationId xmlns:a16="http://schemas.microsoft.com/office/drawing/2014/main" id="{B48CD3AC-8224-4101-944A-A961E627FE98}"/>
                  </a:ext>
                </a:extLst>
              </p:cNvPr>
              <p:cNvSpPr txBox="1"/>
              <p:nvPr/>
            </p:nvSpPr>
            <p:spPr>
              <a:xfrm>
                <a:off x="6101644" y="830059"/>
                <a:ext cx="1384482" cy="369332"/>
              </a:xfrm>
              <a:prstGeom prst="rect">
                <a:avLst/>
              </a:prstGeom>
              <a:noFill/>
            </p:spPr>
            <p:txBody>
              <a:bodyPr wrap="none" rtlCol="0">
                <a:spAutoFit/>
              </a:bodyPr>
              <a:lstStyle/>
              <a:p>
                <a:r>
                  <a:rPr lang="en-US" dirty="0"/>
                  <a:t>OXYCODONE</a:t>
                </a:r>
              </a:p>
            </p:txBody>
          </p:sp>
        </p:grpSp>
        <p:grpSp>
          <p:nvGrpSpPr>
            <p:cNvPr id="14" name="Group 13">
              <a:extLst>
                <a:ext uri="{FF2B5EF4-FFF2-40B4-BE49-F238E27FC236}">
                  <a16:creationId xmlns:a16="http://schemas.microsoft.com/office/drawing/2014/main" id="{935F1093-7873-4762-B5A6-C2904BDFF193}"/>
                </a:ext>
              </a:extLst>
            </p:cNvPr>
            <p:cNvGrpSpPr/>
            <p:nvPr/>
          </p:nvGrpSpPr>
          <p:grpSpPr>
            <a:xfrm>
              <a:off x="932642" y="860646"/>
              <a:ext cx="2857500" cy="2857500"/>
              <a:chOff x="932642" y="860646"/>
              <a:chExt cx="2857500" cy="2857500"/>
            </a:xfrm>
          </p:grpSpPr>
          <p:pic>
            <p:nvPicPr>
              <p:cNvPr id="5" name="Picture 4">
                <a:extLst>
                  <a:ext uri="{FF2B5EF4-FFF2-40B4-BE49-F238E27FC236}">
                    <a16:creationId xmlns:a16="http://schemas.microsoft.com/office/drawing/2014/main" id="{302609CE-E288-4671-9F1B-E6A9782C0266}"/>
                  </a:ext>
                </a:extLst>
              </p:cNvPr>
              <p:cNvPicPr>
                <a:picLocks noChangeAspect="1"/>
              </p:cNvPicPr>
              <p:nvPr/>
            </p:nvPicPr>
            <p:blipFill>
              <a:blip r:embed="rId4"/>
              <a:stretch>
                <a:fillRect/>
              </a:stretch>
            </p:blipFill>
            <p:spPr>
              <a:xfrm>
                <a:off x="932642" y="860646"/>
                <a:ext cx="2857500" cy="2857500"/>
              </a:xfrm>
              <a:prstGeom prst="rect">
                <a:avLst/>
              </a:prstGeom>
            </p:spPr>
          </p:pic>
          <p:sp>
            <p:nvSpPr>
              <p:cNvPr id="8" name="TextBox 7">
                <a:extLst>
                  <a:ext uri="{FF2B5EF4-FFF2-40B4-BE49-F238E27FC236}">
                    <a16:creationId xmlns:a16="http://schemas.microsoft.com/office/drawing/2014/main" id="{6CC48684-E2B2-4EE2-838A-74D817F48C5A}"/>
                  </a:ext>
                </a:extLst>
              </p:cNvPr>
              <p:cNvSpPr txBox="1"/>
              <p:nvPr/>
            </p:nvSpPr>
            <p:spPr>
              <a:xfrm>
                <a:off x="2230186" y="1005285"/>
                <a:ext cx="1241045" cy="369332"/>
              </a:xfrm>
              <a:prstGeom prst="rect">
                <a:avLst/>
              </a:prstGeom>
              <a:noFill/>
            </p:spPr>
            <p:txBody>
              <a:bodyPr wrap="none" rtlCol="0">
                <a:spAutoFit/>
              </a:bodyPr>
              <a:lstStyle/>
              <a:p>
                <a:r>
                  <a:rPr lang="en-US" dirty="0"/>
                  <a:t>MORPHINE</a:t>
                </a:r>
              </a:p>
            </p:txBody>
          </p:sp>
        </p:grpSp>
      </p:grpSp>
      <p:sp>
        <p:nvSpPr>
          <p:cNvPr id="21" name="TextBox 20">
            <a:extLst>
              <a:ext uri="{FF2B5EF4-FFF2-40B4-BE49-F238E27FC236}">
                <a16:creationId xmlns:a16="http://schemas.microsoft.com/office/drawing/2014/main" id="{A78C51EC-1289-4D66-89AD-7CB286799F2A}"/>
              </a:ext>
            </a:extLst>
          </p:cNvPr>
          <p:cNvSpPr txBox="1"/>
          <p:nvPr/>
        </p:nvSpPr>
        <p:spPr>
          <a:xfrm>
            <a:off x="932642" y="202411"/>
            <a:ext cx="7476790" cy="461665"/>
          </a:xfrm>
          <a:prstGeom prst="rect">
            <a:avLst/>
          </a:prstGeom>
          <a:noFill/>
        </p:spPr>
        <p:txBody>
          <a:bodyPr wrap="none" rtlCol="0">
            <a:spAutoFit/>
          </a:bodyPr>
          <a:lstStyle/>
          <a:p>
            <a:r>
              <a:rPr lang="en-US" sz="2400" dirty="0"/>
              <a:t>Where do you think the opiate screen antibody is binding?</a:t>
            </a:r>
          </a:p>
        </p:txBody>
      </p:sp>
    </p:spTree>
    <p:extLst>
      <p:ext uri="{BB962C8B-B14F-4D97-AF65-F5344CB8AC3E}">
        <p14:creationId xmlns:p14="http://schemas.microsoft.com/office/powerpoint/2010/main" val="3806604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1FA6E-B8B4-464F-9D3F-DC02E26A020C}"/>
              </a:ext>
            </a:extLst>
          </p:cNvPr>
          <p:cNvSpPr>
            <a:spLocks noGrp="1"/>
          </p:cNvSpPr>
          <p:nvPr>
            <p:ph type="title"/>
          </p:nvPr>
        </p:nvSpPr>
        <p:spPr/>
        <p:txBody>
          <a:bodyPr>
            <a:normAutofit fontScale="90000"/>
          </a:bodyPr>
          <a:lstStyle/>
          <a:p>
            <a:r>
              <a:rPr lang="en-US" sz="3200" dirty="0"/>
              <a:t>I have read and understand the procedures described in 1.1550 Urine Drug Screen Reflex and Interpretation and the associated job aids.</a:t>
            </a:r>
          </a:p>
        </p:txBody>
      </p:sp>
      <p:pic>
        <p:nvPicPr>
          <p:cNvPr id="7" name="Content Placeholder 6">
            <a:extLst>
              <a:ext uri="{FF2B5EF4-FFF2-40B4-BE49-F238E27FC236}">
                <a16:creationId xmlns:a16="http://schemas.microsoft.com/office/drawing/2014/main" id="{0DC44AFA-2175-4934-85FD-2B91182E09B8}"/>
              </a:ext>
            </a:extLst>
          </p:cNvPr>
          <p:cNvPicPr>
            <a:picLocks noGrp="1" noChangeAspect="1"/>
          </p:cNvPicPr>
          <p:nvPr>
            <p:ph idx="1"/>
          </p:nvPr>
        </p:nvPicPr>
        <p:blipFill>
          <a:blip r:embed="rId2"/>
          <a:stretch>
            <a:fillRect/>
          </a:stretch>
        </p:blipFill>
        <p:spPr>
          <a:xfrm>
            <a:off x="3459032" y="2727579"/>
            <a:ext cx="5927564" cy="1086519"/>
          </a:xfrm>
          <a:prstGeom prst="rect">
            <a:avLst/>
          </a:prstGeom>
        </p:spPr>
      </p:pic>
      <p:pic>
        <p:nvPicPr>
          <p:cNvPr id="8" name="Picture 7">
            <a:extLst>
              <a:ext uri="{FF2B5EF4-FFF2-40B4-BE49-F238E27FC236}">
                <a16:creationId xmlns:a16="http://schemas.microsoft.com/office/drawing/2014/main" id="{61D724BB-DCA8-46F7-8DBF-6199EC42409C}"/>
              </a:ext>
            </a:extLst>
          </p:cNvPr>
          <p:cNvPicPr>
            <a:picLocks noChangeAspect="1"/>
          </p:cNvPicPr>
          <p:nvPr/>
        </p:nvPicPr>
        <p:blipFill>
          <a:blip r:embed="rId3"/>
          <a:stretch>
            <a:fillRect/>
          </a:stretch>
        </p:blipFill>
        <p:spPr>
          <a:xfrm>
            <a:off x="3533679" y="3814098"/>
            <a:ext cx="3802816" cy="414645"/>
          </a:xfrm>
          <a:prstGeom prst="rect">
            <a:avLst/>
          </a:prstGeom>
        </p:spPr>
      </p:pic>
    </p:spTree>
    <p:extLst>
      <p:ext uri="{BB962C8B-B14F-4D97-AF65-F5344CB8AC3E}">
        <p14:creationId xmlns:p14="http://schemas.microsoft.com/office/powerpoint/2010/main" val="128604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78C51EC-1289-4D66-89AD-7CB286799F2A}"/>
              </a:ext>
            </a:extLst>
          </p:cNvPr>
          <p:cNvSpPr txBox="1"/>
          <p:nvPr/>
        </p:nvSpPr>
        <p:spPr>
          <a:xfrm>
            <a:off x="774598" y="255848"/>
            <a:ext cx="7476790" cy="461665"/>
          </a:xfrm>
          <a:prstGeom prst="rect">
            <a:avLst/>
          </a:prstGeom>
          <a:noFill/>
        </p:spPr>
        <p:txBody>
          <a:bodyPr wrap="none" rtlCol="0">
            <a:spAutoFit/>
          </a:bodyPr>
          <a:lstStyle/>
          <a:p>
            <a:r>
              <a:rPr lang="en-US" sz="2400" dirty="0"/>
              <a:t>Where do you think the opiate screen antibody is binding?</a:t>
            </a:r>
          </a:p>
        </p:txBody>
      </p:sp>
      <p:grpSp>
        <p:nvGrpSpPr>
          <p:cNvPr id="2" name="Group 1">
            <a:extLst>
              <a:ext uri="{FF2B5EF4-FFF2-40B4-BE49-F238E27FC236}">
                <a16:creationId xmlns:a16="http://schemas.microsoft.com/office/drawing/2014/main" id="{386A8B4A-FFA2-4800-937B-91BF3942F4CA}"/>
              </a:ext>
            </a:extLst>
          </p:cNvPr>
          <p:cNvGrpSpPr/>
          <p:nvPr/>
        </p:nvGrpSpPr>
        <p:grpSpPr>
          <a:xfrm>
            <a:off x="932642" y="860646"/>
            <a:ext cx="9702428" cy="2857500"/>
            <a:chOff x="932642" y="860646"/>
            <a:chExt cx="9702428" cy="2857500"/>
          </a:xfrm>
        </p:grpSpPr>
        <p:grpSp>
          <p:nvGrpSpPr>
            <p:cNvPr id="11" name="Group 10">
              <a:extLst>
                <a:ext uri="{FF2B5EF4-FFF2-40B4-BE49-F238E27FC236}">
                  <a16:creationId xmlns:a16="http://schemas.microsoft.com/office/drawing/2014/main" id="{5B5B43B7-919E-48B3-82F2-E6885230E6B6}"/>
                </a:ext>
              </a:extLst>
            </p:cNvPr>
            <p:cNvGrpSpPr/>
            <p:nvPr/>
          </p:nvGrpSpPr>
          <p:grpSpPr>
            <a:xfrm>
              <a:off x="4259237" y="860646"/>
              <a:ext cx="2857500" cy="2857500"/>
              <a:chOff x="862894" y="702027"/>
              <a:chExt cx="2857500" cy="2857500"/>
            </a:xfrm>
          </p:grpSpPr>
          <p:pic>
            <p:nvPicPr>
              <p:cNvPr id="3" name="Picture 2">
                <a:extLst>
                  <a:ext uri="{FF2B5EF4-FFF2-40B4-BE49-F238E27FC236}">
                    <a16:creationId xmlns:a16="http://schemas.microsoft.com/office/drawing/2014/main" id="{A82BBBEE-B45A-49E2-87E9-5D15C83B8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94" y="702027"/>
                <a:ext cx="2857500" cy="2857500"/>
              </a:xfrm>
              <a:prstGeom prst="rect">
                <a:avLst/>
              </a:prstGeom>
            </p:spPr>
          </p:pic>
          <p:sp>
            <p:nvSpPr>
              <p:cNvPr id="4" name="TextBox 3">
                <a:extLst>
                  <a:ext uri="{FF2B5EF4-FFF2-40B4-BE49-F238E27FC236}">
                    <a16:creationId xmlns:a16="http://schemas.microsoft.com/office/drawing/2014/main" id="{ECC27178-3278-4E7B-9085-C61A6BD1224E}"/>
                  </a:ext>
                </a:extLst>
              </p:cNvPr>
              <p:cNvSpPr txBox="1"/>
              <p:nvPr/>
            </p:nvSpPr>
            <p:spPr>
              <a:xfrm>
                <a:off x="1840088" y="846666"/>
                <a:ext cx="1688796" cy="369332"/>
              </a:xfrm>
              <a:prstGeom prst="rect">
                <a:avLst/>
              </a:prstGeom>
              <a:noFill/>
            </p:spPr>
            <p:txBody>
              <a:bodyPr wrap="none" rtlCol="0">
                <a:spAutoFit/>
              </a:bodyPr>
              <a:lstStyle/>
              <a:p>
                <a:r>
                  <a:rPr lang="en-US" dirty="0"/>
                  <a:t>HYDROCODONE</a:t>
                </a:r>
              </a:p>
            </p:txBody>
          </p:sp>
        </p:grpSp>
        <p:grpSp>
          <p:nvGrpSpPr>
            <p:cNvPr id="10" name="Group 9">
              <a:extLst>
                <a:ext uri="{FF2B5EF4-FFF2-40B4-BE49-F238E27FC236}">
                  <a16:creationId xmlns:a16="http://schemas.microsoft.com/office/drawing/2014/main" id="{B94BC677-CA07-4ECE-8D3D-9C2E8347F1B2}"/>
                </a:ext>
              </a:extLst>
            </p:cNvPr>
            <p:cNvGrpSpPr/>
            <p:nvPr/>
          </p:nvGrpSpPr>
          <p:grpSpPr>
            <a:xfrm>
              <a:off x="7777570" y="860646"/>
              <a:ext cx="2857500" cy="2857500"/>
              <a:chOff x="5062362" y="702027"/>
              <a:chExt cx="2857500" cy="2857500"/>
            </a:xfrm>
          </p:grpSpPr>
          <p:pic>
            <p:nvPicPr>
              <p:cNvPr id="6" name="Picture 5">
                <a:extLst>
                  <a:ext uri="{FF2B5EF4-FFF2-40B4-BE49-F238E27FC236}">
                    <a16:creationId xmlns:a16="http://schemas.microsoft.com/office/drawing/2014/main" id="{C5B6BBE9-CEB3-46CC-8337-A896EC97A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362" y="702027"/>
                <a:ext cx="2857500" cy="2857500"/>
              </a:xfrm>
              <a:prstGeom prst="rect">
                <a:avLst/>
              </a:prstGeom>
            </p:spPr>
          </p:pic>
          <p:sp>
            <p:nvSpPr>
              <p:cNvPr id="7" name="TextBox 6">
                <a:extLst>
                  <a:ext uri="{FF2B5EF4-FFF2-40B4-BE49-F238E27FC236}">
                    <a16:creationId xmlns:a16="http://schemas.microsoft.com/office/drawing/2014/main" id="{B48CD3AC-8224-4101-944A-A961E627FE98}"/>
                  </a:ext>
                </a:extLst>
              </p:cNvPr>
              <p:cNvSpPr txBox="1"/>
              <p:nvPr/>
            </p:nvSpPr>
            <p:spPr>
              <a:xfrm>
                <a:off x="6101644" y="830059"/>
                <a:ext cx="1384482" cy="369332"/>
              </a:xfrm>
              <a:prstGeom prst="rect">
                <a:avLst/>
              </a:prstGeom>
              <a:noFill/>
            </p:spPr>
            <p:txBody>
              <a:bodyPr wrap="none" rtlCol="0">
                <a:spAutoFit/>
              </a:bodyPr>
              <a:lstStyle/>
              <a:p>
                <a:r>
                  <a:rPr lang="en-US" dirty="0"/>
                  <a:t>OXYCODONE</a:t>
                </a:r>
              </a:p>
            </p:txBody>
          </p:sp>
        </p:grpSp>
        <p:grpSp>
          <p:nvGrpSpPr>
            <p:cNvPr id="14" name="Group 13">
              <a:extLst>
                <a:ext uri="{FF2B5EF4-FFF2-40B4-BE49-F238E27FC236}">
                  <a16:creationId xmlns:a16="http://schemas.microsoft.com/office/drawing/2014/main" id="{935F1093-7873-4762-B5A6-C2904BDFF193}"/>
                </a:ext>
              </a:extLst>
            </p:cNvPr>
            <p:cNvGrpSpPr/>
            <p:nvPr/>
          </p:nvGrpSpPr>
          <p:grpSpPr>
            <a:xfrm>
              <a:off x="932642" y="860646"/>
              <a:ext cx="2857500" cy="2857500"/>
              <a:chOff x="932642" y="860646"/>
              <a:chExt cx="2857500" cy="2857500"/>
            </a:xfrm>
          </p:grpSpPr>
          <p:pic>
            <p:nvPicPr>
              <p:cNvPr id="5" name="Picture 4">
                <a:extLst>
                  <a:ext uri="{FF2B5EF4-FFF2-40B4-BE49-F238E27FC236}">
                    <a16:creationId xmlns:a16="http://schemas.microsoft.com/office/drawing/2014/main" id="{302609CE-E288-4671-9F1B-E6A9782C0266}"/>
                  </a:ext>
                </a:extLst>
              </p:cNvPr>
              <p:cNvPicPr>
                <a:picLocks noChangeAspect="1"/>
              </p:cNvPicPr>
              <p:nvPr/>
            </p:nvPicPr>
            <p:blipFill>
              <a:blip r:embed="rId4"/>
              <a:stretch>
                <a:fillRect/>
              </a:stretch>
            </p:blipFill>
            <p:spPr>
              <a:xfrm>
                <a:off x="932642" y="860646"/>
                <a:ext cx="2857500" cy="2857500"/>
              </a:xfrm>
              <a:prstGeom prst="rect">
                <a:avLst/>
              </a:prstGeom>
            </p:spPr>
          </p:pic>
          <p:sp>
            <p:nvSpPr>
              <p:cNvPr id="8" name="TextBox 7">
                <a:extLst>
                  <a:ext uri="{FF2B5EF4-FFF2-40B4-BE49-F238E27FC236}">
                    <a16:creationId xmlns:a16="http://schemas.microsoft.com/office/drawing/2014/main" id="{6CC48684-E2B2-4EE2-838A-74D817F48C5A}"/>
                  </a:ext>
                </a:extLst>
              </p:cNvPr>
              <p:cNvSpPr txBox="1"/>
              <p:nvPr/>
            </p:nvSpPr>
            <p:spPr>
              <a:xfrm>
                <a:off x="2230186" y="1005285"/>
                <a:ext cx="1241045" cy="369332"/>
              </a:xfrm>
              <a:prstGeom prst="rect">
                <a:avLst/>
              </a:prstGeom>
              <a:noFill/>
            </p:spPr>
            <p:txBody>
              <a:bodyPr wrap="none" rtlCol="0">
                <a:spAutoFit/>
              </a:bodyPr>
              <a:lstStyle/>
              <a:p>
                <a:r>
                  <a:rPr lang="en-US" dirty="0"/>
                  <a:t>MORPHINE</a:t>
                </a:r>
              </a:p>
            </p:txBody>
          </p:sp>
        </p:grpSp>
        <p:sp>
          <p:nvSpPr>
            <p:cNvPr id="15" name="Oval 14">
              <a:extLst>
                <a:ext uri="{FF2B5EF4-FFF2-40B4-BE49-F238E27FC236}">
                  <a16:creationId xmlns:a16="http://schemas.microsoft.com/office/drawing/2014/main" id="{BBF7A1CA-807A-484A-84DA-C002DC05FD30}"/>
                </a:ext>
              </a:extLst>
            </p:cNvPr>
            <p:cNvSpPr/>
            <p:nvPr/>
          </p:nvSpPr>
          <p:spPr>
            <a:xfrm>
              <a:off x="4989690" y="1663520"/>
              <a:ext cx="1613672" cy="1519947"/>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0E5802F-80EE-4C5C-AAAA-07F1A403B3AF}"/>
                </a:ext>
              </a:extLst>
            </p:cNvPr>
            <p:cNvSpPr/>
            <p:nvPr/>
          </p:nvSpPr>
          <p:spPr>
            <a:xfrm>
              <a:off x="1529090" y="1374617"/>
              <a:ext cx="1613672" cy="1519947"/>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7B2E897F-2A4B-46D8-AFDD-C417FB6FA86E}"/>
              </a:ext>
            </a:extLst>
          </p:cNvPr>
          <p:cNvSpPr txBox="1"/>
          <p:nvPr/>
        </p:nvSpPr>
        <p:spPr>
          <a:xfrm>
            <a:off x="879834" y="4323643"/>
            <a:ext cx="5820616" cy="2308324"/>
          </a:xfrm>
          <a:prstGeom prst="rect">
            <a:avLst/>
          </a:prstGeom>
          <a:noFill/>
        </p:spPr>
        <p:txBody>
          <a:bodyPr wrap="square" rtlCol="0">
            <a:spAutoFit/>
          </a:bodyPr>
          <a:lstStyle/>
          <a:p>
            <a:r>
              <a:rPr lang="en-US" dirty="0"/>
              <a:t>This region is most similar between opiates that bind well in the opiate assay:</a:t>
            </a:r>
          </a:p>
          <a:p>
            <a:r>
              <a:rPr lang="en-US" dirty="0"/>
              <a:t>Codeine</a:t>
            </a:r>
          </a:p>
          <a:p>
            <a:r>
              <a:rPr lang="en-US" dirty="0" err="1"/>
              <a:t>Norcodeine</a:t>
            </a:r>
            <a:endParaRPr lang="en-US" dirty="0"/>
          </a:p>
          <a:p>
            <a:r>
              <a:rPr lang="en-US" dirty="0" err="1"/>
              <a:t>Dihydrocodone</a:t>
            </a:r>
            <a:endParaRPr lang="en-US" dirty="0"/>
          </a:p>
          <a:p>
            <a:r>
              <a:rPr lang="en-US" dirty="0"/>
              <a:t>Morphine</a:t>
            </a:r>
          </a:p>
          <a:p>
            <a:r>
              <a:rPr lang="en-US" dirty="0"/>
              <a:t>Hydrocodone</a:t>
            </a:r>
          </a:p>
          <a:p>
            <a:r>
              <a:rPr lang="en-US" dirty="0"/>
              <a:t>Hydromorphone</a:t>
            </a:r>
          </a:p>
        </p:txBody>
      </p:sp>
    </p:spTree>
    <p:extLst>
      <p:ext uri="{BB962C8B-B14F-4D97-AF65-F5344CB8AC3E}">
        <p14:creationId xmlns:p14="http://schemas.microsoft.com/office/powerpoint/2010/main" val="2597675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AFE5539-7DCC-4F07-908E-6557122AE7FC}"/>
              </a:ext>
            </a:extLst>
          </p:cNvPr>
          <p:cNvSpPr txBox="1">
            <a:spLocks/>
          </p:cNvSpPr>
          <p:nvPr/>
        </p:nvSpPr>
        <p:spPr>
          <a:xfrm>
            <a:off x="3589714" y="5614321"/>
            <a:ext cx="5008340" cy="75776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Intricate metabolism of opiates.</a:t>
            </a:r>
          </a:p>
          <a:p>
            <a:r>
              <a:rPr lang="en-US"/>
              <a:t>Minor metabolic pathways in </a:t>
            </a:r>
            <a:r>
              <a:rPr lang="en-US">
                <a:solidFill>
                  <a:srgbClr val="FF0000"/>
                </a:solidFill>
              </a:rPr>
              <a:t>red</a:t>
            </a:r>
            <a:r>
              <a:rPr lang="en-US"/>
              <a:t>.</a:t>
            </a:r>
            <a:endParaRPr lang="en-US" dirty="0"/>
          </a:p>
        </p:txBody>
      </p:sp>
      <p:sp>
        <p:nvSpPr>
          <p:cNvPr id="3" name="TextBox 2">
            <a:extLst>
              <a:ext uri="{FF2B5EF4-FFF2-40B4-BE49-F238E27FC236}">
                <a16:creationId xmlns:a16="http://schemas.microsoft.com/office/drawing/2014/main" id="{CB5B4CCE-3BD4-4FE3-8EE5-8790991E00B4}"/>
              </a:ext>
            </a:extLst>
          </p:cNvPr>
          <p:cNvSpPr txBox="1"/>
          <p:nvPr/>
        </p:nvSpPr>
        <p:spPr>
          <a:xfrm>
            <a:off x="1332396" y="1411301"/>
            <a:ext cx="81734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Heroin</a:t>
            </a:r>
          </a:p>
        </p:txBody>
      </p:sp>
      <p:sp>
        <p:nvSpPr>
          <p:cNvPr id="4" name="TextBox 3">
            <a:extLst>
              <a:ext uri="{FF2B5EF4-FFF2-40B4-BE49-F238E27FC236}">
                <a16:creationId xmlns:a16="http://schemas.microsoft.com/office/drawing/2014/main" id="{63E70FB3-33A1-4BFC-9D98-6623263C7B0E}"/>
              </a:ext>
            </a:extLst>
          </p:cNvPr>
          <p:cNvSpPr txBox="1"/>
          <p:nvPr/>
        </p:nvSpPr>
        <p:spPr>
          <a:xfrm>
            <a:off x="536193" y="2224100"/>
            <a:ext cx="187141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6-Acetylmorphine</a:t>
            </a:r>
          </a:p>
        </p:txBody>
      </p:sp>
      <p:sp>
        <p:nvSpPr>
          <p:cNvPr id="5" name="TextBox 4">
            <a:extLst>
              <a:ext uri="{FF2B5EF4-FFF2-40B4-BE49-F238E27FC236}">
                <a16:creationId xmlns:a16="http://schemas.microsoft.com/office/drawing/2014/main" id="{7122BDCC-306A-4EF4-8E00-979EDB9A274A}"/>
              </a:ext>
            </a:extLst>
          </p:cNvPr>
          <p:cNvSpPr txBox="1"/>
          <p:nvPr/>
        </p:nvSpPr>
        <p:spPr>
          <a:xfrm>
            <a:off x="8228461" y="1409185"/>
            <a:ext cx="1277401"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err="1"/>
              <a:t>Norcodeine</a:t>
            </a:r>
            <a:endParaRPr lang="en-US" dirty="0"/>
          </a:p>
        </p:txBody>
      </p:sp>
      <p:sp>
        <p:nvSpPr>
          <p:cNvPr id="6" name="TextBox 5">
            <a:extLst>
              <a:ext uri="{FF2B5EF4-FFF2-40B4-BE49-F238E27FC236}">
                <a16:creationId xmlns:a16="http://schemas.microsoft.com/office/drawing/2014/main" id="{FAF403E2-6AB4-4468-AD6C-DE4BF2F9ADD1}"/>
              </a:ext>
            </a:extLst>
          </p:cNvPr>
          <p:cNvSpPr txBox="1"/>
          <p:nvPr/>
        </p:nvSpPr>
        <p:spPr>
          <a:xfrm>
            <a:off x="8095161" y="2224100"/>
            <a:ext cx="1449115"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Hydrocodone</a:t>
            </a:r>
          </a:p>
        </p:txBody>
      </p:sp>
      <p:sp>
        <p:nvSpPr>
          <p:cNvPr id="7" name="TextBox 6">
            <a:extLst>
              <a:ext uri="{FF2B5EF4-FFF2-40B4-BE49-F238E27FC236}">
                <a16:creationId xmlns:a16="http://schemas.microsoft.com/office/drawing/2014/main" id="{574FB6FC-6F02-4C93-BE36-4F08B0732DC4}"/>
              </a:ext>
            </a:extLst>
          </p:cNvPr>
          <p:cNvSpPr txBox="1"/>
          <p:nvPr/>
        </p:nvSpPr>
        <p:spPr>
          <a:xfrm>
            <a:off x="7850053" y="3059257"/>
            <a:ext cx="177343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err="1"/>
              <a:t>Norhydrocodone</a:t>
            </a:r>
            <a:endParaRPr lang="en-US" dirty="0"/>
          </a:p>
        </p:txBody>
      </p:sp>
      <p:sp>
        <p:nvSpPr>
          <p:cNvPr id="8" name="TextBox 7">
            <a:extLst>
              <a:ext uri="{FF2B5EF4-FFF2-40B4-BE49-F238E27FC236}">
                <a16:creationId xmlns:a16="http://schemas.microsoft.com/office/drawing/2014/main" id="{455BBD9D-EF4E-41CE-AD55-212A2CE67F38}"/>
              </a:ext>
            </a:extLst>
          </p:cNvPr>
          <p:cNvSpPr txBox="1"/>
          <p:nvPr/>
        </p:nvSpPr>
        <p:spPr>
          <a:xfrm>
            <a:off x="3325054" y="4086767"/>
            <a:ext cx="1234825" cy="369332"/>
          </a:xfrm>
          <a:prstGeom prst="rect">
            <a:avLst/>
          </a:prstGeom>
          <a:solidFill>
            <a:schemeClr val="accent6">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Oxycodone</a:t>
            </a:r>
          </a:p>
        </p:txBody>
      </p:sp>
      <p:sp>
        <p:nvSpPr>
          <p:cNvPr id="9" name="TextBox 8">
            <a:extLst>
              <a:ext uri="{FF2B5EF4-FFF2-40B4-BE49-F238E27FC236}">
                <a16:creationId xmlns:a16="http://schemas.microsoft.com/office/drawing/2014/main" id="{D2C7FD56-DE89-4CAF-ADB6-B318D0FBBF6F}"/>
              </a:ext>
            </a:extLst>
          </p:cNvPr>
          <p:cNvSpPr txBox="1"/>
          <p:nvPr/>
        </p:nvSpPr>
        <p:spPr>
          <a:xfrm>
            <a:off x="4323497" y="3069841"/>
            <a:ext cx="1739579"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err="1"/>
              <a:t>Hydromorphone</a:t>
            </a:r>
            <a:endParaRPr lang="en-US" dirty="0"/>
          </a:p>
        </p:txBody>
      </p:sp>
      <p:sp>
        <p:nvSpPr>
          <p:cNvPr id="10" name="TextBox 9">
            <a:extLst>
              <a:ext uri="{FF2B5EF4-FFF2-40B4-BE49-F238E27FC236}">
                <a16:creationId xmlns:a16="http://schemas.microsoft.com/office/drawing/2014/main" id="{194AC37B-AA1F-4D9D-A0F6-D64309D2679F}"/>
              </a:ext>
            </a:extLst>
          </p:cNvPr>
          <p:cNvSpPr txBox="1"/>
          <p:nvPr/>
        </p:nvSpPr>
        <p:spPr>
          <a:xfrm>
            <a:off x="4850625" y="1411301"/>
            <a:ext cx="957313"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Codeine</a:t>
            </a:r>
          </a:p>
        </p:txBody>
      </p:sp>
      <p:sp>
        <p:nvSpPr>
          <p:cNvPr id="11" name="TextBox 10">
            <a:extLst>
              <a:ext uri="{FF2B5EF4-FFF2-40B4-BE49-F238E27FC236}">
                <a16:creationId xmlns:a16="http://schemas.microsoft.com/office/drawing/2014/main" id="{C76BF677-A8A9-4A6E-A191-CC2B8D5CA0E2}"/>
              </a:ext>
            </a:extLst>
          </p:cNvPr>
          <p:cNvSpPr txBox="1"/>
          <p:nvPr/>
        </p:nvSpPr>
        <p:spPr>
          <a:xfrm>
            <a:off x="4748133" y="2224100"/>
            <a:ext cx="111761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Morphine</a:t>
            </a:r>
          </a:p>
        </p:txBody>
      </p:sp>
      <p:sp>
        <p:nvSpPr>
          <p:cNvPr id="12" name="TextBox 11">
            <a:extLst>
              <a:ext uri="{FF2B5EF4-FFF2-40B4-BE49-F238E27FC236}">
                <a16:creationId xmlns:a16="http://schemas.microsoft.com/office/drawing/2014/main" id="{CCBFDA68-D09A-4796-964F-4278029DFE4E}"/>
              </a:ext>
            </a:extLst>
          </p:cNvPr>
          <p:cNvSpPr txBox="1"/>
          <p:nvPr/>
        </p:nvSpPr>
        <p:spPr>
          <a:xfrm>
            <a:off x="6521885" y="4930233"/>
            <a:ext cx="1841979" cy="369332"/>
          </a:xfrm>
          <a:prstGeom prst="rect">
            <a:avLst/>
          </a:prstGeom>
          <a:solidFill>
            <a:schemeClr val="accent6">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err="1"/>
              <a:t>Noroxymorphone</a:t>
            </a:r>
            <a:endParaRPr lang="en-US" dirty="0"/>
          </a:p>
        </p:txBody>
      </p:sp>
      <p:sp>
        <p:nvSpPr>
          <p:cNvPr id="13" name="TextBox 12">
            <a:extLst>
              <a:ext uri="{FF2B5EF4-FFF2-40B4-BE49-F238E27FC236}">
                <a16:creationId xmlns:a16="http://schemas.microsoft.com/office/drawing/2014/main" id="{28ED29A2-2BB8-41FC-83C7-87D6C7849A3B}"/>
              </a:ext>
            </a:extLst>
          </p:cNvPr>
          <p:cNvSpPr txBox="1"/>
          <p:nvPr/>
        </p:nvSpPr>
        <p:spPr>
          <a:xfrm>
            <a:off x="3090581" y="4930233"/>
            <a:ext cx="1548565" cy="369332"/>
          </a:xfrm>
          <a:prstGeom prst="rect">
            <a:avLst/>
          </a:prstGeom>
          <a:solidFill>
            <a:schemeClr val="accent6">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err="1"/>
              <a:t>Noroxycodone</a:t>
            </a:r>
            <a:endParaRPr lang="en-US" dirty="0"/>
          </a:p>
        </p:txBody>
      </p:sp>
      <p:sp>
        <p:nvSpPr>
          <p:cNvPr id="14" name="TextBox 13">
            <a:extLst>
              <a:ext uri="{FF2B5EF4-FFF2-40B4-BE49-F238E27FC236}">
                <a16:creationId xmlns:a16="http://schemas.microsoft.com/office/drawing/2014/main" id="{B883BE98-6888-403E-8DE3-C5098527C2E6}"/>
              </a:ext>
            </a:extLst>
          </p:cNvPr>
          <p:cNvSpPr txBox="1"/>
          <p:nvPr/>
        </p:nvSpPr>
        <p:spPr>
          <a:xfrm>
            <a:off x="6739879" y="4086767"/>
            <a:ext cx="1528239" cy="369332"/>
          </a:xfrm>
          <a:prstGeom prst="rect">
            <a:avLst/>
          </a:prstGeom>
          <a:solidFill>
            <a:schemeClr val="accent6">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err="1"/>
              <a:t>Oxymorphone</a:t>
            </a:r>
            <a:endParaRPr lang="en-US" dirty="0"/>
          </a:p>
        </p:txBody>
      </p:sp>
      <p:cxnSp>
        <p:nvCxnSpPr>
          <p:cNvPr id="15" name="Straight Arrow Connector 14">
            <a:extLst>
              <a:ext uri="{FF2B5EF4-FFF2-40B4-BE49-F238E27FC236}">
                <a16:creationId xmlns:a16="http://schemas.microsoft.com/office/drawing/2014/main" id="{B5FAF7E7-B604-4C12-86BB-58482B4C1F67}"/>
              </a:ext>
            </a:extLst>
          </p:cNvPr>
          <p:cNvCxnSpPr>
            <a:stCxn id="3" idx="2"/>
            <a:endCxn id="4" idx="0"/>
          </p:cNvCxnSpPr>
          <p:nvPr/>
        </p:nvCxnSpPr>
        <p:spPr>
          <a:xfrm flipH="1">
            <a:off x="1471898" y="1780633"/>
            <a:ext cx="269168" cy="443467"/>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D018996-88D1-492E-BE22-D6DDEC8D5A1B}"/>
              </a:ext>
            </a:extLst>
          </p:cNvPr>
          <p:cNvCxnSpPr>
            <a:stCxn id="4" idx="3"/>
            <a:endCxn id="11" idx="1"/>
          </p:cNvCxnSpPr>
          <p:nvPr/>
        </p:nvCxnSpPr>
        <p:spPr>
          <a:xfrm>
            <a:off x="2407603" y="2408766"/>
            <a:ext cx="2340530" cy="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B951DC6-C1DF-4BCD-95FE-1E3CE010E403}"/>
              </a:ext>
            </a:extLst>
          </p:cNvPr>
          <p:cNvCxnSpPr>
            <a:stCxn id="10" idx="2"/>
            <a:endCxn id="11" idx="0"/>
          </p:cNvCxnSpPr>
          <p:nvPr/>
        </p:nvCxnSpPr>
        <p:spPr>
          <a:xfrm flipH="1">
            <a:off x="5306940" y="1780633"/>
            <a:ext cx="22342" cy="443467"/>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BDC19B95-A1BA-4CC3-A118-F465318DE774}"/>
              </a:ext>
            </a:extLst>
          </p:cNvPr>
          <p:cNvCxnSpPr>
            <a:stCxn id="10" idx="3"/>
            <a:endCxn id="5" idx="1"/>
          </p:cNvCxnSpPr>
          <p:nvPr/>
        </p:nvCxnSpPr>
        <p:spPr>
          <a:xfrm flipV="1">
            <a:off x="5807938" y="1593851"/>
            <a:ext cx="2420523" cy="2116"/>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1AD8B2C-D1CE-4F02-B3ED-4399840A43B7}"/>
              </a:ext>
            </a:extLst>
          </p:cNvPr>
          <p:cNvCxnSpPr/>
          <p:nvPr/>
        </p:nvCxnSpPr>
        <p:spPr>
          <a:xfrm>
            <a:off x="5315179" y="2620487"/>
            <a:ext cx="5323" cy="443467"/>
          </a:xfrm>
          <a:prstGeom prst="straightConnector1">
            <a:avLst/>
          </a:prstGeom>
          <a:ln w="50800">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48A2BEE3-4CA0-4DA2-9FF6-C534FA110731}"/>
              </a:ext>
            </a:extLst>
          </p:cNvPr>
          <p:cNvCxnSpPr/>
          <p:nvPr/>
        </p:nvCxnSpPr>
        <p:spPr>
          <a:xfrm>
            <a:off x="6084667" y="1789628"/>
            <a:ext cx="1821309" cy="455492"/>
          </a:xfrm>
          <a:prstGeom prst="straightConnector1">
            <a:avLst/>
          </a:prstGeom>
          <a:ln w="50800">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4114141-0EAA-4BD9-A530-7AD82B07C5BD}"/>
              </a:ext>
            </a:extLst>
          </p:cNvPr>
          <p:cNvCxnSpPr/>
          <p:nvPr/>
        </p:nvCxnSpPr>
        <p:spPr>
          <a:xfrm>
            <a:off x="8842812" y="2626374"/>
            <a:ext cx="0" cy="443467"/>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476BD56-8B64-4E27-8947-4A3106C84789}"/>
              </a:ext>
            </a:extLst>
          </p:cNvPr>
          <p:cNvCxnSpPr>
            <a:stCxn id="8" idx="3"/>
            <a:endCxn id="14" idx="1"/>
          </p:cNvCxnSpPr>
          <p:nvPr/>
        </p:nvCxnSpPr>
        <p:spPr>
          <a:xfrm>
            <a:off x="4559879" y="4271433"/>
            <a:ext cx="2180000" cy="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079D505-FB14-414C-93B5-B91DB1033A7E}"/>
              </a:ext>
            </a:extLst>
          </p:cNvPr>
          <p:cNvCxnSpPr/>
          <p:nvPr/>
        </p:nvCxnSpPr>
        <p:spPr>
          <a:xfrm>
            <a:off x="4264839" y="4456100"/>
            <a:ext cx="5323" cy="443467"/>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F65C7D05-476C-4376-B05C-ED02FB1BE67F}"/>
              </a:ext>
            </a:extLst>
          </p:cNvPr>
          <p:cNvCxnSpPr/>
          <p:nvPr/>
        </p:nvCxnSpPr>
        <p:spPr>
          <a:xfrm>
            <a:off x="7925262" y="4486767"/>
            <a:ext cx="5323" cy="443467"/>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D3D369CC-09A3-4037-A277-213B9EF86128}"/>
              </a:ext>
            </a:extLst>
          </p:cNvPr>
          <p:cNvCxnSpPr/>
          <p:nvPr/>
        </p:nvCxnSpPr>
        <p:spPr>
          <a:xfrm flipH="1">
            <a:off x="6380318" y="2593433"/>
            <a:ext cx="1699146" cy="65049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755ACFAD-2EDB-4F62-8EC9-6890DC44B4E1}"/>
              </a:ext>
            </a:extLst>
          </p:cNvPr>
          <p:cNvSpPr txBox="1"/>
          <p:nvPr/>
        </p:nvSpPr>
        <p:spPr>
          <a:xfrm>
            <a:off x="1013535" y="387635"/>
            <a:ext cx="3676199" cy="461665"/>
          </a:xfrm>
          <a:prstGeom prst="rect">
            <a:avLst/>
          </a:prstGeom>
          <a:noFill/>
        </p:spPr>
        <p:txBody>
          <a:bodyPr wrap="none" rtlCol="0">
            <a:spAutoFit/>
          </a:bodyPr>
          <a:lstStyle/>
          <a:p>
            <a:r>
              <a:rPr lang="en-US" sz="2400" dirty="0"/>
              <a:t>OPIOID METABOLITE CHART</a:t>
            </a:r>
          </a:p>
        </p:txBody>
      </p:sp>
    </p:spTree>
    <p:extLst>
      <p:ext uri="{BB962C8B-B14F-4D97-AF65-F5344CB8AC3E}">
        <p14:creationId xmlns:p14="http://schemas.microsoft.com/office/powerpoint/2010/main" val="573346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97E319A1-9452-4BF8-9A9E-F2A0C31E9A7F}"/>
              </a:ext>
            </a:extLst>
          </p:cNvPr>
          <p:cNvSpPr txBox="1">
            <a:spLocks noChangeArrowheads="1"/>
          </p:cNvSpPr>
          <p:nvPr/>
        </p:nvSpPr>
        <p:spPr bwMode="auto">
          <a:xfrm>
            <a:off x="5689117" y="2343945"/>
            <a:ext cx="13338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3200" b="1" dirty="0"/>
              <a:t>Heroin</a:t>
            </a:r>
          </a:p>
        </p:txBody>
      </p:sp>
      <p:sp>
        <p:nvSpPr>
          <p:cNvPr id="3" name="Text Box 9">
            <a:extLst>
              <a:ext uri="{FF2B5EF4-FFF2-40B4-BE49-F238E27FC236}">
                <a16:creationId xmlns:a16="http://schemas.microsoft.com/office/drawing/2014/main" id="{54F30579-F772-4999-A4C2-A06BE346AF50}"/>
              </a:ext>
            </a:extLst>
          </p:cNvPr>
          <p:cNvSpPr txBox="1">
            <a:spLocks noChangeArrowheads="1"/>
          </p:cNvSpPr>
          <p:nvPr/>
        </p:nvSpPr>
        <p:spPr bwMode="auto">
          <a:xfrm>
            <a:off x="3879685" y="4901626"/>
            <a:ext cx="32932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3200" b="1" dirty="0"/>
              <a:t>6-acetyl morphine</a:t>
            </a:r>
          </a:p>
        </p:txBody>
      </p:sp>
      <p:sp>
        <p:nvSpPr>
          <p:cNvPr id="4" name="Line 10">
            <a:extLst>
              <a:ext uri="{FF2B5EF4-FFF2-40B4-BE49-F238E27FC236}">
                <a16:creationId xmlns:a16="http://schemas.microsoft.com/office/drawing/2014/main" id="{676D7E6B-CEFD-4838-845E-FA2C352A0A3C}"/>
              </a:ext>
            </a:extLst>
          </p:cNvPr>
          <p:cNvSpPr>
            <a:spLocks noChangeShapeType="1"/>
          </p:cNvSpPr>
          <p:nvPr/>
        </p:nvSpPr>
        <p:spPr bwMode="auto">
          <a:xfrm flipH="1">
            <a:off x="5257799" y="3194050"/>
            <a:ext cx="565947" cy="153992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Box 4">
            <a:extLst>
              <a:ext uri="{FF2B5EF4-FFF2-40B4-BE49-F238E27FC236}">
                <a16:creationId xmlns:a16="http://schemas.microsoft.com/office/drawing/2014/main" id="{431CC47B-8711-47F5-A36F-1BBD8D232B16}"/>
              </a:ext>
            </a:extLst>
          </p:cNvPr>
          <p:cNvSpPr txBox="1"/>
          <p:nvPr/>
        </p:nvSpPr>
        <p:spPr>
          <a:xfrm>
            <a:off x="2210323" y="3201690"/>
            <a:ext cx="3164521" cy="1107996"/>
          </a:xfrm>
          <a:prstGeom prst="rect">
            <a:avLst/>
          </a:prstGeom>
          <a:noFill/>
        </p:spPr>
        <p:txBody>
          <a:bodyPr wrap="square" rtlCol="0">
            <a:spAutoFit/>
          </a:bodyPr>
          <a:lstStyle/>
          <a:p>
            <a:pPr algn="ctr"/>
            <a:r>
              <a:rPr lang="en-US" sz="2400" i="1" dirty="0">
                <a:solidFill>
                  <a:srgbClr val="0000CC"/>
                </a:solidFill>
              </a:rPr>
              <a:t>Blood </a:t>
            </a:r>
          </a:p>
          <a:p>
            <a:pPr algn="ctr"/>
            <a:r>
              <a:rPr lang="en-US" sz="2400" dirty="0">
                <a:solidFill>
                  <a:srgbClr val="0000CC"/>
                </a:solidFill>
              </a:rPr>
              <a:t>“</a:t>
            </a:r>
            <a:r>
              <a:rPr lang="en-US" sz="2400" dirty="0" err="1">
                <a:solidFill>
                  <a:srgbClr val="0000CC"/>
                </a:solidFill>
              </a:rPr>
              <a:t>pseudocholinesterase</a:t>
            </a:r>
            <a:r>
              <a:rPr lang="en-US" sz="2400" dirty="0">
                <a:solidFill>
                  <a:srgbClr val="0000CC"/>
                </a:solidFill>
              </a:rPr>
              <a:t>”</a:t>
            </a:r>
          </a:p>
          <a:p>
            <a:pPr algn="ctr"/>
            <a:r>
              <a:rPr lang="en-US" i="1" dirty="0" err="1">
                <a:solidFill>
                  <a:schemeClr val="accent1">
                    <a:lumMod val="75000"/>
                  </a:schemeClr>
                </a:solidFill>
              </a:rPr>
              <a:t>Carboxylesterases</a:t>
            </a:r>
            <a:endParaRPr lang="en-US" i="1" dirty="0">
              <a:solidFill>
                <a:srgbClr val="0000CC"/>
              </a:solidFill>
            </a:endParaRPr>
          </a:p>
        </p:txBody>
      </p:sp>
      <p:sp>
        <p:nvSpPr>
          <p:cNvPr id="6" name="TextBox 5">
            <a:extLst>
              <a:ext uri="{FF2B5EF4-FFF2-40B4-BE49-F238E27FC236}">
                <a16:creationId xmlns:a16="http://schemas.microsoft.com/office/drawing/2014/main" id="{CA5F0BBD-8020-4AB8-B76E-F7A105AA0AFF}"/>
              </a:ext>
            </a:extLst>
          </p:cNvPr>
          <p:cNvSpPr txBox="1"/>
          <p:nvPr/>
        </p:nvSpPr>
        <p:spPr>
          <a:xfrm>
            <a:off x="2210322" y="1724026"/>
            <a:ext cx="822404" cy="461665"/>
          </a:xfrm>
          <a:prstGeom prst="rect">
            <a:avLst/>
          </a:prstGeom>
          <a:noFill/>
        </p:spPr>
        <p:txBody>
          <a:bodyPr wrap="square" rtlCol="0">
            <a:spAutoFit/>
          </a:bodyPr>
          <a:lstStyle/>
          <a:p>
            <a:r>
              <a:rPr lang="en-US" sz="2400" dirty="0" err="1">
                <a:solidFill>
                  <a:srgbClr val="FF0000"/>
                </a:solidFill>
              </a:rPr>
              <a:t>NaF</a:t>
            </a:r>
            <a:endParaRPr lang="en-US" sz="2400" dirty="0">
              <a:solidFill>
                <a:srgbClr val="FF0000"/>
              </a:solidFill>
            </a:endParaRPr>
          </a:p>
        </p:txBody>
      </p:sp>
      <p:grpSp>
        <p:nvGrpSpPr>
          <p:cNvPr id="7" name="Group 6">
            <a:extLst>
              <a:ext uri="{FF2B5EF4-FFF2-40B4-BE49-F238E27FC236}">
                <a16:creationId xmlns:a16="http://schemas.microsoft.com/office/drawing/2014/main" id="{AE5C1DE6-D246-4D5B-8493-A397350350C8}"/>
              </a:ext>
            </a:extLst>
          </p:cNvPr>
          <p:cNvGrpSpPr/>
          <p:nvPr/>
        </p:nvGrpSpPr>
        <p:grpSpPr>
          <a:xfrm rot="19740087">
            <a:off x="2748917" y="2218179"/>
            <a:ext cx="399589" cy="850061"/>
            <a:chOff x="4419600" y="1828800"/>
            <a:chExt cx="418389" cy="437753"/>
          </a:xfrm>
        </p:grpSpPr>
        <p:cxnSp>
          <p:nvCxnSpPr>
            <p:cNvPr id="8" name="Straight Connector 7">
              <a:extLst>
                <a:ext uri="{FF2B5EF4-FFF2-40B4-BE49-F238E27FC236}">
                  <a16:creationId xmlns:a16="http://schemas.microsoft.com/office/drawing/2014/main" id="{A0986D00-8C49-4CA4-8200-FBDFE81AC710}"/>
                </a:ext>
              </a:extLst>
            </p:cNvPr>
            <p:cNvCxnSpPr/>
            <p:nvPr/>
          </p:nvCxnSpPr>
          <p:spPr>
            <a:xfrm>
              <a:off x="4618475" y="1828800"/>
              <a:ext cx="0" cy="4377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9D9076-444A-486B-A5C8-010AAF715335}"/>
                </a:ext>
              </a:extLst>
            </p:cNvPr>
            <p:cNvCxnSpPr/>
            <p:nvPr/>
          </p:nvCxnSpPr>
          <p:spPr>
            <a:xfrm>
              <a:off x="4419600" y="2266553"/>
              <a:ext cx="4183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97D1B023-ABFB-48C5-98BA-BE12DBEB731E}"/>
              </a:ext>
            </a:extLst>
          </p:cNvPr>
          <p:cNvSpPr txBox="1"/>
          <p:nvPr/>
        </p:nvSpPr>
        <p:spPr>
          <a:xfrm>
            <a:off x="5999547" y="3617913"/>
            <a:ext cx="796115" cy="369332"/>
          </a:xfrm>
          <a:prstGeom prst="rect">
            <a:avLst/>
          </a:prstGeom>
          <a:noFill/>
        </p:spPr>
        <p:txBody>
          <a:bodyPr wrap="square" rtlCol="0">
            <a:spAutoFit/>
          </a:bodyPr>
          <a:lstStyle/>
          <a:p>
            <a:r>
              <a:rPr lang="en-US" i="1" dirty="0">
                <a:solidFill>
                  <a:srgbClr val="0000CC"/>
                </a:solidFill>
              </a:rPr>
              <a:t>Fast!!!</a:t>
            </a:r>
          </a:p>
        </p:txBody>
      </p:sp>
      <p:pic>
        <p:nvPicPr>
          <p:cNvPr id="11" name="Picture 2">
            <a:extLst>
              <a:ext uri="{FF2B5EF4-FFF2-40B4-BE49-F238E27FC236}">
                <a16:creationId xmlns:a16="http://schemas.microsoft.com/office/drawing/2014/main" id="{BEF08F1A-8F4C-426F-89D3-12C8EAF7D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890290"/>
            <a:ext cx="2590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0092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7D1920D6-8789-48AC-A323-F85D26FC6B8A}"/>
              </a:ext>
            </a:extLst>
          </p:cNvPr>
          <p:cNvSpPr txBox="1">
            <a:spLocks noChangeArrowheads="1"/>
          </p:cNvSpPr>
          <p:nvPr/>
        </p:nvSpPr>
        <p:spPr bwMode="auto">
          <a:xfrm>
            <a:off x="8179976" y="1416844"/>
            <a:ext cx="8278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dirty="0"/>
              <a:t>Heroin</a:t>
            </a:r>
          </a:p>
        </p:txBody>
      </p:sp>
      <p:sp>
        <p:nvSpPr>
          <p:cNvPr id="3" name="Text Box 8">
            <a:extLst>
              <a:ext uri="{FF2B5EF4-FFF2-40B4-BE49-F238E27FC236}">
                <a16:creationId xmlns:a16="http://schemas.microsoft.com/office/drawing/2014/main" id="{7B52193D-AFB0-43AB-A2A7-FA911E93E432}"/>
              </a:ext>
            </a:extLst>
          </p:cNvPr>
          <p:cNvSpPr txBox="1">
            <a:spLocks noChangeArrowheads="1"/>
          </p:cNvSpPr>
          <p:nvPr/>
        </p:nvSpPr>
        <p:spPr bwMode="auto">
          <a:xfrm>
            <a:off x="5029200" y="4211638"/>
            <a:ext cx="11336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dirty="0"/>
              <a:t>Morphine</a:t>
            </a:r>
          </a:p>
        </p:txBody>
      </p:sp>
      <p:sp>
        <p:nvSpPr>
          <p:cNvPr id="4" name="Text Box 9">
            <a:extLst>
              <a:ext uri="{FF2B5EF4-FFF2-40B4-BE49-F238E27FC236}">
                <a16:creationId xmlns:a16="http://schemas.microsoft.com/office/drawing/2014/main" id="{878008DB-6425-4C4C-9C6B-F894D1A3FDAF}"/>
              </a:ext>
            </a:extLst>
          </p:cNvPr>
          <p:cNvSpPr txBox="1">
            <a:spLocks noChangeArrowheads="1"/>
          </p:cNvSpPr>
          <p:nvPr/>
        </p:nvSpPr>
        <p:spPr bwMode="auto">
          <a:xfrm>
            <a:off x="6381338" y="2971800"/>
            <a:ext cx="1928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dirty="0"/>
              <a:t>6-acetyl morphine</a:t>
            </a:r>
          </a:p>
        </p:txBody>
      </p:sp>
      <p:sp>
        <p:nvSpPr>
          <p:cNvPr id="5" name="Line 10">
            <a:extLst>
              <a:ext uri="{FF2B5EF4-FFF2-40B4-BE49-F238E27FC236}">
                <a16:creationId xmlns:a16="http://schemas.microsoft.com/office/drawing/2014/main" id="{50B9E9C7-8A8D-4ECB-B50F-CFDC0238FC1C}"/>
              </a:ext>
            </a:extLst>
          </p:cNvPr>
          <p:cNvSpPr>
            <a:spLocks noChangeShapeType="1"/>
          </p:cNvSpPr>
          <p:nvPr/>
        </p:nvSpPr>
        <p:spPr bwMode="auto">
          <a:xfrm flipH="1">
            <a:off x="7523310" y="1905000"/>
            <a:ext cx="782490" cy="9235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13">
            <a:extLst>
              <a:ext uri="{FF2B5EF4-FFF2-40B4-BE49-F238E27FC236}">
                <a16:creationId xmlns:a16="http://schemas.microsoft.com/office/drawing/2014/main" id="{55E29D8E-FB8F-4DC1-985F-56FBE8C41F51}"/>
              </a:ext>
            </a:extLst>
          </p:cNvPr>
          <p:cNvSpPr>
            <a:spLocks noChangeShapeType="1"/>
          </p:cNvSpPr>
          <p:nvPr/>
        </p:nvSpPr>
        <p:spPr bwMode="auto">
          <a:xfrm>
            <a:off x="5715000" y="4652964"/>
            <a:ext cx="593326" cy="7445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14">
            <a:extLst>
              <a:ext uri="{FF2B5EF4-FFF2-40B4-BE49-F238E27FC236}">
                <a16:creationId xmlns:a16="http://schemas.microsoft.com/office/drawing/2014/main" id="{97D3AD39-FA20-4589-BD4E-EE4D7B0FE6B6}"/>
              </a:ext>
            </a:extLst>
          </p:cNvPr>
          <p:cNvSpPr txBox="1">
            <a:spLocks noChangeArrowheads="1"/>
          </p:cNvSpPr>
          <p:nvPr/>
        </p:nvSpPr>
        <p:spPr bwMode="auto">
          <a:xfrm>
            <a:off x="6381338" y="5397499"/>
            <a:ext cx="22267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dirty="0"/>
              <a:t>Morphine-6-glucuronide</a:t>
            </a:r>
          </a:p>
        </p:txBody>
      </p:sp>
      <p:sp>
        <p:nvSpPr>
          <p:cNvPr id="8" name="Line 15">
            <a:extLst>
              <a:ext uri="{FF2B5EF4-FFF2-40B4-BE49-F238E27FC236}">
                <a16:creationId xmlns:a16="http://schemas.microsoft.com/office/drawing/2014/main" id="{9EEB1F49-6895-438A-89C1-D9FF49C4E05F}"/>
              </a:ext>
            </a:extLst>
          </p:cNvPr>
          <p:cNvSpPr>
            <a:spLocks noChangeShapeType="1"/>
          </p:cNvSpPr>
          <p:nvPr/>
        </p:nvSpPr>
        <p:spPr bwMode="auto">
          <a:xfrm flipH="1">
            <a:off x="6242051" y="3429000"/>
            <a:ext cx="641841" cy="7719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23">
            <a:extLst>
              <a:ext uri="{FF2B5EF4-FFF2-40B4-BE49-F238E27FC236}">
                <a16:creationId xmlns:a16="http://schemas.microsoft.com/office/drawing/2014/main" id="{567DAE27-EE7B-4CE1-873B-D3FD95AEB73C}"/>
              </a:ext>
            </a:extLst>
          </p:cNvPr>
          <p:cNvSpPr txBox="1">
            <a:spLocks noChangeArrowheads="1"/>
          </p:cNvSpPr>
          <p:nvPr/>
        </p:nvSpPr>
        <p:spPr bwMode="auto">
          <a:xfrm>
            <a:off x="2514601" y="5397499"/>
            <a:ext cx="22267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dirty="0"/>
              <a:t>Morphine-3-glucuronide</a:t>
            </a:r>
          </a:p>
        </p:txBody>
      </p:sp>
      <p:sp>
        <p:nvSpPr>
          <p:cNvPr id="10" name="TextBox 9">
            <a:extLst>
              <a:ext uri="{FF2B5EF4-FFF2-40B4-BE49-F238E27FC236}">
                <a16:creationId xmlns:a16="http://schemas.microsoft.com/office/drawing/2014/main" id="{5050EF76-ACA7-4A73-8F98-3970FF2EF9FC}"/>
              </a:ext>
            </a:extLst>
          </p:cNvPr>
          <p:cNvSpPr txBox="1"/>
          <p:nvPr/>
        </p:nvSpPr>
        <p:spPr>
          <a:xfrm>
            <a:off x="4047316" y="1480365"/>
            <a:ext cx="3648884" cy="1200329"/>
          </a:xfrm>
          <a:prstGeom prst="rect">
            <a:avLst/>
          </a:prstGeom>
          <a:noFill/>
        </p:spPr>
        <p:txBody>
          <a:bodyPr wrap="none" rtlCol="0">
            <a:spAutoFit/>
          </a:bodyPr>
          <a:lstStyle/>
          <a:p>
            <a:pPr algn="ctr"/>
            <a:r>
              <a:rPr lang="en-US" i="1" dirty="0">
                <a:solidFill>
                  <a:srgbClr val="0000CC"/>
                </a:solidFill>
              </a:rPr>
              <a:t>Blood / Liver </a:t>
            </a:r>
          </a:p>
          <a:p>
            <a:pPr algn="ctr"/>
            <a:r>
              <a:rPr lang="en-US" dirty="0">
                <a:solidFill>
                  <a:srgbClr val="0000CC"/>
                </a:solidFill>
              </a:rPr>
              <a:t>“</a:t>
            </a:r>
            <a:r>
              <a:rPr lang="en-US" dirty="0" err="1">
                <a:solidFill>
                  <a:srgbClr val="0000CC"/>
                </a:solidFill>
              </a:rPr>
              <a:t>pseudocholinesterase</a:t>
            </a:r>
            <a:r>
              <a:rPr lang="en-US" dirty="0">
                <a:solidFill>
                  <a:srgbClr val="0000CC"/>
                </a:solidFill>
              </a:rPr>
              <a:t>”</a:t>
            </a:r>
          </a:p>
          <a:p>
            <a:pPr algn="ctr"/>
            <a:endParaRPr lang="en-US" dirty="0">
              <a:solidFill>
                <a:srgbClr val="0000CC"/>
              </a:solidFill>
            </a:endParaRPr>
          </a:p>
          <a:p>
            <a:pPr algn="ctr"/>
            <a:r>
              <a:rPr lang="en-US" i="1" dirty="0" err="1">
                <a:solidFill>
                  <a:schemeClr val="accent1">
                    <a:lumMod val="75000"/>
                  </a:schemeClr>
                </a:solidFill>
              </a:rPr>
              <a:t>Carboxylesterases</a:t>
            </a:r>
            <a:r>
              <a:rPr lang="en-US" i="1" dirty="0"/>
              <a:t> (</a:t>
            </a:r>
            <a:r>
              <a:rPr lang="en-US" i="1" dirty="0">
                <a:solidFill>
                  <a:schemeClr val="accent1">
                    <a:lumMod val="75000"/>
                  </a:schemeClr>
                </a:solidFill>
              </a:rPr>
              <a:t>CES1* and CES2*)</a:t>
            </a:r>
          </a:p>
        </p:txBody>
      </p:sp>
      <p:sp>
        <p:nvSpPr>
          <p:cNvPr id="11" name="TextBox 10">
            <a:extLst>
              <a:ext uri="{FF2B5EF4-FFF2-40B4-BE49-F238E27FC236}">
                <a16:creationId xmlns:a16="http://schemas.microsoft.com/office/drawing/2014/main" id="{D2C0BDBE-DE0F-4789-BA12-AE1B94CC96BD}"/>
              </a:ext>
            </a:extLst>
          </p:cNvPr>
          <p:cNvSpPr txBox="1"/>
          <p:nvPr/>
        </p:nvSpPr>
        <p:spPr>
          <a:xfrm>
            <a:off x="5622050" y="624482"/>
            <a:ext cx="550151" cy="369332"/>
          </a:xfrm>
          <a:prstGeom prst="rect">
            <a:avLst/>
          </a:prstGeom>
          <a:noFill/>
        </p:spPr>
        <p:txBody>
          <a:bodyPr wrap="none" rtlCol="0">
            <a:spAutoFit/>
          </a:bodyPr>
          <a:lstStyle/>
          <a:p>
            <a:r>
              <a:rPr lang="en-US" dirty="0" err="1">
                <a:solidFill>
                  <a:srgbClr val="FF0000"/>
                </a:solidFill>
              </a:rPr>
              <a:t>NaF</a:t>
            </a:r>
            <a:endParaRPr lang="en-US" dirty="0">
              <a:solidFill>
                <a:srgbClr val="FF0000"/>
              </a:solidFill>
            </a:endParaRPr>
          </a:p>
        </p:txBody>
      </p:sp>
      <p:grpSp>
        <p:nvGrpSpPr>
          <p:cNvPr id="12" name="Group 11">
            <a:extLst>
              <a:ext uri="{FF2B5EF4-FFF2-40B4-BE49-F238E27FC236}">
                <a16:creationId xmlns:a16="http://schemas.microsoft.com/office/drawing/2014/main" id="{950EA770-EEB1-4CAF-92D7-7240FF92E8EC}"/>
              </a:ext>
            </a:extLst>
          </p:cNvPr>
          <p:cNvGrpSpPr/>
          <p:nvPr/>
        </p:nvGrpSpPr>
        <p:grpSpPr>
          <a:xfrm>
            <a:off x="5772109" y="1005482"/>
            <a:ext cx="255669" cy="289918"/>
            <a:chOff x="4419600" y="1828800"/>
            <a:chExt cx="418389" cy="437753"/>
          </a:xfrm>
        </p:grpSpPr>
        <p:cxnSp>
          <p:nvCxnSpPr>
            <p:cNvPr id="13" name="Straight Connector 12">
              <a:extLst>
                <a:ext uri="{FF2B5EF4-FFF2-40B4-BE49-F238E27FC236}">
                  <a16:creationId xmlns:a16="http://schemas.microsoft.com/office/drawing/2014/main" id="{04192F06-4A4C-4B11-A722-43330E139FF7}"/>
                </a:ext>
              </a:extLst>
            </p:cNvPr>
            <p:cNvCxnSpPr/>
            <p:nvPr/>
          </p:nvCxnSpPr>
          <p:spPr>
            <a:xfrm>
              <a:off x="4618475" y="1828800"/>
              <a:ext cx="0" cy="4377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16C5E2-1520-4390-823D-D8866F29DBDF}"/>
                </a:ext>
              </a:extLst>
            </p:cNvPr>
            <p:cNvCxnSpPr/>
            <p:nvPr/>
          </p:nvCxnSpPr>
          <p:spPr>
            <a:xfrm>
              <a:off x="4419600" y="2266553"/>
              <a:ext cx="4183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1D5A39A6-CDD7-48ED-8309-2185C47A005C}"/>
              </a:ext>
            </a:extLst>
          </p:cNvPr>
          <p:cNvSpPr txBox="1"/>
          <p:nvPr/>
        </p:nvSpPr>
        <p:spPr>
          <a:xfrm>
            <a:off x="6678370" y="3803320"/>
            <a:ext cx="3003210" cy="369332"/>
          </a:xfrm>
          <a:prstGeom prst="rect">
            <a:avLst/>
          </a:prstGeom>
          <a:noFill/>
        </p:spPr>
        <p:txBody>
          <a:bodyPr wrap="square" rtlCol="0">
            <a:spAutoFit/>
          </a:bodyPr>
          <a:lstStyle/>
          <a:p>
            <a:r>
              <a:rPr lang="en-US" dirty="0">
                <a:solidFill>
                  <a:srgbClr val="0000CC"/>
                </a:solidFill>
              </a:rPr>
              <a:t>Slower - Hydrolyzed in liver</a:t>
            </a:r>
          </a:p>
        </p:txBody>
      </p:sp>
      <p:sp>
        <p:nvSpPr>
          <p:cNvPr id="16" name="TextBox 15">
            <a:extLst>
              <a:ext uri="{FF2B5EF4-FFF2-40B4-BE49-F238E27FC236}">
                <a16:creationId xmlns:a16="http://schemas.microsoft.com/office/drawing/2014/main" id="{929FEBAE-783A-41C2-B184-4E0C9D4A3A29}"/>
              </a:ext>
            </a:extLst>
          </p:cNvPr>
          <p:cNvSpPr txBox="1"/>
          <p:nvPr/>
        </p:nvSpPr>
        <p:spPr>
          <a:xfrm>
            <a:off x="8481600" y="2328863"/>
            <a:ext cx="796115" cy="369332"/>
          </a:xfrm>
          <a:prstGeom prst="rect">
            <a:avLst/>
          </a:prstGeom>
          <a:noFill/>
        </p:spPr>
        <p:txBody>
          <a:bodyPr wrap="none" rtlCol="0">
            <a:spAutoFit/>
          </a:bodyPr>
          <a:lstStyle/>
          <a:p>
            <a:r>
              <a:rPr lang="en-US" i="1" dirty="0">
                <a:solidFill>
                  <a:srgbClr val="0000CC"/>
                </a:solidFill>
              </a:rPr>
              <a:t>Fast!!!</a:t>
            </a:r>
          </a:p>
        </p:txBody>
      </p:sp>
      <p:sp>
        <p:nvSpPr>
          <p:cNvPr id="17" name="Line 13">
            <a:extLst>
              <a:ext uri="{FF2B5EF4-FFF2-40B4-BE49-F238E27FC236}">
                <a16:creationId xmlns:a16="http://schemas.microsoft.com/office/drawing/2014/main" id="{72D6D46A-C535-4F86-8EB4-49437EECA368}"/>
              </a:ext>
            </a:extLst>
          </p:cNvPr>
          <p:cNvSpPr>
            <a:spLocks noChangeShapeType="1"/>
          </p:cNvSpPr>
          <p:nvPr/>
        </p:nvSpPr>
        <p:spPr bwMode="auto">
          <a:xfrm flipH="1">
            <a:off x="4495800" y="4652963"/>
            <a:ext cx="692150" cy="741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Box 17">
            <a:extLst>
              <a:ext uri="{FF2B5EF4-FFF2-40B4-BE49-F238E27FC236}">
                <a16:creationId xmlns:a16="http://schemas.microsoft.com/office/drawing/2014/main" id="{6C960A9F-DCFB-40C9-BC68-EF21E5B15D96}"/>
              </a:ext>
            </a:extLst>
          </p:cNvPr>
          <p:cNvSpPr txBox="1"/>
          <p:nvPr/>
        </p:nvSpPr>
        <p:spPr>
          <a:xfrm>
            <a:off x="1943179" y="6274355"/>
            <a:ext cx="2605457" cy="369332"/>
          </a:xfrm>
          <a:prstGeom prst="rect">
            <a:avLst/>
          </a:prstGeom>
          <a:noFill/>
        </p:spPr>
        <p:txBody>
          <a:bodyPr wrap="none" rtlCol="0">
            <a:spAutoFit/>
          </a:bodyPr>
          <a:lstStyle/>
          <a:p>
            <a:r>
              <a:rPr lang="en-US" b="1" dirty="0">
                <a:solidFill>
                  <a:schemeClr val="accent1">
                    <a:lumMod val="75000"/>
                  </a:schemeClr>
                </a:solidFill>
              </a:rPr>
              <a:t>* Known polymorphisms</a:t>
            </a:r>
          </a:p>
        </p:txBody>
      </p:sp>
    </p:spTree>
    <p:extLst>
      <p:ext uri="{BB962C8B-B14F-4D97-AF65-F5344CB8AC3E}">
        <p14:creationId xmlns:p14="http://schemas.microsoft.com/office/powerpoint/2010/main" val="1526269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44D37FB-1CD5-4802-9F71-AE65FA2F93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86" t="32338" r="71630" b="23403"/>
          <a:stretch/>
        </p:blipFill>
        <p:spPr bwMode="auto">
          <a:xfrm>
            <a:off x="3029363" y="1737360"/>
            <a:ext cx="3828637" cy="505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5DD2B5DC-8C82-4E38-8F1F-E00EB18038D0}"/>
              </a:ext>
            </a:extLst>
          </p:cNvPr>
          <p:cNvSpPr txBox="1"/>
          <p:nvPr/>
        </p:nvSpPr>
        <p:spPr>
          <a:xfrm>
            <a:off x="7982788" y="6507718"/>
            <a:ext cx="2670924" cy="369332"/>
          </a:xfrm>
          <a:prstGeom prst="rect">
            <a:avLst/>
          </a:prstGeom>
          <a:noFill/>
        </p:spPr>
        <p:txBody>
          <a:bodyPr wrap="none" rtlCol="0">
            <a:spAutoFit/>
          </a:bodyPr>
          <a:lstStyle/>
          <a:p>
            <a:r>
              <a:rPr lang="en-US" dirty="0" err="1"/>
              <a:t>Clin</a:t>
            </a:r>
            <a:r>
              <a:rPr lang="en-US" dirty="0"/>
              <a:t> </a:t>
            </a:r>
            <a:r>
              <a:rPr lang="en-US" dirty="0" err="1"/>
              <a:t>Chem</a:t>
            </a:r>
            <a:r>
              <a:rPr lang="en-US" dirty="0"/>
              <a:t> 47,(2) 2001:303</a:t>
            </a:r>
          </a:p>
        </p:txBody>
      </p:sp>
      <p:sp>
        <p:nvSpPr>
          <p:cNvPr id="4" name="TextBox 3">
            <a:extLst>
              <a:ext uri="{FF2B5EF4-FFF2-40B4-BE49-F238E27FC236}">
                <a16:creationId xmlns:a16="http://schemas.microsoft.com/office/drawing/2014/main" id="{F0629B1B-5DBC-45B2-A9A2-7B899A194FE9}"/>
              </a:ext>
            </a:extLst>
          </p:cNvPr>
          <p:cNvSpPr txBox="1"/>
          <p:nvPr/>
        </p:nvSpPr>
        <p:spPr>
          <a:xfrm>
            <a:off x="7086600" y="1981201"/>
            <a:ext cx="1524000" cy="461665"/>
          </a:xfrm>
          <a:prstGeom prst="rect">
            <a:avLst/>
          </a:prstGeom>
          <a:noFill/>
        </p:spPr>
        <p:txBody>
          <a:bodyPr wrap="square" rtlCol="0">
            <a:spAutoFit/>
          </a:bodyPr>
          <a:lstStyle/>
          <a:p>
            <a:r>
              <a:rPr lang="en-US" sz="2400" dirty="0"/>
              <a:t>1-15% </a:t>
            </a:r>
          </a:p>
        </p:txBody>
      </p:sp>
      <p:sp>
        <p:nvSpPr>
          <p:cNvPr id="5" name="Title 5">
            <a:extLst>
              <a:ext uri="{FF2B5EF4-FFF2-40B4-BE49-F238E27FC236}">
                <a16:creationId xmlns:a16="http://schemas.microsoft.com/office/drawing/2014/main" id="{2C8EC73B-1E9A-424A-A49A-6691B12BF5B7}"/>
              </a:ext>
            </a:extLst>
          </p:cNvPr>
          <p:cNvSpPr txBox="1">
            <a:spLocks/>
          </p:cNvSpPr>
          <p:nvPr/>
        </p:nvSpPr>
        <p:spPr>
          <a:xfrm>
            <a:off x="1097280" y="286603"/>
            <a:ext cx="10058400" cy="14507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is there codeine in heroin positive urine specimens? </a:t>
            </a:r>
            <a:r>
              <a:rPr lang="en-US" i="1" dirty="0"/>
              <a:t>Co-purified from opium</a:t>
            </a:r>
          </a:p>
        </p:txBody>
      </p:sp>
    </p:spTree>
    <p:extLst>
      <p:ext uri="{BB962C8B-B14F-4D97-AF65-F5344CB8AC3E}">
        <p14:creationId xmlns:p14="http://schemas.microsoft.com/office/powerpoint/2010/main" val="4259134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7117BDB-C8A1-46B6-B4A2-0107A769895A}"/>
              </a:ext>
            </a:extLst>
          </p:cNvPr>
          <p:cNvSpPr txBox="1">
            <a:spLocks/>
          </p:cNvSpPr>
          <p:nvPr/>
        </p:nvSpPr>
        <p:spPr>
          <a:xfrm>
            <a:off x="1097279" y="2276658"/>
            <a:ext cx="10526873" cy="277881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Codeine is a Process impurity of morphine</a:t>
            </a:r>
          </a:p>
          <a:p>
            <a:endParaRPr lang="en-US" dirty="0"/>
          </a:p>
          <a:p>
            <a:pPr marL="457200" lvl="1" indent="0">
              <a:buFont typeface="Arial" panose="020B0604020202020204" pitchFamily="34" charset="0"/>
              <a:buNone/>
            </a:pPr>
            <a:r>
              <a:rPr lang="en-US" sz="2800" dirty="0"/>
              <a:t>≤ 0.5% morphine concentration (0.01 – 0.05% typical)</a:t>
            </a:r>
          </a:p>
          <a:p>
            <a:endParaRPr lang="en-US" dirty="0"/>
          </a:p>
          <a:p>
            <a:pPr marL="342900" lvl="1" indent="-342900"/>
            <a:r>
              <a:rPr lang="en-US" sz="2800" dirty="0"/>
              <a:t>Opium contains morphine to codeine in a ratio of approximately 10:1</a:t>
            </a:r>
          </a:p>
          <a:p>
            <a:endParaRPr lang="en-US" dirty="0"/>
          </a:p>
          <a:p>
            <a:endParaRPr lang="en-US" dirty="0"/>
          </a:p>
          <a:p>
            <a:pPr marL="457200" lvl="1" indent="0">
              <a:buFont typeface="Arial" panose="020B0604020202020204" pitchFamily="34" charset="0"/>
              <a:buNone/>
            </a:pPr>
            <a:endParaRPr lang="en-US" dirty="0"/>
          </a:p>
        </p:txBody>
      </p:sp>
      <p:sp>
        <p:nvSpPr>
          <p:cNvPr id="3" name="Title 1">
            <a:extLst>
              <a:ext uri="{FF2B5EF4-FFF2-40B4-BE49-F238E27FC236}">
                <a16:creationId xmlns:a16="http://schemas.microsoft.com/office/drawing/2014/main" id="{6881FC3F-E2D7-4C18-B8D2-AD1A658F2F07}"/>
              </a:ext>
            </a:extLst>
          </p:cNvPr>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Codeine</a:t>
            </a:r>
            <a:endParaRPr lang="en-US" dirty="0"/>
          </a:p>
        </p:txBody>
      </p:sp>
    </p:spTree>
    <p:extLst>
      <p:ext uri="{BB962C8B-B14F-4D97-AF65-F5344CB8AC3E}">
        <p14:creationId xmlns:p14="http://schemas.microsoft.com/office/powerpoint/2010/main" val="2320484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15E59F2-BAFF-454A-9B86-343250E57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076" y="611964"/>
            <a:ext cx="10363200" cy="544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0BD74BE4-C9FC-411A-A3BF-EAF7E2E59932}"/>
              </a:ext>
            </a:extLst>
          </p:cNvPr>
          <p:cNvSpPr txBox="1"/>
          <p:nvPr/>
        </p:nvSpPr>
        <p:spPr>
          <a:xfrm>
            <a:off x="5791201" y="6356866"/>
            <a:ext cx="4763805" cy="369332"/>
          </a:xfrm>
          <a:prstGeom prst="rect">
            <a:avLst/>
          </a:prstGeom>
          <a:noFill/>
        </p:spPr>
        <p:txBody>
          <a:bodyPr wrap="none" rtlCol="0">
            <a:spAutoFit/>
          </a:bodyPr>
          <a:lstStyle/>
          <a:p>
            <a:r>
              <a:rPr lang="en-US" dirty="0"/>
              <a:t>Clinical Chemistry 2009 vol. 55 no. 10 1765-1768</a:t>
            </a:r>
          </a:p>
        </p:txBody>
      </p:sp>
    </p:spTree>
    <p:extLst>
      <p:ext uri="{BB962C8B-B14F-4D97-AF65-F5344CB8AC3E}">
        <p14:creationId xmlns:p14="http://schemas.microsoft.com/office/powerpoint/2010/main" val="155702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580D6F-3A6D-42FB-B1FD-B7481F7AB5A7}"/>
              </a:ext>
            </a:extLst>
          </p:cNvPr>
          <p:cNvPicPr>
            <a:picLocks noChangeAspect="1"/>
          </p:cNvPicPr>
          <p:nvPr/>
        </p:nvPicPr>
        <p:blipFill rotWithShape="1">
          <a:blip r:embed="rId2"/>
          <a:srcRect b="9738"/>
          <a:stretch/>
        </p:blipFill>
        <p:spPr>
          <a:xfrm>
            <a:off x="274493" y="1139648"/>
            <a:ext cx="5143500" cy="3929063"/>
          </a:xfrm>
          <a:prstGeom prst="rect">
            <a:avLst/>
          </a:prstGeom>
        </p:spPr>
      </p:pic>
      <p:sp>
        <p:nvSpPr>
          <p:cNvPr id="3" name="TextBox 2">
            <a:extLst>
              <a:ext uri="{FF2B5EF4-FFF2-40B4-BE49-F238E27FC236}">
                <a16:creationId xmlns:a16="http://schemas.microsoft.com/office/drawing/2014/main" id="{2409F340-C94C-4A4F-B2C5-AD1978EE7971}"/>
              </a:ext>
            </a:extLst>
          </p:cNvPr>
          <p:cNvSpPr txBox="1"/>
          <p:nvPr/>
        </p:nvSpPr>
        <p:spPr>
          <a:xfrm>
            <a:off x="223024" y="111511"/>
            <a:ext cx="2623219" cy="646331"/>
          </a:xfrm>
          <a:prstGeom prst="rect">
            <a:avLst/>
          </a:prstGeom>
          <a:noFill/>
        </p:spPr>
        <p:txBody>
          <a:bodyPr wrap="none" rtlCol="0">
            <a:spAutoFit/>
          </a:bodyPr>
          <a:lstStyle/>
          <a:p>
            <a:r>
              <a:rPr lang="en-US" sz="3600" dirty="0">
                <a:highlight>
                  <a:srgbClr val="C0C0C0"/>
                </a:highlight>
              </a:rPr>
              <a:t>7. QUESTION</a:t>
            </a:r>
          </a:p>
        </p:txBody>
      </p:sp>
      <p:sp>
        <p:nvSpPr>
          <p:cNvPr id="4" name="TextBox 3">
            <a:extLst>
              <a:ext uri="{FF2B5EF4-FFF2-40B4-BE49-F238E27FC236}">
                <a16:creationId xmlns:a16="http://schemas.microsoft.com/office/drawing/2014/main" id="{2F566D95-CA36-4373-A40D-9639AABDCAEF}"/>
              </a:ext>
            </a:extLst>
          </p:cNvPr>
          <p:cNvSpPr txBox="1"/>
          <p:nvPr/>
        </p:nvSpPr>
        <p:spPr>
          <a:xfrm>
            <a:off x="7156604" y="1927038"/>
            <a:ext cx="3153940"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Opiate Confirmation</a:t>
            </a:r>
          </a:p>
          <a:p>
            <a:pPr marL="342900" indent="-342900">
              <a:buAutoNum type="alphaUcPeriod"/>
            </a:pPr>
            <a:r>
              <a:rPr lang="en-US" dirty="0"/>
              <a:t>Amphetamine Confirmation</a:t>
            </a:r>
          </a:p>
          <a:p>
            <a:pPr marL="342900" indent="-342900">
              <a:buAutoNum type="alphaUcPeriod"/>
            </a:pPr>
            <a:r>
              <a:rPr lang="en-US" dirty="0"/>
              <a:t>Tramadol Screen</a:t>
            </a:r>
          </a:p>
          <a:p>
            <a:pPr marL="342900" indent="-342900">
              <a:buAutoNum type="alphaUcPeriod"/>
            </a:pPr>
            <a:r>
              <a:rPr lang="en-US" dirty="0"/>
              <a:t>Tramadol Canned Comment</a:t>
            </a:r>
          </a:p>
          <a:p>
            <a:pPr marL="342900" indent="-342900">
              <a:buAutoNum type="alphaUcPeriod"/>
            </a:pPr>
            <a:r>
              <a:rPr lang="en-US" dirty="0"/>
              <a:t>Tramadol Confirmation</a:t>
            </a:r>
          </a:p>
        </p:txBody>
      </p:sp>
    </p:spTree>
    <p:extLst>
      <p:ext uri="{BB962C8B-B14F-4D97-AF65-F5344CB8AC3E}">
        <p14:creationId xmlns:p14="http://schemas.microsoft.com/office/powerpoint/2010/main" val="2658121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09F340-C94C-4A4F-B2C5-AD1978EE7971}"/>
              </a:ext>
            </a:extLst>
          </p:cNvPr>
          <p:cNvSpPr txBox="1"/>
          <p:nvPr/>
        </p:nvSpPr>
        <p:spPr>
          <a:xfrm>
            <a:off x="223024" y="111511"/>
            <a:ext cx="2623219" cy="646331"/>
          </a:xfrm>
          <a:prstGeom prst="rect">
            <a:avLst/>
          </a:prstGeom>
          <a:noFill/>
        </p:spPr>
        <p:txBody>
          <a:bodyPr wrap="none" rtlCol="0">
            <a:spAutoFit/>
          </a:bodyPr>
          <a:lstStyle/>
          <a:p>
            <a:r>
              <a:rPr lang="en-US" sz="3600" dirty="0">
                <a:highlight>
                  <a:srgbClr val="C0C0C0"/>
                </a:highlight>
              </a:rPr>
              <a:t>8. QUESTION</a:t>
            </a:r>
          </a:p>
        </p:txBody>
      </p:sp>
      <p:sp>
        <p:nvSpPr>
          <p:cNvPr id="4" name="TextBox 3">
            <a:extLst>
              <a:ext uri="{FF2B5EF4-FFF2-40B4-BE49-F238E27FC236}">
                <a16:creationId xmlns:a16="http://schemas.microsoft.com/office/drawing/2014/main" id="{2F566D95-CA36-4373-A40D-9639AABDCAEF}"/>
              </a:ext>
            </a:extLst>
          </p:cNvPr>
          <p:cNvSpPr txBox="1"/>
          <p:nvPr/>
        </p:nvSpPr>
        <p:spPr>
          <a:xfrm>
            <a:off x="7156604" y="1927038"/>
            <a:ext cx="3153940"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Oxy Confirmation</a:t>
            </a:r>
          </a:p>
          <a:p>
            <a:pPr marL="342900" indent="-342900">
              <a:buAutoNum type="alphaUcPeriod"/>
            </a:pPr>
            <a:r>
              <a:rPr lang="en-US" dirty="0"/>
              <a:t>Amphetamine Confirmation</a:t>
            </a:r>
          </a:p>
          <a:p>
            <a:pPr marL="342900" indent="-342900">
              <a:buAutoNum type="alphaUcPeriod"/>
            </a:pPr>
            <a:r>
              <a:rPr lang="en-US" dirty="0"/>
              <a:t>Tramadol Screen</a:t>
            </a:r>
          </a:p>
          <a:p>
            <a:pPr marL="342900" indent="-342900">
              <a:buAutoNum type="alphaUcPeriod"/>
            </a:pPr>
            <a:r>
              <a:rPr lang="en-US" dirty="0"/>
              <a:t>Tramadol Canned Comment</a:t>
            </a:r>
          </a:p>
          <a:p>
            <a:pPr marL="342900" indent="-342900">
              <a:buAutoNum type="alphaUcPeriod"/>
            </a:pPr>
            <a:r>
              <a:rPr lang="en-US" dirty="0"/>
              <a:t>Tramadol Confirmation</a:t>
            </a:r>
          </a:p>
        </p:txBody>
      </p:sp>
      <p:pic>
        <p:nvPicPr>
          <p:cNvPr id="5" name="Picture 4">
            <a:extLst>
              <a:ext uri="{FF2B5EF4-FFF2-40B4-BE49-F238E27FC236}">
                <a16:creationId xmlns:a16="http://schemas.microsoft.com/office/drawing/2014/main" id="{EB83C7EA-8178-4367-967B-823F0B9DAA9A}"/>
              </a:ext>
            </a:extLst>
          </p:cNvPr>
          <p:cNvPicPr>
            <a:picLocks noChangeAspect="1"/>
          </p:cNvPicPr>
          <p:nvPr/>
        </p:nvPicPr>
        <p:blipFill rotWithShape="1">
          <a:blip r:embed="rId2"/>
          <a:srcRect b="12668"/>
          <a:stretch/>
        </p:blipFill>
        <p:spPr>
          <a:xfrm>
            <a:off x="269730" y="1247598"/>
            <a:ext cx="5153025" cy="3967869"/>
          </a:xfrm>
          <a:prstGeom prst="rect">
            <a:avLst/>
          </a:prstGeom>
        </p:spPr>
      </p:pic>
    </p:spTree>
    <p:extLst>
      <p:ext uri="{BB962C8B-B14F-4D97-AF65-F5344CB8AC3E}">
        <p14:creationId xmlns:p14="http://schemas.microsoft.com/office/powerpoint/2010/main" val="2593074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027F73-773D-4387-B8A8-7C3BC0DBC4EE}"/>
              </a:ext>
            </a:extLst>
          </p:cNvPr>
          <p:cNvPicPr>
            <a:picLocks noChangeAspect="1"/>
          </p:cNvPicPr>
          <p:nvPr/>
        </p:nvPicPr>
        <p:blipFill rotWithShape="1">
          <a:blip r:embed="rId2"/>
          <a:srcRect r="52685" b="17819"/>
          <a:stretch/>
        </p:blipFill>
        <p:spPr>
          <a:xfrm>
            <a:off x="0" y="1319721"/>
            <a:ext cx="5768622" cy="3466884"/>
          </a:xfrm>
          <a:prstGeom prst="rect">
            <a:avLst/>
          </a:prstGeom>
        </p:spPr>
      </p:pic>
      <p:sp>
        <p:nvSpPr>
          <p:cNvPr id="4" name="TextBox 3">
            <a:extLst>
              <a:ext uri="{FF2B5EF4-FFF2-40B4-BE49-F238E27FC236}">
                <a16:creationId xmlns:a16="http://schemas.microsoft.com/office/drawing/2014/main" id="{49A1F861-D551-4C0F-8490-52CB11FC98C9}"/>
              </a:ext>
            </a:extLst>
          </p:cNvPr>
          <p:cNvSpPr txBox="1"/>
          <p:nvPr/>
        </p:nvSpPr>
        <p:spPr>
          <a:xfrm>
            <a:off x="223024" y="111511"/>
            <a:ext cx="2623219" cy="646331"/>
          </a:xfrm>
          <a:prstGeom prst="rect">
            <a:avLst/>
          </a:prstGeom>
          <a:noFill/>
        </p:spPr>
        <p:txBody>
          <a:bodyPr wrap="none" rtlCol="0">
            <a:spAutoFit/>
          </a:bodyPr>
          <a:lstStyle/>
          <a:p>
            <a:r>
              <a:rPr lang="en-US" sz="3600" dirty="0">
                <a:highlight>
                  <a:srgbClr val="C0C0C0"/>
                </a:highlight>
              </a:rPr>
              <a:t>9. QUESTION</a:t>
            </a:r>
          </a:p>
        </p:txBody>
      </p:sp>
      <p:sp>
        <p:nvSpPr>
          <p:cNvPr id="8" name="TextBox 7">
            <a:extLst>
              <a:ext uri="{FF2B5EF4-FFF2-40B4-BE49-F238E27FC236}">
                <a16:creationId xmlns:a16="http://schemas.microsoft.com/office/drawing/2014/main" id="{71760275-BD0A-4190-B336-975738142BC0}"/>
              </a:ext>
            </a:extLst>
          </p:cNvPr>
          <p:cNvSpPr txBox="1"/>
          <p:nvPr/>
        </p:nvSpPr>
        <p:spPr>
          <a:xfrm>
            <a:off x="6623205" y="1498413"/>
            <a:ext cx="4768696" cy="2585323"/>
          </a:xfrm>
          <a:prstGeom prst="rect">
            <a:avLst/>
          </a:prstGeom>
          <a:noFill/>
        </p:spPr>
        <p:txBody>
          <a:bodyPr wrap="square" rtlCol="0">
            <a:spAutoFit/>
          </a:bodyPr>
          <a:lstStyle/>
          <a:p>
            <a:r>
              <a:rPr lang="en-US" b="1" dirty="0"/>
              <a:t>This is a CD patient only prescribed suboxone. No comments requesting specific testing. What tests should be ordered?</a:t>
            </a:r>
          </a:p>
          <a:p>
            <a:endParaRPr lang="en-US" b="1" dirty="0"/>
          </a:p>
          <a:p>
            <a:pPr marL="342900" indent="-342900">
              <a:buAutoNum type="alphaUcPeriod"/>
            </a:pPr>
            <a:r>
              <a:rPr lang="en-US" dirty="0"/>
              <a:t>Oxy Confirmation</a:t>
            </a:r>
          </a:p>
          <a:p>
            <a:pPr marL="342900" indent="-342900">
              <a:buAutoNum type="alphaUcPeriod"/>
            </a:pPr>
            <a:r>
              <a:rPr lang="en-US" dirty="0"/>
              <a:t>Opiate Confirmation</a:t>
            </a:r>
          </a:p>
          <a:p>
            <a:pPr marL="342900" indent="-342900">
              <a:buAutoNum type="alphaUcPeriod"/>
            </a:pPr>
            <a:r>
              <a:rPr lang="en-US" dirty="0"/>
              <a:t>Tramadol Screen</a:t>
            </a:r>
          </a:p>
          <a:p>
            <a:pPr marL="342900" indent="-342900">
              <a:buAutoNum type="alphaUcPeriod"/>
            </a:pPr>
            <a:r>
              <a:rPr lang="en-US" dirty="0"/>
              <a:t>Buprenorphine Screen</a:t>
            </a:r>
          </a:p>
          <a:p>
            <a:pPr marL="342900" indent="-342900">
              <a:buAutoNum type="alphaUcPeriod"/>
            </a:pPr>
            <a:r>
              <a:rPr lang="en-US" dirty="0"/>
              <a:t>Buprenorphine Confirmation</a:t>
            </a:r>
          </a:p>
        </p:txBody>
      </p:sp>
    </p:spTree>
    <p:extLst>
      <p:ext uri="{BB962C8B-B14F-4D97-AF65-F5344CB8AC3E}">
        <p14:creationId xmlns:p14="http://schemas.microsoft.com/office/powerpoint/2010/main" val="280546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F5490E-5058-41A1-AFE4-466C1E494B8B}"/>
              </a:ext>
            </a:extLst>
          </p:cNvPr>
          <p:cNvSpPr txBox="1"/>
          <p:nvPr/>
        </p:nvSpPr>
        <p:spPr>
          <a:xfrm>
            <a:off x="275573" y="350729"/>
            <a:ext cx="11012465" cy="2246769"/>
          </a:xfrm>
          <a:prstGeom prst="rect">
            <a:avLst/>
          </a:prstGeom>
          <a:noFill/>
        </p:spPr>
        <p:txBody>
          <a:bodyPr wrap="square" rtlCol="0">
            <a:spAutoFit/>
          </a:bodyPr>
          <a:lstStyle/>
          <a:p>
            <a:r>
              <a:rPr lang="en-US" sz="2000" dirty="0"/>
              <a:t>When there is a drug confirmation request from the provider. They may call Toxicology phone or email or request through Staff message.  </a:t>
            </a:r>
          </a:p>
          <a:p>
            <a:endParaRPr lang="en-US" sz="2000" dirty="0"/>
          </a:p>
          <a:p>
            <a:r>
              <a:rPr lang="en-US" sz="2000" dirty="0"/>
              <a:t>If the call goes to Dr. B you will receive an email that looks like this below:  </a:t>
            </a:r>
          </a:p>
          <a:p>
            <a:r>
              <a:rPr lang="en-US" sz="2000" dirty="0">
                <a:solidFill>
                  <a:srgbClr val="0000CC"/>
                </a:solidFill>
              </a:rPr>
              <a:t>[PHI] in the subject header and the specimen ID   </a:t>
            </a:r>
          </a:p>
          <a:p>
            <a:endParaRPr lang="en-US" sz="2000" dirty="0"/>
          </a:p>
          <a:p>
            <a:r>
              <a:rPr lang="en-US" sz="2000" dirty="0"/>
              <a:t>A snapshot of the ARE from Cerner is usually included along with the requested drug confirmation </a:t>
            </a:r>
          </a:p>
        </p:txBody>
      </p:sp>
      <p:pic>
        <p:nvPicPr>
          <p:cNvPr id="4" name="Picture 3">
            <a:extLst>
              <a:ext uri="{FF2B5EF4-FFF2-40B4-BE49-F238E27FC236}">
                <a16:creationId xmlns:a16="http://schemas.microsoft.com/office/drawing/2014/main" id="{49DE7290-3786-4CF4-83E3-76739110EDE5}"/>
              </a:ext>
            </a:extLst>
          </p:cNvPr>
          <p:cNvPicPr>
            <a:picLocks noChangeAspect="1"/>
          </p:cNvPicPr>
          <p:nvPr/>
        </p:nvPicPr>
        <p:blipFill>
          <a:blip r:embed="rId2"/>
          <a:stretch>
            <a:fillRect/>
          </a:stretch>
        </p:blipFill>
        <p:spPr>
          <a:xfrm>
            <a:off x="275573" y="3467426"/>
            <a:ext cx="11538729" cy="2131708"/>
          </a:xfrm>
          <a:prstGeom prst="rect">
            <a:avLst/>
          </a:prstGeom>
        </p:spPr>
      </p:pic>
    </p:spTree>
    <p:extLst>
      <p:ext uri="{BB962C8B-B14F-4D97-AF65-F5344CB8AC3E}">
        <p14:creationId xmlns:p14="http://schemas.microsoft.com/office/powerpoint/2010/main" val="3411110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921C7D-6F0C-4B1E-9EB2-9730C6D07F41}"/>
              </a:ext>
            </a:extLst>
          </p:cNvPr>
          <p:cNvPicPr>
            <a:picLocks noChangeAspect="1"/>
          </p:cNvPicPr>
          <p:nvPr/>
        </p:nvPicPr>
        <p:blipFill>
          <a:blip r:embed="rId2"/>
          <a:stretch>
            <a:fillRect/>
          </a:stretch>
        </p:blipFill>
        <p:spPr>
          <a:xfrm>
            <a:off x="86353" y="1730816"/>
            <a:ext cx="6019617" cy="3740680"/>
          </a:xfrm>
          <a:prstGeom prst="rect">
            <a:avLst/>
          </a:prstGeom>
        </p:spPr>
      </p:pic>
      <p:sp>
        <p:nvSpPr>
          <p:cNvPr id="3" name="TextBox 2">
            <a:extLst>
              <a:ext uri="{FF2B5EF4-FFF2-40B4-BE49-F238E27FC236}">
                <a16:creationId xmlns:a16="http://schemas.microsoft.com/office/drawing/2014/main" id="{1D032E5A-55AE-45A5-9644-A0116D298E18}"/>
              </a:ext>
            </a:extLst>
          </p:cNvPr>
          <p:cNvSpPr txBox="1"/>
          <p:nvPr/>
        </p:nvSpPr>
        <p:spPr>
          <a:xfrm>
            <a:off x="564445" y="383822"/>
            <a:ext cx="9363012" cy="830997"/>
          </a:xfrm>
          <a:prstGeom prst="rect">
            <a:avLst/>
          </a:prstGeom>
          <a:noFill/>
        </p:spPr>
        <p:txBody>
          <a:bodyPr wrap="none" rtlCol="0">
            <a:spAutoFit/>
          </a:bodyPr>
          <a:lstStyle/>
          <a:p>
            <a:r>
              <a:rPr lang="en-US" sz="2400" b="1" dirty="0"/>
              <a:t>Previous Drug Screen to Confirm result 5 days prior (collected 11/1/17). </a:t>
            </a:r>
          </a:p>
          <a:p>
            <a:r>
              <a:rPr lang="en-US" sz="2400" b="1" dirty="0"/>
              <a:t>This is a typical Heroin metabolite profile. </a:t>
            </a:r>
          </a:p>
        </p:txBody>
      </p:sp>
      <p:grpSp>
        <p:nvGrpSpPr>
          <p:cNvPr id="9" name="Group 8">
            <a:extLst>
              <a:ext uri="{FF2B5EF4-FFF2-40B4-BE49-F238E27FC236}">
                <a16:creationId xmlns:a16="http://schemas.microsoft.com/office/drawing/2014/main" id="{542D0429-C3B9-4292-87D0-0E720EBCF928}"/>
              </a:ext>
            </a:extLst>
          </p:cNvPr>
          <p:cNvGrpSpPr/>
          <p:nvPr/>
        </p:nvGrpSpPr>
        <p:grpSpPr>
          <a:xfrm>
            <a:off x="4682778" y="1524000"/>
            <a:ext cx="7092590" cy="4410251"/>
            <a:chOff x="4682778" y="1524000"/>
            <a:chExt cx="7092590" cy="4410251"/>
          </a:xfrm>
        </p:grpSpPr>
        <p:grpSp>
          <p:nvGrpSpPr>
            <p:cNvPr id="6" name="Group 5">
              <a:extLst>
                <a:ext uri="{FF2B5EF4-FFF2-40B4-BE49-F238E27FC236}">
                  <a16:creationId xmlns:a16="http://schemas.microsoft.com/office/drawing/2014/main" id="{04A08F96-92B1-479A-B680-D916F8A607C8}"/>
                </a:ext>
              </a:extLst>
            </p:cNvPr>
            <p:cNvGrpSpPr/>
            <p:nvPr/>
          </p:nvGrpSpPr>
          <p:grpSpPr>
            <a:xfrm>
              <a:off x="4682778" y="1524000"/>
              <a:ext cx="7092590" cy="4410251"/>
              <a:chOff x="4637623" y="2144889"/>
              <a:chExt cx="7092590" cy="4410251"/>
            </a:xfrm>
          </p:grpSpPr>
          <p:pic>
            <p:nvPicPr>
              <p:cNvPr id="4" name="Picture 3">
                <a:extLst>
                  <a:ext uri="{FF2B5EF4-FFF2-40B4-BE49-F238E27FC236}">
                    <a16:creationId xmlns:a16="http://schemas.microsoft.com/office/drawing/2014/main" id="{6731A755-AD8F-487E-93D5-2646E8491095}"/>
                  </a:ext>
                </a:extLst>
              </p:cNvPr>
              <p:cNvPicPr>
                <a:picLocks noChangeAspect="1"/>
              </p:cNvPicPr>
              <p:nvPr/>
            </p:nvPicPr>
            <p:blipFill rotWithShape="1">
              <a:blip r:embed="rId3"/>
              <a:srcRect t="9743" r="51411"/>
              <a:stretch/>
            </p:blipFill>
            <p:spPr>
              <a:xfrm>
                <a:off x="4637623" y="2144889"/>
                <a:ext cx="4822465" cy="4410251"/>
              </a:xfrm>
              <a:prstGeom prst="rect">
                <a:avLst/>
              </a:prstGeom>
            </p:spPr>
          </p:pic>
          <p:pic>
            <p:nvPicPr>
              <p:cNvPr id="5" name="Picture 4">
                <a:extLst>
                  <a:ext uri="{FF2B5EF4-FFF2-40B4-BE49-F238E27FC236}">
                    <a16:creationId xmlns:a16="http://schemas.microsoft.com/office/drawing/2014/main" id="{6C14E53D-E8B5-42C9-946F-BA87B83F074B}"/>
                  </a:ext>
                </a:extLst>
              </p:cNvPr>
              <p:cNvPicPr>
                <a:picLocks noChangeAspect="1"/>
              </p:cNvPicPr>
              <p:nvPr/>
            </p:nvPicPr>
            <p:blipFill rotWithShape="1">
              <a:blip r:embed="rId3"/>
              <a:srcRect l="77127" t="9743"/>
              <a:stretch/>
            </p:blipFill>
            <p:spPr>
              <a:xfrm>
                <a:off x="9460088" y="2144889"/>
                <a:ext cx="2270125" cy="4410251"/>
              </a:xfrm>
              <a:prstGeom prst="rect">
                <a:avLst/>
              </a:prstGeom>
            </p:spPr>
          </p:pic>
        </p:grpSp>
        <p:sp>
          <p:nvSpPr>
            <p:cNvPr id="7" name="Oval 6">
              <a:extLst>
                <a:ext uri="{FF2B5EF4-FFF2-40B4-BE49-F238E27FC236}">
                  <a16:creationId xmlns:a16="http://schemas.microsoft.com/office/drawing/2014/main" id="{D5C34887-8E96-41B9-92A2-E168B2E457D3}"/>
                </a:ext>
              </a:extLst>
            </p:cNvPr>
            <p:cNvSpPr/>
            <p:nvPr/>
          </p:nvSpPr>
          <p:spPr>
            <a:xfrm>
              <a:off x="9245600" y="3138311"/>
              <a:ext cx="2235200" cy="462845"/>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9B58668-138B-4CFC-9B4A-6A586E7FB17E}"/>
                </a:ext>
              </a:extLst>
            </p:cNvPr>
            <p:cNvSpPr/>
            <p:nvPr/>
          </p:nvSpPr>
          <p:spPr>
            <a:xfrm>
              <a:off x="9138356" y="5322711"/>
              <a:ext cx="2235200" cy="462845"/>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1877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251F3-831D-4349-8395-546877F54E90}"/>
              </a:ext>
            </a:extLst>
          </p:cNvPr>
          <p:cNvPicPr>
            <a:picLocks noChangeAspect="1"/>
          </p:cNvPicPr>
          <p:nvPr/>
        </p:nvPicPr>
        <p:blipFill>
          <a:blip r:embed="rId2"/>
          <a:stretch>
            <a:fillRect/>
          </a:stretch>
        </p:blipFill>
        <p:spPr>
          <a:xfrm>
            <a:off x="0" y="1414848"/>
            <a:ext cx="12192000" cy="4028303"/>
          </a:xfrm>
          <a:prstGeom prst="rect">
            <a:avLst/>
          </a:prstGeom>
        </p:spPr>
      </p:pic>
      <p:sp>
        <p:nvSpPr>
          <p:cNvPr id="3" name="TextBox 2">
            <a:extLst>
              <a:ext uri="{FF2B5EF4-FFF2-40B4-BE49-F238E27FC236}">
                <a16:creationId xmlns:a16="http://schemas.microsoft.com/office/drawing/2014/main" id="{82FECCEF-EFC6-4B80-A155-554477838F76}"/>
              </a:ext>
            </a:extLst>
          </p:cNvPr>
          <p:cNvSpPr txBox="1"/>
          <p:nvPr/>
        </p:nvSpPr>
        <p:spPr>
          <a:xfrm>
            <a:off x="1025177" y="488254"/>
            <a:ext cx="3813801" cy="523220"/>
          </a:xfrm>
          <a:prstGeom prst="rect">
            <a:avLst/>
          </a:prstGeom>
          <a:noFill/>
        </p:spPr>
        <p:txBody>
          <a:bodyPr wrap="none" rtlCol="0">
            <a:spAutoFit/>
          </a:bodyPr>
          <a:lstStyle/>
          <a:p>
            <a:r>
              <a:rPr lang="en-US" sz="2800" dirty="0"/>
              <a:t>Another heroin example.</a:t>
            </a:r>
          </a:p>
        </p:txBody>
      </p:sp>
    </p:spTree>
    <p:extLst>
      <p:ext uri="{BB962C8B-B14F-4D97-AF65-F5344CB8AC3E}">
        <p14:creationId xmlns:p14="http://schemas.microsoft.com/office/powerpoint/2010/main" val="60709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E19C4C-33ED-40AC-B094-0A90D55C1963}"/>
              </a:ext>
            </a:extLst>
          </p:cNvPr>
          <p:cNvPicPr>
            <a:picLocks noChangeAspect="1"/>
          </p:cNvPicPr>
          <p:nvPr/>
        </p:nvPicPr>
        <p:blipFill rotWithShape="1">
          <a:blip r:embed="rId2"/>
          <a:srcRect b="7637"/>
          <a:stretch/>
        </p:blipFill>
        <p:spPr>
          <a:xfrm>
            <a:off x="440267" y="1927039"/>
            <a:ext cx="5133975" cy="3615806"/>
          </a:xfrm>
          <a:prstGeom prst="rect">
            <a:avLst/>
          </a:prstGeom>
        </p:spPr>
      </p:pic>
      <p:sp>
        <p:nvSpPr>
          <p:cNvPr id="3" name="TextBox 2">
            <a:extLst>
              <a:ext uri="{FF2B5EF4-FFF2-40B4-BE49-F238E27FC236}">
                <a16:creationId xmlns:a16="http://schemas.microsoft.com/office/drawing/2014/main" id="{892162E8-2214-4378-AE18-6846852E3340}"/>
              </a:ext>
            </a:extLst>
          </p:cNvPr>
          <p:cNvSpPr txBox="1"/>
          <p:nvPr/>
        </p:nvSpPr>
        <p:spPr>
          <a:xfrm>
            <a:off x="7021137" y="3625796"/>
            <a:ext cx="3288785"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Opiate Confirmation</a:t>
            </a:r>
          </a:p>
          <a:p>
            <a:pPr marL="342900" indent="-342900">
              <a:buAutoNum type="alphaUcPeriod"/>
            </a:pPr>
            <a:r>
              <a:rPr lang="en-US" dirty="0"/>
              <a:t>Amphetamine Confirmation</a:t>
            </a:r>
          </a:p>
          <a:p>
            <a:pPr marL="342900" indent="-342900">
              <a:buAutoNum type="alphaUcPeriod"/>
            </a:pPr>
            <a:r>
              <a:rPr lang="en-US" dirty="0"/>
              <a:t>Benzodiazepine Confirmation</a:t>
            </a:r>
          </a:p>
          <a:p>
            <a:pPr marL="342900" indent="-342900">
              <a:buAutoNum type="alphaUcPeriod"/>
            </a:pPr>
            <a:r>
              <a:rPr lang="en-US" dirty="0"/>
              <a:t>Oxy/</a:t>
            </a:r>
            <a:r>
              <a:rPr lang="en-US" dirty="0" err="1"/>
              <a:t>Opi</a:t>
            </a:r>
            <a:r>
              <a:rPr lang="en-US" dirty="0"/>
              <a:t> Canned Comment</a:t>
            </a:r>
          </a:p>
          <a:p>
            <a:pPr marL="342900" indent="-342900">
              <a:buAutoNum type="alphaUcPeriod"/>
            </a:pPr>
            <a:r>
              <a:rPr lang="en-US" dirty="0"/>
              <a:t>No further testing required</a:t>
            </a:r>
          </a:p>
        </p:txBody>
      </p:sp>
      <p:sp>
        <p:nvSpPr>
          <p:cNvPr id="5" name="TextBox 4">
            <a:extLst>
              <a:ext uri="{FF2B5EF4-FFF2-40B4-BE49-F238E27FC236}">
                <a16:creationId xmlns:a16="http://schemas.microsoft.com/office/drawing/2014/main" id="{B1BE068B-4254-4A8D-A46F-DF37DEA34309}"/>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10. QUESTION</a:t>
            </a:r>
          </a:p>
        </p:txBody>
      </p:sp>
      <p:grpSp>
        <p:nvGrpSpPr>
          <p:cNvPr id="8" name="Group 7">
            <a:extLst>
              <a:ext uri="{FF2B5EF4-FFF2-40B4-BE49-F238E27FC236}">
                <a16:creationId xmlns:a16="http://schemas.microsoft.com/office/drawing/2014/main" id="{E7FC4387-D1F4-4856-AED1-62C72359C17A}"/>
              </a:ext>
            </a:extLst>
          </p:cNvPr>
          <p:cNvGrpSpPr/>
          <p:nvPr/>
        </p:nvGrpSpPr>
        <p:grpSpPr>
          <a:xfrm>
            <a:off x="5887331" y="111511"/>
            <a:ext cx="6219825" cy="3038123"/>
            <a:chOff x="6113109" y="111511"/>
            <a:chExt cx="6219825" cy="3038123"/>
          </a:xfrm>
        </p:grpSpPr>
        <p:pic>
          <p:nvPicPr>
            <p:cNvPr id="6" name="Picture 5">
              <a:extLst>
                <a:ext uri="{FF2B5EF4-FFF2-40B4-BE49-F238E27FC236}">
                  <a16:creationId xmlns:a16="http://schemas.microsoft.com/office/drawing/2014/main" id="{DF2CC201-DB59-4512-B390-0C99F3CA8362}"/>
                </a:ext>
              </a:extLst>
            </p:cNvPr>
            <p:cNvPicPr>
              <a:picLocks noChangeAspect="1"/>
            </p:cNvPicPr>
            <p:nvPr/>
          </p:nvPicPr>
          <p:blipFill>
            <a:blip r:embed="rId3"/>
            <a:stretch>
              <a:fillRect/>
            </a:stretch>
          </p:blipFill>
          <p:spPr>
            <a:xfrm>
              <a:off x="6113109" y="111511"/>
              <a:ext cx="6219825" cy="2857500"/>
            </a:xfrm>
            <a:prstGeom prst="rect">
              <a:avLst/>
            </a:prstGeom>
          </p:spPr>
        </p:pic>
        <p:pic>
          <p:nvPicPr>
            <p:cNvPr id="7" name="Picture 6">
              <a:extLst>
                <a:ext uri="{FF2B5EF4-FFF2-40B4-BE49-F238E27FC236}">
                  <a16:creationId xmlns:a16="http://schemas.microsoft.com/office/drawing/2014/main" id="{4C631F10-06AF-4D04-9F73-4262F610A03A}"/>
                </a:ext>
              </a:extLst>
            </p:cNvPr>
            <p:cNvPicPr>
              <a:picLocks noChangeAspect="1"/>
            </p:cNvPicPr>
            <p:nvPr/>
          </p:nvPicPr>
          <p:blipFill rotWithShape="1">
            <a:blip r:embed="rId4"/>
            <a:srcRect l="3809" t="34072" r="26451" b="12468"/>
            <a:stretch/>
          </p:blipFill>
          <p:spPr>
            <a:xfrm>
              <a:off x="6180665" y="2920493"/>
              <a:ext cx="6084711" cy="229141"/>
            </a:xfrm>
            <a:prstGeom prst="rect">
              <a:avLst/>
            </a:prstGeom>
          </p:spPr>
        </p:pic>
      </p:grpSp>
    </p:spTree>
    <p:extLst>
      <p:ext uri="{BB962C8B-B14F-4D97-AF65-F5344CB8AC3E}">
        <p14:creationId xmlns:p14="http://schemas.microsoft.com/office/powerpoint/2010/main" val="2005437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D7F327-E082-4CAA-9570-93A92F639F20}"/>
              </a:ext>
            </a:extLst>
          </p:cNvPr>
          <p:cNvPicPr>
            <a:picLocks noChangeAspect="1"/>
          </p:cNvPicPr>
          <p:nvPr/>
        </p:nvPicPr>
        <p:blipFill>
          <a:blip r:embed="rId2"/>
          <a:stretch>
            <a:fillRect/>
          </a:stretch>
        </p:blipFill>
        <p:spPr>
          <a:xfrm>
            <a:off x="160016" y="1910644"/>
            <a:ext cx="5372453" cy="4248936"/>
          </a:xfrm>
          <a:prstGeom prst="rect">
            <a:avLst/>
          </a:prstGeom>
        </p:spPr>
      </p:pic>
      <p:pic>
        <p:nvPicPr>
          <p:cNvPr id="4" name="Picture 3">
            <a:extLst>
              <a:ext uri="{FF2B5EF4-FFF2-40B4-BE49-F238E27FC236}">
                <a16:creationId xmlns:a16="http://schemas.microsoft.com/office/drawing/2014/main" id="{B63AC94E-7EEB-40DC-BA99-0F154CD7B21A}"/>
              </a:ext>
            </a:extLst>
          </p:cNvPr>
          <p:cNvPicPr>
            <a:picLocks noChangeAspect="1"/>
          </p:cNvPicPr>
          <p:nvPr/>
        </p:nvPicPr>
        <p:blipFill>
          <a:blip r:embed="rId3"/>
          <a:stretch>
            <a:fillRect/>
          </a:stretch>
        </p:blipFill>
        <p:spPr>
          <a:xfrm>
            <a:off x="5906206" y="400226"/>
            <a:ext cx="5753100" cy="2219325"/>
          </a:xfrm>
          <a:prstGeom prst="rect">
            <a:avLst/>
          </a:prstGeom>
        </p:spPr>
      </p:pic>
      <p:sp>
        <p:nvSpPr>
          <p:cNvPr id="5" name="TextBox 4">
            <a:extLst>
              <a:ext uri="{FF2B5EF4-FFF2-40B4-BE49-F238E27FC236}">
                <a16:creationId xmlns:a16="http://schemas.microsoft.com/office/drawing/2014/main" id="{ACF45F1A-0D05-4CF6-801B-29609659136D}"/>
              </a:ext>
            </a:extLst>
          </p:cNvPr>
          <p:cNvSpPr txBox="1"/>
          <p:nvPr/>
        </p:nvSpPr>
        <p:spPr>
          <a:xfrm>
            <a:off x="6661821" y="3089301"/>
            <a:ext cx="3612143"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Amphetamine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No further testing is needed</a:t>
            </a:r>
          </a:p>
        </p:txBody>
      </p:sp>
      <p:sp>
        <p:nvSpPr>
          <p:cNvPr id="6" name="TextBox 5">
            <a:extLst>
              <a:ext uri="{FF2B5EF4-FFF2-40B4-BE49-F238E27FC236}">
                <a16:creationId xmlns:a16="http://schemas.microsoft.com/office/drawing/2014/main" id="{9788B707-80F8-4197-B82A-FB9F76C359CD}"/>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11. QUESTION</a:t>
            </a:r>
          </a:p>
        </p:txBody>
      </p:sp>
    </p:spTree>
    <p:extLst>
      <p:ext uri="{BB962C8B-B14F-4D97-AF65-F5344CB8AC3E}">
        <p14:creationId xmlns:p14="http://schemas.microsoft.com/office/powerpoint/2010/main" val="239721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0B41EA-1BC1-4B56-920B-D91FAE90DAD5}"/>
              </a:ext>
            </a:extLst>
          </p:cNvPr>
          <p:cNvPicPr>
            <a:picLocks noChangeAspect="1"/>
          </p:cNvPicPr>
          <p:nvPr/>
        </p:nvPicPr>
        <p:blipFill rotWithShape="1">
          <a:blip r:embed="rId2"/>
          <a:srcRect t="8519"/>
          <a:stretch/>
        </p:blipFill>
        <p:spPr>
          <a:xfrm>
            <a:off x="105304" y="1591734"/>
            <a:ext cx="9610725" cy="3877556"/>
          </a:xfrm>
          <a:prstGeom prst="rect">
            <a:avLst/>
          </a:prstGeom>
        </p:spPr>
      </p:pic>
      <p:sp>
        <p:nvSpPr>
          <p:cNvPr id="3" name="TextBox 2">
            <a:extLst>
              <a:ext uri="{FF2B5EF4-FFF2-40B4-BE49-F238E27FC236}">
                <a16:creationId xmlns:a16="http://schemas.microsoft.com/office/drawing/2014/main" id="{DCB8B6F1-EC16-46F0-B359-AB7DC9D1ED6B}"/>
              </a:ext>
            </a:extLst>
          </p:cNvPr>
          <p:cNvSpPr txBox="1"/>
          <p:nvPr/>
        </p:nvSpPr>
        <p:spPr>
          <a:xfrm>
            <a:off x="8039065" y="4453627"/>
            <a:ext cx="3612143"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Amphetamine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No further testing is needed</a:t>
            </a:r>
          </a:p>
        </p:txBody>
      </p:sp>
      <p:sp>
        <p:nvSpPr>
          <p:cNvPr id="4" name="TextBox 3">
            <a:extLst>
              <a:ext uri="{FF2B5EF4-FFF2-40B4-BE49-F238E27FC236}">
                <a16:creationId xmlns:a16="http://schemas.microsoft.com/office/drawing/2014/main" id="{5D07D28D-1C8D-4EC7-9D1C-03E66EB341D7}"/>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12. QUESTION</a:t>
            </a:r>
          </a:p>
        </p:txBody>
      </p:sp>
    </p:spTree>
    <p:extLst>
      <p:ext uri="{BB962C8B-B14F-4D97-AF65-F5344CB8AC3E}">
        <p14:creationId xmlns:p14="http://schemas.microsoft.com/office/powerpoint/2010/main" val="3234489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A560FB-7CA8-4177-ADFB-B7680DCDE3F9}"/>
              </a:ext>
            </a:extLst>
          </p:cNvPr>
          <p:cNvPicPr>
            <a:picLocks noChangeAspect="1"/>
          </p:cNvPicPr>
          <p:nvPr/>
        </p:nvPicPr>
        <p:blipFill>
          <a:blip r:embed="rId2"/>
          <a:stretch>
            <a:fillRect/>
          </a:stretch>
        </p:blipFill>
        <p:spPr>
          <a:xfrm>
            <a:off x="267053" y="1564040"/>
            <a:ext cx="5200650" cy="4181475"/>
          </a:xfrm>
          <a:prstGeom prst="rect">
            <a:avLst/>
          </a:prstGeom>
        </p:spPr>
      </p:pic>
      <p:sp>
        <p:nvSpPr>
          <p:cNvPr id="3" name="TextBox 2">
            <a:extLst>
              <a:ext uri="{FF2B5EF4-FFF2-40B4-BE49-F238E27FC236}">
                <a16:creationId xmlns:a16="http://schemas.microsoft.com/office/drawing/2014/main" id="{D890B4A1-7337-4F54-ADAB-C65C7E99E773}"/>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13. QUESTION</a:t>
            </a:r>
          </a:p>
        </p:txBody>
      </p:sp>
      <p:sp>
        <p:nvSpPr>
          <p:cNvPr id="4" name="TextBox 3">
            <a:extLst>
              <a:ext uri="{FF2B5EF4-FFF2-40B4-BE49-F238E27FC236}">
                <a16:creationId xmlns:a16="http://schemas.microsoft.com/office/drawing/2014/main" id="{64C7DDC8-36BC-4660-8C65-C8330B413EE0}"/>
              </a:ext>
            </a:extLst>
          </p:cNvPr>
          <p:cNvSpPr txBox="1"/>
          <p:nvPr/>
        </p:nvSpPr>
        <p:spPr>
          <a:xfrm>
            <a:off x="7531065" y="2410338"/>
            <a:ext cx="3612143"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Amphetamine Confirmation</a:t>
            </a:r>
          </a:p>
          <a:p>
            <a:pPr marL="342900" indent="-342900">
              <a:buAutoNum type="alphaUcPeriod"/>
            </a:pPr>
            <a:r>
              <a:rPr lang="en-US" dirty="0"/>
              <a:t>Buprenorphine Screen</a:t>
            </a:r>
          </a:p>
          <a:p>
            <a:pPr marL="342900" indent="-342900">
              <a:buAutoNum type="alphaUcPeriod"/>
            </a:pPr>
            <a:r>
              <a:rPr lang="en-US" dirty="0"/>
              <a:t>THC Confirmation</a:t>
            </a:r>
          </a:p>
          <a:p>
            <a:pPr marL="342900" indent="-342900">
              <a:buAutoNum type="alphaUcPeriod"/>
            </a:pPr>
            <a:r>
              <a:rPr lang="en-US" dirty="0"/>
              <a:t>No further testing is needed</a:t>
            </a:r>
          </a:p>
        </p:txBody>
      </p:sp>
    </p:spTree>
    <p:extLst>
      <p:ext uri="{BB962C8B-B14F-4D97-AF65-F5344CB8AC3E}">
        <p14:creationId xmlns:p14="http://schemas.microsoft.com/office/powerpoint/2010/main" val="1389651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B43DE2-B267-4ED6-B37B-B6DACE042019}"/>
              </a:ext>
            </a:extLst>
          </p:cNvPr>
          <p:cNvPicPr>
            <a:picLocks noChangeAspect="1"/>
          </p:cNvPicPr>
          <p:nvPr/>
        </p:nvPicPr>
        <p:blipFill>
          <a:blip r:embed="rId2"/>
          <a:stretch>
            <a:fillRect/>
          </a:stretch>
        </p:blipFill>
        <p:spPr>
          <a:xfrm>
            <a:off x="223024" y="1563864"/>
            <a:ext cx="5095875" cy="4362450"/>
          </a:xfrm>
          <a:prstGeom prst="rect">
            <a:avLst/>
          </a:prstGeom>
        </p:spPr>
      </p:pic>
      <p:sp>
        <p:nvSpPr>
          <p:cNvPr id="3" name="TextBox 2">
            <a:extLst>
              <a:ext uri="{FF2B5EF4-FFF2-40B4-BE49-F238E27FC236}">
                <a16:creationId xmlns:a16="http://schemas.microsoft.com/office/drawing/2014/main" id="{F31F0D1E-2FBF-4EFF-879A-A1CFF279E2F8}"/>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14. QUESTION</a:t>
            </a:r>
          </a:p>
        </p:txBody>
      </p:sp>
      <p:sp>
        <p:nvSpPr>
          <p:cNvPr id="4" name="TextBox 3">
            <a:extLst>
              <a:ext uri="{FF2B5EF4-FFF2-40B4-BE49-F238E27FC236}">
                <a16:creationId xmlns:a16="http://schemas.microsoft.com/office/drawing/2014/main" id="{A26B281B-E962-4AE3-8575-A0A300A8D3A9}"/>
              </a:ext>
            </a:extLst>
          </p:cNvPr>
          <p:cNvSpPr txBox="1"/>
          <p:nvPr/>
        </p:nvSpPr>
        <p:spPr>
          <a:xfrm>
            <a:off x="7181109" y="2195849"/>
            <a:ext cx="3612143"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Oxy/</a:t>
            </a:r>
            <a:r>
              <a:rPr lang="en-US" dirty="0" err="1"/>
              <a:t>Opi</a:t>
            </a:r>
            <a:r>
              <a:rPr lang="en-US" dirty="0"/>
              <a:t> Canned Comment</a:t>
            </a:r>
          </a:p>
          <a:p>
            <a:pPr marL="342900" indent="-342900">
              <a:buAutoNum type="alphaUcPeriod"/>
            </a:pPr>
            <a:r>
              <a:rPr lang="en-US" dirty="0"/>
              <a:t>Opiate Confirmation</a:t>
            </a:r>
          </a:p>
          <a:p>
            <a:pPr marL="342900" indent="-342900">
              <a:buAutoNum type="alphaUcPeriod"/>
            </a:pPr>
            <a:r>
              <a:rPr lang="en-US" dirty="0"/>
              <a:t>Oxy Confirmation</a:t>
            </a:r>
          </a:p>
          <a:p>
            <a:pPr marL="342900" indent="-342900">
              <a:buAutoNum type="alphaUcPeriod"/>
            </a:pPr>
            <a:r>
              <a:rPr lang="en-US" dirty="0"/>
              <a:t>No further testing is needed</a:t>
            </a:r>
          </a:p>
        </p:txBody>
      </p:sp>
    </p:spTree>
    <p:extLst>
      <p:ext uri="{BB962C8B-B14F-4D97-AF65-F5344CB8AC3E}">
        <p14:creationId xmlns:p14="http://schemas.microsoft.com/office/powerpoint/2010/main" val="3100393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ADA142-D69C-4DF5-98B7-3271FFFD3805}"/>
              </a:ext>
            </a:extLst>
          </p:cNvPr>
          <p:cNvPicPr>
            <a:picLocks noChangeAspect="1"/>
          </p:cNvPicPr>
          <p:nvPr/>
        </p:nvPicPr>
        <p:blipFill>
          <a:blip r:embed="rId2"/>
          <a:stretch>
            <a:fillRect/>
          </a:stretch>
        </p:blipFill>
        <p:spPr>
          <a:xfrm>
            <a:off x="314148" y="1630187"/>
            <a:ext cx="5038725" cy="4591050"/>
          </a:xfrm>
          <a:prstGeom prst="rect">
            <a:avLst/>
          </a:prstGeom>
        </p:spPr>
      </p:pic>
      <p:sp>
        <p:nvSpPr>
          <p:cNvPr id="3" name="TextBox 2">
            <a:extLst>
              <a:ext uri="{FF2B5EF4-FFF2-40B4-BE49-F238E27FC236}">
                <a16:creationId xmlns:a16="http://schemas.microsoft.com/office/drawing/2014/main" id="{D4ED76AC-31A8-493D-9220-A178CAC8F1FD}"/>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15. QUESTION</a:t>
            </a:r>
          </a:p>
        </p:txBody>
      </p:sp>
      <p:sp>
        <p:nvSpPr>
          <p:cNvPr id="4" name="TextBox 3">
            <a:extLst>
              <a:ext uri="{FF2B5EF4-FFF2-40B4-BE49-F238E27FC236}">
                <a16:creationId xmlns:a16="http://schemas.microsoft.com/office/drawing/2014/main" id="{6D0F545B-2023-4D51-832A-9B9BB00B2270}"/>
              </a:ext>
            </a:extLst>
          </p:cNvPr>
          <p:cNvSpPr txBox="1"/>
          <p:nvPr/>
        </p:nvSpPr>
        <p:spPr>
          <a:xfrm>
            <a:off x="7181109" y="2195849"/>
            <a:ext cx="3612143"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Oxy/</a:t>
            </a:r>
            <a:r>
              <a:rPr lang="en-US" dirty="0" err="1"/>
              <a:t>Opi</a:t>
            </a:r>
            <a:r>
              <a:rPr lang="en-US" dirty="0"/>
              <a:t> Canned Comment</a:t>
            </a:r>
          </a:p>
          <a:p>
            <a:pPr marL="342900" indent="-342900">
              <a:buAutoNum type="alphaUcPeriod"/>
            </a:pPr>
            <a:r>
              <a:rPr lang="en-US" dirty="0"/>
              <a:t>Opiate Confirmation</a:t>
            </a:r>
          </a:p>
          <a:p>
            <a:pPr marL="342900" indent="-342900">
              <a:buAutoNum type="alphaUcPeriod"/>
            </a:pPr>
            <a:r>
              <a:rPr lang="en-US" dirty="0"/>
              <a:t>Oxy Confirmation</a:t>
            </a:r>
          </a:p>
          <a:p>
            <a:pPr marL="342900" indent="-342900">
              <a:buAutoNum type="alphaUcPeriod"/>
            </a:pPr>
            <a:r>
              <a:rPr lang="en-US" dirty="0"/>
              <a:t>No further testing is needed</a:t>
            </a:r>
          </a:p>
        </p:txBody>
      </p:sp>
    </p:spTree>
    <p:extLst>
      <p:ext uri="{BB962C8B-B14F-4D97-AF65-F5344CB8AC3E}">
        <p14:creationId xmlns:p14="http://schemas.microsoft.com/office/powerpoint/2010/main" val="3836821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D13223-7E75-4A68-865D-C737DC223220}"/>
              </a:ext>
            </a:extLst>
          </p:cNvPr>
          <p:cNvPicPr>
            <a:picLocks noChangeAspect="1"/>
          </p:cNvPicPr>
          <p:nvPr/>
        </p:nvPicPr>
        <p:blipFill>
          <a:blip r:embed="rId2"/>
          <a:stretch>
            <a:fillRect/>
          </a:stretch>
        </p:blipFill>
        <p:spPr>
          <a:xfrm>
            <a:off x="203200" y="1980318"/>
            <a:ext cx="5210175" cy="3800475"/>
          </a:xfrm>
          <a:prstGeom prst="rect">
            <a:avLst/>
          </a:prstGeom>
        </p:spPr>
      </p:pic>
      <p:pic>
        <p:nvPicPr>
          <p:cNvPr id="3" name="Picture 2">
            <a:extLst>
              <a:ext uri="{FF2B5EF4-FFF2-40B4-BE49-F238E27FC236}">
                <a16:creationId xmlns:a16="http://schemas.microsoft.com/office/drawing/2014/main" id="{615689C3-3913-480D-9AA8-58FB95345B25}"/>
              </a:ext>
            </a:extLst>
          </p:cNvPr>
          <p:cNvPicPr>
            <a:picLocks noChangeAspect="1"/>
          </p:cNvPicPr>
          <p:nvPr/>
        </p:nvPicPr>
        <p:blipFill>
          <a:blip r:embed="rId3"/>
          <a:stretch>
            <a:fillRect/>
          </a:stretch>
        </p:blipFill>
        <p:spPr>
          <a:xfrm>
            <a:off x="6302551" y="118180"/>
            <a:ext cx="5705475" cy="3762375"/>
          </a:xfrm>
          <a:prstGeom prst="rect">
            <a:avLst/>
          </a:prstGeom>
        </p:spPr>
      </p:pic>
      <p:sp>
        <p:nvSpPr>
          <p:cNvPr id="4" name="TextBox 3">
            <a:extLst>
              <a:ext uri="{FF2B5EF4-FFF2-40B4-BE49-F238E27FC236}">
                <a16:creationId xmlns:a16="http://schemas.microsoft.com/office/drawing/2014/main" id="{8E873B7F-79C6-40E1-B8A2-399F900887BF}"/>
              </a:ext>
            </a:extLst>
          </p:cNvPr>
          <p:cNvSpPr txBox="1"/>
          <p:nvPr/>
        </p:nvSpPr>
        <p:spPr>
          <a:xfrm>
            <a:off x="6932754" y="4205271"/>
            <a:ext cx="3612143"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Oxy/</a:t>
            </a:r>
            <a:r>
              <a:rPr lang="en-US" dirty="0" err="1"/>
              <a:t>Opi</a:t>
            </a:r>
            <a:r>
              <a:rPr lang="en-US" dirty="0"/>
              <a:t> Canned Comment</a:t>
            </a:r>
          </a:p>
          <a:p>
            <a:pPr marL="342900" indent="-342900">
              <a:buAutoNum type="alphaUcPeriod"/>
            </a:pPr>
            <a:r>
              <a:rPr lang="en-US" dirty="0"/>
              <a:t>Benzodiazepine Confirmation</a:t>
            </a:r>
          </a:p>
          <a:p>
            <a:pPr marL="342900" indent="-342900">
              <a:buAutoNum type="alphaUcPeriod"/>
            </a:pPr>
            <a:r>
              <a:rPr lang="en-US" dirty="0"/>
              <a:t>Oxy Confirmation</a:t>
            </a:r>
          </a:p>
          <a:p>
            <a:pPr marL="342900" indent="-342900">
              <a:buAutoNum type="alphaUcPeriod"/>
            </a:pPr>
            <a:r>
              <a:rPr lang="en-US" dirty="0"/>
              <a:t>No further testing is needed</a:t>
            </a:r>
          </a:p>
        </p:txBody>
      </p:sp>
      <p:sp>
        <p:nvSpPr>
          <p:cNvPr id="6" name="TextBox 5">
            <a:extLst>
              <a:ext uri="{FF2B5EF4-FFF2-40B4-BE49-F238E27FC236}">
                <a16:creationId xmlns:a16="http://schemas.microsoft.com/office/drawing/2014/main" id="{AE2A4596-C794-47C3-941D-DECF2864B230}"/>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16. QUESTION</a:t>
            </a:r>
          </a:p>
        </p:txBody>
      </p:sp>
      <p:sp>
        <p:nvSpPr>
          <p:cNvPr id="7" name="TextBox 6">
            <a:extLst>
              <a:ext uri="{FF2B5EF4-FFF2-40B4-BE49-F238E27FC236}">
                <a16:creationId xmlns:a16="http://schemas.microsoft.com/office/drawing/2014/main" id="{2FA66CF3-5EA7-42AE-B083-D98B6DDF8B10}"/>
              </a:ext>
            </a:extLst>
          </p:cNvPr>
          <p:cNvSpPr txBox="1"/>
          <p:nvPr/>
        </p:nvSpPr>
        <p:spPr>
          <a:xfrm>
            <a:off x="846667" y="1162756"/>
            <a:ext cx="3126690" cy="461665"/>
          </a:xfrm>
          <a:prstGeom prst="rect">
            <a:avLst/>
          </a:prstGeom>
          <a:noFill/>
        </p:spPr>
        <p:txBody>
          <a:bodyPr wrap="none" rtlCol="0">
            <a:spAutoFit/>
          </a:bodyPr>
          <a:lstStyle/>
          <a:p>
            <a:r>
              <a:rPr lang="en-US" sz="2400" dirty="0"/>
              <a:t>This is a non-CD patient</a:t>
            </a:r>
          </a:p>
        </p:txBody>
      </p:sp>
    </p:spTree>
    <p:extLst>
      <p:ext uri="{BB962C8B-B14F-4D97-AF65-F5344CB8AC3E}">
        <p14:creationId xmlns:p14="http://schemas.microsoft.com/office/powerpoint/2010/main" val="2693715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D13223-7E75-4A68-865D-C737DC223220}"/>
              </a:ext>
            </a:extLst>
          </p:cNvPr>
          <p:cNvPicPr>
            <a:picLocks noChangeAspect="1"/>
          </p:cNvPicPr>
          <p:nvPr/>
        </p:nvPicPr>
        <p:blipFill>
          <a:blip r:embed="rId2"/>
          <a:stretch>
            <a:fillRect/>
          </a:stretch>
        </p:blipFill>
        <p:spPr>
          <a:xfrm>
            <a:off x="203200" y="1980318"/>
            <a:ext cx="5210175" cy="3800475"/>
          </a:xfrm>
          <a:prstGeom prst="rect">
            <a:avLst/>
          </a:prstGeom>
        </p:spPr>
      </p:pic>
      <p:pic>
        <p:nvPicPr>
          <p:cNvPr id="3" name="Picture 2">
            <a:extLst>
              <a:ext uri="{FF2B5EF4-FFF2-40B4-BE49-F238E27FC236}">
                <a16:creationId xmlns:a16="http://schemas.microsoft.com/office/drawing/2014/main" id="{615689C3-3913-480D-9AA8-58FB95345B25}"/>
              </a:ext>
            </a:extLst>
          </p:cNvPr>
          <p:cNvPicPr>
            <a:picLocks noChangeAspect="1"/>
          </p:cNvPicPr>
          <p:nvPr/>
        </p:nvPicPr>
        <p:blipFill>
          <a:blip r:embed="rId3"/>
          <a:stretch>
            <a:fillRect/>
          </a:stretch>
        </p:blipFill>
        <p:spPr>
          <a:xfrm>
            <a:off x="6302551" y="118180"/>
            <a:ext cx="5705475" cy="3762375"/>
          </a:xfrm>
          <a:prstGeom prst="rect">
            <a:avLst/>
          </a:prstGeom>
        </p:spPr>
      </p:pic>
      <p:sp>
        <p:nvSpPr>
          <p:cNvPr id="4" name="TextBox 3">
            <a:extLst>
              <a:ext uri="{FF2B5EF4-FFF2-40B4-BE49-F238E27FC236}">
                <a16:creationId xmlns:a16="http://schemas.microsoft.com/office/drawing/2014/main" id="{8E873B7F-79C6-40E1-B8A2-399F900887BF}"/>
              </a:ext>
            </a:extLst>
          </p:cNvPr>
          <p:cNvSpPr txBox="1"/>
          <p:nvPr/>
        </p:nvSpPr>
        <p:spPr>
          <a:xfrm>
            <a:off x="6932754" y="4205271"/>
            <a:ext cx="3612143"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Oxy/</a:t>
            </a:r>
            <a:r>
              <a:rPr lang="en-US" dirty="0" err="1"/>
              <a:t>Opi</a:t>
            </a:r>
            <a:r>
              <a:rPr lang="en-US" dirty="0"/>
              <a:t> Canned Comment</a:t>
            </a:r>
          </a:p>
          <a:p>
            <a:pPr marL="342900" indent="-342900">
              <a:buAutoNum type="alphaUcPeriod"/>
            </a:pPr>
            <a:r>
              <a:rPr lang="en-US" dirty="0"/>
              <a:t>Benzodiazepine Confirmation</a:t>
            </a:r>
          </a:p>
          <a:p>
            <a:pPr marL="342900" indent="-342900">
              <a:buAutoNum type="alphaUcPeriod"/>
            </a:pPr>
            <a:r>
              <a:rPr lang="en-US" dirty="0"/>
              <a:t>Oxy Confirmation</a:t>
            </a:r>
          </a:p>
          <a:p>
            <a:pPr marL="342900" indent="-342900">
              <a:buAutoNum type="alphaUcPeriod"/>
            </a:pPr>
            <a:r>
              <a:rPr lang="en-US" dirty="0"/>
              <a:t>No further testing is needed</a:t>
            </a:r>
          </a:p>
        </p:txBody>
      </p:sp>
      <p:sp>
        <p:nvSpPr>
          <p:cNvPr id="6" name="TextBox 5">
            <a:extLst>
              <a:ext uri="{FF2B5EF4-FFF2-40B4-BE49-F238E27FC236}">
                <a16:creationId xmlns:a16="http://schemas.microsoft.com/office/drawing/2014/main" id="{AE2A4596-C794-47C3-941D-DECF2864B230}"/>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17. QUESTION</a:t>
            </a:r>
          </a:p>
        </p:txBody>
      </p:sp>
      <p:sp>
        <p:nvSpPr>
          <p:cNvPr id="7" name="TextBox 6">
            <a:extLst>
              <a:ext uri="{FF2B5EF4-FFF2-40B4-BE49-F238E27FC236}">
                <a16:creationId xmlns:a16="http://schemas.microsoft.com/office/drawing/2014/main" id="{2FA66CF3-5EA7-42AE-B083-D98B6DDF8B10}"/>
              </a:ext>
            </a:extLst>
          </p:cNvPr>
          <p:cNvSpPr txBox="1"/>
          <p:nvPr/>
        </p:nvSpPr>
        <p:spPr>
          <a:xfrm>
            <a:off x="846667" y="1162756"/>
            <a:ext cx="3630481" cy="461665"/>
          </a:xfrm>
          <a:prstGeom prst="rect">
            <a:avLst/>
          </a:prstGeom>
          <a:noFill/>
        </p:spPr>
        <p:txBody>
          <a:bodyPr wrap="none" rtlCol="0">
            <a:spAutoFit/>
          </a:bodyPr>
          <a:lstStyle/>
          <a:p>
            <a:r>
              <a:rPr lang="en-US" sz="2400" dirty="0"/>
              <a:t>What if this is a CD patient?</a:t>
            </a:r>
          </a:p>
        </p:txBody>
      </p:sp>
    </p:spTree>
    <p:extLst>
      <p:ext uri="{BB962C8B-B14F-4D97-AF65-F5344CB8AC3E}">
        <p14:creationId xmlns:p14="http://schemas.microsoft.com/office/powerpoint/2010/main" val="2815640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4072D4-77A4-4AE3-BFDB-E4BD448F4DDE}"/>
              </a:ext>
            </a:extLst>
          </p:cNvPr>
          <p:cNvPicPr>
            <a:picLocks noChangeAspect="1"/>
          </p:cNvPicPr>
          <p:nvPr/>
        </p:nvPicPr>
        <p:blipFill>
          <a:blip r:embed="rId2"/>
          <a:stretch>
            <a:fillRect/>
          </a:stretch>
        </p:blipFill>
        <p:spPr>
          <a:xfrm>
            <a:off x="139870" y="118303"/>
            <a:ext cx="6083484" cy="5701561"/>
          </a:xfrm>
          <a:prstGeom prst="rect">
            <a:avLst/>
          </a:prstGeom>
        </p:spPr>
      </p:pic>
      <p:pic>
        <p:nvPicPr>
          <p:cNvPr id="4" name="Picture 3">
            <a:extLst>
              <a:ext uri="{FF2B5EF4-FFF2-40B4-BE49-F238E27FC236}">
                <a16:creationId xmlns:a16="http://schemas.microsoft.com/office/drawing/2014/main" id="{1B7B2ACC-DF54-4B41-9FD2-26FFAAA642CC}"/>
              </a:ext>
            </a:extLst>
          </p:cNvPr>
          <p:cNvPicPr>
            <a:picLocks noChangeAspect="1"/>
          </p:cNvPicPr>
          <p:nvPr/>
        </p:nvPicPr>
        <p:blipFill rotWithShape="1">
          <a:blip r:embed="rId3"/>
          <a:srcRect r="21509"/>
          <a:stretch/>
        </p:blipFill>
        <p:spPr>
          <a:xfrm>
            <a:off x="3832964" y="2617885"/>
            <a:ext cx="8359036" cy="4240115"/>
          </a:xfrm>
          <a:prstGeom prst="rect">
            <a:avLst/>
          </a:prstGeom>
        </p:spPr>
      </p:pic>
      <p:sp>
        <p:nvSpPr>
          <p:cNvPr id="2" name="TextBox 1">
            <a:extLst>
              <a:ext uri="{FF2B5EF4-FFF2-40B4-BE49-F238E27FC236}">
                <a16:creationId xmlns:a16="http://schemas.microsoft.com/office/drawing/2014/main" id="{F1B392C7-BBE9-4B7C-9EE3-EDAA2C3B8E15}"/>
              </a:ext>
            </a:extLst>
          </p:cNvPr>
          <p:cNvSpPr txBox="1"/>
          <p:nvPr/>
        </p:nvSpPr>
        <p:spPr>
          <a:xfrm>
            <a:off x="6864264" y="1156438"/>
            <a:ext cx="4609578" cy="1200329"/>
          </a:xfrm>
          <a:prstGeom prst="rect">
            <a:avLst/>
          </a:prstGeom>
          <a:noFill/>
        </p:spPr>
        <p:txBody>
          <a:bodyPr wrap="square" rtlCol="0">
            <a:spAutoFit/>
          </a:bodyPr>
          <a:lstStyle/>
          <a:p>
            <a:r>
              <a:rPr lang="en-US" sz="2400" dirty="0"/>
              <a:t>When a comment is added in Cerner.  It will look like this in Health Connect .</a:t>
            </a:r>
          </a:p>
        </p:txBody>
      </p:sp>
      <p:cxnSp>
        <p:nvCxnSpPr>
          <p:cNvPr id="6" name="Straight Arrow Connector 5">
            <a:extLst>
              <a:ext uri="{FF2B5EF4-FFF2-40B4-BE49-F238E27FC236}">
                <a16:creationId xmlns:a16="http://schemas.microsoft.com/office/drawing/2014/main" id="{18A5CF0A-E543-4FB0-92A7-A7E262FA333B}"/>
              </a:ext>
            </a:extLst>
          </p:cNvPr>
          <p:cNvCxnSpPr/>
          <p:nvPr/>
        </p:nvCxnSpPr>
        <p:spPr>
          <a:xfrm>
            <a:off x="7791189" y="2356767"/>
            <a:ext cx="0" cy="1224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735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471FAD-9BC8-4DC0-8E3C-13D84439A11A}"/>
              </a:ext>
            </a:extLst>
          </p:cNvPr>
          <p:cNvPicPr>
            <a:picLocks noChangeAspect="1"/>
          </p:cNvPicPr>
          <p:nvPr/>
        </p:nvPicPr>
        <p:blipFill>
          <a:blip r:embed="rId2"/>
          <a:stretch>
            <a:fillRect/>
          </a:stretch>
        </p:blipFill>
        <p:spPr>
          <a:xfrm>
            <a:off x="197026" y="1708150"/>
            <a:ext cx="5114925" cy="3848100"/>
          </a:xfrm>
          <a:prstGeom prst="rect">
            <a:avLst/>
          </a:prstGeom>
        </p:spPr>
      </p:pic>
      <p:sp>
        <p:nvSpPr>
          <p:cNvPr id="4" name="TextBox 3">
            <a:extLst>
              <a:ext uri="{FF2B5EF4-FFF2-40B4-BE49-F238E27FC236}">
                <a16:creationId xmlns:a16="http://schemas.microsoft.com/office/drawing/2014/main" id="{4B8A13DF-34F2-44AF-A428-1FD714FCF134}"/>
              </a:ext>
            </a:extLst>
          </p:cNvPr>
          <p:cNvSpPr txBox="1"/>
          <p:nvPr/>
        </p:nvSpPr>
        <p:spPr>
          <a:xfrm>
            <a:off x="7023065" y="2616537"/>
            <a:ext cx="4799584" cy="2031325"/>
          </a:xfrm>
          <a:prstGeom prst="rect">
            <a:avLst/>
          </a:prstGeom>
          <a:solidFill>
            <a:schemeClr val="bg1"/>
          </a:solidFill>
        </p:spPr>
        <p:txBody>
          <a:bodyPr wrap="none" rtlCol="0">
            <a:spAutoFit/>
          </a:bodyPr>
          <a:lstStyle/>
          <a:p>
            <a:r>
              <a:rPr lang="en-US" b="1" dirty="0"/>
              <a:t>What other comments/tests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Benzodiazepine Canned Comment</a:t>
            </a:r>
          </a:p>
          <a:p>
            <a:pPr marL="342900" indent="-342900">
              <a:buAutoNum type="alphaUcPeriod"/>
            </a:pPr>
            <a:r>
              <a:rPr lang="en-US" dirty="0"/>
              <a:t>Benzodiazepine Confirmation</a:t>
            </a:r>
          </a:p>
          <a:p>
            <a:pPr marL="342900" indent="-342900">
              <a:buAutoNum type="alphaUcPeriod"/>
            </a:pPr>
            <a:r>
              <a:rPr lang="en-US" dirty="0"/>
              <a:t>Oxy Confirmation</a:t>
            </a:r>
          </a:p>
          <a:p>
            <a:pPr marL="342900" indent="-342900">
              <a:buAutoNum type="alphaUcPeriod"/>
            </a:pPr>
            <a:r>
              <a:rPr lang="en-US" dirty="0"/>
              <a:t>No further testing is needed</a:t>
            </a:r>
          </a:p>
        </p:txBody>
      </p:sp>
      <p:sp>
        <p:nvSpPr>
          <p:cNvPr id="5" name="TextBox 4">
            <a:extLst>
              <a:ext uri="{FF2B5EF4-FFF2-40B4-BE49-F238E27FC236}">
                <a16:creationId xmlns:a16="http://schemas.microsoft.com/office/drawing/2014/main" id="{F2EA606D-F2AB-41FB-80C0-9860EB81B60F}"/>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18. QUESTION</a:t>
            </a:r>
          </a:p>
        </p:txBody>
      </p:sp>
    </p:spTree>
    <p:extLst>
      <p:ext uri="{BB962C8B-B14F-4D97-AF65-F5344CB8AC3E}">
        <p14:creationId xmlns:p14="http://schemas.microsoft.com/office/powerpoint/2010/main" val="4047443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9E95F0-B521-46F7-83B5-D5EC30149F23}"/>
              </a:ext>
            </a:extLst>
          </p:cNvPr>
          <p:cNvSpPr txBox="1"/>
          <p:nvPr/>
        </p:nvSpPr>
        <p:spPr>
          <a:xfrm>
            <a:off x="0" y="5657671"/>
            <a:ext cx="12074027" cy="1200329"/>
          </a:xfrm>
          <a:prstGeom prst="rect">
            <a:avLst/>
          </a:prstGeom>
          <a:noFill/>
        </p:spPr>
        <p:txBody>
          <a:bodyPr wrap="square" rtlCol="0">
            <a:spAutoFit/>
          </a:bodyPr>
          <a:lstStyle/>
          <a:p>
            <a:pPr algn="just"/>
            <a:r>
              <a:rPr lang="en-US" dirty="0"/>
              <a:t>Sertraline is an SSRI and can cross react with the Benzodiazepine screen.  Low level positive would be an expected results for such an occurrence.  We still send out for confirmation.  I did add a comment to this Benzo Confirm result saying the Sertraline is the cause of the false positive.  It is ok NOT to send for confirm and just add a comment saying “possible false positive due to Sertraline”. Especially if confirm has been done in past with a Negative benzo result and similar screen semi-quant.</a:t>
            </a:r>
          </a:p>
        </p:txBody>
      </p:sp>
      <p:sp>
        <p:nvSpPr>
          <p:cNvPr id="7" name="TextBox 6">
            <a:extLst>
              <a:ext uri="{FF2B5EF4-FFF2-40B4-BE49-F238E27FC236}">
                <a16:creationId xmlns:a16="http://schemas.microsoft.com/office/drawing/2014/main" id="{00B81024-5E61-438C-BDEE-88AF70CA8F4E}"/>
              </a:ext>
            </a:extLst>
          </p:cNvPr>
          <p:cNvSpPr txBox="1"/>
          <p:nvPr/>
        </p:nvSpPr>
        <p:spPr>
          <a:xfrm>
            <a:off x="223024" y="111511"/>
            <a:ext cx="4479752" cy="646331"/>
          </a:xfrm>
          <a:prstGeom prst="rect">
            <a:avLst/>
          </a:prstGeom>
          <a:noFill/>
        </p:spPr>
        <p:txBody>
          <a:bodyPr wrap="none" rtlCol="0">
            <a:spAutoFit/>
          </a:bodyPr>
          <a:lstStyle/>
          <a:p>
            <a:r>
              <a:rPr lang="en-US" sz="3600" dirty="0">
                <a:highlight>
                  <a:srgbClr val="C0C0C0"/>
                </a:highlight>
              </a:rPr>
              <a:t>Benzodiazepine Screen</a:t>
            </a:r>
          </a:p>
        </p:txBody>
      </p:sp>
      <p:pic>
        <p:nvPicPr>
          <p:cNvPr id="8" name="Picture 7">
            <a:extLst>
              <a:ext uri="{FF2B5EF4-FFF2-40B4-BE49-F238E27FC236}">
                <a16:creationId xmlns:a16="http://schemas.microsoft.com/office/drawing/2014/main" id="{DB0221DD-233D-4C66-ABF8-04FC3733009B}"/>
              </a:ext>
            </a:extLst>
          </p:cNvPr>
          <p:cNvPicPr>
            <a:picLocks noChangeAspect="1"/>
          </p:cNvPicPr>
          <p:nvPr/>
        </p:nvPicPr>
        <p:blipFill>
          <a:blip r:embed="rId2"/>
          <a:stretch>
            <a:fillRect/>
          </a:stretch>
        </p:blipFill>
        <p:spPr>
          <a:xfrm>
            <a:off x="0" y="1204575"/>
            <a:ext cx="8296275" cy="4267200"/>
          </a:xfrm>
          <a:prstGeom prst="rect">
            <a:avLst/>
          </a:prstGeom>
        </p:spPr>
      </p:pic>
      <p:sp>
        <p:nvSpPr>
          <p:cNvPr id="5" name="TextBox 4">
            <a:extLst>
              <a:ext uri="{FF2B5EF4-FFF2-40B4-BE49-F238E27FC236}">
                <a16:creationId xmlns:a16="http://schemas.microsoft.com/office/drawing/2014/main" id="{750B14D5-29F5-4ABE-8911-0419ADCE54B3}"/>
              </a:ext>
            </a:extLst>
          </p:cNvPr>
          <p:cNvSpPr txBox="1"/>
          <p:nvPr/>
        </p:nvSpPr>
        <p:spPr>
          <a:xfrm>
            <a:off x="7312225" y="565710"/>
            <a:ext cx="4499437" cy="830997"/>
          </a:xfrm>
          <a:prstGeom prst="rect">
            <a:avLst/>
          </a:prstGeom>
          <a:solidFill>
            <a:schemeClr val="bg1"/>
          </a:solidFill>
        </p:spPr>
        <p:txBody>
          <a:bodyPr wrap="none" rtlCol="0">
            <a:spAutoFit/>
          </a:bodyPr>
          <a:lstStyle/>
          <a:p>
            <a:r>
              <a:rPr lang="en-US" sz="2400" b="1" dirty="0"/>
              <a:t>Do you think this person is taking </a:t>
            </a:r>
          </a:p>
          <a:p>
            <a:r>
              <a:rPr lang="en-US" sz="2400" b="1" dirty="0"/>
              <a:t>Benzodiazepines? </a:t>
            </a:r>
          </a:p>
        </p:txBody>
      </p:sp>
    </p:spTree>
    <p:extLst>
      <p:ext uri="{BB962C8B-B14F-4D97-AF65-F5344CB8AC3E}">
        <p14:creationId xmlns:p14="http://schemas.microsoft.com/office/powerpoint/2010/main" val="1200871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44DCF0A-DE6D-4F8A-AD34-D40D3F662CF6}"/>
              </a:ext>
            </a:extLst>
          </p:cNvPr>
          <p:cNvGrpSpPr/>
          <p:nvPr/>
        </p:nvGrpSpPr>
        <p:grpSpPr>
          <a:xfrm>
            <a:off x="306824" y="265125"/>
            <a:ext cx="11602036" cy="6106235"/>
            <a:chOff x="306824" y="265125"/>
            <a:chExt cx="11602036" cy="6106235"/>
          </a:xfrm>
        </p:grpSpPr>
        <p:grpSp>
          <p:nvGrpSpPr>
            <p:cNvPr id="5" name="Group 4">
              <a:extLst>
                <a:ext uri="{FF2B5EF4-FFF2-40B4-BE49-F238E27FC236}">
                  <a16:creationId xmlns:a16="http://schemas.microsoft.com/office/drawing/2014/main" id="{DB33E54F-0DFB-4FEF-B0D1-7880C4EFF128}"/>
                </a:ext>
              </a:extLst>
            </p:cNvPr>
            <p:cNvGrpSpPr/>
            <p:nvPr/>
          </p:nvGrpSpPr>
          <p:grpSpPr>
            <a:xfrm>
              <a:off x="306824" y="409444"/>
              <a:ext cx="3411383" cy="3185525"/>
              <a:chOff x="306824" y="409444"/>
              <a:chExt cx="3411383" cy="3185525"/>
            </a:xfrm>
          </p:grpSpPr>
          <p:pic>
            <p:nvPicPr>
              <p:cNvPr id="2" name="Picture 1">
                <a:extLst>
                  <a:ext uri="{FF2B5EF4-FFF2-40B4-BE49-F238E27FC236}">
                    <a16:creationId xmlns:a16="http://schemas.microsoft.com/office/drawing/2014/main" id="{92FCD8E3-8C52-48E6-A42D-8B6274B7FB31}"/>
                  </a:ext>
                </a:extLst>
              </p:cNvPr>
              <p:cNvPicPr>
                <a:picLocks noChangeAspect="1"/>
              </p:cNvPicPr>
              <p:nvPr/>
            </p:nvPicPr>
            <p:blipFill>
              <a:blip r:embed="rId2"/>
              <a:stretch>
                <a:fillRect/>
              </a:stretch>
            </p:blipFill>
            <p:spPr>
              <a:xfrm rot="16200000">
                <a:off x="419752" y="409444"/>
                <a:ext cx="3185525" cy="3185525"/>
              </a:xfrm>
              <a:prstGeom prst="rect">
                <a:avLst/>
              </a:prstGeom>
            </p:spPr>
          </p:pic>
          <p:sp>
            <p:nvSpPr>
              <p:cNvPr id="3" name="TextBox 2">
                <a:extLst>
                  <a:ext uri="{FF2B5EF4-FFF2-40B4-BE49-F238E27FC236}">
                    <a16:creationId xmlns:a16="http://schemas.microsoft.com/office/drawing/2014/main" id="{2596B653-5679-433B-8135-A25FC35DF070}"/>
                  </a:ext>
                </a:extLst>
              </p:cNvPr>
              <p:cNvSpPr txBox="1"/>
              <p:nvPr/>
            </p:nvSpPr>
            <p:spPr>
              <a:xfrm>
                <a:off x="710860" y="685727"/>
                <a:ext cx="1339790" cy="369332"/>
              </a:xfrm>
              <a:prstGeom prst="rect">
                <a:avLst/>
              </a:prstGeom>
              <a:noFill/>
            </p:spPr>
            <p:txBody>
              <a:bodyPr wrap="none" rtlCol="0">
                <a:spAutoFit/>
              </a:bodyPr>
              <a:lstStyle/>
              <a:p>
                <a:r>
                  <a:rPr lang="en-US" b="1" dirty="0"/>
                  <a:t>SERTRALINE</a:t>
                </a:r>
              </a:p>
            </p:txBody>
          </p:sp>
          <p:sp>
            <p:nvSpPr>
              <p:cNvPr id="4" name="TextBox 3">
                <a:extLst>
                  <a:ext uri="{FF2B5EF4-FFF2-40B4-BE49-F238E27FC236}">
                    <a16:creationId xmlns:a16="http://schemas.microsoft.com/office/drawing/2014/main" id="{5F40B842-C4B5-46E9-BCBB-B7FBB0CCD71B}"/>
                  </a:ext>
                </a:extLst>
              </p:cNvPr>
              <p:cNvSpPr txBox="1"/>
              <p:nvPr/>
            </p:nvSpPr>
            <p:spPr>
              <a:xfrm>
                <a:off x="306824" y="2947717"/>
                <a:ext cx="3411383" cy="369332"/>
              </a:xfrm>
              <a:prstGeom prst="rect">
                <a:avLst/>
              </a:prstGeom>
              <a:noFill/>
            </p:spPr>
            <p:txBody>
              <a:bodyPr wrap="none" rtlCol="0">
                <a:spAutoFit/>
              </a:bodyPr>
              <a:lstStyle/>
              <a:p>
                <a:r>
                  <a:rPr lang="en-US" b="1" dirty="0"/>
                  <a:t>SEROTONIN REUPTAKE INHIBITOR</a:t>
                </a:r>
              </a:p>
            </p:txBody>
          </p:sp>
        </p:grpSp>
        <p:pic>
          <p:nvPicPr>
            <p:cNvPr id="6" name="Picture 5">
              <a:extLst>
                <a:ext uri="{FF2B5EF4-FFF2-40B4-BE49-F238E27FC236}">
                  <a16:creationId xmlns:a16="http://schemas.microsoft.com/office/drawing/2014/main" id="{3C3C16DF-F8B5-4346-9B31-7C006A831186}"/>
                </a:ext>
              </a:extLst>
            </p:cNvPr>
            <p:cNvPicPr>
              <a:picLocks noChangeAspect="1"/>
            </p:cNvPicPr>
            <p:nvPr/>
          </p:nvPicPr>
          <p:blipFill rotWithShape="1">
            <a:blip r:embed="rId3"/>
            <a:srcRect l="222" t="1750" r="11905" b="12032"/>
            <a:stretch/>
          </p:blipFill>
          <p:spPr>
            <a:xfrm>
              <a:off x="4347973" y="808908"/>
              <a:ext cx="2510971" cy="2463675"/>
            </a:xfrm>
            <a:prstGeom prst="rect">
              <a:avLst/>
            </a:prstGeom>
          </p:spPr>
        </p:pic>
        <p:sp>
          <p:nvSpPr>
            <p:cNvPr id="7" name="TextBox 6">
              <a:extLst>
                <a:ext uri="{FF2B5EF4-FFF2-40B4-BE49-F238E27FC236}">
                  <a16:creationId xmlns:a16="http://schemas.microsoft.com/office/drawing/2014/main" id="{D0CB2436-8DF4-4D02-977B-CC4BAE2B892B}"/>
                </a:ext>
              </a:extLst>
            </p:cNvPr>
            <p:cNvSpPr txBox="1"/>
            <p:nvPr/>
          </p:nvSpPr>
          <p:spPr>
            <a:xfrm>
              <a:off x="4411654" y="808908"/>
              <a:ext cx="1202958" cy="369332"/>
            </a:xfrm>
            <a:prstGeom prst="rect">
              <a:avLst/>
            </a:prstGeom>
            <a:noFill/>
          </p:spPr>
          <p:txBody>
            <a:bodyPr wrap="none" rtlCol="0">
              <a:spAutoFit/>
            </a:bodyPr>
            <a:lstStyle/>
            <a:p>
              <a:r>
                <a:rPr lang="en-US" b="1" dirty="0"/>
                <a:t>DIAZEPAM</a:t>
              </a:r>
            </a:p>
          </p:txBody>
        </p:sp>
        <p:pic>
          <p:nvPicPr>
            <p:cNvPr id="9" name="Picture 8">
              <a:extLst>
                <a:ext uri="{FF2B5EF4-FFF2-40B4-BE49-F238E27FC236}">
                  <a16:creationId xmlns:a16="http://schemas.microsoft.com/office/drawing/2014/main" id="{77B4C9F4-54CA-4969-A5E8-109DD5E578AE}"/>
                </a:ext>
              </a:extLst>
            </p:cNvPr>
            <p:cNvPicPr>
              <a:picLocks noChangeAspect="1"/>
            </p:cNvPicPr>
            <p:nvPr/>
          </p:nvPicPr>
          <p:blipFill rotWithShape="1">
            <a:blip r:embed="rId4"/>
            <a:srcRect l="7919" t="11534" r="6318"/>
            <a:stretch/>
          </p:blipFill>
          <p:spPr>
            <a:xfrm>
              <a:off x="4502835" y="3843429"/>
              <a:ext cx="2450660" cy="2527931"/>
            </a:xfrm>
            <a:prstGeom prst="rect">
              <a:avLst/>
            </a:prstGeom>
          </p:spPr>
        </p:pic>
        <p:sp>
          <p:nvSpPr>
            <p:cNvPr id="10" name="TextBox 9">
              <a:extLst>
                <a:ext uri="{FF2B5EF4-FFF2-40B4-BE49-F238E27FC236}">
                  <a16:creationId xmlns:a16="http://schemas.microsoft.com/office/drawing/2014/main" id="{8357DC1D-FA15-4DD8-97FF-3C2A072BDE7A}"/>
                </a:ext>
              </a:extLst>
            </p:cNvPr>
            <p:cNvSpPr txBox="1"/>
            <p:nvPr/>
          </p:nvSpPr>
          <p:spPr>
            <a:xfrm>
              <a:off x="4540371" y="3828916"/>
              <a:ext cx="1270412" cy="369332"/>
            </a:xfrm>
            <a:prstGeom prst="rect">
              <a:avLst/>
            </a:prstGeom>
            <a:noFill/>
          </p:spPr>
          <p:txBody>
            <a:bodyPr wrap="none" rtlCol="0">
              <a:spAutoFit/>
            </a:bodyPr>
            <a:lstStyle/>
            <a:p>
              <a:r>
                <a:rPr lang="en-US" b="1" dirty="0"/>
                <a:t>OXAZEPAM</a:t>
              </a:r>
            </a:p>
          </p:txBody>
        </p:sp>
        <p:sp>
          <p:nvSpPr>
            <p:cNvPr id="12" name="TextBox 11">
              <a:extLst>
                <a:ext uri="{FF2B5EF4-FFF2-40B4-BE49-F238E27FC236}">
                  <a16:creationId xmlns:a16="http://schemas.microsoft.com/office/drawing/2014/main" id="{ECD4AEC9-539A-4C50-8081-9DF0E61AD54E}"/>
                </a:ext>
              </a:extLst>
            </p:cNvPr>
            <p:cNvSpPr txBox="1"/>
            <p:nvPr/>
          </p:nvSpPr>
          <p:spPr>
            <a:xfrm rot="20505544">
              <a:off x="1292069" y="4984213"/>
              <a:ext cx="2225802" cy="369332"/>
            </a:xfrm>
            <a:prstGeom prst="rect">
              <a:avLst/>
            </a:prstGeom>
            <a:noFill/>
          </p:spPr>
          <p:txBody>
            <a:bodyPr wrap="none" rtlCol="0">
              <a:spAutoFit/>
            </a:bodyPr>
            <a:lstStyle/>
            <a:p>
              <a:r>
                <a:rPr lang="en-US" dirty="0"/>
                <a:t>SIMILAR STRUCTURES</a:t>
              </a:r>
            </a:p>
          </p:txBody>
        </p:sp>
        <p:pic>
          <p:nvPicPr>
            <p:cNvPr id="13" name="Picture 12">
              <a:extLst>
                <a:ext uri="{FF2B5EF4-FFF2-40B4-BE49-F238E27FC236}">
                  <a16:creationId xmlns:a16="http://schemas.microsoft.com/office/drawing/2014/main" id="{795EC429-13B0-489A-875D-AAEB563CC5CD}"/>
                </a:ext>
              </a:extLst>
            </p:cNvPr>
            <p:cNvPicPr>
              <a:picLocks noChangeAspect="1"/>
            </p:cNvPicPr>
            <p:nvPr/>
          </p:nvPicPr>
          <p:blipFill>
            <a:blip r:embed="rId5"/>
            <a:stretch>
              <a:fillRect/>
            </a:stretch>
          </p:blipFill>
          <p:spPr>
            <a:xfrm>
              <a:off x="9051360" y="2002207"/>
              <a:ext cx="2857500" cy="2857500"/>
            </a:xfrm>
            <a:prstGeom prst="rect">
              <a:avLst/>
            </a:prstGeom>
          </p:spPr>
        </p:pic>
        <p:sp>
          <p:nvSpPr>
            <p:cNvPr id="14" name="TextBox 13">
              <a:extLst>
                <a:ext uri="{FF2B5EF4-FFF2-40B4-BE49-F238E27FC236}">
                  <a16:creationId xmlns:a16="http://schemas.microsoft.com/office/drawing/2014/main" id="{F71B146D-0A53-4A30-8E3A-E2F8DA5E1129}"/>
                </a:ext>
              </a:extLst>
            </p:cNvPr>
            <p:cNvSpPr txBox="1"/>
            <p:nvPr/>
          </p:nvSpPr>
          <p:spPr>
            <a:xfrm>
              <a:off x="9142964" y="1732898"/>
              <a:ext cx="2326534" cy="369332"/>
            </a:xfrm>
            <a:prstGeom prst="rect">
              <a:avLst/>
            </a:prstGeom>
            <a:noFill/>
          </p:spPr>
          <p:txBody>
            <a:bodyPr wrap="none" rtlCol="0">
              <a:spAutoFit/>
            </a:bodyPr>
            <a:lstStyle/>
            <a:p>
              <a:r>
                <a:rPr lang="en-US" b="1" dirty="0">
                  <a:solidFill>
                    <a:srgbClr val="FF0000"/>
                  </a:solidFill>
                </a:rPr>
                <a:t>FLUOXETINE (PROZAC)</a:t>
              </a:r>
            </a:p>
          </p:txBody>
        </p:sp>
        <p:sp>
          <p:nvSpPr>
            <p:cNvPr id="15" name="TextBox 14">
              <a:extLst>
                <a:ext uri="{FF2B5EF4-FFF2-40B4-BE49-F238E27FC236}">
                  <a16:creationId xmlns:a16="http://schemas.microsoft.com/office/drawing/2014/main" id="{A8D52C5B-62C2-40EA-A074-6642FE8DC79C}"/>
                </a:ext>
              </a:extLst>
            </p:cNvPr>
            <p:cNvSpPr txBox="1"/>
            <p:nvPr/>
          </p:nvSpPr>
          <p:spPr>
            <a:xfrm>
              <a:off x="9137082" y="4614881"/>
              <a:ext cx="2686056" cy="369332"/>
            </a:xfrm>
            <a:prstGeom prst="rect">
              <a:avLst/>
            </a:prstGeom>
            <a:noFill/>
          </p:spPr>
          <p:txBody>
            <a:bodyPr wrap="none" rtlCol="0">
              <a:spAutoFit/>
            </a:bodyPr>
            <a:lstStyle/>
            <a:p>
              <a:r>
                <a:rPr lang="en-US" b="1" i="1" dirty="0"/>
                <a:t>NOT </a:t>
              </a:r>
              <a:r>
                <a:rPr lang="en-US" i="1" dirty="0"/>
                <a:t>SIMILAR STRUCTURES</a:t>
              </a:r>
            </a:p>
          </p:txBody>
        </p:sp>
        <p:cxnSp>
          <p:nvCxnSpPr>
            <p:cNvPr id="17" name="Straight Connector 16">
              <a:extLst>
                <a:ext uri="{FF2B5EF4-FFF2-40B4-BE49-F238E27FC236}">
                  <a16:creationId xmlns:a16="http://schemas.microsoft.com/office/drawing/2014/main" id="{038C1D9E-E2F2-41A9-B7BB-02544890E307}"/>
                </a:ext>
              </a:extLst>
            </p:cNvPr>
            <p:cNvCxnSpPr/>
            <p:nvPr/>
          </p:nvCxnSpPr>
          <p:spPr>
            <a:xfrm>
              <a:off x="7916449" y="265125"/>
              <a:ext cx="0" cy="6095787"/>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2517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22DD5B17-758D-462F-8A1D-4CDAAC4B436A}"/>
              </a:ext>
            </a:extLst>
          </p:cNvPr>
          <p:cNvGrpSpPr/>
          <p:nvPr/>
        </p:nvGrpSpPr>
        <p:grpSpPr>
          <a:xfrm>
            <a:off x="308882" y="276244"/>
            <a:ext cx="11729367" cy="6573184"/>
            <a:chOff x="308882" y="276244"/>
            <a:chExt cx="11729367" cy="6573184"/>
          </a:xfrm>
        </p:grpSpPr>
        <p:pic>
          <p:nvPicPr>
            <p:cNvPr id="2" name="Picture 1">
              <a:extLst>
                <a:ext uri="{FF2B5EF4-FFF2-40B4-BE49-F238E27FC236}">
                  <a16:creationId xmlns:a16="http://schemas.microsoft.com/office/drawing/2014/main" id="{FB39B97F-24FF-4F29-965D-FA959E41168E}"/>
                </a:ext>
              </a:extLst>
            </p:cNvPr>
            <p:cNvPicPr>
              <a:picLocks noChangeAspect="1"/>
            </p:cNvPicPr>
            <p:nvPr/>
          </p:nvPicPr>
          <p:blipFill rotWithShape="1">
            <a:blip r:embed="rId2"/>
            <a:srcRect l="222" t="1750" r="11905" b="12032"/>
            <a:stretch/>
          </p:blipFill>
          <p:spPr>
            <a:xfrm>
              <a:off x="609600" y="410154"/>
              <a:ext cx="2510971" cy="2463675"/>
            </a:xfrm>
            <a:prstGeom prst="rect">
              <a:avLst/>
            </a:prstGeom>
          </p:spPr>
        </p:pic>
        <p:sp>
          <p:nvSpPr>
            <p:cNvPr id="3" name="TextBox 2">
              <a:extLst>
                <a:ext uri="{FF2B5EF4-FFF2-40B4-BE49-F238E27FC236}">
                  <a16:creationId xmlns:a16="http://schemas.microsoft.com/office/drawing/2014/main" id="{DE813062-100D-4E3E-BE33-542FF13930CE}"/>
                </a:ext>
              </a:extLst>
            </p:cNvPr>
            <p:cNvSpPr txBox="1"/>
            <p:nvPr/>
          </p:nvSpPr>
          <p:spPr>
            <a:xfrm>
              <a:off x="673281" y="410154"/>
              <a:ext cx="1202958" cy="369332"/>
            </a:xfrm>
            <a:prstGeom prst="rect">
              <a:avLst/>
            </a:prstGeom>
            <a:noFill/>
          </p:spPr>
          <p:txBody>
            <a:bodyPr wrap="none" rtlCol="0">
              <a:spAutoFit/>
            </a:bodyPr>
            <a:lstStyle/>
            <a:p>
              <a:r>
                <a:rPr lang="en-US" b="1" dirty="0"/>
                <a:t>DIAZEPAM</a:t>
              </a:r>
            </a:p>
          </p:txBody>
        </p:sp>
        <p:pic>
          <p:nvPicPr>
            <p:cNvPr id="4" name="Picture 3">
              <a:extLst>
                <a:ext uri="{FF2B5EF4-FFF2-40B4-BE49-F238E27FC236}">
                  <a16:creationId xmlns:a16="http://schemas.microsoft.com/office/drawing/2014/main" id="{47AF24AC-543E-4002-A4FE-E09C3BAF8EC6}"/>
                </a:ext>
              </a:extLst>
            </p:cNvPr>
            <p:cNvPicPr>
              <a:picLocks noChangeAspect="1"/>
            </p:cNvPicPr>
            <p:nvPr/>
          </p:nvPicPr>
          <p:blipFill rotWithShape="1">
            <a:blip r:embed="rId3"/>
            <a:srcRect r="9873" b="9718"/>
            <a:stretch/>
          </p:blipFill>
          <p:spPr>
            <a:xfrm>
              <a:off x="4440613" y="381130"/>
              <a:ext cx="2575379" cy="2579789"/>
            </a:xfrm>
            <a:prstGeom prst="rect">
              <a:avLst/>
            </a:prstGeom>
          </p:spPr>
        </p:pic>
        <p:sp>
          <p:nvSpPr>
            <p:cNvPr id="5" name="TextBox 4">
              <a:extLst>
                <a:ext uri="{FF2B5EF4-FFF2-40B4-BE49-F238E27FC236}">
                  <a16:creationId xmlns:a16="http://schemas.microsoft.com/office/drawing/2014/main" id="{7077D67C-92BF-4171-A686-729A79CC23AC}"/>
                </a:ext>
              </a:extLst>
            </p:cNvPr>
            <p:cNvSpPr txBox="1"/>
            <p:nvPr/>
          </p:nvSpPr>
          <p:spPr>
            <a:xfrm>
              <a:off x="4478598" y="431148"/>
              <a:ext cx="1424172" cy="369332"/>
            </a:xfrm>
            <a:prstGeom prst="rect">
              <a:avLst/>
            </a:prstGeom>
            <a:noFill/>
          </p:spPr>
          <p:txBody>
            <a:bodyPr wrap="none" rtlCol="0">
              <a:spAutoFit/>
            </a:bodyPr>
            <a:lstStyle/>
            <a:p>
              <a:r>
                <a:rPr lang="en-US" b="1" dirty="0"/>
                <a:t>TEMAZEPAM</a:t>
              </a:r>
            </a:p>
          </p:txBody>
        </p:sp>
        <p:pic>
          <p:nvPicPr>
            <p:cNvPr id="6" name="Picture 5">
              <a:extLst>
                <a:ext uri="{FF2B5EF4-FFF2-40B4-BE49-F238E27FC236}">
                  <a16:creationId xmlns:a16="http://schemas.microsoft.com/office/drawing/2014/main" id="{DB5D6B7D-D85D-4138-980E-51F7AA492ABB}"/>
                </a:ext>
              </a:extLst>
            </p:cNvPr>
            <p:cNvPicPr>
              <a:picLocks noChangeAspect="1"/>
            </p:cNvPicPr>
            <p:nvPr/>
          </p:nvPicPr>
          <p:blipFill rotWithShape="1">
            <a:blip r:embed="rId4"/>
            <a:srcRect r="6318"/>
            <a:stretch/>
          </p:blipFill>
          <p:spPr>
            <a:xfrm>
              <a:off x="9065079" y="410154"/>
              <a:ext cx="2676978" cy="2857500"/>
            </a:xfrm>
            <a:prstGeom prst="rect">
              <a:avLst/>
            </a:prstGeom>
          </p:spPr>
        </p:pic>
        <p:sp>
          <p:nvSpPr>
            <p:cNvPr id="7" name="TextBox 6">
              <a:extLst>
                <a:ext uri="{FF2B5EF4-FFF2-40B4-BE49-F238E27FC236}">
                  <a16:creationId xmlns:a16="http://schemas.microsoft.com/office/drawing/2014/main" id="{1406A59A-9E16-4995-8DBB-A55DAE17BAF7}"/>
                </a:ext>
              </a:extLst>
            </p:cNvPr>
            <p:cNvSpPr txBox="1"/>
            <p:nvPr/>
          </p:nvSpPr>
          <p:spPr>
            <a:xfrm>
              <a:off x="9065079" y="276244"/>
              <a:ext cx="2574872" cy="369332"/>
            </a:xfrm>
            <a:prstGeom prst="rect">
              <a:avLst/>
            </a:prstGeom>
            <a:noFill/>
          </p:spPr>
          <p:txBody>
            <a:bodyPr wrap="none" rtlCol="0">
              <a:spAutoFit/>
            </a:bodyPr>
            <a:lstStyle/>
            <a:p>
              <a:r>
                <a:rPr lang="en-US" dirty="0"/>
                <a:t>TEMAZEPAM-glucuronide</a:t>
              </a:r>
            </a:p>
          </p:txBody>
        </p:sp>
        <p:cxnSp>
          <p:nvCxnSpPr>
            <p:cNvPr id="9" name="Straight Arrow Connector 8">
              <a:extLst>
                <a:ext uri="{FF2B5EF4-FFF2-40B4-BE49-F238E27FC236}">
                  <a16:creationId xmlns:a16="http://schemas.microsoft.com/office/drawing/2014/main" id="{21740BA7-23C7-46A7-B01B-B298D0804A9D}"/>
                </a:ext>
              </a:extLst>
            </p:cNvPr>
            <p:cNvCxnSpPr>
              <a:cxnSpLocks/>
            </p:cNvCxnSpPr>
            <p:nvPr/>
          </p:nvCxnSpPr>
          <p:spPr>
            <a:xfrm>
              <a:off x="3178632" y="1814285"/>
              <a:ext cx="12619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6B39698-1F86-4EA1-A198-E000E15BCEF1}"/>
                </a:ext>
              </a:extLst>
            </p:cNvPr>
            <p:cNvCxnSpPr>
              <a:cxnSpLocks/>
            </p:cNvCxnSpPr>
            <p:nvPr/>
          </p:nvCxnSpPr>
          <p:spPr>
            <a:xfrm>
              <a:off x="7518400" y="1647371"/>
              <a:ext cx="12264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5D359E-0EE0-40F8-A6FE-7AFACE0476AA}"/>
                </a:ext>
              </a:extLst>
            </p:cNvPr>
            <p:cNvSpPr txBox="1"/>
            <p:nvPr/>
          </p:nvSpPr>
          <p:spPr>
            <a:xfrm>
              <a:off x="3230492" y="1367776"/>
              <a:ext cx="958917" cy="369332"/>
            </a:xfrm>
            <a:prstGeom prst="rect">
              <a:avLst/>
            </a:prstGeom>
            <a:noFill/>
          </p:spPr>
          <p:txBody>
            <a:bodyPr wrap="none" rtlCol="0">
              <a:spAutoFit/>
            </a:bodyPr>
            <a:lstStyle/>
            <a:p>
              <a:r>
                <a:rPr lang="en-US" dirty="0"/>
                <a:t>CYP3A4 </a:t>
              </a:r>
            </a:p>
          </p:txBody>
        </p:sp>
        <p:sp>
          <p:nvSpPr>
            <p:cNvPr id="12" name="TextBox 11">
              <a:extLst>
                <a:ext uri="{FF2B5EF4-FFF2-40B4-BE49-F238E27FC236}">
                  <a16:creationId xmlns:a16="http://schemas.microsoft.com/office/drawing/2014/main" id="{E9AD2F0C-920D-4B6F-9D1A-A78D9642AC70}"/>
                </a:ext>
              </a:extLst>
            </p:cNvPr>
            <p:cNvSpPr txBox="1"/>
            <p:nvPr/>
          </p:nvSpPr>
          <p:spPr>
            <a:xfrm>
              <a:off x="1046755" y="3369966"/>
              <a:ext cx="1066318" cy="369332"/>
            </a:xfrm>
            <a:prstGeom prst="rect">
              <a:avLst/>
            </a:prstGeom>
            <a:noFill/>
          </p:spPr>
          <p:txBody>
            <a:bodyPr wrap="none" rtlCol="0">
              <a:spAutoFit/>
            </a:bodyPr>
            <a:lstStyle/>
            <a:p>
              <a:r>
                <a:rPr lang="en-US" dirty="0"/>
                <a:t>CYP2C19 </a:t>
              </a:r>
            </a:p>
          </p:txBody>
        </p:sp>
        <p:cxnSp>
          <p:nvCxnSpPr>
            <p:cNvPr id="14" name="Straight Arrow Connector 13">
              <a:extLst>
                <a:ext uri="{FF2B5EF4-FFF2-40B4-BE49-F238E27FC236}">
                  <a16:creationId xmlns:a16="http://schemas.microsoft.com/office/drawing/2014/main" id="{03A004CB-1C20-4D6C-93ED-9B792BF1B6F6}"/>
                </a:ext>
              </a:extLst>
            </p:cNvPr>
            <p:cNvCxnSpPr>
              <a:cxnSpLocks/>
            </p:cNvCxnSpPr>
            <p:nvPr/>
          </p:nvCxnSpPr>
          <p:spPr>
            <a:xfrm>
              <a:off x="2113073" y="3127108"/>
              <a:ext cx="320222" cy="1088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0D91A7C-7F5B-41FB-A4D2-0A540C2976CC}"/>
                </a:ext>
              </a:extLst>
            </p:cNvPr>
            <p:cNvSpPr txBox="1"/>
            <p:nvPr/>
          </p:nvSpPr>
          <p:spPr>
            <a:xfrm>
              <a:off x="2296078" y="3384294"/>
              <a:ext cx="958917" cy="369332"/>
            </a:xfrm>
            <a:prstGeom prst="rect">
              <a:avLst/>
            </a:prstGeom>
            <a:noFill/>
          </p:spPr>
          <p:txBody>
            <a:bodyPr wrap="none" rtlCol="0">
              <a:spAutoFit/>
            </a:bodyPr>
            <a:lstStyle/>
            <a:p>
              <a:r>
                <a:rPr lang="en-US" dirty="0"/>
                <a:t>CYP3A4 </a:t>
              </a:r>
            </a:p>
          </p:txBody>
        </p:sp>
        <p:sp>
          <p:nvSpPr>
            <p:cNvPr id="16" name="TextBox 15">
              <a:extLst>
                <a:ext uri="{FF2B5EF4-FFF2-40B4-BE49-F238E27FC236}">
                  <a16:creationId xmlns:a16="http://schemas.microsoft.com/office/drawing/2014/main" id="{67BF8E21-97B1-4C8D-9D9F-9B89C6105335}"/>
                </a:ext>
              </a:extLst>
            </p:cNvPr>
            <p:cNvSpPr txBox="1"/>
            <p:nvPr/>
          </p:nvSpPr>
          <p:spPr>
            <a:xfrm>
              <a:off x="6849628" y="1186801"/>
              <a:ext cx="2948628" cy="369332"/>
            </a:xfrm>
            <a:prstGeom prst="rect">
              <a:avLst/>
            </a:prstGeom>
            <a:noFill/>
          </p:spPr>
          <p:txBody>
            <a:bodyPr wrap="none" rtlCol="0">
              <a:spAutoFit/>
            </a:bodyPr>
            <a:lstStyle/>
            <a:p>
              <a:r>
                <a:rPr lang="en-US" dirty="0"/>
                <a:t>UDP-glucuronosyltransferase </a:t>
              </a:r>
            </a:p>
          </p:txBody>
        </p:sp>
        <p:sp>
          <p:nvSpPr>
            <p:cNvPr id="17" name="TextBox 16">
              <a:extLst>
                <a:ext uri="{FF2B5EF4-FFF2-40B4-BE49-F238E27FC236}">
                  <a16:creationId xmlns:a16="http://schemas.microsoft.com/office/drawing/2014/main" id="{35B27158-81FB-4195-B8D7-C16BA0188240}"/>
                </a:ext>
              </a:extLst>
            </p:cNvPr>
            <p:cNvSpPr txBox="1"/>
            <p:nvPr/>
          </p:nvSpPr>
          <p:spPr>
            <a:xfrm>
              <a:off x="8002956" y="1716123"/>
              <a:ext cx="641971" cy="369332"/>
            </a:xfrm>
            <a:prstGeom prst="rect">
              <a:avLst/>
            </a:prstGeom>
            <a:noFill/>
          </p:spPr>
          <p:txBody>
            <a:bodyPr wrap="none" rtlCol="0">
              <a:spAutoFit/>
            </a:bodyPr>
            <a:lstStyle/>
            <a:p>
              <a:r>
                <a:rPr lang="en-US" dirty="0"/>
                <a:t>UGT </a:t>
              </a:r>
            </a:p>
          </p:txBody>
        </p:sp>
        <p:pic>
          <p:nvPicPr>
            <p:cNvPr id="18" name="Picture 17">
              <a:extLst>
                <a:ext uri="{FF2B5EF4-FFF2-40B4-BE49-F238E27FC236}">
                  <a16:creationId xmlns:a16="http://schemas.microsoft.com/office/drawing/2014/main" id="{13559C44-882E-4921-B2F9-839E519DF7FC}"/>
                </a:ext>
              </a:extLst>
            </p:cNvPr>
            <p:cNvPicPr>
              <a:picLocks noChangeAspect="1"/>
            </p:cNvPicPr>
            <p:nvPr/>
          </p:nvPicPr>
          <p:blipFill rotWithShape="1">
            <a:blip r:embed="rId5"/>
            <a:srcRect l="11905" t="2982" r="12921" b="11016"/>
            <a:stretch/>
          </p:blipFill>
          <p:spPr>
            <a:xfrm>
              <a:off x="2296078" y="4388473"/>
              <a:ext cx="2148114" cy="2457516"/>
            </a:xfrm>
            <a:prstGeom prst="rect">
              <a:avLst/>
            </a:prstGeom>
          </p:spPr>
        </p:pic>
        <p:sp>
          <p:nvSpPr>
            <p:cNvPr id="19" name="TextBox 18">
              <a:extLst>
                <a:ext uri="{FF2B5EF4-FFF2-40B4-BE49-F238E27FC236}">
                  <a16:creationId xmlns:a16="http://schemas.microsoft.com/office/drawing/2014/main" id="{D34123B1-58FB-428E-8642-D7604AE85B52}"/>
                </a:ext>
              </a:extLst>
            </p:cNvPr>
            <p:cNvSpPr txBox="1"/>
            <p:nvPr/>
          </p:nvSpPr>
          <p:spPr>
            <a:xfrm>
              <a:off x="2296078" y="4368519"/>
              <a:ext cx="1531573" cy="369332"/>
            </a:xfrm>
            <a:prstGeom prst="rect">
              <a:avLst/>
            </a:prstGeom>
            <a:noFill/>
          </p:spPr>
          <p:txBody>
            <a:bodyPr wrap="none" rtlCol="0">
              <a:spAutoFit/>
            </a:bodyPr>
            <a:lstStyle/>
            <a:p>
              <a:r>
                <a:rPr lang="en-US" b="1" dirty="0" err="1"/>
                <a:t>norDIAZEPAM</a:t>
              </a:r>
              <a:endParaRPr lang="en-US" b="1" dirty="0"/>
            </a:p>
          </p:txBody>
        </p:sp>
        <p:sp>
          <p:nvSpPr>
            <p:cNvPr id="20" name="Oval 19">
              <a:extLst>
                <a:ext uri="{FF2B5EF4-FFF2-40B4-BE49-F238E27FC236}">
                  <a16:creationId xmlns:a16="http://schemas.microsoft.com/office/drawing/2014/main" id="{2261DCE5-9713-4445-9200-9212AF538532}"/>
                </a:ext>
              </a:extLst>
            </p:cNvPr>
            <p:cNvSpPr/>
            <p:nvPr/>
          </p:nvSpPr>
          <p:spPr>
            <a:xfrm>
              <a:off x="1601407" y="2395820"/>
              <a:ext cx="558688" cy="431817"/>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6B7C16C3-2890-4A49-B725-BCEA8ED26C3E}"/>
                </a:ext>
              </a:extLst>
            </p:cNvPr>
            <p:cNvCxnSpPr>
              <a:cxnSpLocks/>
            </p:cNvCxnSpPr>
            <p:nvPr/>
          </p:nvCxnSpPr>
          <p:spPr>
            <a:xfrm>
              <a:off x="4662309" y="6172065"/>
              <a:ext cx="12619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C50FD58-F532-4CC5-8B25-C05E8B8EEB05}"/>
                </a:ext>
              </a:extLst>
            </p:cNvPr>
            <p:cNvSpPr txBox="1"/>
            <p:nvPr/>
          </p:nvSpPr>
          <p:spPr>
            <a:xfrm>
              <a:off x="4714169" y="5725556"/>
              <a:ext cx="958917" cy="369332"/>
            </a:xfrm>
            <a:prstGeom prst="rect">
              <a:avLst/>
            </a:prstGeom>
            <a:noFill/>
          </p:spPr>
          <p:txBody>
            <a:bodyPr wrap="none" rtlCol="0">
              <a:spAutoFit/>
            </a:bodyPr>
            <a:lstStyle/>
            <a:p>
              <a:r>
                <a:rPr lang="en-US" dirty="0"/>
                <a:t>CYP3A4 </a:t>
              </a:r>
            </a:p>
          </p:txBody>
        </p:sp>
        <p:pic>
          <p:nvPicPr>
            <p:cNvPr id="25" name="Picture 24">
              <a:extLst>
                <a:ext uri="{FF2B5EF4-FFF2-40B4-BE49-F238E27FC236}">
                  <a16:creationId xmlns:a16="http://schemas.microsoft.com/office/drawing/2014/main" id="{79A87F9E-1E18-4C04-A56B-D8B572728633}"/>
                </a:ext>
              </a:extLst>
            </p:cNvPr>
            <p:cNvPicPr>
              <a:picLocks noChangeAspect="1"/>
            </p:cNvPicPr>
            <p:nvPr/>
          </p:nvPicPr>
          <p:blipFill rotWithShape="1">
            <a:blip r:embed="rId6"/>
            <a:srcRect l="7919" t="11534" r="6318"/>
            <a:stretch/>
          </p:blipFill>
          <p:spPr>
            <a:xfrm>
              <a:off x="6194267" y="4321497"/>
              <a:ext cx="2450660" cy="2527931"/>
            </a:xfrm>
            <a:prstGeom prst="rect">
              <a:avLst/>
            </a:prstGeom>
          </p:spPr>
        </p:pic>
        <p:sp>
          <p:nvSpPr>
            <p:cNvPr id="26" name="TextBox 25">
              <a:extLst>
                <a:ext uri="{FF2B5EF4-FFF2-40B4-BE49-F238E27FC236}">
                  <a16:creationId xmlns:a16="http://schemas.microsoft.com/office/drawing/2014/main" id="{E61B2F00-2D4E-4A0B-B950-20F920DB2E8D}"/>
                </a:ext>
              </a:extLst>
            </p:cNvPr>
            <p:cNvSpPr txBox="1"/>
            <p:nvPr/>
          </p:nvSpPr>
          <p:spPr>
            <a:xfrm>
              <a:off x="6231803" y="4306984"/>
              <a:ext cx="1270412" cy="369332"/>
            </a:xfrm>
            <a:prstGeom prst="rect">
              <a:avLst/>
            </a:prstGeom>
            <a:noFill/>
          </p:spPr>
          <p:txBody>
            <a:bodyPr wrap="none" rtlCol="0">
              <a:spAutoFit/>
            </a:bodyPr>
            <a:lstStyle/>
            <a:p>
              <a:r>
                <a:rPr lang="en-US" b="1" dirty="0"/>
                <a:t>OXAZEPAM</a:t>
              </a:r>
            </a:p>
          </p:txBody>
        </p:sp>
        <p:sp>
          <p:nvSpPr>
            <p:cNvPr id="27" name="Oval 26">
              <a:extLst>
                <a:ext uri="{FF2B5EF4-FFF2-40B4-BE49-F238E27FC236}">
                  <a16:creationId xmlns:a16="http://schemas.microsoft.com/office/drawing/2014/main" id="{E0F45E5E-3585-4F44-8D28-D52E2FC2A386}"/>
                </a:ext>
              </a:extLst>
            </p:cNvPr>
            <p:cNvSpPr/>
            <p:nvPr/>
          </p:nvSpPr>
          <p:spPr>
            <a:xfrm>
              <a:off x="6104676" y="5585462"/>
              <a:ext cx="706132" cy="509426"/>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5C43B70-7BF6-4D6F-B87C-9169DE70FDBB}"/>
                </a:ext>
              </a:extLst>
            </p:cNvPr>
            <p:cNvSpPr/>
            <p:nvPr/>
          </p:nvSpPr>
          <p:spPr>
            <a:xfrm>
              <a:off x="4684618" y="1754273"/>
              <a:ext cx="706132" cy="509426"/>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A5799E00-C949-4E8B-9EE8-5E1BCC5AB433}"/>
                </a:ext>
              </a:extLst>
            </p:cNvPr>
            <p:cNvCxnSpPr>
              <a:cxnSpLocks/>
            </p:cNvCxnSpPr>
            <p:nvPr/>
          </p:nvCxnSpPr>
          <p:spPr>
            <a:xfrm flipH="1">
              <a:off x="308882" y="5910222"/>
              <a:ext cx="18633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CBD0FEC-FB9C-4598-945F-32E58B4E829B}"/>
                </a:ext>
              </a:extLst>
            </p:cNvPr>
            <p:cNvSpPr txBox="1"/>
            <p:nvPr/>
          </p:nvSpPr>
          <p:spPr>
            <a:xfrm>
              <a:off x="308882" y="5346247"/>
              <a:ext cx="2049215" cy="369332"/>
            </a:xfrm>
            <a:prstGeom prst="rect">
              <a:avLst/>
            </a:prstGeom>
            <a:noFill/>
          </p:spPr>
          <p:txBody>
            <a:bodyPr wrap="none" rtlCol="0">
              <a:spAutoFit/>
            </a:bodyPr>
            <a:lstStyle/>
            <a:p>
              <a:r>
                <a:rPr lang="en-US" dirty="0"/>
                <a:t>GLUCURONIDATION</a:t>
              </a:r>
            </a:p>
          </p:txBody>
        </p:sp>
        <p:sp>
          <p:nvSpPr>
            <p:cNvPr id="33" name="TextBox 32">
              <a:extLst>
                <a:ext uri="{FF2B5EF4-FFF2-40B4-BE49-F238E27FC236}">
                  <a16:creationId xmlns:a16="http://schemas.microsoft.com/office/drawing/2014/main" id="{9BFD3ADC-D24C-4757-BB5D-A2585C47509E}"/>
                </a:ext>
              </a:extLst>
            </p:cNvPr>
            <p:cNvSpPr txBox="1"/>
            <p:nvPr/>
          </p:nvSpPr>
          <p:spPr>
            <a:xfrm>
              <a:off x="1337464" y="5987399"/>
              <a:ext cx="641971" cy="369332"/>
            </a:xfrm>
            <a:prstGeom prst="rect">
              <a:avLst/>
            </a:prstGeom>
            <a:noFill/>
          </p:spPr>
          <p:txBody>
            <a:bodyPr wrap="none" rtlCol="0">
              <a:spAutoFit/>
            </a:bodyPr>
            <a:lstStyle/>
            <a:p>
              <a:r>
                <a:rPr lang="en-US" dirty="0"/>
                <a:t>UGT </a:t>
              </a:r>
            </a:p>
          </p:txBody>
        </p:sp>
        <p:pic>
          <p:nvPicPr>
            <p:cNvPr id="37" name="Picture 36">
              <a:extLst>
                <a:ext uri="{FF2B5EF4-FFF2-40B4-BE49-F238E27FC236}">
                  <a16:creationId xmlns:a16="http://schemas.microsoft.com/office/drawing/2014/main" id="{A4D17514-AAB9-4DC6-8273-F9E1D6B21418}"/>
                </a:ext>
              </a:extLst>
            </p:cNvPr>
            <p:cNvPicPr>
              <a:picLocks noChangeAspect="1"/>
            </p:cNvPicPr>
            <p:nvPr/>
          </p:nvPicPr>
          <p:blipFill>
            <a:blip r:embed="rId7"/>
            <a:stretch>
              <a:fillRect/>
            </a:stretch>
          </p:blipFill>
          <p:spPr>
            <a:xfrm>
              <a:off x="9180749" y="3980773"/>
              <a:ext cx="2857500" cy="2857500"/>
            </a:xfrm>
            <a:prstGeom prst="rect">
              <a:avLst/>
            </a:prstGeom>
          </p:spPr>
        </p:pic>
        <p:cxnSp>
          <p:nvCxnSpPr>
            <p:cNvPr id="38" name="Straight Arrow Connector 37">
              <a:extLst>
                <a:ext uri="{FF2B5EF4-FFF2-40B4-BE49-F238E27FC236}">
                  <a16:creationId xmlns:a16="http://schemas.microsoft.com/office/drawing/2014/main" id="{68560861-F209-4592-AA92-DEF0D02B80EB}"/>
                </a:ext>
              </a:extLst>
            </p:cNvPr>
            <p:cNvCxnSpPr>
              <a:cxnSpLocks/>
            </p:cNvCxnSpPr>
            <p:nvPr/>
          </p:nvCxnSpPr>
          <p:spPr>
            <a:xfrm>
              <a:off x="8300009" y="5118814"/>
              <a:ext cx="12264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08F46E8-6010-46DF-A641-8EA6FACD86B7}"/>
                </a:ext>
              </a:extLst>
            </p:cNvPr>
            <p:cNvSpPr txBox="1"/>
            <p:nvPr/>
          </p:nvSpPr>
          <p:spPr>
            <a:xfrm>
              <a:off x="8784565" y="5187566"/>
              <a:ext cx="641971" cy="369332"/>
            </a:xfrm>
            <a:prstGeom prst="rect">
              <a:avLst/>
            </a:prstGeom>
            <a:noFill/>
          </p:spPr>
          <p:txBody>
            <a:bodyPr wrap="none" rtlCol="0">
              <a:spAutoFit/>
            </a:bodyPr>
            <a:lstStyle/>
            <a:p>
              <a:r>
                <a:rPr lang="en-US" dirty="0"/>
                <a:t>UGT </a:t>
              </a:r>
            </a:p>
          </p:txBody>
        </p:sp>
        <p:sp>
          <p:nvSpPr>
            <p:cNvPr id="40" name="TextBox 39">
              <a:extLst>
                <a:ext uri="{FF2B5EF4-FFF2-40B4-BE49-F238E27FC236}">
                  <a16:creationId xmlns:a16="http://schemas.microsoft.com/office/drawing/2014/main" id="{48A5A9DC-7031-4FD2-AB65-D3363E721363}"/>
                </a:ext>
              </a:extLst>
            </p:cNvPr>
            <p:cNvSpPr txBox="1"/>
            <p:nvPr/>
          </p:nvSpPr>
          <p:spPr>
            <a:xfrm>
              <a:off x="9180749" y="3823902"/>
              <a:ext cx="2418547" cy="369332"/>
            </a:xfrm>
            <a:prstGeom prst="rect">
              <a:avLst/>
            </a:prstGeom>
            <a:noFill/>
          </p:spPr>
          <p:txBody>
            <a:bodyPr wrap="none" rtlCol="0">
              <a:spAutoFit/>
            </a:bodyPr>
            <a:lstStyle/>
            <a:p>
              <a:r>
                <a:rPr lang="en-US" dirty="0"/>
                <a:t>OXAZEPAM-glucuronide</a:t>
              </a:r>
            </a:p>
          </p:txBody>
        </p:sp>
        <p:sp>
          <p:nvSpPr>
            <p:cNvPr id="41" name="TextBox 40">
              <a:extLst>
                <a:ext uri="{FF2B5EF4-FFF2-40B4-BE49-F238E27FC236}">
                  <a16:creationId xmlns:a16="http://schemas.microsoft.com/office/drawing/2014/main" id="{1239106B-D501-4349-9A5B-564A92F4EC88}"/>
                </a:ext>
              </a:extLst>
            </p:cNvPr>
            <p:cNvSpPr txBox="1"/>
            <p:nvPr/>
          </p:nvSpPr>
          <p:spPr>
            <a:xfrm>
              <a:off x="3780299" y="3407293"/>
              <a:ext cx="6061018" cy="369332"/>
            </a:xfrm>
            <a:prstGeom prst="rect">
              <a:avLst/>
            </a:prstGeom>
            <a:noFill/>
          </p:spPr>
          <p:txBody>
            <a:bodyPr wrap="none" rtlCol="0">
              <a:spAutoFit/>
            </a:bodyPr>
            <a:lstStyle/>
            <a:p>
              <a:r>
                <a:rPr lang="en-US" b="1" dirty="0"/>
                <a:t>BOLD</a:t>
              </a:r>
              <a:r>
                <a:rPr lang="en-US" dirty="0"/>
                <a:t> are active metabolites, but when </a:t>
              </a:r>
              <a:r>
                <a:rPr lang="en-US" dirty="0" err="1"/>
                <a:t>glucronidated</a:t>
              </a:r>
              <a:r>
                <a:rPr lang="en-US" dirty="0"/>
                <a:t> excreted</a:t>
              </a:r>
            </a:p>
          </p:txBody>
        </p:sp>
      </p:grpSp>
    </p:spTree>
    <p:extLst>
      <p:ext uri="{BB962C8B-B14F-4D97-AF65-F5344CB8AC3E}">
        <p14:creationId xmlns:p14="http://schemas.microsoft.com/office/powerpoint/2010/main" val="2910833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DA7852-DAD3-48F6-AB4C-575FDC8A49DC}"/>
              </a:ext>
            </a:extLst>
          </p:cNvPr>
          <p:cNvPicPr>
            <a:picLocks noChangeAspect="1"/>
          </p:cNvPicPr>
          <p:nvPr/>
        </p:nvPicPr>
        <p:blipFill>
          <a:blip r:embed="rId2"/>
          <a:stretch>
            <a:fillRect/>
          </a:stretch>
        </p:blipFill>
        <p:spPr>
          <a:xfrm>
            <a:off x="5963531" y="168098"/>
            <a:ext cx="6067425" cy="1419225"/>
          </a:xfrm>
          <a:prstGeom prst="rect">
            <a:avLst/>
          </a:prstGeom>
        </p:spPr>
      </p:pic>
      <p:pic>
        <p:nvPicPr>
          <p:cNvPr id="4" name="Picture 3">
            <a:extLst>
              <a:ext uri="{FF2B5EF4-FFF2-40B4-BE49-F238E27FC236}">
                <a16:creationId xmlns:a16="http://schemas.microsoft.com/office/drawing/2014/main" id="{837B53CD-5CAB-4110-8CB9-FF3B9E1CE15C}"/>
              </a:ext>
            </a:extLst>
          </p:cNvPr>
          <p:cNvPicPr>
            <a:picLocks noChangeAspect="1"/>
          </p:cNvPicPr>
          <p:nvPr/>
        </p:nvPicPr>
        <p:blipFill>
          <a:blip r:embed="rId3"/>
          <a:stretch>
            <a:fillRect/>
          </a:stretch>
        </p:blipFill>
        <p:spPr>
          <a:xfrm>
            <a:off x="0" y="1678898"/>
            <a:ext cx="9572625" cy="3962400"/>
          </a:xfrm>
          <a:prstGeom prst="rect">
            <a:avLst/>
          </a:prstGeom>
        </p:spPr>
      </p:pic>
      <p:sp>
        <p:nvSpPr>
          <p:cNvPr id="5" name="TextBox 4">
            <a:extLst>
              <a:ext uri="{FF2B5EF4-FFF2-40B4-BE49-F238E27FC236}">
                <a16:creationId xmlns:a16="http://schemas.microsoft.com/office/drawing/2014/main" id="{872C0F69-93CD-446E-9FE6-DA719A37A4FC}"/>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19. QUESTION</a:t>
            </a:r>
          </a:p>
        </p:txBody>
      </p:sp>
      <p:sp>
        <p:nvSpPr>
          <p:cNvPr id="7" name="TextBox 6">
            <a:extLst>
              <a:ext uri="{FF2B5EF4-FFF2-40B4-BE49-F238E27FC236}">
                <a16:creationId xmlns:a16="http://schemas.microsoft.com/office/drawing/2014/main" id="{B74F06FE-3A1C-43FA-AAD0-FA517B3F8C52}"/>
              </a:ext>
            </a:extLst>
          </p:cNvPr>
          <p:cNvSpPr txBox="1"/>
          <p:nvPr/>
        </p:nvSpPr>
        <p:spPr>
          <a:xfrm>
            <a:off x="8283968" y="4625635"/>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Benzodiazepine Canned Comment</a:t>
            </a:r>
          </a:p>
          <a:p>
            <a:pPr marL="342900" indent="-342900">
              <a:buAutoNum type="alphaUcPeriod"/>
            </a:pPr>
            <a:r>
              <a:rPr lang="en-US" dirty="0"/>
              <a:t>Benzodiazepine Confirmation</a:t>
            </a:r>
          </a:p>
          <a:p>
            <a:pPr marL="342900" indent="-342900">
              <a:buAutoNum type="alphaUcPeriod"/>
            </a:pPr>
            <a:r>
              <a:rPr lang="en-US" dirty="0" err="1"/>
              <a:t>Opi</a:t>
            </a:r>
            <a:r>
              <a:rPr lang="en-US" dirty="0"/>
              <a:t> Confirmation</a:t>
            </a:r>
          </a:p>
          <a:p>
            <a:pPr marL="342900" indent="-342900">
              <a:buAutoNum type="alphaUcPeriod"/>
            </a:pPr>
            <a:r>
              <a:rPr lang="en-US" dirty="0"/>
              <a:t>No further testing is needed</a:t>
            </a:r>
          </a:p>
        </p:txBody>
      </p:sp>
    </p:spTree>
    <p:extLst>
      <p:ext uri="{BB962C8B-B14F-4D97-AF65-F5344CB8AC3E}">
        <p14:creationId xmlns:p14="http://schemas.microsoft.com/office/powerpoint/2010/main" val="4039604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C24C3D-70BB-4350-98F3-923C0C6646FB}"/>
              </a:ext>
            </a:extLst>
          </p:cNvPr>
          <p:cNvPicPr>
            <a:picLocks noChangeAspect="1"/>
          </p:cNvPicPr>
          <p:nvPr/>
        </p:nvPicPr>
        <p:blipFill>
          <a:blip r:embed="rId2"/>
          <a:stretch>
            <a:fillRect/>
          </a:stretch>
        </p:blipFill>
        <p:spPr>
          <a:xfrm>
            <a:off x="0" y="1669873"/>
            <a:ext cx="5343525" cy="4105275"/>
          </a:xfrm>
          <a:prstGeom prst="rect">
            <a:avLst/>
          </a:prstGeom>
        </p:spPr>
      </p:pic>
      <p:pic>
        <p:nvPicPr>
          <p:cNvPr id="3" name="Picture 2">
            <a:extLst>
              <a:ext uri="{FF2B5EF4-FFF2-40B4-BE49-F238E27FC236}">
                <a16:creationId xmlns:a16="http://schemas.microsoft.com/office/drawing/2014/main" id="{D44DC901-98B4-42C5-ABDD-21A38C85E1CD}"/>
              </a:ext>
            </a:extLst>
          </p:cNvPr>
          <p:cNvPicPr>
            <a:picLocks noChangeAspect="1"/>
          </p:cNvPicPr>
          <p:nvPr/>
        </p:nvPicPr>
        <p:blipFill rotWithShape="1">
          <a:blip r:embed="rId3"/>
          <a:srcRect b="22884"/>
          <a:stretch/>
        </p:blipFill>
        <p:spPr>
          <a:xfrm>
            <a:off x="6145742" y="160866"/>
            <a:ext cx="5657850" cy="1645356"/>
          </a:xfrm>
          <a:prstGeom prst="rect">
            <a:avLst/>
          </a:prstGeom>
        </p:spPr>
      </p:pic>
      <p:pic>
        <p:nvPicPr>
          <p:cNvPr id="4" name="Picture 3">
            <a:extLst>
              <a:ext uri="{FF2B5EF4-FFF2-40B4-BE49-F238E27FC236}">
                <a16:creationId xmlns:a16="http://schemas.microsoft.com/office/drawing/2014/main" id="{E82F30D1-A6B0-42F9-B602-E8A9F1972690}"/>
              </a:ext>
            </a:extLst>
          </p:cNvPr>
          <p:cNvPicPr>
            <a:picLocks noChangeAspect="1"/>
          </p:cNvPicPr>
          <p:nvPr/>
        </p:nvPicPr>
        <p:blipFill>
          <a:blip r:embed="rId4"/>
          <a:stretch>
            <a:fillRect/>
          </a:stretch>
        </p:blipFill>
        <p:spPr>
          <a:xfrm>
            <a:off x="6244343" y="2023532"/>
            <a:ext cx="5157435" cy="1451947"/>
          </a:xfrm>
          <a:prstGeom prst="rect">
            <a:avLst/>
          </a:prstGeom>
        </p:spPr>
      </p:pic>
      <p:sp>
        <p:nvSpPr>
          <p:cNvPr id="5" name="TextBox 4">
            <a:extLst>
              <a:ext uri="{FF2B5EF4-FFF2-40B4-BE49-F238E27FC236}">
                <a16:creationId xmlns:a16="http://schemas.microsoft.com/office/drawing/2014/main" id="{01E693DB-480B-4498-8701-7247DB90BC96}"/>
              </a:ext>
            </a:extLst>
          </p:cNvPr>
          <p:cNvSpPr txBox="1"/>
          <p:nvPr/>
        </p:nvSpPr>
        <p:spPr>
          <a:xfrm>
            <a:off x="6949566" y="4241813"/>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Opiate Canned Comment</a:t>
            </a:r>
          </a:p>
          <a:p>
            <a:pPr marL="342900" indent="-342900">
              <a:buAutoNum type="alphaUcPeriod"/>
            </a:pPr>
            <a:r>
              <a:rPr lang="en-US" dirty="0"/>
              <a:t>Benzodiazepine Confirmation</a:t>
            </a:r>
          </a:p>
          <a:p>
            <a:pPr marL="342900" indent="-342900">
              <a:buAutoNum type="alphaUcPeriod"/>
            </a:pPr>
            <a:r>
              <a:rPr lang="en-US" dirty="0"/>
              <a:t>Opiate Confirmation</a:t>
            </a:r>
          </a:p>
          <a:p>
            <a:pPr marL="342900" indent="-342900">
              <a:buAutoNum type="alphaUcPeriod"/>
            </a:pPr>
            <a:r>
              <a:rPr lang="en-US" dirty="0"/>
              <a:t>No further testing is needed</a:t>
            </a:r>
          </a:p>
        </p:txBody>
      </p:sp>
      <p:sp>
        <p:nvSpPr>
          <p:cNvPr id="6" name="TextBox 5">
            <a:extLst>
              <a:ext uri="{FF2B5EF4-FFF2-40B4-BE49-F238E27FC236}">
                <a16:creationId xmlns:a16="http://schemas.microsoft.com/office/drawing/2014/main" id="{D37F61D5-652E-480C-AB82-28CDF7CF0008}"/>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20. QUESTION</a:t>
            </a:r>
          </a:p>
        </p:txBody>
      </p:sp>
    </p:spTree>
    <p:extLst>
      <p:ext uri="{BB962C8B-B14F-4D97-AF65-F5344CB8AC3E}">
        <p14:creationId xmlns:p14="http://schemas.microsoft.com/office/powerpoint/2010/main" val="1969952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E6E09-3859-4E56-816B-C99031716698}"/>
              </a:ext>
            </a:extLst>
          </p:cNvPr>
          <p:cNvPicPr>
            <a:picLocks noChangeAspect="1"/>
          </p:cNvPicPr>
          <p:nvPr/>
        </p:nvPicPr>
        <p:blipFill>
          <a:blip r:embed="rId2"/>
          <a:stretch>
            <a:fillRect/>
          </a:stretch>
        </p:blipFill>
        <p:spPr>
          <a:xfrm>
            <a:off x="223024" y="1394355"/>
            <a:ext cx="6101486" cy="4475868"/>
          </a:xfrm>
          <a:prstGeom prst="rect">
            <a:avLst/>
          </a:prstGeom>
        </p:spPr>
      </p:pic>
      <p:sp>
        <p:nvSpPr>
          <p:cNvPr id="4" name="TextBox 3">
            <a:extLst>
              <a:ext uri="{FF2B5EF4-FFF2-40B4-BE49-F238E27FC236}">
                <a16:creationId xmlns:a16="http://schemas.microsoft.com/office/drawing/2014/main" id="{0DFECA92-D7DF-40FA-B0DB-ADF9579FAA18}"/>
              </a:ext>
            </a:extLst>
          </p:cNvPr>
          <p:cNvSpPr txBox="1"/>
          <p:nvPr/>
        </p:nvSpPr>
        <p:spPr>
          <a:xfrm>
            <a:off x="7593032" y="2182987"/>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Opiate Canned Comment</a:t>
            </a:r>
          </a:p>
          <a:p>
            <a:pPr marL="342900" indent="-342900">
              <a:buAutoNum type="alphaUcPeriod"/>
            </a:pPr>
            <a:r>
              <a:rPr lang="en-US" dirty="0"/>
              <a:t>Benzodiazepine Confirmation</a:t>
            </a:r>
          </a:p>
          <a:p>
            <a:pPr marL="342900" indent="-342900">
              <a:buAutoNum type="alphaUcPeriod"/>
            </a:pPr>
            <a:r>
              <a:rPr lang="en-US" dirty="0"/>
              <a:t>Opiate Confirmation</a:t>
            </a:r>
          </a:p>
          <a:p>
            <a:pPr marL="342900" indent="-342900">
              <a:buAutoNum type="alphaUcPeriod"/>
            </a:pPr>
            <a:r>
              <a:rPr lang="en-US" dirty="0"/>
              <a:t>No further testing is needed</a:t>
            </a:r>
          </a:p>
        </p:txBody>
      </p:sp>
      <p:sp>
        <p:nvSpPr>
          <p:cNvPr id="5" name="TextBox 4">
            <a:extLst>
              <a:ext uri="{FF2B5EF4-FFF2-40B4-BE49-F238E27FC236}">
                <a16:creationId xmlns:a16="http://schemas.microsoft.com/office/drawing/2014/main" id="{989EEC11-BBB9-4A56-807C-03515A342CBA}"/>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21. QUESTION</a:t>
            </a:r>
          </a:p>
        </p:txBody>
      </p:sp>
    </p:spTree>
    <p:extLst>
      <p:ext uri="{BB962C8B-B14F-4D97-AF65-F5344CB8AC3E}">
        <p14:creationId xmlns:p14="http://schemas.microsoft.com/office/powerpoint/2010/main" val="2285575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59CABA-4994-4606-99B6-AD179B46FABB}"/>
              </a:ext>
            </a:extLst>
          </p:cNvPr>
          <p:cNvPicPr>
            <a:picLocks noChangeAspect="1"/>
          </p:cNvPicPr>
          <p:nvPr/>
        </p:nvPicPr>
        <p:blipFill>
          <a:blip r:embed="rId2"/>
          <a:stretch>
            <a:fillRect/>
          </a:stretch>
        </p:blipFill>
        <p:spPr>
          <a:xfrm>
            <a:off x="248003" y="1508301"/>
            <a:ext cx="5238750" cy="4067175"/>
          </a:xfrm>
          <a:prstGeom prst="rect">
            <a:avLst/>
          </a:prstGeom>
        </p:spPr>
      </p:pic>
      <p:sp>
        <p:nvSpPr>
          <p:cNvPr id="3" name="TextBox 2">
            <a:extLst>
              <a:ext uri="{FF2B5EF4-FFF2-40B4-BE49-F238E27FC236}">
                <a16:creationId xmlns:a16="http://schemas.microsoft.com/office/drawing/2014/main" id="{7381EE1C-698E-4807-827E-01A6FC374832}"/>
              </a:ext>
            </a:extLst>
          </p:cNvPr>
          <p:cNvSpPr txBox="1"/>
          <p:nvPr/>
        </p:nvSpPr>
        <p:spPr>
          <a:xfrm>
            <a:off x="7593032" y="2182987"/>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Opiate Canned Comment</a:t>
            </a:r>
          </a:p>
          <a:p>
            <a:pPr marL="342900" indent="-342900">
              <a:buAutoNum type="alphaUcPeriod"/>
            </a:pPr>
            <a:r>
              <a:rPr lang="en-US" dirty="0"/>
              <a:t>Benzodiazepine Confirmation</a:t>
            </a:r>
          </a:p>
          <a:p>
            <a:pPr marL="342900" indent="-342900">
              <a:buAutoNum type="alphaUcPeriod"/>
            </a:pPr>
            <a:r>
              <a:rPr lang="en-US" dirty="0"/>
              <a:t>Opiate Confirmation</a:t>
            </a:r>
          </a:p>
          <a:p>
            <a:pPr marL="342900" indent="-342900">
              <a:buAutoNum type="alphaUcPeriod"/>
            </a:pPr>
            <a:r>
              <a:rPr lang="en-US" dirty="0"/>
              <a:t>No further testing is needed</a:t>
            </a:r>
          </a:p>
        </p:txBody>
      </p:sp>
      <p:sp>
        <p:nvSpPr>
          <p:cNvPr id="4" name="TextBox 3">
            <a:extLst>
              <a:ext uri="{FF2B5EF4-FFF2-40B4-BE49-F238E27FC236}">
                <a16:creationId xmlns:a16="http://schemas.microsoft.com/office/drawing/2014/main" id="{CCCBFB5C-218D-4A6C-BF5C-17D3F8682738}"/>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22. QUESTION</a:t>
            </a:r>
          </a:p>
        </p:txBody>
      </p:sp>
    </p:spTree>
    <p:extLst>
      <p:ext uri="{BB962C8B-B14F-4D97-AF65-F5344CB8AC3E}">
        <p14:creationId xmlns:p14="http://schemas.microsoft.com/office/powerpoint/2010/main" val="1934572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6568FF-EC01-441B-ADE1-E3E35D65C7B0}"/>
              </a:ext>
            </a:extLst>
          </p:cNvPr>
          <p:cNvGrpSpPr/>
          <p:nvPr/>
        </p:nvGrpSpPr>
        <p:grpSpPr>
          <a:xfrm>
            <a:off x="1029688" y="687496"/>
            <a:ext cx="10505363" cy="4848105"/>
            <a:chOff x="1029688" y="687496"/>
            <a:chExt cx="10505363" cy="4848105"/>
          </a:xfrm>
        </p:grpSpPr>
        <p:pic>
          <p:nvPicPr>
            <p:cNvPr id="5" name="Picture 4">
              <a:extLst>
                <a:ext uri="{FF2B5EF4-FFF2-40B4-BE49-F238E27FC236}">
                  <a16:creationId xmlns:a16="http://schemas.microsoft.com/office/drawing/2014/main" id="{D04C92A9-8CDA-48AE-83C0-DE16EEF2860B}"/>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10788" r="6661" b="5706"/>
            <a:stretch/>
          </p:blipFill>
          <p:spPr>
            <a:xfrm>
              <a:off x="8556981" y="821960"/>
              <a:ext cx="1851377" cy="1777674"/>
            </a:xfrm>
            <a:prstGeom prst="rect">
              <a:avLst/>
            </a:prstGeom>
          </p:spPr>
        </p:pic>
        <p:sp>
          <p:nvSpPr>
            <p:cNvPr id="6" name="TextBox 5">
              <a:extLst>
                <a:ext uri="{FF2B5EF4-FFF2-40B4-BE49-F238E27FC236}">
                  <a16:creationId xmlns:a16="http://schemas.microsoft.com/office/drawing/2014/main" id="{0675ED80-EB2F-400F-8B6B-25FECBCF0FA9}"/>
                </a:ext>
              </a:extLst>
            </p:cNvPr>
            <p:cNvSpPr txBox="1"/>
            <p:nvPr/>
          </p:nvSpPr>
          <p:spPr>
            <a:xfrm>
              <a:off x="9351695" y="856574"/>
              <a:ext cx="1153326" cy="276999"/>
            </a:xfrm>
            <a:prstGeom prst="rect">
              <a:avLst/>
            </a:prstGeom>
            <a:noFill/>
          </p:spPr>
          <p:txBody>
            <a:bodyPr wrap="square" rtlCol="0">
              <a:spAutoFit/>
            </a:bodyPr>
            <a:lstStyle/>
            <a:p>
              <a:r>
                <a:rPr lang="en-US" sz="1200" dirty="0"/>
                <a:t>OXYCODONE</a:t>
              </a:r>
            </a:p>
          </p:txBody>
        </p:sp>
        <p:pic>
          <p:nvPicPr>
            <p:cNvPr id="8" name="Picture 7">
              <a:extLst>
                <a:ext uri="{FF2B5EF4-FFF2-40B4-BE49-F238E27FC236}">
                  <a16:creationId xmlns:a16="http://schemas.microsoft.com/office/drawing/2014/main" id="{A40304E5-55C1-4165-91C7-D27A63360DC1}"/>
                </a:ext>
              </a:extLst>
            </p:cNvPr>
            <p:cNvPicPr>
              <a:picLocks noChangeAspect="1"/>
            </p:cNvPicPr>
            <p:nvPr/>
          </p:nvPicPr>
          <p:blipFill rotWithShape="1">
            <a:blip r:embed="rId3">
              <a:extLst>
                <a:ext uri="{28A0092B-C50C-407E-A947-70E740481C1C}">
                  <a14:useLocalDpi xmlns:a14="http://schemas.microsoft.com/office/drawing/2010/main" val="0"/>
                </a:ext>
              </a:extLst>
            </a:blip>
            <a:srcRect r="12665" b="29792"/>
            <a:stretch/>
          </p:blipFill>
          <p:spPr>
            <a:xfrm>
              <a:off x="5177381" y="821960"/>
              <a:ext cx="2211337" cy="1777674"/>
            </a:xfrm>
            <a:prstGeom prst="rect">
              <a:avLst/>
            </a:prstGeom>
          </p:spPr>
        </p:pic>
        <p:sp>
          <p:nvSpPr>
            <p:cNvPr id="4" name="TextBox 3">
              <a:extLst>
                <a:ext uri="{FF2B5EF4-FFF2-40B4-BE49-F238E27FC236}">
                  <a16:creationId xmlns:a16="http://schemas.microsoft.com/office/drawing/2014/main" id="{C32B505F-4FF8-4868-BA35-E248422C2AB0}"/>
                </a:ext>
              </a:extLst>
            </p:cNvPr>
            <p:cNvSpPr txBox="1"/>
            <p:nvPr/>
          </p:nvSpPr>
          <p:spPr>
            <a:xfrm>
              <a:off x="6100567" y="856573"/>
              <a:ext cx="1372705" cy="276999"/>
            </a:xfrm>
            <a:prstGeom prst="rect">
              <a:avLst/>
            </a:prstGeom>
            <a:noFill/>
          </p:spPr>
          <p:txBody>
            <a:bodyPr wrap="square" rtlCol="0">
              <a:spAutoFit/>
            </a:bodyPr>
            <a:lstStyle/>
            <a:p>
              <a:r>
                <a:rPr lang="en-US" sz="1200" dirty="0"/>
                <a:t>OXYMORPHONE</a:t>
              </a:r>
            </a:p>
          </p:txBody>
        </p:sp>
        <p:sp>
          <p:nvSpPr>
            <p:cNvPr id="9" name="Oval 8">
              <a:extLst>
                <a:ext uri="{FF2B5EF4-FFF2-40B4-BE49-F238E27FC236}">
                  <a16:creationId xmlns:a16="http://schemas.microsoft.com/office/drawing/2014/main" id="{AFD54004-EB08-418C-9609-9CE346453A49}"/>
                </a:ext>
              </a:extLst>
            </p:cNvPr>
            <p:cNvSpPr/>
            <p:nvPr/>
          </p:nvSpPr>
          <p:spPr>
            <a:xfrm>
              <a:off x="9866515" y="2026252"/>
              <a:ext cx="462819" cy="337573"/>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D49021D-CAE1-44AC-BE3E-09765B1A2031}"/>
                </a:ext>
              </a:extLst>
            </p:cNvPr>
            <p:cNvSpPr txBox="1"/>
            <p:nvPr/>
          </p:nvSpPr>
          <p:spPr>
            <a:xfrm>
              <a:off x="7701928" y="1403020"/>
              <a:ext cx="541843" cy="307777"/>
            </a:xfrm>
            <a:prstGeom prst="rect">
              <a:avLst/>
            </a:prstGeom>
            <a:noFill/>
          </p:spPr>
          <p:txBody>
            <a:bodyPr wrap="square" rtlCol="0">
              <a:spAutoFit/>
            </a:bodyPr>
            <a:lstStyle/>
            <a:p>
              <a:r>
                <a:rPr lang="en-US" sz="1400" dirty="0">
                  <a:solidFill>
                    <a:srgbClr val="0070C0"/>
                  </a:solidFill>
                </a:rPr>
                <a:t>2D6</a:t>
              </a:r>
            </a:p>
          </p:txBody>
        </p:sp>
        <p:pic>
          <p:nvPicPr>
            <p:cNvPr id="23" name="Picture 22">
              <a:extLst>
                <a:ext uri="{FF2B5EF4-FFF2-40B4-BE49-F238E27FC236}">
                  <a16:creationId xmlns:a16="http://schemas.microsoft.com/office/drawing/2014/main" id="{C9B2700D-C023-47E4-A8E6-80BECC6FAD46}"/>
                </a:ext>
              </a:extLst>
            </p:cNvPr>
            <p:cNvPicPr>
              <a:picLocks noChangeAspect="1"/>
            </p:cNvPicPr>
            <p:nvPr/>
          </p:nvPicPr>
          <p:blipFill rotWithShape="1">
            <a:blip r:embed="rId4">
              <a:extLst>
                <a:ext uri="{28A0092B-C50C-407E-A947-70E740481C1C}">
                  <a14:useLocalDpi xmlns:a14="http://schemas.microsoft.com/office/drawing/2010/main" val="0"/>
                </a:ext>
              </a:extLst>
            </a:blip>
            <a:srcRect l="10888" t="12371" r="17449" b="16122"/>
            <a:stretch/>
          </p:blipFill>
          <p:spPr>
            <a:xfrm>
              <a:off x="5259157" y="3492314"/>
              <a:ext cx="2047783" cy="2043287"/>
            </a:xfrm>
            <a:prstGeom prst="rect">
              <a:avLst/>
            </a:prstGeom>
          </p:spPr>
        </p:pic>
        <p:cxnSp>
          <p:nvCxnSpPr>
            <p:cNvPr id="25" name="Straight Arrow Connector 24">
              <a:extLst>
                <a:ext uri="{FF2B5EF4-FFF2-40B4-BE49-F238E27FC236}">
                  <a16:creationId xmlns:a16="http://schemas.microsoft.com/office/drawing/2014/main" id="{C2548BE4-8BEB-44B2-863A-22AD690C1C7B}"/>
                </a:ext>
              </a:extLst>
            </p:cNvPr>
            <p:cNvCxnSpPr/>
            <p:nvPr/>
          </p:nvCxnSpPr>
          <p:spPr>
            <a:xfrm>
              <a:off x="6249182" y="2716570"/>
              <a:ext cx="0" cy="658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4592097-4E33-404B-8E63-A40582E4B4D8}"/>
                </a:ext>
              </a:extLst>
            </p:cNvPr>
            <p:cNvCxnSpPr/>
            <p:nvPr/>
          </p:nvCxnSpPr>
          <p:spPr>
            <a:xfrm>
              <a:off x="9482669" y="2716570"/>
              <a:ext cx="0" cy="658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D9AE365E-1EEE-4912-A9EE-E18C1660EF03}"/>
                </a:ext>
              </a:extLst>
            </p:cNvPr>
            <p:cNvPicPr>
              <a:picLocks noChangeAspect="1"/>
            </p:cNvPicPr>
            <p:nvPr/>
          </p:nvPicPr>
          <p:blipFill rotWithShape="1">
            <a:blip r:embed="rId5">
              <a:extLst>
                <a:ext uri="{28A0092B-C50C-407E-A947-70E740481C1C}">
                  <a14:useLocalDpi xmlns:a14="http://schemas.microsoft.com/office/drawing/2010/main" val="0"/>
                </a:ext>
              </a:extLst>
            </a:blip>
            <a:srcRect l="16816" t="16543" r="8914" b="8420"/>
            <a:stretch/>
          </p:blipFill>
          <p:spPr>
            <a:xfrm>
              <a:off x="8556981" y="3492314"/>
              <a:ext cx="1992208" cy="2012775"/>
            </a:xfrm>
            <a:prstGeom prst="rect">
              <a:avLst/>
            </a:prstGeom>
          </p:spPr>
        </p:pic>
        <p:sp>
          <p:nvSpPr>
            <p:cNvPr id="29" name="TextBox 28">
              <a:extLst>
                <a:ext uri="{FF2B5EF4-FFF2-40B4-BE49-F238E27FC236}">
                  <a16:creationId xmlns:a16="http://schemas.microsoft.com/office/drawing/2014/main" id="{56142DAD-4C3C-4E08-8345-64F7BEFB0B83}"/>
                </a:ext>
              </a:extLst>
            </p:cNvPr>
            <p:cNvSpPr txBox="1"/>
            <p:nvPr/>
          </p:nvSpPr>
          <p:spPr>
            <a:xfrm>
              <a:off x="9351695" y="3492314"/>
              <a:ext cx="1284300" cy="276999"/>
            </a:xfrm>
            <a:prstGeom prst="rect">
              <a:avLst/>
            </a:prstGeom>
            <a:noFill/>
          </p:spPr>
          <p:txBody>
            <a:bodyPr wrap="square" rtlCol="0">
              <a:spAutoFit/>
            </a:bodyPr>
            <a:lstStyle/>
            <a:p>
              <a:r>
                <a:rPr lang="en-US" sz="1200" dirty="0"/>
                <a:t>NOROXYCODONE</a:t>
              </a:r>
            </a:p>
          </p:txBody>
        </p:sp>
        <p:sp>
          <p:nvSpPr>
            <p:cNvPr id="30" name="TextBox 29">
              <a:extLst>
                <a:ext uri="{FF2B5EF4-FFF2-40B4-BE49-F238E27FC236}">
                  <a16:creationId xmlns:a16="http://schemas.microsoft.com/office/drawing/2014/main" id="{8A9567A0-D719-456E-9632-3CF814771919}"/>
                </a:ext>
              </a:extLst>
            </p:cNvPr>
            <p:cNvSpPr txBox="1"/>
            <p:nvPr/>
          </p:nvSpPr>
          <p:spPr>
            <a:xfrm>
              <a:off x="5829883" y="3502427"/>
              <a:ext cx="1558835" cy="276999"/>
            </a:xfrm>
            <a:prstGeom prst="rect">
              <a:avLst/>
            </a:prstGeom>
            <a:noFill/>
          </p:spPr>
          <p:txBody>
            <a:bodyPr wrap="square" rtlCol="0">
              <a:spAutoFit/>
            </a:bodyPr>
            <a:lstStyle/>
            <a:p>
              <a:r>
                <a:rPr lang="en-US" sz="1200" dirty="0"/>
                <a:t>NOROXYMORPHONE</a:t>
              </a:r>
            </a:p>
          </p:txBody>
        </p:sp>
        <p:sp>
          <p:nvSpPr>
            <p:cNvPr id="33" name="TextBox 32">
              <a:extLst>
                <a:ext uri="{FF2B5EF4-FFF2-40B4-BE49-F238E27FC236}">
                  <a16:creationId xmlns:a16="http://schemas.microsoft.com/office/drawing/2014/main" id="{3482DA08-FBBB-4AAF-89A3-14DD5D4AD0A1}"/>
                </a:ext>
              </a:extLst>
            </p:cNvPr>
            <p:cNvSpPr txBox="1"/>
            <p:nvPr/>
          </p:nvSpPr>
          <p:spPr>
            <a:xfrm>
              <a:off x="9491218" y="2922768"/>
              <a:ext cx="2043833" cy="307777"/>
            </a:xfrm>
            <a:prstGeom prst="rect">
              <a:avLst/>
            </a:prstGeom>
            <a:noFill/>
          </p:spPr>
          <p:txBody>
            <a:bodyPr wrap="square" rtlCol="0">
              <a:spAutoFit/>
            </a:bodyPr>
            <a:lstStyle/>
            <a:p>
              <a:r>
                <a:rPr lang="en-US" sz="1400" dirty="0">
                  <a:solidFill>
                    <a:srgbClr val="0070C0"/>
                  </a:solidFill>
                </a:rPr>
                <a:t>N – demethylation</a:t>
              </a:r>
            </a:p>
          </p:txBody>
        </p:sp>
        <p:sp>
          <p:nvSpPr>
            <p:cNvPr id="34" name="TextBox 33">
              <a:extLst>
                <a:ext uri="{FF2B5EF4-FFF2-40B4-BE49-F238E27FC236}">
                  <a16:creationId xmlns:a16="http://schemas.microsoft.com/office/drawing/2014/main" id="{CF51981E-1F20-40FF-A817-1DE5AE4C4D39}"/>
                </a:ext>
              </a:extLst>
            </p:cNvPr>
            <p:cNvSpPr txBox="1"/>
            <p:nvPr/>
          </p:nvSpPr>
          <p:spPr>
            <a:xfrm>
              <a:off x="8861793" y="2929152"/>
              <a:ext cx="541843" cy="307777"/>
            </a:xfrm>
            <a:prstGeom prst="rect">
              <a:avLst/>
            </a:prstGeom>
            <a:noFill/>
          </p:spPr>
          <p:txBody>
            <a:bodyPr wrap="square" rtlCol="0">
              <a:spAutoFit/>
            </a:bodyPr>
            <a:lstStyle/>
            <a:p>
              <a:r>
                <a:rPr lang="en-US" sz="1400" dirty="0">
                  <a:solidFill>
                    <a:srgbClr val="0070C0"/>
                  </a:solidFill>
                </a:rPr>
                <a:t>3A4</a:t>
              </a:r>
            </a:p>
          </p:txBody>
        </p:sp>
        <p:sp>
          <p:nvSpPr>
            <p:cNvPr id="35" name="Oval 34">
              <a:extLst>
                <a:ext uri="{FF2B5EF4-FFF2-40B4-BE49-F238E27FC236}">
                  <a16:creationId xmlns:a16="http://schemas.microsoft.com/office/drawing/2014/main" id="{3D0C5BA1-945F-4F8B-999C-74C60E15FEAE}"/>
                </a:ext>
              </a:extLst>
            </p:cNvPr>
            <p:cNvSpPr/>
            <p:nvPr/>
          </p:nvSpPr>
          <p:spPr>
            <a:xfrm>
              <a:off x="10039001" y="4897801"/>
              <a:ext cx="474134" cy="311612"/>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47A5F4D5-73F5-431A-A884-9B7D23E7017F}"/>
                </a:ext>
              </a:extLst>
            </p:cNvPr>
            <p:cNvCxnSpPr/>
            <p:nvPr/>
          </p:nvCxnSpPr>
          <p:spPr>
            <a:xfrm flipH="1">
              <a:off x="4113763" y="1710797"/>
              <a:ext cx="722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BFF8D48E-B828-4029-B079-C356AE7445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688" y="687496"/>
              <a:ext cx="2769330" cy="2769330"/>
            </a:xfrm>
            <a:prstGeom prst="rect">
              <a:avLst/>
            </a:prstGeom>
          </p:spPr>
        </p:pic>
        <p:sp>
          <p:nvSpPr>
            <p:cNvPr id="41" name="Oval 40">
              <a:extLst>
                <a:ext uri="{FF2B5EF4-FFF2-40B4-BE49-F238E27FC236}">
                  <a16:creationId xmlns:a16="http://schemas.microsoft.com/office/drawing/2014/main" id="{22E9B652-2837-47BF-AF05-1C1E2D50B328}"/>
                </a:ext>
              </a:extLst>
            </p:cNvPr>
            <p:cNvSpPr/>
            <p:nvPr/>
          </p:nvSpPr>
          <p:spPr>
            <a:xfrm>
              <a:off x="5385771" y="856573"/>
              <a:ext cx="558688" cy="431817"/>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44FD7CA-A7D7-4566-AA38-C86D26D1E986}"/>
                </a:ext>
              </a:extLst>
            </p:cNvPr>
            <p:cNvSpPr txBox="1"/>
            <p:nvPr/>
          </p:nvSpPr>
          <p:spPr>
            <a:xfrm>
              <a:off x="6259415" y="2922768"/>
              <a:ext cx="2043833" cy="307777"/>
            </a:xfrm>
            <a:prstGeom prst="rect">
              <a:avLst/>
            </a:prstGeom>
            <a:noFill/>
          </p:spPr>
          <p:txBody>
            <a:bodyPr wrap="square" rtlCol="0">
              <a:spAutoFit/>
            </a:bodyPr>
            <a:lstStyle/>
            <a:p>
              <a:r>
                <a:rPr lang="en-US" sz="1400" dirty="0">
                  <a:solidFill>
                    <a:srgbClr val="0070C0"/>
                  </a:solidFill>
                </a:rPr>
                <a:t>N – demethylation</a:t>
              </a:r>
            </a:p>
          </p:txBody>
        </p:sp>
        <p:sp>
          <p:nvSpPr>
            <p:cNvPr id="43" name="TextBox 42">
              <a:extLst>
                <a:ext uri="{FF2B5EF4-FFF2-40B4-BE49-F238E27FC236}">
                  <a16:creationId xmlns:a16="http://schemas.microsoft.com/office/drawing/2014/main" id="{B64A81B1-B19A-45D6-88B3-DBFD7E583DFD}"/>
                </a:ext>
              </a:extLst>
            </p:cNvPr>
            <p:cNvSpPr txBox="1"/>
            <p:nvPr/>
          </p:nvSpPr>
          <p:spPr>
            <a:xfrm>
              <a:off x="5689772" y="2930957"/>
              <a:ext cx="541843" cy="307777"/>
            </a:xfrm>
            <a:prstGeom prst="rect">
              <a:avLst/>
            </a:prstGeom>
            <a:noFill/>
          </p:spPr>
          <p:txBody>
            <a:bodyPr wrap="square" rtlCol="0">
              <a:spAutoFit/>
            </a:bodyPr>
            <a:lstStyle/>
            <a:p>
              <a:r>
                <a:rPr lang="en-US" sz="1400" dirty="0">
                  <a:solidFill>
                    <a:srgbClr val="0070C0"/>
                  </a:solidFill>
                </a:rPr>
                <a:t>3A4</a:t>
              </a:r>
            </a:p>
          </p:txBody>
        </p:sp>
        <p:sp>
          <p:nvSpPr>
            <p:cNvPr id="46" name="Oval 45">
              <a:extLst>
                <a:ext uri="{FF2B5EF4-FFF2-40B4-BE49-F238E27FC236}">
                  <a16:creationId xmlns:a16="http://schemas.microsoft.com/office/drawing/2014/main" id="{8731D88D-6FE5-4905-87B2-3A830647FA9F}"/>
                </a:ext>
              </a:extLst>
            </p:cNvPr>
            <p:cNvSpPr/>
            <p:nvPr/>
          </p:nvSpPr>
          <p:spPr>
            <a:xfrm>
              <a:off x="6775006" y="2049270"/>
              <a:ext cx="558688" cy="431817"/>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9C0EA7E-59C1-4D27-B6C5-DD4CAFD6F76E}"/>
                </a:ext>
              </a:extLst>
            </p:cNvPr>
            <p:cNvSpPr/>
            <p:nvPr/>
          </p:nvSpPr>
          <p:spPr>
            <a:xfrm>
              <a:off x="6903422" y="4909062"/>
              <a:ext cx="558688" cy="431817"/>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3387F70-3754-45F8-B0BA-35DF44860200}"/>
                </a:ext>
              </a:extLst>
            </p:cNvPr>
            <p:cNvSpPr/>
            <p:nvPr/>
          </p:nvSpPr>
          <p:spPr>
            <a:xfrm>
              <a:off x="1029688" y="2122311"/>
              <a:ext cx="1787832" cy="1380116"/>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3B9E70C2-B812-4056-A93E-B87B96F7191E}"/>
                </a:ext>
              </a:extLst>
            </p:cNvPr>
            <p:cNvSpPr txBox="1"/>
            <p:nvPr/>
          </p:nvSpPr>
          <p:spPr>
            <a:xfrm>
              <a:off x="4219687" y="1412569"/>
              <a:ext cx="541843" cy="307777"/>
            </a:xfrm>
            <a:prstGeom prst="rect">
              <a:avLst/>
            </a:prstGeom>
            <a:noFill/>
          </p:spPr>
          <p:txBody>
            <a:bodyPr wrap="square" rtlCol="0">
              <a:spAutoFit/>
            </a:bodyPr>
            <a:lstStyle/>
            <a:p>
              <a:r>
                <a:rPr lang="en-US" sz="1400" dirty="0">
                  <a:solidFill>
                    <a:srgbClr val="0070C0"/>
                  </a:solidFill>
                </a:rPr>
                <a:t>UDT</a:t>
              </a:r>
            </a:p>
          </p:txBody>
        </p:sp>
        <p:sp>
          <p:nvSpPr>
            <p:cNvPr id="50" name="TextBox 49">
              <a:extLst>
                <a:ext uri="{FF2B5EF4-FFF2-40B4-BE49-F238E27FC236}">
                  <a16:creationId xmlns:a16="http://schemas.microsoft.com/office/drawing/2014/main" id="{FAA3F5B9-3A64-4C75-9A65-942C65465C56}"/>
                </a:ext>
              </a:extLst>
            </p:cNvPr>
            <p:cNvSpPr txBox="1"/>
            <p:nvPr/>
          </p:nvSpPr>
          <p:spPr>
            <a:xfrm>
              <a:off x="7276538" y="1761945"/>
              <a:ext cx="1709805" cy="307777"/>
            </a:xfrm>
            <a:prstGeom prst="rect">
              <a:avLst/>
            </a:prstGeom>
            <a:noFill/>
          </p:spPr>
          <p:txBody>
            <a:bodyPr wrap="square" rtlCol="0">
              <a:spAutoFit/>
            </a:bodyPr>
            <a:lstStyle/>
            <a:p>
              <a:r>
                <a:rPr lang="en-US" sz="1400" dirty="0">
                  <a:solidFill>
                    <a:srgbClr val="0070C0"/>
                  </a:solidFill>
                </a:rPr>
                <a:t>O – demethylation</a:t>
              </a:r>
            </a:p>
          </p:txBody>
        </p:sp>
        <p:sp>
          <p:nvSpPr>
            <p:cNvPr id="53" name="TextBox 52">
              <a:extLst>
                <a:ext uri="{FF2B5EF4-FFF2-40B4-BE49-F238E27FC236}">
                  <a16:creationId xmlns:a16="http://schemas.microsoft.com/office/drawing/2014/main" id="{0646DBFF-2948-4595-BBDD-5533AD5D96FD}"/>
                </a:ext>
              </a:extLst>
            </p:cNvPr>
            <p:cNvSpPr txBox="1"/>
            <p:nvPr/>
          </p:nvSpPr>
          <p:spPr>
            <a:xfrm>
              <a:off x="1068616" y="718073"/>
              <a:ext cx="2691474" cy="276999"/>
            </a:xfrm>
            <a:prstGeom prst="rect">
              <a:avLst/>
            </a:prstGeom>
            <a:noFill/>
          </p:spPr>
          <p:txBody>
            <a:bodyPr wrap="square" rtlCol="0">
              <a:spAutoFit/>
            </a:bodyPr>
            <a:lstStyle/>
            <a:p>
              <a:r>
                <a:rPr lang="en-US" sz="1200" dirty="0"/>
                <a:t>OXYMORPHONE-3-GLUCURONIDE</a:t>
              </a:r>
            </a:p>
          </p:txBody>
        </p:sp>
        <p:cxnSp>
          <p:nvCxnSpPr>
            <p:cNvPr id="31" name="Straight Arrow Connector 30">
              <a:extLst>
                <a:ext uri="{FF2B5EF4-FFF2-40B4-BE49-F238E27FC236}">
                  <a16:creationId xmlns:a16="http://schemas.microsoft.com/office/drawing/2014/main" id="{34792E3F-3E8B-4250-B58D-9DCC63976359}"/>
                </a:ext>
              </a:extLst>
            </p:cNvPr>
            <p:cNvCxnSpPr/>
            <p:nvPr/>
          </p:nvCxnSpPr>
          <p:spPr>
            <a:xfrm flipH="1">
              <a:off x="7580759" y="1761945"/>
              <a:ext cx="722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9534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F9E59C-55E1-4708-BFCD-97F3C09CC424}"/>
              </a:ext>
            </a:extLst>
          </p:cNvPr>
          <p:cNvPicPr>
            <a:picLocks noChangeAspect="1"/>
          </p:cNvPicPr>
          <p:nvPr/>
        </p:nvPicPr>
        <p:blipFill>
          <a:blip r:embed="rId2"/>
          <a:stretch>
            <a:fillRect/>
          </a:stretch>
        </p:blipFill>
        <p:spPr>
          <a:xfrm>
            <a:off x="225778" y="1815395"/>
            <a:ext cx="5486400" cy="4152900"/>
          </a:xfrm>
          <a:prstGeom prst="rect">
            <a:avLst/>
          </a:prstGeom>
        </p:spPr>
      </p:pic>
      <p:sp>
        <p:nvSpPr>
          <p:cNvPr id="3" name="TextBox 2">
            <a:extLst>
              <a:ext uri="{FF2B5EF4-FFF2-40B4-BE49-F238E27FC236}">
                <a16:creationId xmlns:a16="http://schemas.microsoft.com/office/drawing/2014/main" id="{7D84E772-3DA8-43DA-889D-D010B80AD3C0}"/>
              </a:ext>
            </a:extLst>
          </p:cNvPr>
          <p:cNvSpPr txBox="1"/>
          <p:nvPr/>
        </p:nvSpPr>
        <p:spPr>
          <a:xfrm>
            <a:off x="7593032" y="2182987"/>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Oxy Canned Comment</a:t>
            </a:r>
          </a:p>
          <a:p>
            <a:pPr marL="342900" indent="-342900">
              <a:buAutoNum type="alphaUcPeriod"/>
            </a:pPr>
            <a:r>
              <a:rPr lang="en-US" dirty="0"/>
              <a:t>Benzodiazepine Confirmation</a:t>
            </a:r>
          </a:p>
          <a:p>
            <a:pPr marL="342900" indent="-342900">
              <a:buAutoNum type="alphaUcPeriod"/>
            </a:pPr>
            <a:r>
              <a:rPr lang="en-US" dirty="0"/>
              <a:t>Oxy Confirmation</a:t>
            </a:r>
          </a:p>
          <a:p>
            <a:pPr marL="342900" indent="-342900">
              <a:buAutoNum type="alphaUcPeriod"/>
            </a:pPr>
            <a:r>
              <a:rPr lang="en-US" dirty="0"/>
              <a:t>No further testing is needed</a:t>
            </a:r>
          </a:p>
        </p:txBody>
      </p:sp>
      <p:sp>
        <p:nvSpPr>
          <p:cNvPr id="4" name="TextBox 3">
            <a:extLst>
              <a:ext uri="{FF2B5EF4-FFF2-40B4-BE49-F238E27FC236}">
                <a16:creationId xmlns:a16="http://schemas.microsoft.com/office/drawing/2014/main" id="{A387D2A9-CD88-49C6-B507-7DA8F7349629}"/>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23. QUESTION</a:t>
            </a:r>
          </a:p>
        </p:txBody>
      </p:sp>
    </p:spTree>
    <p:extLst>
      <p:ext uri="{BB962C8B-B14F-4D97-AF65-F5344CB8AC3E}">
        <p14:creationId xmlns:p14="http://schemas.microsoft.com/office/powerpoint/2010/main" val="560645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0283AC-C2AA-42E4-86A9-39C993B8D924}"/>
              </a:ext>
            </a:extLst>
          </p:cNvPr>
          <p:cNvPicPr>
            <a:picLocks noChangeAspect="1"/>
          </p:cNvPicPr>
          <p:nvPr/>
        </p:nvPicPr>
        <p:blipFill>
          <a:blip r:embed="rId2"/>
          <a:stretch>
            <a:fillRect/>
          </a:stretch>
        </p:blipFill>
        <p:spPr>
          <a:xfrm>
            <a:off x="4766797" y="360672"/>
            <a:ext cx="6962775" cy="1743075"/>
          </a:xfrm>
          <a:prstGeom prst="rect">
            <a:avLst/>
          </a:prstGeom>
        </p:spPr>
      </p:pic>
      <p:sp>
        <p:nvSpPr>
          <p:cNvPr id="4" name="TextBox 3">
            <a:extLst>
              <a:ext uri="{FF2B5EF4-FFF2-40B4-BE49-F238E27FC236}">
                <a16:creationId xmlns:a16="http://schemas.microsoft.com/office/drawing/2014/main" id="{D801A9FB-40B6-45BF-B2BE-0F10C06D3F27}"/>
              </a:ext>
            </a:extLst>
          </p:cNvPr>
          <p:cNvSpPr txBox="1"/>
          <p:nvPr/>
        </p:nvSpPr>
        <p:spPr>
          <a:xfrm>
            <a:off x="8118088" y="3055434"/>
            <a:ext cx="3238322"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Opiate Confirmation</a:t>
            </a:r>
          </a:p>
          <a:p>
            <a:pPr marL="342900" indent="-342900">
              <a:buAutoNum type="alphaUcPeriod"/>
            </a:pPr>
            <a:r>
              <a:rPr lang="en-US" dirty="0"/>
              <a:t>Cannabinoid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No further testing is needed</a:t>
            </a:r>
          </a:p>
        </p:txBody>
      </p:sp>
      <p:pic>
        <p:nvPicPr>
          <p:cNvPr id="5" name="Picture 4">
            <a:extLst>
              <a:ext uri="{FF2B5EF4-FFF2-40B4-BE49-F238E27FC236}">
                <a16:creationId xmlns:a16="http://schemas.microsoft.com/office/drawing/2014/main" id="{FC264FB8-6472-45B2-9863-B690CCC98A0A}"/>
              </a:ext>
            </a:extLst>
          </p:cNvPr>
          <p:cNvPicPr>
            <a:picLocks noChangeAspect="1"/>
          </p:cNvPicPr>
          <p:nvPr/>
        </p:nvPicPr>
        <p:blipFill rotWithShape="1">
          <a:blip r:embed="rId3"/>
          <a:srcRect b="12723"/>
          <a:stretch/>
        </p:blipFill>
        <p:spPr>
          <a:xfrm>
            <a:off x="334304" y="2315621"/>
            <a:ext cx="6791325" cy="3973668"/>
          </a:xfrm>
          <a:prstGeom prst="rect">
            <a:avLst/>
          </a:prstGeom>
        </p:spPr>
      </p:pic>
      <p:sp>
        <p:nvSpPr>
          <p:cNvPr id="6" name="TextBox 5">
            <a:extLst>
              <a:ext uri="{FF2B5EF4-FFF2-40B4-BE49-F238E27FC236}">
                <a16:creationId xmlns:a16="http://schemas.microsoft.com/office/drawing/2014/main" id="{ACC0FC4C-5837-4661-9C08-877F28844902}"/>
              </a:ext>
            </a:extLst>
          </p:cNvPr>
          <p:cNvSpPr txBox="1"/>
          <p:nvPr/>
        </p:nvSpPr>
        <p:spPr>
          <a:xfrm>
            <a:off x="334304" y="360672"/>
            <a:ext cx="2623219" cy="646331"/>
          </a:xfrm>
          <a:prstGeom prst="rect">
            <a:avLst/>
          </a:prstGeom>
          <a:noFill/>
        </p:spPr>
        <p:txBody>
          <a:bodyPr wrap="none" rtlCol="0">
            <a:spAutoFit/>
          </a:bodyPr>
          <a:lstStyle/>
          <a:p>
            <a:r>
              <a:rPr lang="en-US" sz="3600" dirty="0">
                <a:highlight>
                  <a:srgbClr val="C0C0C0"/>
                </a:highlight>
              </a:rPr>
              <a:t>1. QUESTION</a:t>
            </a:r>
          </a:p>
        </p:txBody>
      </p:sp>
    </p:spTree>
    <p:extLst>
      <p:ext uri="{BB962C8B-B14F-4D97-AF65-F5344CB8AC3E}">
        <p14:creationId xmlns:p14="http://schemas.microsoft.com/office/powerpoint/2010/main" val="73100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BF0073-7FC8-42F5-8642-2897E5FF1E20}"/>
              </a:ext>
            </a:extLst>
          </p:cNvPr>
          <p:cNvPicPr>
            <a:picLocks noChangeAspect="1"/>
          </p:cNvPicPr>
          <p:nvPr/>
        </p:nvPicPr>
        <p:blipFill>
          <a:blip r:embed="rId2"/>
          <a:stretch>
            <a:fillRect/>
          </a:stretch>
        </p:blipFill>
        <p:spPr>
          <a:xfrm>
            <a:off x="0" y="1559984"/>
            <a:ext cx="5295900" cy="4686300"/>
          </a:xfrm>
          <a:prstGeom prst="rect">
            <a:avLst/>
          </a:prstGeom>
        </p:spPr>
      </p:pic>
      <p:sp>
        <p:nvSpPr>
          <p:cNvPr id="3" name="TextBox 2">
            <a:extLst>
              <a:ext uri="{FF2B5EF4-FFF2-40B4-BE49-F238E27FC236}">
                <a16:creationId xmlns:a16="http://schemas.microsoft.com/office/drawing/2014/main" id="{0F6A1A75-0E5D-4204-BE12-7A3140898EE5}"/>
              </a:ext>
            </a:extLst>
          </p:cNvPr>
          <p:cNvSpPr txBox="1"/>
          <p:nvPr/>
        </p:nvSpPr>
        <p:spPr>
          <a:xfrm>
            <a:off x="7051165" y="2205565"/>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Opiate Confirmation</a:t>
            </a:r>
          </a:p>
          <a:p>
            <a:pPr marL="342900" indent="-342900">
              <a:buAutoNum type="alphaUcPeriod"/>
            </a:pPr>
            <a:r>
              <a:rPr lang="en-US" dirty="0"/>
              <a:t>Benzodiazepine Confirmation</a:t>
            </a:r>
          </a:p>
          <a:p>
            <a:pPr marL="342900" indent="-342900">
              <a:buAutoNum type="alphaUcPeriod"/>
            </a:pPr>
            <a:r>
              <a:rPr lang="en-US" dirty="0"/>
              <a:t>Fentanyl Screen</a:t>
            </a:r>
          </a:p>
          <a:p>
            <a:pPr marL="342900" indent="-342900">
              <a:buAutoNum type="alphaUcPeriod"/>
            </a:pPr>
            <a:r>
              <a:rPr lang="en-US" dirty="0"/>
              <a:t>No further testing is needed</a:t>
            </a:r>
          </a:p>
        </p:txBody>
      </p:sp>
      <p:pic>
        <p:nvPicPr>
          <p:cNvPr id="4" name="Picture 3">
            <a:extLst>
              <a:ext uri="{FF2B5EF4-FFF2-40B4-BE49-F238E27FC236}">
                <a16:creationId xmlns:a16="http://schemas.microsoft.com/office/drawing/2014/main" id="{D0EEF051-7458-4655-B26E-A38C15BBC529}"/>
              </a:ext>
            </a:extLst>
          </p:cNvPr>
          <p:cNvPicPr>
            <a:picLocks noChangeAspect="1"/>
          </p:cNvPicPr>
          <p:nvPr/>
        </p:nvPicPr>
        <p:blipFill>
          <a:blip r:embed="rId3"/>
          <a:stretch>
            <a:fillRect/>
          </a:stretch>
        </p:blipFill>
        <p:spPr>
          <a:xfrm>
            <a:off x="4914900" y="0"/>
            <a:ext cx="7277100" cy="1181100"/>
          </a:xfrm>
          <a:prstGeom prst="rect">
            <a:avLst/>
          </a:prstGeom>
        </p:spPr>
      </p:pic>
      <p:sp>
        <p:nvSpPr>
          <p:cNvPr id="5" name="TextBox 4">
            <a:extLst>
              <a:ext uri="{FF2B5EF4-FFF2-40B4-BE49-F238E27FC236}">
                <a16:creationId xmlns:a16="http://schemas.microsoft.com/office/drawing/2014/main" id="{01DC1B77-8BD5-4B20-8A23-9D4700EE20E0}"/>
              </a:ext>
            </a:extLst>
          </p:cNvPr>
          <p:cNvSpPr txBox="1"/>
          <p:nvPr/>
        </p:nvSpPr>
        <p:spPr>
          <a:xfrm>
            <a:off x="189157" y="267384"/>
            <a:ext cx="2857257" cy="646331"/>
          </a:xfrm>
          <a:prstGeom prst="rect">
            <a:avLst/>
          </a:prstGeom>
          <a:noFill/>
        </p:spPr>
        <p:txBody>
          <a:bodyPr wrap="none" rtlCol="0">
            <a:spAutoFit/>
          </a:bodyPr>
          <a:lstStyle/>
          <a:p>
            <a:r>
              <a:rPr lang="en-US" sz="3600" dirty="0">
                <a:highlight>
                  <a:srgbClr val="C0C0C0"/>
                </a:highlight>
              </a:rPr>
              <a:t>24. QUESTION</a:t>
            </a:r>
          </a:p>
        </p:txBody>
      </p:sp>
    </p:spTree>
    <p:extLst>
      <p:ext uri="{BB962C8B-B14F-4D97-AF65-F5344CB8AC3E}">
        <p14:creationId xmlns:p14="http://schemas.microsoft.com/office/powerpoint/2010/main" val="3360456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D397DA-285B-4F4F-8C8C-ABDF0B943012}"/>
              </a:ext>
            </a:extLst>
          </p:cNvPr>
          <p:cNvPicPr>
            <a:picLocks noChangeAspect="1"/>
          </p:cNvPicPr>
          <p:nvPr/>
        </p:nvPicPr>
        <p:blipFill>
          <a:blip r:embed="rId2"/>
          <a:stretch>
            <a:fillRect/>
          </a:stretch>
        </p:blipFill>
        <p:spPr>
          <a:xfrm>
            <a:off x="0" y="1825978"/>
            <a:ext cx="4991100" cy="4267200"/>
          </a:xfrm>
          <a:prstGeom prst="rect">
            <a:avLst/>
          </a:prstGeom>
        </p:spPr>
      </p:pic>
      <p:pic>
        <p:nvPicPr>
          <p:cNvPr id="3" name="Picture 2">
            <a:extLst>
              <a:ext uri="{FF2B5EF4-FFF2-40B4-BE49-F238E27FC236}">
                <a16:creationId xmlns:a16="http://schemas.microsoft.com/office/drawing/2014/main" id="{8D0DE373-0D76-49E4-96E3-F4C13AEBC701}"/>
              </a:ext>
            </a:extLst>
          </p:cNvPr>
          <p:cNvPicPr>
            <a:picLocks noChangeAspect="1"/>
          </p:cNvPicPr>
          <p:nvPr/>
        </p:nvPicPr>
        <p:blipFill>
          <a:blip r:embed="rId3"/>
          <a:stretch>
            <a:fillRect/>
          </a:stretch>
        </p:blipFill>
        <p:spPr>
          <a:xfrm>
            <a:off x="6245401" y="139876"/>
            <a:ext cx="5819775" cy="2943225"/>
          </a:xfrm>
          <a:prstGeom prst="rect">
            <a:avLst/>
          </a:prstGeom>
        </p:spPr>
      </p:pic>
      <p:sp>
        <p:nvSpPr>
          <p:cNvPr id="4" name="TextBox 3">
            <a:extLst>
              <a:ext uri="{FF2B5EF4-FFF2-40B4-BE49-F238E27FC236}">
                <a16:creationId xmlns:a16="http://schemas.microsoft.com/office/drawing/2014/main" id="{DBAC16B9-032B-4F47-BA2A-A197CB7B71CB}"/>
              </a:ext>
            </a:extLst>
          </p:cNvPr>
          <p:cNvSpPr txBox="1"/>
          <p:nvPr/>
        </p:nvSpPr>
        <p:spPr>
          <a:xfrm>
            <a:off x="189157" y="267384"/>
            <a:ext cx="2857257" cy="646331"/>
          </a:xfrm>
          <a:prstGeom prst="rect">
            <a:avLst/>
          </a:prstGeom>
          <a:noFill/>
        </p:spPr>
        <p:txBody>
          <a:bodyPr wrap="none" rtlCol="0">
            <a:spAutoFit/>
          </a:bodyPr>
          <a:lstStyle/>
          <a:p>
            <a:r>
              <a:rPr lang="en-US" sz="3600" dirty="0">
                <a:highlight>
                  <a:srgbClr val="C0C0C0"/>
                </a:highlight>
              </a:rPr>
              <a:t>25. QUESTION</a:t>
            </a:r>
          </a:p>
        </p:txBody>
      </p:sp>
      <p:sp>
        <p:nvSpPr>
          <p:cNvPr id="5" name="TextBox 4">
            <a:extLst>
              <a:ext uri="{FF2B5EF4-FFF2-40B4-BE49-F238E27FC236}">
                <a16:creationId xmlns:a16="http://schemas.microsoft.com/office/drawing/2014/main" id="{80CBA1D9-A263-460C-9612-95722EC863CF}"/>
              </a:ext>
            </a:extLst>
          </p:cNvPr>
          <p:cNvSpPr txBox="1"/>
          <p:nvPr/>
        </p:nvSpPr>
        <p:spPr>
          <a:xfrm>
            <a:off x="6904409" y="3729565"/>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Opiate Confirmation</a:t>
            </a:r>
          </a:p>
          <a:p>
            <a:pPr marL="342900" indent="-342900">
              <a:buAutoNum type="alphaUcPeriod"/>
            </a:pPr>
            <a:r>
              <a:rPr lang="en-US" dirty="0"/>
              <a:t>Methadone Confirmation</a:t>
            </a:r>
          </a:p>
          <a:p>
            <a:pPr marL="342900" indent="-342900">
              <a:buAutoNum type="alphaUcPeriod"/>
            </a:pPr>
            <a:r>
              <a:rPr lang="en-US" dirty="0"/>
              <a:t>Cocaine Confirmation</a:t>
            </a:r>
          </a:p>
          <a:p>
            <a:pPr marL="342900" indent="-342900">
              <a:buAutoNum type="alphaUcPeriod"/>
            </a:pPr>
            <a:r>
              <a:rPr lang="en-US" dirty="0"/>
              <a:t>No further testing is needed</a:t>
            </a:r>
          </a:p>
        </p:txBody>
      </p:sp>
    </p:spTree>
    <p:extLst>
      <p:ext uri="{BB962C8B-B14F-4D97-AF65-F5344CB8AC3E}">
        <p14:creationId xmlns:p14="http://schemas.microsoft.com/office/powerpoint/2010/main" val="1489131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D7BB2C-BD05-4293-B78F-8A8CC38F3B17}"/>
              </a:ext>
            </a:extLst>
          </p:cNvPr>
          <p:cNvPicPr>
            <a:picLocks noChangeAspect="1"/>
          </p:cNvPicPr>
          <p:nvPr/>
        </p:nvPicPr>
        <p:blipFill>
          <a:blip r:embed="rId2"/>
          <a:stretch>
            <a:fillRect/>
          </a:stretch>
        </p:blipFill>
        <p:spPr>
          <a:xfrm>
            <a:off x="147990" y="1236487"/>
            <a:ext cx="5438775" cy="4362450"/>
          </a:xfrm>
          <a:prstGeom prst="rect">
            <a:avLst/>
          </a:prstGeom>
        </p:spPr>
      </p:pic>
      <p:sp>
        <p:nvSpPr>
          <p:cNvPr id="3" name="TextBox 2">
            <a:extLst>
              <a:ext uri="{FF2B5EF4-FFF2-40B4-BE49-F238E27FC236}">
                <a16:creationId xmlns:a16="http://schemas.microsoft.com/office/drawing/2014/main" id="{25A5CA5C-835F-4BC2-A3FF-2F5D1D150507}"/>
              </a:ext>
            </a:extLst>
          </p:cNvPr>
          <p:cNvSpPr txBox="1"/>
          <p:nvPr/>
        </p:nvSpPr>
        <p:spPr>
          <a:xfrm>
            <a:off x="189157" y="267384"/>
            <a:ext cx="2857257" cy="646331"/>
          </a:xfrm>
          <a:prstGeom prst="rect">
            <a:avLst/>
          </a:prstGeom>
          <a:noFill/>
        </p:spPr>
        <p:txBody>
          <a:bodyPr wrap="none" rtlCol="0">
            <a:spAutoFit/>
          </a:bodyPr>
          <a:lstStyle/>
          <a:p>
            <a:r>
              <a:rPr lang="en-US" sz="3600" dirty="0">
                <a:highlight>
                  <a:srgbClr val="C0C0C0"/>
                </a:highlight>
              </a:rPr>
              <a:t>26. QUESTION</a:t>
            </a:r>
          </a:p>
        </p:txBody>
      </p:sp>
      <p:sp>
        <p:nvSpPr>
          <p:cNvPr id="4" name="TextBox 3">
            <a:extLst>
              <a:ext uri="{FF2B5EF4-FFF2-40B4-BE49-F238E27FC236}">
                <a16:creationId xmlns:a16="http://schemas.microsoft.com/office/drawing/2014/main" id="{2FD0C84A-994E-4240-9D76-1AA0C1C27FF6}"/>
              </a:ext>
            </a:extLst>
          </p:cNvPr>
          <p:cNvSpPr txBox="1"/>
          <p:nvPr/>
        </p:nvSpPr>
        <p:spPr>
          <a:xfrm>
            <a:off x="7401119" y="2455687"/>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Opiate Confirmation</a:t>
            </a:r>
          </a:p>
          <a:p>
            <a:pPr marL="342900" indent="-342900">
              <a:buAutoNum type="alphaUcPeriod"/>
            </a:pPr>
            <a:r>
              <a:rPr lang="en-US" dirty="0"/>
              <a:t>Methadone Confirmation</a:t>
            </a:r>
          </a:p>
          <a:p>
            <a:pPr marL="342900" indent="-342900">
              <a:buAutoNum type="alphaUcPeriod"/>
            </a:pPr>
            <a:r>
              <a:rPr lang="en-US" dirty="0"/>
              <a:t>Cocaine Confirmation</a:t>
            </a:r>
          </a:p>
          <a:p>
            <a:pPr marL="342900" indent="-342900">
              <a:buAutoNum type="alphaUcPeriod"/>
            </a:pPr>
            <a:r>
              <a:rPr lang="en-US" dirty="0"/>
              <a:t>No further testing is needed</a:t>
            </a:r>
          </a:p>
        </p:txBody>
      </p:sp>
      <p:pic>
        <p:nvPicPr>
          <p:cNvPr id="5" name="Picture 4">
            <a:extLst>
              <a:ext uri="{FF2B5EF4-FFF2-40B4-BE49-F238E27FC236}">
                <a16:creationId xmlns:a16="http://schemas.microsoft.com/office/drawing/2014/main" id="{AAC58A70-DCD7-4C04-9FB2-DB47E803FA91}"/>
              </a:ext>
            </a:extLst>
          </p:cNvPr>
          <p:cNvPicPr>
            <a:picLocks noChangeAspect="1"/>
          </p:cNvPicPr>
          <p:nvPr/>
        </p:nvPicPr>
        <p:blipFill>
          <a:blip r:embed="rId3"/>
          <a:stretch>
            <a:fillRect/>
          </a:stretch>
        </p:blipFill>
        <p:spPr>
          <a:xfrm>
            <a:off x="6393301" y="17287"/>
            <a:ext cx="5762625" cy="2438400"/>
          </a:xfrm>
          <a:prstGeom prst="rect">
            <a:avLst/>
          </a:prstGeom>
        </p:spPr>
      </p:pic>
    </p:spTree>
    <p:extLst>
      <p:ext uri="{BB962C8B-B14F-4D97-AF65-F5344CB8AC3E}">
        <p14:creationId xmlns:p14="http://schemas.microsoft.com/office/powerpoint/2010/main" val="3529399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3256B6-54A6-4CF7-8A20-48F468729BBA}"/>
              </a:ext>
            </a:extLst>
          </p:cNvPr>
          <p:cNvPicPr>
            <a:picLocks noChangeAspect="1"/>
          </p:cNvPicPr>
          <p:nvPr/>
        </p:nvPicPr>
        <p:blipFill>
          <a:blip r:embed="rId2"/>
          <a:stretch>
            <a:fillRect/>
          </a:stretch>
        </p:blipFill>
        <p:spPr>
          <a:xfrm>
            <a:off x="200554" y="1628598"/>
            <a:ext cx="5153025" cy="4391025"/>
          </a:xfrm>
          <a:prstGeom prst="rect">
            <a:avLst/>
          </a:prstGeom>
        </p:spPr>
      </p:pic>
      <p:sp>
        <p:nvSpPr>
          <p:cNvPr id="3" name="TextBox 2">
            <a:extLst>
              <a:ext uri="{FF2B5EF4-FFF2-40B4-BE49-F238E27FC236}">
                <a16:creationId xmlns:a16="http://schemas.microsoft.com/office/drawing/2014/main" id="{6227995A-5D0E-467C-8A25-63DD1047BFA4}"/>
              </a:ext>
            </a:extLst>
          </p:cNvPr>
          <p:cNvSpPr txBox="1"/>
          <p:nvPr/>
        </p:nvSpPr>
        <p:spPr>
          <a:xfrm>
            <a:off x="6287911" y="360681"/>
            <a:ext cx="4459111" cy="1200329"/>
          </a:xfrm>
          <a:prstGeom prst="rect">
            <a:avLst/>
          </a:prstGeom>
          <a:noFill/>
        </p:spPr>
        <p:txBody>
          <a:bodyPr wrap="square" rtlCol="0">
            <a:spAutoFit/>
          </a:bodyPr>
          <a:lstStyle/>
          <a:p>
            <a:r>
              <a:rPr lang="en-US" dirty="0"/>
              <a:t>Provider comment:  Please confirm suboxone and do confirmation on any positive results and report level. Patient only prescribed suboxone.</a:t>
            </a:r>
          </a:p>
        </p:txBody>
      </p:sp>
      <p:sp>
        <p:nvSpPr>
          <p:cNvPr id="4" name="TextBox 3">
            <a:extLst>
              <a:ext uri="{FF2B5EF4-FFF2-40B4-BE49-F238E27FC236}">
                <a16:creationId xmlns:a16="http://schemas.microsoft.com/office/drawing/2014/main" id="{3E2A92EE-C2B8-40AC-8453-988E1521B1B8}"/>
              </a:ext>
            </a:extLst>
          </p:cNvPr>
          <p:cNvSpPr txBox="1"/>
          <p:nvPr/>
        </p:nvSpPr>
        <p:spPr>
          <a:xfrm>
            <a:off x="189157" y="267384"/>
            <a:ext cx="2857257" cy="646331"/>
          </a:xfrm>
          <a:prstGeom prst="rect">
            <a:avLst/>
          </a:prstGeom>
          <a:noFill/>
        </p:spPr>
        <p:txBody>
          <a:bodyPr wrap="none" rtlCol="0">
            <a:spAutoFit/>
          </a:bodyPr>
          <a:lstStyle/>
          <a:p>
            <a:r>
              <a:rPr lang="en-US" sz="3600" dirty="0">
                <a:highlight>
                  <a:srgbClr val="C0C0C0"/>
                </a:highlight>
              </a:rPr>
              <a:t>27. QUESTION</a:t>
            </a:r>
          </a:p>
        </p:txBody>
      </p:sp>
      <p:sp>
        <p:nvSpPr>
          <p:cNvPr id="5" name="TextBox 4">
            <a:extLst>
              <a:ext uri="{FF2B5EF4-FFF2-40B4-BE49-F238E27FC236}">
                <a16:creationId xmlns:a16="http://schemas.microsoft.com/office/drawing/2014/main" id="{81E9D64C-F127-4A86-B6EE-3F04398979A7}"/>
              </a:ext>
            </a:extLst>
          </p:cNvPr>
          <p:cNvSpPr txBox="1"/>
          <p:nvPr/>
        </p:nvSpPr>
        <p:spPr>
          <a:xfrm>
            <a:off x="6757652" y="1792785"/>
            <a:ext cx="3238322" cy="2308324"/>
          </a:xfrm>
          <a:prstGeom prst="rect">
            <a:avLst/>
          </a:prstGeom>
          <a:solidFill>
            <a:schemeClr val="bg1"/>
          </a:solidFill>
        </p:spPr>
        <p:txBody>
          <a:bodyPr wrap="none" rtlCol="0">
            <a:spAutoFit/>
          </a:bodyPr>
          <a:lstStyle/>
          <a:p>
            <a:r>
              <a:rPr lang="en-US" b="1" dirty="0"/>
              <a:t>What tests should be ordered?</a:t>
            </a:r>
          </a:p>
          <a:p>
            <a:r>
              <a:rPr lang="en-US" dirty="0"/>
              <a:t>(multiple answers exist)</a:t>
            </a:r>
          </a:p>
          <a:p>
            <a:endParaRPr lang="en-US" b="1" dirty="0"/>
          </a:p>
          <a:p>
            <a:pPr marL="342900" indent="-342900">
              <a:buAutoNum type="alphaUcPeriod"/>
            </a:pPr>
            <a:r>
              <a:rPr lang="en-US" dirty="0"/>
              <a:t>Amphetamine Confirmation</a:t>
            </a:r>
          </a:p>
          <a:p>
            <a:pPr marL="342900" indent="-342900">
              <a:buAutoNum type="alphaUcPeriod"/>
            </a:pPr>
            <a:r>
              <a:rPr lang="en-US" dirty="0"/>
              <a:t>Opiate Confirmation</a:t>
            </a:r>
          </a:p>
          <a:p>
            <a:pPr marL="342900" indent="-342900">
              <a:buAutoNum type="alphaUcPeriod"/>
            </a:pPr>
            <a:r>
              <a:rPr lang="en-US" dirty="0"/>
              <a:t>Methadone Confirmation</a:t>
            </a:r>
          </a:p>
          <a:p>
            <a:pPr marL="342900" indent="-342900">
              <a:buAutoNum type="alphaUcPeriod"/>
            </a:pPr>
            <a:r>
              <a:rPr lang="en-US" dirty="0"/>
              <a:t>Buprenorphine Confirmation</a:t>
            </a:r>
          </a:p>
          <a:p>
            <a:pPr marL="342900" indent="-342900">
              <a:buAutoNum type="alphaUcPeriod"/>
            </a:pPr>
            <a:r>
              <a:rPr lang="en-US" dirty="0"/>
              <a:t>Add Buprenorphine screen</a:t>
            </a:r>
          </a:p>
        </p:txBody>
      </p:sp>
    </p:spTree>
    <p:extLst>
      <p:ext uri="{BB962C8B-B14F-4D97-AF65-F5344CB8AC3E}">
        <p14:creationId xmlns:p14="http://schemas.microsoft.com/office/powerpoint/2010/main" val="1287381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F48013-7B61-402B-9B55-F5EA4DE0B5E0}"/>
              </a:ext>
            </a:extLst>
          </p:cNvPr>
          <p:cNvSpPr txBox="1"/>
          <p:nvPr/>
        </p:nvSpPr>
        <p:spPr>
          <a:xfrm>
            <a:off x="494524" y="1497517"/>
            <a:ext cx="9513182" cy="523220"/>
          </a:xfrm>
          <a:prstGeom prst="rect">
            <a:avLst/>
          </a:prstGeom>
          <a:noFill/>
        </p:spPr>
        <p:txBody>
          <a:bodyPr wrap="none" rtlCol="0">
            <a:spAutoFit/>
          </a:bodyPr>
          <a:lstStyle/>
          <a:p>
            <a:r>
              <a:rPr lang="en-US" sz="2800" dirty="0"/>
              <a:t>Where do you find the </a:t>
            </a:r>
            <a:r>
              <a:rPr lang="en-US" sz="2800" dirty="0" err="1"/>
              <a:t>Tox</a:t>
            </a:r>
            <a:r>
              <a:rPr lang="en-US" sz="2800" dirty="0"/>
              <a:t> screen rules and canned comments? </a:t>
            </a:r>
          </a:p>
        </p:txBody>
      </p:sp>
      <p:sp>
        <p:nvSpPr>
          <p:cNvPr id="4" name="TextBox 3">
            <a:extLst>
              <a:ext uri="{FF2B5EF4-FFF2-40B4-BE49-F238E27FC236}">
                <a16:creationId xmlns:a16="http://schemas.microsoft.com/office/drawing/2014/main" id="{508F8563-466C-4C82-9120-767D3E85C1E9}"/>
              </a:ext>
            </a:extLst>
          </p:cNvPr>
          <p:cNvSpPr txBox="1"/>
          <p:nvPr/>
        </p:nvSpPr>
        <p:spPr>
          <a:xfrm>
            <a:off x="189157" y="267384"/>
            <a:ext cx="2857257" cy="646331"/>
          </a:xfrm>
          <a:prstGeom prst="rect">
            <a:avLst/>
          </a:prstGeom>
          <a:noFill/>
        </p:spPr>
        <p:txBody>
          <a:bodyPr wrap="none" rtlCol="0">
            <a:spAutoFit/>
          </a:bodyPr>
          <a:lstStyle/>
          <a:p>
            <a:r>
              <a:rPr lang="en-US" sz="3600" dirty="0">
                <a:highlight>
                  <a:srgbClr val="C0C0C0"/>
                </a:highlight>
              </a:rPr>
              <a:t>28. QUESTION</a:t>
            </a:r>
          </a:p>
        </p:txBody>
      </p:sp>
      <p:pic>
        <p:nvPicPr>
          <p:cNvPr id="5" name="Picture 4">
            <a:extLst>
              <a:ext uri="{FF2B5EF4-FFF2-40B4-BE49-F238E27FC236}">
                <a16:creationId xmlns:a16="http://schemas.microsoft.com/office/drawing/2014/main" id="{1711B5E8-35C0-47A3-B42B-66419C3EA789}"/>
              </a:ext>
            </a:extLst>
          </p:cNvPr>
          <p:cNvPicPr>
            <a:picLocks noChangeAspect="1"/>
          </p:cNvPicPr>
          <p:nvPr/>
        </p:nvPicPr>
        <p:blipFill>
          <a:blip r:embed="rId2"/>
          <a:stretch>
            <a:fillRect/>
          </a:stretch>
        </p:blipFill>
        <p:spPr>
          <a:xfrm>
            <a:off x="1123262" y="2684883"/>
            <a:ext cx="4686134" cy="2624235"/>
          </a:xfrm>
          <a:prstGeom prst="rect">
            <a:avLst/>
          </a:prstGeom>
        </p:spPr>
      </p:pic>
      <p:sp>
        <p:nvSpPr>
          <p:cNvPr id="6" name="TextBox 5">
            <a:extLst>
              <a:ext uri="{FF2B5EF4-FFF2-40B4-BE49-F238E27FC236}">
                <a16:creationId xmlns:a16="http://schemas.microsoft.com/office/drawing/2014/main" id="{AE29D676-65D4-49DD-A7CD-C98A307EF225}"/>
              </a:ext>
            </a:extLst>
          </p:cNvPr>
          <p:cNvSpPr txBox="1"/>
          <p:nvPr/>
        </p:nvSpPr>
        <p:spPr>
          <a:xfrm>
            <a:off x="6403090" y="2908818"/>
            <a:ext cx="5418791"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Ask the director</a:t>
            </a:r>
          </a:p>
          <a:p>
            <a:pPr marL="342900" indent="-342900">
              <a:buAutoNum type="alphaUcPeriod"/>
            </a:pPr>
            <a:r>
              <a:rPr lang="en-US" dirty="0"/>
              <a:t>I keep the old out dated one on my personal drive</a:t>
            </a:r>
          </a:p>
          <a:p>
            <a:pPr marL="342900" indent="-342900">
              <a:buAutoNum type="alphaUcPeriod"/>
            </a:pPr>
            <a:r>
              <a:rPr lang="en-US" dirty="0"/>
              <a:t>Matt has it</a:t>
            </a:r>
          </a:p>
          <a:p>
            <a:pPr marL="342900" indent="-342900">
              <a:buAutoNum type="alphaUcPeriod"/>
            </a:pPr>
            <a:r>
              <a:rPr lang="en-US" dirty="0"/>
              <a:t>Teresa has it</a:t>
            </a:r>
          </a:p>
          <a:p>
            <a:pPr marL="342900" indent="-342900">
              <a:buAutoNum type="alphaUcPeriod"/>
            </a:pPr>
            <a:r>
              <a:rPr lang="en-US" dirty="0"/>
              <a:t>Only one current copy should be kept on the X:drive</a:t>
            </a:r>
          </a:p>
        </p:txBody>
      </p:sp>
    </p:spTree>
    <p:extLst>
      <p:ext uri="{BB962C8B-B14F-4D97-AF65-F5344CB8AC3E}">
        <p14:creationId xmlns:p14="http://schemas.microsoft.com/office/powerpoint/2010/main" val="2964582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BFF5C-5BB9-491E-B785-08999FDE9FB0}"/>
              </a:ext>
            </a:extLst>
          </p:cNvPr>
          <p:cNvSpPr txBox="1"/>
          <p:nvPr/>
        </p:nvSpPr>
        <p:spPr>
          <a:xfrm>
            <a:off x="200025" y="128101"/>
            <a:ext cx="11144250" cy="1477328"/>
          </a:xfrm>
          <a:prstGeom prst="rect">
            <a:avLst/>
          </a:prstGeom>
          <a:noFill/>
        </p:spPr>
        <p:txBody>
          <a:bodyPr wrap="square" rtlCol="0">
            <a:spAutoFit/>
          </a:bodyPr>
          <a:lstStyle/>
          <a:p>
            <a:r>
              <a:rPr lang="en-US" b="1" dirty="0"/>
              <a:t>There are 6 tabs in this file. </a:t>
            </a:r>
          </a:p>
          <a:p>
            <a:r>
              <a:rPr lang="en-US" dirty="0"/>
              <a:t>The “SCREEN INTERPRETATIONS” tab contains canned comments for pasting into UDS result comment field in Cerner.</a:t>
            </a:r>
          </a:p>
          <a:p>
            <a:r>
              <a:rPr lang="en-US" dirty="0"/>
              <a:t>When adding a comment be sure to type “SEE COMMENT” in the result field. </a:t>
            </a:r>
          </a:p>
          <a:p>
            <a:endParaRPr lang="en-US" dirty="0"/>
          </a:p>
          <a:p>
            <a:endParaRPr lang="en-US" dirty="0"/>
          </a:p>
        </p:txBody>
      </p:sp>
      <p:pic>
        <p:nvPicPr>
          <p:cNvPr id="5" name="Picture 4">
            <a:extLst>
              <a:ext uri="{FF2B5EF4-FFF2-40B4-BE49-F238E27FC236}">
                <a16:creationId xmlns:a16="http://schemas.microsoft.com/office/drawing/2014/main" id="{406F625D-45F9-4CE3-A8F1-01188C6D15E2}"/>
              </a:ext>
            </a:extLst>
          </p:cNvPr>
          <p:cNvPicPr>
            <a:picLocks noChangeAspect="1"/>
          </p:cNvPicPr>
          <p:nvPr/>
        </p:nvPicPr>
        <p:blipFill>
          <a:blip r:embed="rId2"/>
          <a:stretch>
            <a:fillRect/>
          </a:stretch>
        </p:blipFill>
        <p:spPr>
          <a:xfrm>
            <a:off x="1390262" y="1284214"/>
            <a:ext cx="8989655" cy="5452488"/>
          </a:xfrm>
          <a:prstGeom prst="rect">
            <a:avLst/>
          </a:prstGeom>
        </p:spPr>
      </p:pic>
    </p:spTree>
    <p:extLst>
      <p:ext uri="{BB962C8B-B14F-4D97-AF65-F5344CB8AC3E}">
        <p14:creationId xmlns:p14="http://schemas.microsoft.com/office/powerpoint/2010/main" val="3937324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BFF5C-5BB9-491E-B785-08999FDE9FB0}"/>
              </a:ext>
            </a:extLst>
          </p:cNvPr>
          <p:cNvSpPr txBox="1"/>
          <p:nvPr/>
        </p:nvSpPr>
        <p:spPr>
          <a:xfrm>
            <a:off x="200025" y="128101"/>
            <a:ext cx="11144250" cy="1200329"/>
          </a:xfrm>
          <a:prstGeom prst="rect">
            <a:avLst/>
          </a:prstGeom>
          <a:noFill/>
        </p:spPr>
        <p:txBody>
          <a:bodyPr wrap="square" rtlCol="0">
            <a:spAutoFit/>
          </a:bodyPr>
          <a:lstStyle/>
          <a:p>
            <a:r>
              <a:rPr lang="en-US" b="1" dirty="0"/>
              <a:t>There are 6 tabs in this file. </a:t>
            </a:r>
          </a:p>
          <a:p>
            <a:r>
              <a:rPr lang="en-US" dirty="0"/>
              <a:t>The “CONF RULES” tab contains rules for when to send a specimen on for confirmation.  Some are CD specific. </a:t>
            </a:r>
          </a:p>
          <a:p>
            <a:endParaRPr lang="en-US" dirty="0"/>
          </a:p>
          <a:p>
            <a:endParaRPr lang="en-US" dirty="0"/>
          </a:p>
        </p:txBody>
      </p:sp>
      <p:pic>
        <p:nvPicPr>
          <p:cNvPr id="4" name="Picture 3">
            <a:extLst>
              <a:ext uri="{FF2B5EF4-FFF2-40B4-BE49-F238E27FC236}">
                <a16:creationId xmlns:a16="http://schemas.microsoft.com/office/drawing/2014/main" id="{266CC36B-7DA3-4043-8F0B-D89BEFC7A896}"/>
              </a:ext>
            </a:extLst>
          </p:cNvPr>
          <p:cNvPicPr>
            <a:picLocks noChangeAspect="1"/>
          </p:cNvPicPr>
          <p:nvPr/>
        </p:nvPicPr>
        <p:blipFill>
          <a:blip r:embed="rId2"/>
          <a:stretch>
            <a:fillRect/>
          </a:stretch>
        </p:blipFill>
        <p:spPr>
          <a:xfrm>
            <a:off x="1623527" y="1499818"/>
            <a:ext cx="8746087" cy="5149636"/>
          </a:xfrm>
          <a:prstGeom prst="rect">
            <a:avLst/>
          </a:prstGeom>
        </p:spPr>
      </p:pic>
    </p:spTree>
    <p:extLst>
      <p:ext uri="{BB962C8B-B14F-4D97-AF65-F5344CB8AC3E}">
        <p14:creationId xmlns:p14="http://schemas.microsoft.com/office/powerpoint/2010/main" val="298692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BFF5C-5BB9-491E-B785-08999FDE9FB0}"/>
              </a:ext>
            </a:extLst>
          </p:cNvPr>
          <p:cNvSpPr txBox="1"/>
          <p:nvPr/>
        </p:nvSpPr>
        <p:spPr>
          <a:xfrm>
            <a:off x="200025" y="128101"/>
            <a:ext cx="11144250" cy="1477328"/>
          </a:xfrm>
          <a:prstGeom prst="rect">
            <a:avLst/>
          </a:prstGeom>
          <a:noFill/>
        </p:spPr>
        <p:txBody>
          <a:bodyPr wrap="square" rtlCol="0">
            <a:spAutoFit/>
          </a:bodyPr>
          <a:lstStyle/>
          <a:p>
            <a:r>
              <a:rPr lang="en-US" b="1" dirty="0"/>
              <a:t>There are 6 tabs in this file. </a:t>
            </a:r>
          </a:p>
          <a:p>
            <a:r>
              <a:rPr lang="en-US" dirty="0"/>
              <a:t>The “CONF INTERPRETATIONS” tab contains canned comments when entering urine drug confirmation results into Cerner (primarily for KP-Georgia).</a:t>
            </a:r>
          </a:p>
          <a:p>
            <a:endParaRPr lang="en-US" dirty="0"/>
          </a:p>
          <a:p>
            <a:endParaRPr lang="en-US" dirty="0"/>
          </a:p>
        </p:txBody>
      </p:sp>
      <p:pic>
        <p:nvPicPr>
          <p:cNvPr id="2" name="Picture 1">
            <a:extLst>
              <a:ext uri="{FF2B5EF4-FFF2-40B4-BE49-F238E27FC236}">
                <a16:creationId xmlns:a16="http://schemas.microsoft.com/office/drawing/2014/main" id="{9344F5CC-29FC-435A-83FC-EE24982B91EA}"/>
              </a:ext>
            </a:extLst>
          </p:cNvPr>
          <p:cNvPicPr>
            <a:picLocks noChangeAspect="1"/>
          </p:cNvPicPr>
          <p:nvPr/>
        </p:nvPicPr>
        <p:blipFill>
          <a:blip r:embed="rId2"/>
          <a:stretch>
            <a:fillRect/>
          </a:stretch>
        </p:blipFill>
        <p:spPr>
          <a:xfrm>
            <a:off x="1455574" y="1408446"/>
            <a:ext cx="9949665" cy="5290934"/>
          </a:xfrm>
          <a:prstGeom prst="rect">
            <a:avLst/>
          </a:prstGeom>
        </p:spPr>
      </p:pic>
    </p:spTree>
    <p:extLst>
      <p:ext uri="{BB962C8B-B14F-4D97-AF65-F5344CB8AC3E}">
        <p14:creationId xmlns:p14="http://schemas.microsoft.com/office/powerpoint/2010/main" val="2174293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BFF5C-5BB9-491E-B785-08999FDE9FB0}"/>
              </a:ext>
            </a:extLst>
          </p:cNvPr>
          <p:cNvSpPr txBox="1"/>
          <p:nvPr/>
        </p:nvSpPr>
        <p:spPr>
          <a:xfrm>
            <a:off x="200025" y="128101"/>
            <a:ext cx="11144250" cy="1200329"/>
          </a:xfrm>
          <a:prstGeom prst="rect">
            <a:avLst/>
          </a:prstGeom>
          <a:noFill/>
        </p:spPr>
        <p:txBody>
          <a:bodyPr wrap="square" rtlCol="0">
            <a:spAutoFit/>
          </a:bodyPr>
          <a:lstStyle/>
          <a:p>
            <a:r>
              <a:rPr lang="en-US" b="1" dirty="0"/>
              <a:t>There are 6 tabs in this file. </a:t>
            </a:r>
          </a:p>
          <a:p>
            <a:r>
              <a:rPr lang="en-US" dirty="0"/>
              <a:t>The “PROCESS IMPURITIES” tab contains a list of acceptable limits for common narcotic drugs.</a:t>
            </a:r>
          </a:p>
          <a:p>
            <a:endParaRPr lang="en-US" dirty="0"/>
          </a:p>
          <a:p>
            <a:endParaRPr lang="en-US" dirty="0"/>
          </a:p>
        </p:txBody>
      </p:sp>
      <p:pic>
        <p:nvPicPr>
          <p:cNvPr id="4" name="Picture 3">
            <a:extLst>
              <a:ext uri="{FF2B5EF4-FFF2-40B4-BE49-F238E27FC236}">
                <a16:creationId xmlns:a16="http://schemas.microsoft.com/office/drawing/2014/main" id="{F0AF5B5E-9757-4541-AC3F-1BCAB3BA326F}"/>
              </a:ext>
            </a:extLst>
          </p:cNvPr>
          <p:cNvPicPr>
            <a:picLocks noChangeAspect="1"/>
          </p:cNvPicPr>
          <p:nvPr/>
        </p:nvPicPr>
        <p:blipFill>
          <a:blip r:embed="rId2"/>
          <a:stretch>
            <a:fillRect/>
          </a:stretch>
        </p:blipFill>
        <p:spPr>
          <a:xfrm>
            <a:off x="1978089" y="1402400"/>
            <a:ext cx="8358479" cy="5195606"/>
          </a:xfrm>
          <a:prstGeom prst="rect">
            <a:avLst/>
          </a:prstGeom>
        </p:spPr>
      </p:pic>
    </p:spTree>
    <p:extLst>
      <p:ext uri="{BB962C8B-B14F-4D97-AF65-F5344CB8AC3E}">
        <p14:creationId xmlns:p14="http://schemas.microsoft.com/office/powerpoint/2010/main" val="26790509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BFF5C-5BB9-491E-B785-08999FDE9FB0}"/>
              </a:ext>
            </a:extLst>
          </p:cNvPr>
          <p:cNvSpPr txBox="1"/>
          <p:nvPr/>
        </p:nvSpPr>
        <p:spPr>
          <a:xfrm>
            <a:off x="200025" y="128101"/>
            <a:ext cx="11144250" cy="1200329"/>
          </a:xfrm>
          <a:prstGeom prst="rect">
            <a:avLst/>
          </a:prstGeom>
          <a:noFill/>
        </p:spPr>
        <p:txBody>
          <a:bodyPr wrap="square" rtlCol="0">
            <a:spAutoFit/>
          </a:bodyPr>
          <a:lstStyle/>
          <a:p>
            <a:r>
              <a:rPr lang="en-US" b="1" dirty="0"/>
              <a:t>There are 6 tabs in this file. </a:t>
            </a:r>
          </a:p>
          <a:p>
            <a:r>
              <a:rPr lang="en-US" dirty="0"/>
              <a:t>The “CU TOX LAB” tab contains a list of CU TOX LAB TEST CODES AVAILABLE IN CERNER.</a:t>
            </a:r>
          </a:p>
          <a:p>
            <a:endParaRPr lang="en-US" dirty="0"/>
          </a:p>
          <a:p>
            <a:endParaRPr lang="en-US" dirty="0"/>
          </a:p>
        </p:txBody>
      </p:sp>
      <p:pic>
        <p:nvPicPr>
          <p:cNvPr id="2" name="Picture 1">
            <a:extLst>
              <a:ext uri="{FF2B5EF4-FFF2-40B4-BE49-F238E27FC236}">
                <a16:creationId xmlns:a16="http://schemas.microsoft.com/office/drawing/2014/main" id="{6877108D-89AC-4862-9110-CAE105B15389}"/>
              </a:ext>
            </a:extLst>
          </p:cNvPr>
          <p:cNvPicPr>
            <a:picLocks noChangeAspect="1"/>
          </p:cNvPicPr>
          <p:nvPr/>
        </p:nvPicPr>
        <p:blipFill>
          <a:blip r:embed="rId2"/>
          <a:stretch>
            <a:fillRect/>
          </a:stretch>
        </p:blipFill>
        <p:spPr>
          <a:xfrm>
            <a:off x="281279" y="1665845"/>
            <a:ext cx="11062996" cy="4612886"/>
          </a:xfrm>
          <a:prstGeom prst="rect">
            <a:avLst/>
          </a:prstGeom>
        </p:spPr>
      </p:pic>
    </p:spTree>
    <p:extLst>
      <p:ext uri="{BB962C8B-B14F-4D97-AF65-F5344CB8AC3E}">
        <p14:creationId xmlns:p14="http://schemas.microsoft.com/office/powerpoint/2010/main" val="2291037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4ABB91-3EC2-4B8B-A744-D13057D707A8}"/>
              </a:ext>
            </a:extLst>
          </p:cNvPr>
          <p:cNvPicPr>
            <a:picLocks noChangeAspect="1"/>
          </p:cNvPicPr>
          <p:nvPr/>
        </p:nvPicPr>
        <p:blipFill>
          <a:blip r:embed="rId2"/>
          <a:stretch>
            <a:fillRect/>
          </a:stretch>
        </p:blipFill>
        <p:spPr>
          <a:xfrm>
            <a:off x="4344329" y="346617"/>
            <a:ext cx="6781800" cy="1905000"/>
          </a:xfrm>
          <a:prstGeom prst="rect">
            <a:avLst/>
          </a:prstGeom>
        </p:spPr>
      </p:pic>
      <p:pic>
        <p:nvPicPr>
          <p:cNvPr id="4" name="Picture 3">
            <a:extLst>
              <a:ext uri="{FF2B5EF4-FFF2-40B4-BE49-F238E27FC236}">
                <a16:creationId xmlns:a16="http://schemas.microsoft.com/office/drawing/2014/main" id="{0697FF61-DF1B-4423-AC98-6F937F03C84B}"/>
              </a:ext>
            </a:extLst>
          </p:cNvPr>
          <p:cNvPicPr>
            <a:picLocks noChangeAspect="1"/>
          </p:cNvPicPr>
          <p:nvPr/>
        </p:nvPicPr>
        <p:blipFill>
          <a:blip r:embed="rId3"/>
          <a:stretch>
            <a:fillRect/>
          </a:stretch>
        </p:blipFill>
        <p:spPr>
          <a:xfrm>
            <a:off x="83402" y="2251616"/>
            <a:ext cx="7212922" cy="4606383"/>
          </a:xfrm>
          <a:prstGeom prst="rect">
            <a:avLst/>
          </a:prstGeom>
        </p:spPr>
      </p:pic>
      <p:sp>
        <p:nvSpPr>
          <p:cNvPr id="5" name="TextBox 4">
            <a:extLst>
              <a:ext uri="{FF2B5EF4-FFF2-40B4-BE49-F238E27FC236}">
                <a16:creationId xmlns:a16="http://schemas.microsoft.com/office/drawing/2014/main" id="{57E01638-67DD-4C57-B6A4-EA65AD2D28D4}"/>
              </a:ext>
            </a:extLst>
          </p:cNvPr>
          <p:cNvSpPr txBox="1"/>
          <p:nvPr/>
        </p:nvSpPr>
        <p:spPr>
          <a:xfrm>
            <a:off x="8118088" y="3055434"/>
            <a:ext cx="3238322"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Opiate Confirmation</a:t>
            </a:r>
          </a:p>
          <a:p>
            <a:pPr marL="342900" indent="-342900">
              <a:buAutoNum type="alphaUcPeriod"/>
            </a:pPr>
            <a:r>
              <a:rPr lang="en-US" dirty="0"/>
              <a:t>Amphetamine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No further testing is needed</a:t>
            </a:r>
          </a:p>
        </p:txBody>
      </p:sp>
      <p:sp>
        <p:nvSpPr>
          <p:cNvPr id="7" name="TextBox 6">
            <a:extLst>
              <a:ext uri="{FF2B5EF4-FFF2-40B4-BE49-F238E27FC236}">
                <a16:creationId xmlns:a16="http://schemas.microsoft.com/office/drawing/2014/main" id="{E426EAAC-3AAA-438D-A5EC-4C64E08DF7A4}"/>
              </a:ext>
            </a:extLst>
          </p:cNvPr>
          <p:cNvSpPr txBox="1"/>
          <p:nvPr/>
        </p:nvSpPr>
        <p:spPr>
          <a:xfrm>
            <a:off x="230320" y="346617"/>
            <a:ext cx="2623219" cy="646331"/>
          </a:xfrm>
          <a:prstGeom prst="rect">
            <a:avLst/>
          </a:prstGeom>
          <a:noFill/>
        </p:spPr>
        <p:txBody>
          <a:bodyPr wrap="none" rtlCol="0">
            <a:spAutoFit/>
          </a:bodyPr>
          <a:lstStyle/>
          <a:p>
            <a:r>
              <a:rPr lang="en-US" sz="3600" dirty="0">
                <a:highlight>
                  <a:srgbClr val="C0C0C0"/>
                </a:highlight>
              </a:rPr>
              <a:t>2. QUESTION</a:t>
            </a:r>
          </a:p>
        </p:txBody>
      </p:sp>
    </p:spTree>
    <p:extLst>
      <p:ext uri="{BB962C8B-B14F-4D97-AF65-F5344CB8AC3E}">
        <p14:creationId xmlns:p14="http://schemas.microsoft.com/office/powerpoint/2010/main" val="14062988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BFF5C-5BB9-491E-B785-08999FDE9FB0}"/>
              </a:ext>
            </a:extLst>
          </p:cNvPr>
          <p:cNvSpPr txBox="1"/>
          <p:nvPr/>
        </p:nvSpPr>
        <p:spPr>
          <a:xfrm>
            <a:off x="200025" y="128101"/>
            <a:ext cx="11144250" cy="1200329"/>
          </a:xfrm>
          <a:prstGeom prst="rect">
            <a:avLst/>
          </a:prstGeom>
          <a:noFill/>
        </p:spPr>
        <p:txBody>
          <a:bodyPr wrap="square" rtlCol="0">
            <a:spAutoFit/>
          </a:bodyPr>
          <a:lstStyle/>
          <a:p>
            <a:r>
              <a:rPr lang="en-US" b="1" dirty="0"/>
              <a:t>There are 6 tabs in this file. </a:t>
            </a:r>
          </a:p>
          <a:p>
            <a:r>
              <a:rPr lang="en-US" dirty="0"/>
              <a:t>The “QUEST” tab contains a list of QUEST LAB TEST CODES AVAILABLE IN CERNER.</a:t>
            </a:r>
          </a:p>
          <a:p>
            <a:endParaRPr lang="en-US" dirty="0"/>
          </a:p>
          <a:p>
            <a:endParaRPr lang="en-US" dirty="0"/>
          </a:p>
        </p:txBody>
      </p:sp>
      <p:pic>
        <p:nvPicPr>
          <p:cNvPr id="5" name="Picture 4">
            <a:extLst>
              <a:ext uri="{FF2B5EF4-FFF2-40B4-BE49-F238E27FC236}">
                <a16:creationId xmlns:a16="http://schemas.microsoft.com/office/drawing/2014/main" id="{5AC38959-CDD9-4FBD-8875-263DA668E961}"/>
              </a:ext>
            </a:extLst>
          </p:cNvPr>
          <p:cNvPicPr>
            <a:picLocks noChangeAspect="1"/>
          </p:cNvPicPr>
          <p:nvPr/>
        </p:nvPicPr>
        <p:blipFill>
          <a:blip r:embed="rId2"/>
          <a:stretch>
            <a:fillRect/>
          </a:stretch>
        </p:blipFill>
        <p:spPr>
          <a:xfrm>
            <a:off x="625151" y="1433741"/>
            <a:ext cx="11090988" cy="4658215"/>
          </a:xfrm>
          <a:prstGeom prst="rect">
            <a:avLst/>
          </a:prstGeom>
        </p:spPr>
      </p:pic>
    </p:spTree>
    <p:extLst>
      <p:ext uri="{BB962C8B-B14F-4D97-AF65-F5344CB8AC3E}">
        <p14:creationId xmlns:p14="http://schemas.microsoft.com/office/powerpoint/2010/main" val="8174081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F48013-7B61-402B-9B55-F5EA4DE0B5E0}"/>
              </a:ext>
            </a:extLst>
          </p:cNvPr>
          <p:cNvSpPr txBox="1"/>
          <p:nvPr/>
        </p:nvSpPr>
        <p:spPr>
          <a:xfrm>
            <a:off x="327766" y="998064"/>
            <a:ext cx="9791078" cy="523220"/>
          </a:xfrm>
          <a:prstGeom prst="rect">
            <a:avLst/>
          </a:prstGeom>
          <a:noFill/>
        </p:spPr>
        <p:txBody>
          <a:bodyPr wrap="none" rtlCol="0">
            <a:spAutoFit/>
          </a:bodyPr>
          <a:lstStyle/>
          <a:p>
            <a:r>
              <a:rPr lang="en-US" sz="2800" dirty="0"/>
              <a:t>If I’m not sure about what to comment or order what should I do?</a:t>
            </a:r>
          </a:p>
        </p:txBody>
      </p:sp>
      <p:sp>
        <p:nvSpPr>
          <p:cNvPr id="4" name="TextBox 3">
            <a:extLst>
              <a:ext uri="{FF2B5EF4-FFF2-40B4-BE49-F238E27FC236}">
                <a16:creationId xmlns:a16="http://schemas.microsoft.com/office/drawing/2014/main" id="{81649B57-F8EE-4452-AFBF-513300189C57}"/>
              </a:ext>
            </a:extLst>
          </p:cNvPr>
          <p:cNvSpPr txBox="1"/>
          <p:nvPr/>
        </p:nvSpPr>
        <p:spPr>
          <a:xfrm>
            <a:off x="3980243" y="2588400"/>
            <a:ext cx="3121304" cy="2308324"/>
          </a:xfrm>
          <a:prstGeom prst="rect">
            <a:avLst/>
          </a:prstGeom>
          <a:solidFill>
            <a:schemeClr val="bg1"/>
          </a:solidFill>
        </p:spPr>
        <p:txBody>
          <a:bodyPr wrap="none" rtlCol="0">
            <a:spAutoFit/>
          </a:bodyPr>
          <a:lstStyle/>
          <a:p>
            <a:r>
              <a:rPr lang="en-US" b="1" dirty="0"/>
              <a:t>What tests should be ordered?</a:t>
            </a:r>
          </a:p>
          <a:p>
            <a:r>
              <a:rPr lang="en-US" dirty="0"/>
              <a:t>(multiple answers exist)</a:t>
            </a:r>
          </a:p>
          <a:p>
            <a:endParaRPr lang="en-US" b="1" dirty="0"/>
          </a:p>
          <a:p>
            <a:pPr marL="342900" indent="-342900">
              <a:buAutoNum type="alphaUcPeriod"/>
            </a:pPr>
            <a:r>
              <a:rPr lang="en-US" dirty="0"/>
              <a:t>Ask the director</a:t>
            </a:r>
          </a:p>
          <a:p>
            <a:pPr marL="342900" indent="-342900">
              <a:buAutoNum type="alphaUcPeriod"/>
            </a:pPr>
            <a:r>
              <a:rPr lang="en-US" dirty="0"/>
              <a:t>Ask Matt</a:t>
            </a:r>
          </a:p>
          <a:p>
            <a:pPr marL="342900" indent="-342900">
              <a:buAutoNum type="alphaUcPeriod"/>
            </a:pPr>
            <a:r>
              <a:rPr lang="en-US" dirty="0"/>
              <a:t>Email the director</a:t>
            </a:r>
          </a:p>
          <a:p>
            <a:pPr marL="342900" indent="-342900">
              <a:buAutoNum type="alphaUcPeriod"/>
            </a:pPr>
            <a:r>
              <a:rPr lang="en-US" dirty="0"/>
              <a:t>A and C	</a:t>
            </a:r>
          </a:p>
          <a:p>
            <a:pPr marL="342900" indent="-342900">
              <a:buAutoNum type="alphaUcPeriod"/>
            </a:pPr>
            <a:r>
              <a:rPr lang="en-US" dirty="0"/>
              <a:t>All of the Above</a:t>
            </a:r>
          </a:p>
        </p:txBody>
      </p:sp>
      <p:sp>
        <p:nvSpPr>
          <p:cNvPr id="7" name="TextBox 6">
            <a:extLst>
              <a:ext uri="{FF2B5EF4-FFF2-40B4-BE49-F238E27FC236}">
                <a16:creationId xmlns:a16="http://schemas.microsoft.com/office/drawing/2014/main" id="{C9729813-FFAE-406D-8B40-20B5C3DB6BC5}"/>
              </a:ext>
            </a:extLst>
          </p:cNvPr>
          <p:cNvSpPr txBox="1"/>
          <p:nvPr/>
        </p:nvSpPr>
        <p:spPr>
          <a:xfrm>
            <a:off x="189157" y="267384"/>
            <a:ext cx="2857257" cy="646331"/>
          </a:xfrm>
          <a:prstGeom prst="rect">
            <a:avLst/>
          </a:prstGeom>
          <a:noFill/>
        </p:spPr>
        <p:txBody>
          <a:bodyPr wrap="none" rtlCol="0">
            <a:spAutoFit/>
          </a:bodyPr>
          <a:lstStyle/>
          <a:p>
            <a:r>
              <a:rPr lang="en-US" sz="3600" dirty="0">
                <a:highlight>
                  <a:srgbClr val="C0C0C0"/>
                </a:highlight>
              </a:rPr>
              <a:t>29. QUESTION</a:t>
            </a:r>
          </a:p>
        </p:txBody>
      </p:sp>
      <p:pic>
        <p:nvPicPr>
          <p:cNvPr id="8" name="Picture 7">
            <a:extLst>
              <a:ext uri="{FF2B5EF4-FFF2-40B4-BE49-F238E27FC236}">
                <a16:creationId xmlns:a16="http://schemas.microsoft.com/office/drawing/2014/main" id="{0E25054F-8979-4D96-8E3E-EAD4A5F95EA1}"/>
              </a:ext>
            </a:extLst>
          </p:cNvPr>
          <p:cNvPicPr>
            <a:picLocks noChangeAspect="1"/>
          </p:cNvPicPr>
          <p:nvPr/>
        </p:nvPicPr>
        <p:blipFill>
          <a:blip r:embed="rId2"/>
          <a:stretch>
            <a:fillRect/>
          </a:stretch>
        </p:blipFill>
        <p:spPr>
          <a:xfrm>
            <a:off x="7595045" y="1782146"/>
            <a:ext cx="4032169" cy="2153233"/>
          </a:xfrm>
          <a:prstGeom prst="rect">
            <a:avLst/>
          </a:prstGeom>
        </p:spPr>
      </p:pic>
      <p:pic>
        <p:nvPicPr>
          <p:cNvPr id="9" name="Picture 8">
            <a:extLst>
              <a:ext uri="{FF2B5EF4-FFF2-40B4-BE49-F238E27FC236}">
                <a16:creationId xmlns:a16="http://schemas.microsoft.com/office/drawing/2014/main" id="{540AA6A2-148E-465E-9C2F-49BCB705C30B}"/>
              </a:ext>
            </a:extLst>
          </p:cNvPr>
          <p:cNvPicPr>
            <a:picLocks noChangeAspect="1"/>
          </p:cNvPicPr>
          <p:nvPr/>
        </p:nvPicPr>
        <p:blipFill>
          <a:blip r:embed="rId3"/>
          <a:stretch>
            <a:fillRect/>
          </a:stretch>
        </p:blipFill>
        <p:spPr>
          <a:xfrm>
            <a:off x="476346" y="4549645"/>
            <a:ext cx="3245499" cy="2187057"/>
          </a:xfrm>
          <a:prstGeom prst="rect">
            <a:avLst/>
          </a:prstGeom>
        </p:spPr>
      </p:pic>
    </p:spTree>
    <p:extLst>
      <p:ext uri="{BB962C8B-B14F-4D97-AF65-F5344CB8AC3E}">
        <p14:creationId xmlns:p14="http://schemas.microsoft.com/office/powerpoint/2010/main" val="3983481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4E36-0B5E-4FC7-A3FE-254360F19547}"/>
              </a:ext>
            </a:extLst>
          </p:cNvPr>
          <p:cNvSpPr>
            <a:spLocks noGrp="1"/>
          </p:cNvSpPr>
          <p:nvPr>
            <p:ph type="title"/>
          </p:nvPr>
        </p:nvSpPr>
        <p:spPr>
          <a:xfrm>
            <a:off x="174320" y="254389"/>
            <a:ext cx="10515600" cy="1325563"/>
          </a:xfrm>
        </p:spPr>
        <p:txBody>
          <a:bodyPr/>
          <a:lstStyle/>
          <a:p>
            <a:r>
              <a:rPr lang="en-US" dirty="0"/>
              <a:t>More Heroin case examples</a:t>
            </a:r>
          </a:p>
        </p:txBody>
      </p:sp>
      <p:pic>
        <p:nvPicPr>
          <p:cNvPr id="4" name="Picture 3">
            <a:extLst>
              <a:ext uri="{FF2B5EF4-FFF2-40B4-BE49-F238E27FC236}">
                <a16:creationId xmlns:a16="http://schemas.microsoft.com/office/drawing/2014/main" id="{DD8697C5-3D93-46B4-9E04-6AC184791340}"/>
              </a:ext>
            </a:extLst>
          </p:cNvPr>
          <p:cNvPicPr>
            <a:picLocks noChangeAspect="1"/>
          </p:cNvPicPr>
          <p:nvPr/>
        </p:nvPicPr>
        <p:blipFill>
          <a:blip r:embed="rId2"/>
          <a:stretch>
            <a:fillRect/>
          </a:stretch>
        </p:blipFill>
        <p:spPr>
          <a:xfrm>
            <a:off x="264416" y="1690687"/>
            <a:ext cx="3463971" cy="2305115"/>
          </a:xfrm>
          <a:prstGeom prst="rect">
            <a:avLst/>
          </a:prstGeom>
        </p:spPr>
      </p:pic>
      <p:pic>
        <p:nvPicPr>
          <p:cNvPr id="5" name="Picture 4">
            <a:extLst>
              <a:ext uri="{FF2B5EF4-FFF2-40B4-BE49-F238E27FC236}">
                <a16:creationId xmlns:a16="http://schemas.microsoft.com/office/drawing/2014/main" id="{4BCBF953-5E63-4295-AE00-EABCCEB1C7CF}"/>
              </a:ext>
            </a:extLst>
          </p:cNvPr>
          <p:cNvPicPr>
            <a:picLocks noChangeAspect="1"/>
          </p:cNvPicPr>
          <p:nvPr/>
        </p:nvPicPr>
        <p:blipFill>
          <a:blip r:embed="rId3"/>
          <a:stretch>
            <a:fillRect/>
          </a:stretch>
        </p:blipFill>
        <p:spPr>
          <a:xfrm>
            <a:off x="7668348" y="590594"/>
            <a:ext cx="4296753" cy="4296753"/>
          </a:xfrm>
          <a:prstGeom prst="rect">
            <a:avLst/>
          </a:prstGeom>
        </p:spPr>
      </p:pic>
      <p:pic>
        <p:nvPicPr>
          <p:cNvPr id="6" name="Picture 5">
            <a:extLst>
              <a:ext uri="{FF2B5EF4-FFF2-40B4-BE49-F238E27FC236}">
                <a16:creationId xmlns:a16="http://schemas.microsoft.com/office/drawing/2014/main" id="{B8180B72-DBB7-4F75-919A-73356DDE6C31}"/>
              </a:ext>
            </a:extLst>
          </p:cNvPr>
          <p:cNvPicPr>
            <a:picLocks noChangeAspect="1"/>
          </p:cNvPicPr>
          <p:nvPr/>
        </p:nvPicPr>
        <p:blipFill>
          <a:blip r:embed="rId4"/>
          <a:stretch>
            <a:fillRect/>
          </a:stretch>
        </p:blipFill>
        <p:spPr>
          <a:xfrm>
            <a:off x="3966382" y="1690688"/>
            <a:ext cx="3463971" cy="2305115"/>
          </a:xfrm>
          <a:prstGeom prst="rect">
            <a:avLst/>
          </a:prstGeom>
        </p:spPr>
      </p:pic>
      <p:pic>
        <p:nvPicPr>
          <p:cNvPr id="7" name="Picture 6">
            <a:extLst>
              <a:ext uri="{FF2B5EF4-FFF2-40B4-BE49-F238E27FC236}">
                <a16:creationId xmlns:a16="http://schemas.microsoft.com/office/drawing/2014/main" id="{DA83A681-1FCE-4198-89C9-6F9FDB4AB020}"/>
              </a:ext>
            </a:extLst>
          </p:cNvPr>
          <p:cNvPicPr>
            <a:picLocks noChangeAspect="1"/>
          </p:cNvPicPr>
          <p:nvPr/>
        </p:nvPicPr>
        <p:blipFill>
          <a:blip r:embed="rId5"/>
          <a:stretch>
            <a:fillRect/>
          </a:stretch>
        </p:blipFill>
        <p:spPr>
          <a:xfrm>
            <a:off x="264416" y="4120933"/>
            <a:ext cx="3495258" cy="2618070"/>
          </a:xfrm>
          <a:prstGeom prst="rect">
            <a:avLst/>
          </a:prstGeom>
        </p:spPr>
      </p:pic>
      <p:pic>
        <p:nvPicPr>
          <p:cNvPr id="8" name="Picture 7">
            <a:extLst>
              <a:ext uri="{FF2B5EF4-FFF2-40B4-BE49-F238E27FC236}">
                <a16:creationId xmlns:a16="http://schemas.microsoft.com/office/drawing/2014/main" id="{0058AE1C-4FC6-4305-A25C-686F1FBA0FA5}"/>
              </a:ext>
            </a:extLst>
          </p:cNvPr>
          <p:cNvPicPr>
            <a:picLocks noChangeAspect="1"/>
          </p:cNvPicPr>
          <p:nvPr/>
        </p:nvPicPr>
        <p:blipFill>
          <a:blip r:embed="rId6"/>
          <a:stretch>
            <a:fillRect/>
          </a:stretch>
        </p:blipFill>
        <p:spPr>
          <a:xfrm>
            <a:off x="3966382" y="4120933"/>
            <a:ext cx="3463676" cy="2618070"/>
          </a:xfrm>
          <a:prstGeom prst="rect">
            <a:avLst/>
          </a:prstGeom>
        </p:spPr>
      </p:pic>
    </p:spTree>
    <p:extLst>
      <p:ext uri="{BB962C8B-B14F-4D97-AF65-F5344CB8AC3E}">
        <p14:creationId xmlns:p14="http://schemas.microsoft.com/office/powerpoint/2010/main" val="29661026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76B823-7548-454E-A681-DF93663C1FC0}"/>
              </a:ext>
            </a:extLst>
          </p:cNvPr>
          <p:cNvPicPr>
            <a:picLocks noChangeAspect="1"/>
          </p:cNvPicPr>
          <p:nvPr/>
        </p:nvPicPr>
        <p:blipFill rotWithShape="1">
          <a:blip r:embed="rId2"/>
          <a:srcRect t="12944"/>
          <a:stretch/>
        </p:blipFill>
        <p:spPr>
          <a:xfrm>
            <a:off x="204083" y="764088"/>
            <a:ext cx="6591300" cy="4718189"/>
          </a:xfrm>
          <a:prstGeom prst="rect">
            <a:avLst/>
          </a:prstGeom>
        </p:spPr>
      </p:pic>
      <p:sp>
        <p:nvSpPr>
          <p:cNvPr id="3" name="TextBox 2">
            <a:extLst>
              <a:ext uri="{FF2B5EF4-FFF2-40B4-BE49-F238E27FC236}">
                <a16:creationId xmlns:a16="http://schemas.microsoft.com/office/drawing/2014/main" id="{75A7A918-F0CB-478E-87E5-720793973B8E}"/>
              </a:ext>
            </a:extLst>
          </p:cNvPr>
          <p:cNvSpPr txBox="1"/>
          <p:nvPr/>
        </p:nvSpPr>
        <p:spPr>
          <a:xfrm>
            <a:off x="7146860" y="1873509"/>
            <a:ext cx="4311715" cy="2308324"/>
          </a:xfrm>
          <a:prstGeom prst="rect">
            <a:avLst/>
          </a:prstGeom>
          <a:noFill/>
        </p:spPr>
        <p:txBody>
          <a:bodyPr wrap="square" rtlCol="0">
            <a:spAutoFit/>
          </a:bodyPr>
          <a:lstStyle/>
          <a:p>
            <a:r>
              <a:rPr lang="en-US" dirty="0"/>
              <a:t>This is not suspect for heroin abuse.  The opiate semi quant is too low to suspect heroin use.</a:t>
            </a:r>
          </a:p>
          <a:p>
            <a:endParaRPr lang="en-US" dirty="0"/>
          </a:p>
          <a:p>
            <a:r>
              <a:rPr lang="en-US" dirty="0"/>
              <a:t>Selecting Opiate from CU </a:t>
            </a:r>
            <a:r>
              <a:rPr lang="en-US" dirty="0" err="1"/>
              <a:t>Tox</a:t>
            </a:r>
            <a:r>
              <a:rPr lang="en-US" dirty="0"/>
              <a:t> was a good idea, because if only OPI was ordered from Quest, then we would not have detected the Tramadol</a:t>
            </a:r>
          </a:p>
        </p:txBody>
      </p:sp>
    </p:spTree>
    <p:extLst>
      <p:ext uri="{BB962C8B-B14F-4D97-AF65-F5344CB8AC3E}">
        <p14:creationId xmlns:p14="http://schemas.microsoft.com/office/powerpoint/2010/main" val="22717177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379BEFC-845F-4EB3-845C-4FF4F0F93161}"/>
              </a:ext>
            </a:extLst>
          </p:cNvPr>
          <p:cNvGrpSpPr/>
          <p:nvPr/>
        </p:nvGrpSpPr>
        <p:grpSpPr>
          <a:xfrm>
            <a:off x="4250498" y="210057"/>
            <a:ext cx="7941502" cy="6376389"/>
            <a:chOff x="4250498" y="210057"/>
            <a:chExt cx="7941502" cy="6376389"/>
          </a:xfrm>
        </p:grpSpPr>
        <p:pic>
          <p:nvPicPr>
            <p:cNvPr id="2" name="Picture 1">
              <a:extLst>
                <a:ext uri="{FF2B5EF4-FFF2-40B4-BE49-F238E27FC236}">
                  <a16:creationId xmlns:a16="http://schemas.microsoft.com/office/drawing/2014/main" id="{1C4BB100-CE64-44F3-973B-BE475429A7A0}"/>
                </a:ext>
              </a:extLst>
            </p:cNvPr>
            <p:cNvPicPr>
              <a:picLocks noChangeAspect="1"/>
            </p:cNvPicPr>
            <p:nvPr/>
          </p:nvPicPr>
          <p:blipFill>
            <a:blip r:embed="rId2"/>
            <a:stretch>
              <a:fillRect/>
            </a:stretch>
          </p:blipFill>
          <p:spPr>
            <a:xfrm>
              <a:off x="4250498" y="210057"/>
              <a:ext cx="7941502" cy="6376389"/>
            </a:xfrm>
            <a:prstGeom prst="rect">
              <a:avLst/>
            </a:prstGeom>
          </p:spPr>
        </p:pic>
        <p:sp>
          <p:nvSpPr>
            <p:cNvPr id="3" name="Oval 2">
              <a:extLst>
                <a:ext uri="{FF2B5EF4-FFF2-40B4-BE49-F238E27FC236}">
                  <a16:creationId xmlns:a16="http://schemas.microsoft.com/office/drawing/2014/main" id="{D51590DC-2744-4108-B55D-51C903C58DB7}"/>
                </a:ext>
              </a:extLst>
            </p:cNvPr>
            <p:cNvSpPr/>
            <p:nvPr/>
          </p:nvSpPr>
          <p:spPr>
            <a:xfrm>
              <a:off x="6799447" y="2630466"/>
              <a:ext cx="1618839" cy="1215023"/>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ADDAE5B-6F67-4D63-9662-62C306806641}"/>
              </a:ext>
            </a:extLst>
          </p:cNvPr>
          <p:cNvSpPr txBox="1"/>
          <p:nvPr/>
        </p:nvSpPr>
        <p:spPr>
          <a:xfrm>
            <a:off x="282334" y="1258508"/>
            <a:ext cx="3773714" cy="3139321"/>
          </a:xfrm>
          <a:prstGeom prst="rect">
            <a:avLst/>
          </a:prstGeom>
          <a:noFill/>
        </p:spPr>
        <p:txBody>
          <a:bodyPr wrap="square" rtlCol="0">
            <a:spAutoFit/>
          </a:bodyPr>
          <a:lstStyle/>
          <a:p>
            <a:r>
              <a:rPr lang="en-US" dirty="0"/>
              <a:t>This IS suspect for heroin abuse.  The opiate semi quant is to high to be cross reactivity to oxycodone in the urine.</a:t>
            </a:r>
          </a:p>
          <a:p>
            <a:endParaRPr lang="en-US" dirty="0"/>
          </a:p>
          <a:p>
            <a:r>
              <a:rPr lang="en-US" dirty="0"/>
              <a:t>Selecting Opiate (CD) from CU </a:t>
            </a:r>
            <a:r>
              <a:rPr lang="en-US" dirty="0" err="1"/>
              <a:t>Tox</a:t>
            </a:r>
            <a:r>
              <a:rPr lang="en-US" dirty="0"/>
              <a:t> was the Correct choice.  This minimizes the cost to the patient and provides </a:t>
            </a:r>
          </a:p>
          <a:p>
            <a:endParaRPr lang="en-US" dirty="0"/>
          </a:p>
          <a:p>
            <a:r>
              <a:rPr lang="en-US" dirty="0"/>
              <a:t>The next slide shows his confirmation report from CU </a:t>
            </a:r>
            <a:r>
              <a:rPr lang="en-US" dirty="0" err="1"/>
              <a:t>Tox</a:t>
            </a:r>
            <a:r>
              <a:rPr lang="en-US" dirty="0"/>
              <a:t> lab.</a:t>
            </a:r>
          </a:p>
        </p:txBody>
      </p:sp>
    </p:spTree>
    <p:extLst>
      <p:ext uri="{BB962C8B-B14F-4D97-AF65-F5344CB8AC3E}">
        <p14:creationId xmlns:p14="http://schemas.microsoft.com/office/powerpoint/2010/main" val="2102185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875618-937B-46D5-944F-E9EEEA8AE684}"/>
              </a:ext>
            </a:extLst>
          </p:cNvPr>
          <p:cNvPicPr>
            <a:picLocks noChangeAspect="1"/>
          </p:cNvPicPr>
          <p:nvPr/>
        </p:nvPicPr>
        <p:blipFill rotWithShape="1">
          <a:blip r:embed="rId2"/>
          <a:srcRect b="8481"/>
          <a:stretch/>
        </p:blipFill>
        <p:spPr>
          <a:xfrm>
            <a:off x="112734" y="0"/>
            <a:ext cx="12192000" cy="3889829"/>
          </a:xfrm>
          <a:prstGeom prst="rect">
            <a:avLst/>
          </a:prstGeom>
        </p:spPr>
      </p:pic>
      <p:sp>
        <p:nvSpPr>
          <p:cNvPr id="2" name="TextBox 1">
            <a:extLst>
              <a:ext uri="{FF2B5EF4-FFF2-40B4-BE49-F238E27FC236}">
                <a16:creationId xmlns:a16="http://schemas.microsoft.com/office/drawing/2014/main" id="{3EA728E3-B334-416F-AA18-169BF256DAFF}"/>
              </a:ext>
            </a:extLst>
          </p:cNvPr>
          <p:cNvSpPr txBox="1"/>
          <p:nvPr/>
        </p:nvSpPr>
        <p:spPr>
          <a:xfrm>
            <a:off x="2972843" y="4272677"/>
            <a:ext cx="7991605" cy="2585323"/>
          </a:xfrm>
          <a:prstGeom prst="rect">
            <a:avLst/>
          </a:prstGeom>
          <a:noFill/>
        </p:spPr>
        <p:txBody>
          <a:bodyPr wrap="square" rtlCol="0">
            <a:spAutoFit/>
          </a:bodyPr>
          <a:lstStyle/>
          <a:p>
            <a:r>
              <a:rPr lang="en-US" dirty="0"/>
              <a:t>Opiate Drug Class confirmation by LCMSMS was positive for heroin use: 6MAM (&gt;1000 ng/mL), codeine (27 ng/mL) and its metabolite morphine (456 ng/mL). Results suggest very recent exposure.</a:t>
            </a:r>
          </a:p>
          <a:p>
            <a:endParaRPr lang="en-US" dirty="0"/>
          </a:p>
          <a:p>
            <a:r>
              <a:rPr lang="en-US" dirty="0"/>
              <a:t>Oxycodone was also present (270 ng/mL).</a:t>
            </a:r>
          </a:p>
          <a:p>
            <a:endParaRPr lang="en-US" dirty="0"/>
          </a:p>
          <a:p>
            <a:r>
              <a:rPr lang="en-US" dirty="0"/>
              <a:t>Buprenorphine was present (&gt;1000 ng/mL), but its metabolite norbuprenorphine was not present. Results suggest urine contamination with buprenorphine pill.  </a:t>
            </a:r>
            <a:r>
              <a:rPr lang="en-US" dirty="0" err="1"/>
              <a:t>Bup</a:t>
            </a:r>
            <a:r>
              <a:rPr lang="en-US" dirty="0"/>
              <a:t> was not ingested.</a:t>
            </a:r>
          </a:p>
        </p:txBody>
      </p:sp>
    </p:spTree>
    <p:extLst>
      <p:ext uri="{BB962C8B-B14F-4D97-AF65-F5344CB8AC3E}">
        <p14:creationId xmlns:p14="http://schemas.microsoft.com/office/powerpoint/2010/main" val="27772590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45CF78-46AA-40F4-8FFC-7D9298F951B8}"/>
              </a:ext>
            </a:extLst>
          </p:cNvPr>
          <p:cNvPicPr>
            <a:picLocks noChangeAspect="1"/>
          </p:cNvPicPr>
          <p:nvPr/>
        </p:nvPicPr>
        <p:blipFill>
          <a:blip r:embed="rId2"/>
          <a:stretch>
            <a:fillRect/>
          </a:stretch>
        </p:blipFill>
        <p:spPr>
          <a:xfrm>
            <a:off x="3738095" y="413360"/>
            <a:ext cx="8126989" cy="5994944"/>
          </a:xfrm>
          <a:prstGeom prst="rect">
            <a:avLst/>
          </a:prstGeom>
        </p:spPr>
      </p:pic>
      <p:sp>
        <p:nvSpPr>
          <p:cNvPr id="3" name="TextBox 2">
            <a:extLst>
              <a:ext uri="{FF2B5EF4-FFF2-40B4-BE49-F238E27FC236}">
                <a16:creationId xmlns:a16="http://schemas.microsoft.com/office/drawing/2014/main" id="{C392D9EC-63EF-4420-A836-DB3E7714953F}"/>
              </a:ext>
            </a:extLst>
          </p:cNvPr>
          <p:cNvSpPr txBox="1"/>
          <p:nvPr/>
        </p:nvSpPr>
        <p:spPr>
          <a:xfrm>
            <a:off x="463463" y="676405"/>
            <a:ext cx="2810385" cy="369332"/>
          </a:xfrm>
          <a:prstGeom prst="rect">
            <a:avLst/>
          </a:prstGeom>
          <a:noFill/>
        </p:spPr>
        <p:txBody>
          <a:bodyPr wrap="none" rtlCol="0">
            <a:spAutoFit/>
          </a:bodyPr>
          <a:lstStyle/>
          <a:p>
            <a:r>
              <a:rPr lang="en-US" dirty="0"/>
              <a:t>Same patient 10 days later.  </a:t>
            </a:r>
          </a:p>
        </p:txBody>
      </p:sp>
      <p:sp>
        <p:nvSpPr>
          <p:cNvPr id="4" name="Oval 3">
            <a:extLst>
              <a:ext uri="{FF2B5EF4-FFF2-40B4-BE49-F238E27FC236}">
                <a16:creationId xmlns:a16="http://schemas.microsoft.com/office/drawing/2014/main" id="{1CD0BE74-905A-480C-B51F-B4B58663278C}"/>
              </a:ext>
            </a:extLst>
          </p:cNvPr>
          <p:cNvSpPr/>
          <p:nvPr/>
        </p:nvSpPr>
        <p:spPr>
          <a:xfrm>
            <a:off x="5624186" y="3144033"/>
            <a:ext cx="1277655" cy="1089764"/>
          </a:xfrm>
          <a:prstGeom prst="ellipse">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55461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7E6AEF-F070-41CA-B32D-EF659E734669}"/>
              </a:ext>
            </a:extLst>
          </p:cNvPr>
          <p:cNvSpPr/>
          <p:nvPr/>
        </p:nvSpPr>
        <p:spPr>
          <a:xfrm>
            <a:off x="826718" y="4268398"/>
            <a:ext cx="10709753" cy="2031325"/>
          </a:xfrm>
          <a:prstGeom prst="rect">
            <a:avLst/>
          </a:prstGeom>
          <a:solidFill>
            <a:schemeClr val="bg1"/>
          </a:solidFill>
        </p:spPr>
        <p:txBody>
          <a:bodyPr wrap="square">
            <a:spAutoFit/>
          </a:bodyPr>
          <a:lstStyle/>
          <a:p>
            <a:r>
              <a:rPr lang="en-US" dirty="0">
                <a:solidFill>
                  <a:srgbClr val="000000"/>
                </a:solidFill>
                <a:latin typeface="Arial" panose="020B0604020202020204" pitchFamily="34" charset="0"/>
              </a:rPr>
              <a:t>Opiate Drug Class confirmation by LCMSMS was positive for heroin use: 6MAM (&gt;1000 ng/mL), codeine (19 ng/mL)and its metabolites morphine (287 ng/mL).  This profile suggests very recent use.</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Opiate Drug Class confirmation by LCMSMS was positive for buprenorphine (&gt;1000 ng/mL) and its metabolite, norbuprenorphine was not detected. Naloxone was present at &gt;1000 ng/</a:t>
            </a:r>
            <a:r>
              <a:rPr lang="en-US" dirty="0" err="1">
                <a:solidFill>
                  <a:srgbClr val="000000"/>
                </a:solidFill>
                <a:latin typeface="Arial" panose="020B0604020202020204" pitchFamily="34" charset="0"/>
              </a:rPr>
              <a:t>mL.</a:t>
            </a:r>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Pattern for buprenorphine suggests suboxone was not consumed, but "dipped" in urine.</a:t>
            </a:r>
          </a:p>
        </p:txBody>
      </p:sp>
      <p:pic>
        <p:nvPicPr>
          <p:cNvPr id="3" name="Picture 2">
            <a:extLst>
              <a:ext uri="{FF2B5EF4-FFF2-40B4-BE49-F238E27FC236}">
                <a16:creationId xmlns:a16="http://schemas.microsoft.com/office/drawing/2014/main" id="{DC2B811C-DCDA-4917-873B-AE2541C8A4F0}"/>
              </a:ext>
            </a:extLst>
          </p:cNvPr>
          <p:cNvPicPr>
            <a:picLocks noChangeAspect="1"/>
          </p:cNvPicPr>
          <p:nvPr/>
        </p:nvPicPr>
        <p:blipFill>
          <a:blip r:embed="rId2"/>
          <a:stretch>
            <a:fillRect/>
          </a:stretch>
        </p:blipFill>
        <p:spPr>
          <a:xfrm>
            <a:off x="0" y="112603"/>
            <a:ext cx="11877675" cy="3895726"/>
          </a:xfrm>
          <a:prstGeom prst="rect">
            <a:avLst/>
          </a:prstGeom>
        </p:spPr>
      </p:pic>
    </p:spTree>
    <p:extLst>
      <p:ext uri="{BB962C8B-B14F-4D97-AF65-F5344CB8AC3E}">
        <p14:creationId xmlns:p14="http://schemas.microsoft.com/office/powerpoint/2010/main" val="39437254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6B6E0B8-DD8F-4185-844D-5DF576069CD7}"/>
              </a:ext>
            </a:extLst>
          </p:cNvPr>
          <p:cNvGrpSpPr/>
          <p:nvPr/>
        </p:nvGrpSpPr>
        <p:grpSpPr>
          <a:xfrm>
            <a:off x="5232587" y="638828"/>
            <a:ext cx="6470637" cy="5474330"/>
            <a:chOff x="5232587" y="638828"/>
            <a:chExt cx="6470637" cy="5474330"/>
          </a:xfrm>
        </p:grpSpPr>
        <p:pic>
          <p:nvPicPr>
            <p:cNvPr id="2" name="Picture 1">
              <a:extLst>
                <a:ext uri="{FF2B5EF4-FFF2-40B4-BE49-F238E27FC236}">
                  <a16:creationId xmlns:a16="http://schemas.microsoft.com/office/drawing/2014/main" id="{7C358D5B-1CFB-45AE-B97F-38DBFAA67924}"/>
                </a:ext>
              </a:extLst>
            </p:cNvPr>
            <p:cNvPicPr>
              <a:picLocks noChangeAspect="1"/>
            </p:cNvPicPr>
            <p:nvPr/>
          </p:nvPicPr>
          <p:blipFill>
            <a:blip r:embed="rId2"/>
            <a:stretch>
              <a:fillRect/>
            </a:stretch>
          </p:blipFill>
          <p:spPr>
            <a:xfrm>
              <a:off x="5232587" y="638828"/>
              <a:ext cx="6470637" cy="5474330"/>
            </a:xfrm>
            <a:prstGeom prst="rect">
              <a:avLst/>
            </a:prstGeom>
          </p:spPr>
        </p:pic>
        <p:sp>
          <p:nvSpPr>
            <p:cNvPr id="3" name="Oval 2">
              <a:extLst>
                <a:ext uri="{FF2B5EF4-FFF2-40B4-BE49-F238E27FC236}">
                  <a16:creationId xmlns:a16="http://schemas.microsoft.com/office/drawing/2014/main" id="{5308CB15-539F-40DE-9500-4CBAA8FF5659}"/>
                </a:ext>
              </a:extLst>
            </p:cNvPr>
            <p:cNvSpPr/>
            <p:nvPr/>
          </p:nvSpPr>
          <p:spPr>
            <a:xfrm>
              <a:off x="6849066" y="3065626"/>
              <a:ext cx="1618839" cy="620734"/>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FB736B5A-B934-43D2-B13C-6976EF2BA65F}"/>
              </a:ext>
            </a:extLst>
          </p:cNvPr>
          <p:cNvSpPr txBox="1"/>
          <p:nvPr/>
        </p:nvSpPr>
        <p:spPr>
          <a:xfrm>
            <a:off x="486192" y="2065028"/>
            <a:ext cx="3773714" cy="2308324"/>
          </a:xfrm>
          <a:prstGeom prst="rect">
            <a:avLst/>
          </a:prstGeom>
          <a:noFill/>
        </p:spPr>
        <p:txBody>
          <a:bodyPr wrap="square" rtlCol="0">
            <a:spAutoFit/>
          </a:bodyPr>
          <a:lstStyle/>
          <a:p>
            <a:r>
              <a:rPr lang="en-US" dirty="0"/>
              <a:t>This IS suspect for heroin abuse.  </a:t>
            </a:r>
          </a:p>
          <a:p>
            <a:endParaRPr lang="en-US" dirty="0"/>
          </a:p>
          <a:p>
            <a:r>
              <a:rPr lang="en-US" dirty="0"/>
              <a:t>Selecting Opiate (CD) from CU </a:t>
            </a:r>
            <a:r>
              <a:rPr lang="en-US" dirty="0" err="1"/>
              <a:t>Tox</a:t>
            </a:r>
            <a:r>
              <a:rPr lang="en-US" dirty="0"/>
              <a:t> was the Correct choice.  This minimizes the cost to the patient and provides </a:t>
            </a:r>
          </a:p>
          <a:p>
            <a:endParaRPr lang="en-US" dirty="0"/>
          </a:p>
          <a:p>
            <a:r>
              <a:rPr lang="en-US" dirty="0"/>
              <a:t>The next slide shows his confirmation report from CU </a:t>
            </a:r>
            <a:r>
              <a:rPr lang="en-US" dirty="0" err="1"/>
              <a:t>Tox</a:t>
            </a:r>
            <a:r>
              <a:rPr lang="en-US" dirty="0"/>
              <a:t> lab.</a:t>
            </a:r>
          </a:p>
        </p:txBody>
      </p:sp>
    </p:spTree>
    <p:extLst>
      <p:ext uri="{BB962C8B-B14F-4D97-AF65-F5344CB8AC3E}">
        <p14:creationId xmlns:p14="http://schemas.microsoft.com/office/powerpoint/2010/main" val="37096834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AA2FF6-3995-441B-9AC4-5E2F65A74D7C}"/>
              </a:ext>
            </a:extLst>
          </p:cNvPr>
          <p:cNvPicPr>
            <a:picLocks noChangeAspect="1"/>
          </p:cNvPicPr>
          <p:nvPr/>
        </p:nvPicPr>
        <p:blipFill>
          <a:blip r:embed="rId2"/>
          <a:stretch>
            <a:fillRect/>
          </a:stretch>
        </p:blipFill>
        <p:spPr>
          <a:xfrm>
            <a:off x="162838" y="0"/>
            <a:ext cx="11248373" cy="3289845"/>
          </a:xfrm>
          <a:prstGeom prst="rect">
            <a:avLst/>
          </a:prstGeom>
        </p:spPr>
      </p:pic>
      <p:sp>
        <p:nvSpPr>
          <p:cNvPr id="6" name="TextBox 5">
            <a:extLst>
              <a:ext uri="{FF2B5EF4-FFF2-40B4-BE49-F238E27FC236}">
                <a16:creationId xmlns:a16="http://schemas.microsoft.com/office/drawing/2014/main" id="{E061D10C-69A2-48A3-B622-F4511F0F4223}"/>
              </a:ext>
            </a:extLst>
          </p:cNvPr>
          <p:cNvSpPr txBox="1"/>
          <p:nvPr/>
        </p:nvSpPr>
        <p:spPr>
          <a:xfrm>
            <a:off x="2033391" y="3518263"/>
            <a:ext cx="7991605" cy="3139321"/>
          </a:xfrm>
          <a:prstGeom prst="rect">
            <a:avLst/>
          </a:prstGeom>
          <a:noFill/>
        </p:spPr>
        <p:txBody>
          <a:bodyPr wrap="square" rtlCol="0">
            <a:spAutoFit/>
          </a:bodyPr>
          <a:lstStyle/>
          <a:p>
            <a:r>
              <a:rPr lang="en-US" dirty="0"/>
              <a:t>Opiate Drug Class confirmation by LCMSMS was positive for heroin use: 6MAM (&gt;1000 ng/mL), codeine (&gt;1000 ng/mL) and its metabolite morphine (&gt;1000 ng/mL). Results suggest very recent exposure.</a:t>
            </a:r>
          </a:p>
          <a:p>
            <a:endParaRPr lang="en-US" dirty="0"/>
          </a:p>
          <a:p>
            <a:r>
              <a:rPr lang="en-US" dirty="0"/>
              <a:t>Buprenorphine was present (15 ng/mL), and the metabolite norbuprenorphine was present (170 ng/mL). Results suggest urine contamination with buprenorphine pill.  </a:t>
            </a:r>
            <a:r>
              <a:rPr lang="en-US" dirty="0" err="1"/>
              <a:t>Bup</a:t>
            </a:r>
            <a:r>
              <a:rPr lang="en-US" dirty="0"/>
              <a:t> was not ingested.</a:t>
            </a:r>
          </a:p>
          <a:p>
            <a:endParaRPr lang="en-US" dirty="0"/>
          </a:p>
          <a:p>
            <a:r>
              <a:rPr lang="en-US" dirty="0"/>
              <a:t>This patient is on sublingual suboxone (8 mg </a:t>
            </a:r>
            <a:r>
              <a:rPr lang="en-US" dirty="0" err="1"/>
              <a:t>bup</a:t>
            </a:r>
            <a:r>
              <a:rPr lang="en-US" dirty="0"/>
              <a:t>/ 2 mg naloxone). The results show primarily metabolite is present and negligible parent drug.  This profile suggests a dose was recently missed and heroin was taken after last dose.</a:t>
            </a:r>
          </a:p>
        </p:txBody>
      </p:sp>
    </p:spTree>
    <p:extLst>
      <p:ext uri="{BB962C8B-B14F-4D97-AF65-F5344CB8AC3E}">
        <p14:creationId xmlns:p14="http://schemas.microsoft.com/office/powerpoint/2010/main" val="314596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B9E011-5830-4254-8A2E-35EEA3A5EABC}"/>
              </a:ext>
            </a:extLst>
          </p:cNvPr>
          <p:cNvPicPr>
            <a:picLocks noChangeAspect="1"/>
          </p:cNvPicPr>
          <p:nvPr/>
        </p:nvPicPr>
        <p:blipFill>
          <a:blip r:embed="rId2"/>
          <a:stretch>
            <a:fillRect/>
          </a:stretch>
        </p:blipFill>
        <p:spPr>
          <a:xfrm>
            <a:off x="132885" y="2844839"/>
            <a:ext cx="6172200" cy="3933825"/>
          </a:xfrm>
          <a:prstGeom prst="rect">
            <a:avLst/>
          </a:prstGeom>
        </p:spPr>
      </p:pic>
      <p:sp>
        <p:nvSpPr>
          <p:cNvPr id="3" name="TextBox 2">
            <a:extLst>
              <a:ext uri="{FF2B5EF4-FFF2-40B4-BE49-F238E27FC236}">
                <a16:creationId xmlns:a16="http://schemas.microsoft.com/office/drawing/2014/main" id="{A5000E19-8EBF-4A2D-A0CD-2483A745A145}"/>
              </a:ext>
            </a:extLst>
          </p:cNvPr>
          <p:cNvSpPr txBox="1"/>
          <p:nvPr/>
        </p:nvSpPr>
        <p:spPr>
          <a:xfrm>
            <a:off x="168651" y="254610"/>
            <a:ext cx="2623219" cy="646331"/>
          </a:xfrm>
          <a:prstGeom prst="rect">
            <a:avLst/>
          </a:prstGeom>
          <a:noFill/>
        </p:spPr>
        <p:txBody>
          <a:bodyPr wrap="none" rtlCol="0">
            <a:spAutoFit/>
          </a:bodyPr>
          <a:lstStyle/>
          <a:p>
            <a:r>
              <a:rPr lang="en-US" sz="3600" dirty="0">
                <a:highlight>
                  <a:srgbClr val="C0C0C0"/>
                </a:highlight>
              </a:rPr>
              <a:t>3. QUESTION</a:t>
            </a:r>
          </a:p>
        </p:txBody>
      </p:sp>
      <p:sp>
        <p:nvSpPr>
          <p:cNvPr id="4" name="TextBox 3">
            <a:extLst>
              <a:ext uri="{FF2B5EF4-FFF2-40B4-BE49-F238E27FC236}">
                <a16:creationId xmlns:a16="http://schemas.microsoft.com/office/drawing/2014/main" id="{7BEA9860-0879-4ECA-9DA1-B29F24DFDD7F}"/>
              </a:ext>
            </a:extLst>
          </p:cNvPr>
          <p:cNvSpPr txBox="1"/>
          <p:nvPr/>
        </p:nvSpPr>
        <p:spPr>
          <a:xfrm>
            <a:off x="7660888" y="3378819"/>
            <a:ext cx="3238322"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Opiate Confirmation</a:t>
            </a:r>
          </a:p>
          <a:p>
            <a:pPr marL="342900" indent="-342900">
              <a:buAutoNum type="alphaUcPeriod"/>
            </a:pPr>
            <a:r>
              <a:rPr lang="en-US" dirty="0"/>
              <a:t>Cannabinoid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No further testing is needed</a:t>
            </a:r>
          </a:p>
        </p:txBody>
      </p:sp>
      <p:pic>
        <p:nvPicPr>
          <p:cNvPr id="5" name="Picture 4">
            <a:extLst>
              <a:ext uri="{FF2B5EF4-FFF2-40B4-BE49-F238E27FC236}">
                <a16:creationId xmlns:a16="http://schemas.microsoft.com/office/drawing/2014/main" id="{3642BB21-95EC-411B-8559-09E703102D4F}"/>
              </a:ext>
            </a:extLst>
          </p:cNvPr>
          <p:cNvPicPr>
            <a:picLocks noChangeAspect="1"/>
          </p:cNvPicPr>
          <p:nvPr/>
        </p:nvPicPr>
        <p:blipFill rotWithShape="1">
          <a:blip r:embed="rId3"/>
          <a:srcRect b="9182"/>
          <a:stretch/>
        </p:blipFill>
        <p:spPr>
          <a:xfrm>
            <a:off x="5450855" y="142643"/>
            <a:ext cx="6419850" cy="2525912"/>
          </a:xfrm>
          <a:prstGeom prst="rect">
            <a:avLst/>
          </a:prstGeom>
        </p:spPr>
      </p:pic>
    </p:spTree>
    <p:extLst>
      <p:ext uri="{BB962C8B-B14F-4D97-AF65-F5344CB8AC3E}">
        <p14:creationId xmlns:p14="http://schemas.microsoft.com/office/powerpoint/2010/main" val="40400415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53B301-F74E-4125-BAA5-0C25CD6D680C}"/>
              </a:ext>
            </a:extLst>
          </p:cNvPr>
          <p:cNvPicPr>
            <a:picLocks noChangeAspect="1"/>
          </p:cNvPicPr>
          <p:nvPr/>
        </p:nvPicPr>
        <p:blipFill>
          <a:blip r:embed="rId2"/>
          <a:stretch>
            <a:fillRect/>
          </a:stretch>
        </p:blipFill>
        <p:spPr>
          <a:xfrm>
            <a:off x="4859242" y="125259"/>
            <a:ext cx="6705934" cy="5987441"/>
          </a:xfrm>
          <a:prstGeom prst="rect">
            <a:avLst/>
          </a:prstGeom>
        </p:spPr>
      </p:pic>
      <p:sp>
        <p:nvSpPr>
          <p:cNvPr id="4" name="TextBox 3">
            <a:extLst>
              <a:ext uri="{FF2B5EF4-FFF2-40B4-BE49-F238E27FC236}">
                <a16:creationId xmlns:a16="http://schemas.microsoft.com/office/drawing/2014/main" id="{E3B492E6-6DE9-42B5-98AB-8EBCA65DB96B}"/>
              </a:ext>
            </a:extLst>
          </p:cNvPr>
          <p:cNvSpPr txBox="1"/>
          <p:nvPr/>
        </p:nvSpPr>
        <p:spPr>
          <a:xfrm>
            <a:off x="254050" y="1027134"/>
            <a:ext cx="4880765" cy="1815882"/>
          </a:xfrm>
          <a:prstGeom prst="rect">
            <a:avLst/>
          </a:prstGeom>
          <a:noFill/>
        </p:spPr>
        <p:txBody>
          <a:bodyPr wrap="square" rtlCol="0">
            <a:spAutoFit/>
          </a:bodyPr>
          <a:lstStyle/>
          <a:p>
            <a:r>
              <a:rPr lang="en-US" sz="2800" dirty="0"/>
              <a:t>This is a KPGA patient.  What would you do here?</a:t>
            </a:r>
          </a:p>
          <a:p>
            <a:endParaRPr lang="en-US" sz="2800" dirty="0"/>
          </a:p>
          <a:p>
            <a:r>
              <a:rPr lang="en-US" sz="2800" dirty="0"/>
              <a:t>Is this Tramadol?</a:t>
            </a:r>
          </a:p>
        </p:txBody>
      </p:sp>
    </p:spTree>
    <p:extLst>
      <p:ext uri="{BB962C8B-B14F-4D97-AF65-F5344CB8AC3E}">
        <p14:creationId xmlns:p14="http://schemas.microsoft.com/office/powerpoint/2010/main" val="2291430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747C31-0C5A-49A4-AD80-D03C67638165}"/>
              </a:ext>
            </a:extLst>
          </p:cNvPr>
          <p:cNvPicPr>
            <a:picLocks noChangeAspect="1"/>
          </p:cNvPicPr>
          <p:nvPr/>
        </p:nvPicPr>
        <p:blipFill>
          <a:blip r:embed="rId2"/>
          <a:stretch>
            <a:fillRect/>
          </a:stretch>
        </p:blipFill>
        <p:spPr>
          <a:xfrm>
            <a:off x="2239056" y="4844437"/>
            <a:ext cx="10134769" cy="2126297"/>
          </a:xfrm>
          <a:prstGeom prst="rect">
            <a:avLst/>
          </a:prstGeom>
        </p:spPr>
      </p:pic>
      <p:sp>
        <p:nvSpPr>
          <p:cNvPr id="4" name="TextBox 3">
            <a:extLst>
              <a:ext uri="{FF2B5EF4-FFF2-40B4-BE49-F238E27FC236}">
                <a16:creationId xmlns:a16="http://schemas.microsoft.com/office/drawing/2014/main" id="{9CA3D85E-6792-4B80-B9D4-8514A8E2AA85}"/>
              </a:ext>
            </a:extLst>
          </p:cNvPr>
          <p:cNvSpPr txBox="1"/>
          <p:nvPr/>
        </p:nvSpPr>
        <p:spPr>
          <a:xfrm>
            <a:off x="193957" y="207388"/>
            <a:ext cx="5355072" cy="4524315"/>
          </a:xfrm>
          <a:prstGeom prst="rect">
            <a:avLst/>
          </a:prstGeom>
          <a:noFill/>
          <a:ln>
            <a:solidFill>
              <a:srgbClr val="0000CC"/>
            </a:solidFill>
          </a:ln>
        </p:spPr>
        <p:txBody>
          <a:bodyPr wrap="square" rtlCol="0">
            <a:spAutoFit/>
          </a:bodyPr>
          <a:lstStyle/>
          <a:p>
            <a:r>
              <a:rPr lang="en-US" sz="2400" dirty="0"/>
              <a:t>KPGA patients have been typically compliant.  Currently we are not sending for 6MAM confirmation.  If the metabolic patter is suspicious then we can add-on the test or send a note to the provider at the time confirmation interpretations are added.</a:t>
            </a:r>
          </a:p>
          <a:p>
            <a:endParaRPr lang="en-US" sz="2400" dirty="0"/>
          </a:p>
          <a:p>
            <a:r>
              <a:rPr lang="en-US" sz="2400" dirty="0"/>
              <a:t>The OPI screen result was too high to only be Tramadol.</a:t>
            </a:r>
          </a:p>
          <a:p>
            <a:endParaRPr lang="en-US" sz="2400" dirty="0"/>
          </a:p>
          <a:p>
            <a:r>
              <a:rPr lang="en-US" sz="2400" i="1" dirty="0"/>
              <a:t>This looks like recent Codeine use to me.</a:t>
            </a:r>
          </a:p>
        </p:txBody>
      </p:sp>
      <p:sp>
        <p:nvSpPr>
          <p:cNvPr id="5" name="Rectangle 4">
            <a:extLst>
              <a:ext uri="{FF2B5EF4-FFF2-40B4-BE49-F238E27FC236}">
                <a16:creationId xmlns:a16="http://schemas.microsoft.com/office/drawing/2014/main" id="{3B9E5D4A-751C-4157-995A-F4846AD48AB0}"/>
              </a:ext>
            </a:extLst>
          </p:cNvPr>
          <p:cNvSpPr/>
          <p:nvPr/>
        </p:nvSpPr>
        <p:spPr>
          <a:xfrm>
            <a:off x="6526060" y="207388"/>
            <a:ext cx="5465523" cy="3970318"/>
          </a:xfrm>
          <a:prstGeom prst="rect">
            <a:avLst/>
          </a:prstGeom>
          <a:ln>
            <a:solidFill>
              <a:srgbClr val="0000CC"/>
            </a:solidFill>
          </a:ln>
        </p:spPr>
        <p:txBody>
          <a:bodyPr wrap="square">
            <a:spAutoFit/>
          </a:bodyPr>
          <a:lstStyle/>
          <a:p>
            <a:r>
              <a:rPr lang="en-US" b="1" dirty="0">
                <a:solidFill>
                  <a:srgbClr val="000000"/>
                </a:solidFill>
                <a:latin typeface="Arial" panose="020B0604020202020204" pitchFamily="34" charset="0"/>
              </a:rPr>
              <a:t>Confirmation Interpretation Released:</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Opiate confirmation by LCMSMS was positive for Tramadol (&gt;1000 ng/mL) and its metabolite O-</a:t>
            </a:r>
            <a:r>
              <a:rPr lang="en-US" dirty="0" err="1">
                <a:solidFill>
                  <a:srgbClr val="000000"/>
                </a:solidFill>
                <a:latin typeface="Arial" panose="020B0604020202020204" pitchFamily="34" charset="0"/>
              </a:rPr>
              <a:t>desmethyl</a:t>
            </a:r>
            <a:r>
              <a:rPr lang="en-US" dirty="0">
                <a:solidFill>
                  <a:srgbClr val="000000"/>
                </a:solidFill>
                <a:latin typeface="Arial" panose="020B0604020202020204" pitchFamily="34" charset="0"/>
              </a:rPr>
              <a:t>-tramadol (&gt;1000 ng/mL).</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Urine Opiate Drug Class confirmed by LCMSMS was also positive for codeine (&gt;1000 ng/mL) and its metabolites </a:t>
            </a:r>
            <a:r>
              <a:rPr lang="en-US" dirty="0" err="1">
                <a:solidFill>
                  <a:srgbClr val="000000"/>
                </a:solidFill>
                <a:latin typeface="Arial" panose="020B0604020202020204" pitchFamily="34" charset="0"/>
              </a:rPr>
              <a:t>norcodeine</a:t>
            </a:r>
            <a:r>
              <a:rPr lang="en-US" dirty="0">
                <a:solidFill>
                  <a:srgbClr val="000000"/>
                </a:solidFill>
                <a:latin typeface="Arial" panose="020B0604020202020204" pitchFamily="34" charset="0"/>
              </a:rPr>
              <a:t> (741 ng/mL) and morphine (236 ng/mL).</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This specimen was not confirmed by LCMSMS for 6AM.  Heroin use is NOT suspected. Please call if 6AM confirmation is medically necessary.</a:t>
            </a:r>
          </a:p>
        </p:txBody>
      </p:sp>
    </p:spTree>
    <p:extLst>
      <p:ext uri="{BB962C8B-B14F-4D97-AF65-F5344CB8AC3E}">
        <p14:creationId xmlns:p14="http://schemas.microsoft.com/office/powerpoint/2010/main" val="20829188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691792-5124-4505-82A0-57403A017DBD}"/>
              </a:ext>
            </a:extLst>
          </p:cNvPr>
          <p:cNvPicPr>
            <a:picLocks noChangeAspect="1"/>
          </p:cNvPicPr>
          <p:nvPr/>
        </p:nvPicPr>
        <p:blipFill>
          <a:blip r:embed="rId2"/>
          <a:stretch>
            <a:fillRect/>
          </a:stretch>
        </p:blipFill>
        <p:spPr>
          <a:xfrm>
            <a:off x="5034941" y="349815"/>
            <a:ext cx="6781800" cy="4705350"/>
          </a:xfrm>
          <a:prstGeom prst="rect">
            <a:avLst/>
          </a:prstGeom>
        </p:spPr>
      </p:pic>
      <p:sp>
        <p:nvSpPr>
          <p:cNvPr id="3" name="TextBox 2">
            <a:extLst>
              <a:ext uri="{FF2B5EF4-FFF2-40B4-BE49-F238E27FC236}">
                <a16:creationId xmlns:a16="http://schemas.microsoft.com/office/drawing/2014/main" id="{100ABD24-E50D-4817-90B1-D9B54134F5D1}"/>
              </a:ext>
            </a:extLst>
          </p:cNvPr>
          <p:cNvSpPr txBox="1"/>
          <p:nvPr/>
        </p:nvSpPr>
        <p:spPr>
          <a:xfrm>
            <a:off x="267433" y="1189973"/>
            <a:ext cx="4141730" cy="954107"/>
          </a:xfrm>
          <a:prstGeom prst="rect">
            <a:avLst/>
          </a:prstGeom>
          <a:noFill/>
        </p:spPr>
        <p:txBody>
          <a:bodyPr wrap="square" rtlCol="0">
            <a:spAutoFit/>
          </a:bodyPr>
          <a:lstStyle/>
          <a:p>
            <a:r>
              <a:rPr lang="en-US" sz="2800" dirty="0"/>
              <a:t>This is a KPGA patient.  What would you do here?</a:t>
            </a:r>
          </a:p>
        </p:txBody>
      </p:sp>
    </p:spTree>
    <p:extLst>
      <p:ext uri="{BB962C8B-B14F-4D97-AF65-F5344CB8AC3E}">
        <p14:creationId xmlns:p14="http://schemas.microsoft.com/office/powerpoint/2010/main" val="22232662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F9619A-9643-4DD5-AEA1-43DBFFD4561D}"/>
              </a:ext>
            </a:extLst>
          </p:cNvPr>
          <p:cNvPicPr>
            <a:picLocks noChangeAspect="1"/>
          </p:cNvPicPr>
          <p:nvPr/>
        </p:nvPicPr>
        <p:blipFill>
          <a:blip r:embed="rId2"/>
          <a:stretch>
            <a:fillRect/>
          </a:stretch>
        </p:blipFill>
        <p:spPr>
          <a:xfrm>
            <a:off x="269113" y="4531431"/>
            <a:ext cx="10939397" cy="1537429"/>
          </a:xfrm>
          <a:prstGeom prst="rect">
            <a:avLst/>
          </a:prstGeom>
        </p:spPr>
      </p:pic>
      <p:sp>
        <p:nvSpPr>
          <p:cNvPr id="3" name="TextBox 2">
            <a:extLst>
              <a:ext uri="{FF2B5EF4-FFF2-40B4-BE49-F238E27FC236}">
                <a16:creationId xmlns:a16="http://schemas.microsoft.com/office/drawing/2014/main" id="{C0A2F71C-6998-470F-8889-277B51DEFAF3}"/>
              </a:ext>
            </a:extLst>
          </p:cNvPr>
          <p:cNvSpPr txBox="1"/>
          <p:nvPr/>
        </p:nvSpPr>
        <p:spPr>
          <a:xfrm>
            <a:off x="1924440" y="482960"/>
            <a:ext cx="7144403" cy="3416320"/>
          </a:xfrm>
          <a:prstGeom prst="rect">
            <a:avLst/>
          </a:prstGeom>
          <a:noFill/>
          <a:ln>
            <a:solidFill>
              <a:srgbClr val="0000CC"/>
            </a:solidFill>
          </a:ln>
        </p:spPr>
        <p:txBody>
          <a:bodyPr wrap="square" rtlCol="0">
            <a:spAutoFit/>
          </a:bodyPr>
          <a:lstStyle/>
          <a:p>
            <a:r>
              <a:rPr lang="en-US" sz="2400" dirty="0"/>
              <a:t>The OPI screen result is above 550 so it looks to be more than just OPI screen cross reactivity to oxycodone.</a:t>
            </a:r>
          </a:p>
          <a:p>
            <a:endParaRPr lang="en-US" sz="2400" dirty="0"/>
          </a:p>
          <a:p>
            <a:r>
              <a:rPr lang="en-US" sz="2400" dirty="0"/>
              <a:t>This was appropriately sent to CU </a:t>
            </a:r>
            <a:r>
              <a:rPr lang="en-US" sz="2400" dirty="0" err="1"/>
              <a:t>Tox</a:t>
            </a:r>
            <a:r>
              <a:rPr lang="en-US" sz="2400" dirty="0"/>
              <a:t> for OPI.  CD is not necessary. The OPI screen results are too low.</a:t>
            </a:r>
          </a:p>
          <a:p>
            <a:endParaRPr lang="en-US" sz="2400" dirty="0"/>
          </a:p>
          <a:p>
            <a:r>
              <a:rPr lang="en-US" sz="2400" i="1" dirty="0"/>
              <a:t>The patient is taking fentanyl, but is not prescribed fentanyl.  This is misuse. Calling it illicit use is also correct terminology.</a:t>
            </a:r>
          </a:p>
        </p:txBody>
      </p:sp>
    </p:spTree>
    <p:extLst>
      <p:ext uri="{BB962C8B-B14F-4D97-AF65-F5344CB8AC3E}">
        <p14:creationId xmlns:p14="http://schemas.microsoft.com/office/powerpoint/2010/main" val="32911389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DE44E4-0455-491F-90E2-37DEF7E8045F}"/>
              </a:ext>
            </a:extLst>
          </p:cNvPr>
          <p:cNvPicPr>
            <a:picLocks noChangeAspect="1"/>
          </p:cNvPicPr>
          <p:nvPr/>
        </p:nvPicPr>
        <p:blipFill>
          <a:blip r:embed="rId2"/>
          <a:stretch>
            <a:fillRect/>
          </a:stretch>
        </p:blipFill>
        <p:spPr>
          <a:xfrm>
            <a:off x="3920646" y="304147"/>
            <a:ext cx="8095989" cy="6002992"/>
          </a:xfrm>
          <a:prstGeom prst="rect">
            <a:avLst/>
          </a:prstGeom>
        </p:spPr>
      </p:pic>
      <p:sp>
        <p:nvSpPr>
          <p:cNvPr id="3" name="TextBox 2">
            <a:extLst>
              <a:ext uri="{FF2B5EF4-FFF2-40B4-BE49-F238E27FC236}">
                <a16:creationId xmlns:a16="http://schemas.microsoft.com/office/drawing/2014/main" id="{79AAC54B-22FD-4CC3-B947-1E68F6EB2882}"/>
              </a:ext>
            </a:extLst>
          </p:cNvPr>
          <p:cNvSpPr txBox="1"/>
          <p:nvPr/>
        </p:nvSpPr>
        <p:spPr>
          <a:xfrm>
            <a:off x="267433" y="1189973"/>
            <a:ext cx="3327537" cy="1384995"/>
          </a:xfrm>
          <a:prstGeom prst="rect">
            <a:avLst/>
          </a:prstGeom>
          <a:noFill/>
        </p:spPr>
        <p:txBody>
          <a:bodyPr wrap="square" rtlCol="0">
            <a:spAutoFit/>
          </a:bodyPr>
          <a:lstStyle/>
          <a:p>
            <a:r>
              <a:rPr lang="en-US" sz="2800" dirty="0"/>
              <a:t>This is a KPGA patient.  What would you do here?</a:t>
            </a:r>
          </a:p>
        </p:txBody>
      </p:sp>
    </p:spTree>
    <p:extLst>
      <p:ext uri="{BB962C8B-B14F-4D97-AF65-F5344CB8AC3E}">
        <p14:creationId xmlns:p14="http://schemas.microsoft.com/office/powerpoint/2010/main" val="21660614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AAC54B-22FD-4CC3-B947-1E68F6EB2882}"/>
              </a:ext>
            </a:extLst>
          </p:cNvPr>
          <p:cNvSpPr txBox="1"/>
          <p:nvPr/>
        </p:nvSpPr>
        <p:spPr>
          <a:xfrm>
            <a:off x="254907" y="226644"/>
            <a:ext cx="11832318" cy="1384995"/>
          </a:xfrm>
          <a:prstGeom prst="rect">
            <a:avLst/>
          </a:prstGeom>
          <a:noFill/>
        </p:spPr>
        <p:txBody>
          <a:bodyPr wrap="square" rtlCol="0">
            <a:spAutoFit/>
          </a:bodyPr>
          <a:lstStyle/>
          <a:p>
            <a:r>
              <a:rPr lang="en-US" sz="2800" dirty="0"/>
              <a:t>Yes, order opiates.  The level is high enough for 6MAM presence, but we do not typically see heroin in their population.  We wait to review the metabolic profile.  It is easy to add on at CU </a:t>
            </a:r>
            <a:r>
              <a:rPr lang="en-US" sz="2800" dirty="0" err="1"/>
              <a:t>Tox</a:t>
            </a:r>
            <a:r>
              <a:rPr lang="en-US" sz="2800" dirty="0"/>
              <a:t>.  This is not the case with Quest.</a:t>
            </a:r>
          </a:p>
        </p:txBody>
      </p:sp>
      <p:pic>
        <p:nvPicPr>
          <p:cNvPr id="4" name="Picture 3">
            <a:extLst>
              <a:ext uri="{FF2B5EF4-FFF2-40B4-BE49-F238E27FC236}">
                <a16:creationId xmlns:a16="http://schemas.microsoft.com/office/drawing/2014/main" id="{1A2348B0-ADF4-47AE-921A-EF876AEC06E1}"/>
              </a:ext>
            </a:extLst>
          </p:cNvPr>
          <p:cNvPicPr>
            <a:picLocks noChangeAspect="1"/>
          </p:cNvPicPr>
          <p:nvPr/>
        </p:nvPicPr>
        <p:blipFill>
          <a:blip r:embed="rId2"/>
          <a:stretch>
            <a:fillRect/>
          </a:stretch>
        </p:blipFill>
        <p:spPr>
          <a:xfrm>
            <a:off x="129647" y="1953669"/>
            <a:ext cx="11844844" cy="1600200"/>
          </a:xfrm>
          <a:prstGeom prst="rect">
            <a:avLst/>
          </a:prstGeom>
          <a:ln>
            <a:solidFill>
              <a:srgbClr val="0000CC"/>
            </a:solidFill>
          </a:ln>
        </p:spPr>
      </p:pic>
      <p:sp>
        <p:nvSpPr>
          <p:cNvPr id="5" name="Rectangle 4">
            <a:extLst>
              <a:ext uri="{FF2B5EF4-FFF2-40B4-BE49-F238E27FC236}">
                <a16:creationId xmlns:a16="http://schemas.microsoft.com/office/drawing/2014/main" id="{617FAA80-7A9B-4B71-BBDA-10E113D675D2}"/>
              </a:ext>
            </a:extLst>
          </p:cNvPr>
          <p:cNvSpPr/>
          <p:nvPr/>
        </p:nvSpPr>
        <p:spPr>
          <a:xfrm>
            <a:off x="254907" y="4040035"/>
            <a:ext cx="11832318" cy="2585323"/>
          </a:xfrm>
          <a:prstGeom prst="rect">
            <a:avLst/>
          </a:prstGeom>
          <a:ln>
            <a:solidFill>
              <a:srgbClr val="0000CC"/>
            </a:solidFill>
          </a:ln>
        </p:spPr>
        <p:txBody>
          <a:bodyPr wrap="square">
            <a:spAutoFit/>
          </a:bodyPr>
          <a:lstStyle/>
          <a:p>
            <a:r>
              <a:rPr lang="en-US" b="1" dirty="0">
                <a:solidFill>
                  <a:srgbClr val="000000"/>
                </a:solidFill>
                <a:latin typeface="Arial" panose="020B0604020202020204" pitchFamily="34" charset="0"/>
              </a:rPr>
              <a:t>Confirmation Interpretation Released:</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Urine Opiate Drug Class confirmed by LCMSMS was positive for Fentanyl (158 ng/mL) and its metabolite </a:t>
            </a:r>
            <a:r>
              <a:rPr lang="en-US" dirty="0" err="1">
                <a:solidFill>
                  <a:srgbClr val="000000"/>
                </a:solidFill>
                <a:latin typeface="Arial" panose="020B0604020202020204" pitchFamily="34" charset="0"/>
              </a:rPr>
              <a:t>norfentanyl</a:t>
            </a:r>
            <a:r>
              <a:rPr lang="en-US" dirty="0">
                <a:solidFill>
                  <a:srgbClr val="000000"/>
                </a:solidFill>
                <a:latin typeface="Arial" panose="020B0604020202020204" pitchFamily="34" charset="0"/>
              </a:rPr>
              <a:t> (241 ng/mL). Trace hydrocodone (85 ng/mL) and its metabolites </a:t>
            </a:r>
            <a:r>
              <a:rPr lang="en-US" dirty="0" err="1">
                <a:solidFill>
                  <a:srgbClr val="000000"/>
                </a:solidFill>
                <a:latin typeface="Arial" panose="020B0604020202020204" pitchFamily="34" charset="0"/>
              </a:rPr>
              <a:t>norhydrocodone</a:t>
            </a:r>
            <a:r>
              <a:rPr lang="en-US" dirty="0">
                <a:solidFill>
                  <a:srgbClr val="000000"/>
                </a:solidFill>
                <a:latin typeface="Arial" panose="020B0604020202020204" pitchFamily="34" charset="0"/>
              </a:rPr>
              <a:t> (80 ng/mL) observed. The presence of these analytes are due to pharmaceutical process impurities possible when high doses of oxycodone are used.</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This specimen was not confirmed by LCMSMS for 6AM.  Heroin use is NOT suspected. Please call if 6AM confirmation is medically necessary.</a:t>
            </a:r>
          </a:p>
        </p:txBody>
      </p:sp>
    </p:spTree>
    <p:extLst>
      <p:ext uri="{BB962C8B-B14F-4D97-AF65-F5344CB8AC3E}">
        <p14:creationId xmlns:p14="http://schemas.microsoft.com/office/powerpoint/2010/main" val="30132528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2E8DD5-A9F6-49A1-84E9-942EF3668820}"/>
              </a:ext>
            </a:extLst>
          </p:cNvPr>
          <p:cNvPicPr>
            <a:picLocks noChangeAspect="1"/>
          </p:cNvPicPr>
          <p:nvPr/>
        </p:nvPicPr>
        <p:blipFill>
          <a:blip r:embed="rId2"/>
          <a:stretch>
            <a:fillRect/>
          </a:stretch>
        </p:blipFill>
        <p:spPr>
          <a:xfrm>
            <a:off x="4405722" y="152725"/>
            <a:ext cx="7564854" cy="4920316"/>
          </a:xfrm>
          <a:prstGeom prst="rect">
            <a:avLst/>
          </a:prstGeom>
        </p:spPr>
      </p:pic>
      <p:sp>
        <p:nvSpPr>
          <p:cNvPr id="3" name="TextBox 2">
            <a:extLst>
              <a:ext uri="{FF2B5EF4-FFF2-40B4-BE49-F238E27FC236}">
                <a16:creationId xmlns:a16="http://schemas.microsoft.com/office/drawing/2014/main" id="{24ED9870-B47B-46B1-9D97-AC48BB80606A}"/>
              </a:ext>
            </a:extLst>
          </p:cNvPr>
          <p:cNvSpPr txBox="1"/>
          <p:nvPr/>
        </p:nvSpPr>
        <p:spPr>
          <a:xfrm>
            <a:off x="267433" y="1189973"/>
            <a:ext cx="2250299" cy="1815882"/>
          </a:xfrm>
          <a:prstGeom prst="rect">
            <a:avLst/>
          </a:prstGeom>
          <a:noFill/>
        </p:spPr>
        <p:txBody>
          <a:bodyPr wrap="square" rtlCol="0">
            <a:spAutoFit/>
          </a:bodyPr>
          <a:lstStyle/>
          <a:p>
            <a:r>
              <a:rPr lang="en-US" sz="2800" dirty="0"/>
              <a:t>This is a KPGA patient.  What would you do here?</a:t>
            </a:r>
          </a:p>
        </p:txBody>
      </p:sp>
    </p:spTree>
    <p:extLst>
      <p:ext uri="{BB962C8B-B14F-4D97-AF65-F5344CB8AC3E}">
        <p14:creationId xmlns:p14="http://schemas.microsoft.com/office/powerpoint/2010/main" val="29775861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2E8DD5-A9F6-49A1-84E9-942EF3668820}"/>
              </a:ext>
            </a:extLst>
          </p:cNvPr>
          <p:cNvPicPr>
            <a:picLocks noChangeAspect="1"/>
          </p:cNvPicPr>
          <p:nvPr/>
        </p:nvPicPr>
        <p:blipFill>
          <a:blip r:embed="rId2"/>
          <a:stretch>
            <a:fillRect/>
          </a:stretch>
        </p:blipFill>
        <p:spPr>
          <a:xfrm>
            <a:off x="4405722" y="152725"/>
            <a:ext cx="7564854" cy="4920316"/>
          </a:xfrm>
          <a:prstGeom prst="rect">
            <a:avLst/>
          </a:prstGeom>
        </p:spPr>
      </p:pic>
      <p:sp>
        <p:nvSpPr>
          <p:cNvPr id="3" name="TextBox 2">
            <a:extLst>
              <a:ext uri="{FF2B5EF4-FFF2-40B4-BE49-F238E27FC236}">
                <a16:creationId xmlns:a16="http://schemas.microsoft.com/office/drawing/2014/main" id="{24ED9870-B47B-46B1-9D97-AC48BB80606A}"/>
              </a:ext>
            </a:extLst>
          </p:cNvPr>
          <p:cNvSpPr txBox="1"/>
          <p:nvPr/>
        </p:nvSpPr>
        <p:spPr>
          <a:xfrm>
            <a:off x="267434" y="1189973"/>
            <a:ext cx="3753422" cy="5262979"/>
          </a:xfrm>
          <a:prstGeom prst="rect">
            <a:avLst/>
          </a:prstGeom>
          <a:noFill/>
        </p:spPr>
        <p:txBody>
          <a:bodyPr wrap="square" rtlCol="0">
            <a:spAutoFit/>
          </a:bodyPr>
          <a:lstStyle/>
          <a:p>
            <a:r>
              <a:rPr lang="en-US" sz="2400" dirty="0"/>
              <a:t>Order OPI confirmation.</a:t>
            </a:r>
          </a:p>
          <a:p>
            <a:endParaRPr lang="en-US" sz="2400" dirty="0"/>
          </a:p>
          <a:p>
            <a:r>
              <a:rPr lang="en-US" sz="2400" dirty="0"/>
              <a:t>The confirm was negative.</a:t>
            </a:r>
          </a:p>
          <a:p>
            <a:endParaRPr lang="en-US" sz="2400" dirty="0"/>
          </a:p>
          <a:p>
            <a:r>
              <a:rPr lang="en-US" sz="2400" dirty="0"/>
              <a:t>If you see numerous patients with high OPI screen without prescribed meds and can not account for OXY cross reactivity, then check the QC performance for the run.  Are the QCs running high?  If it is only a couple specimens no need to check.</a:t>
            </a:r>
          </a:p>
        </p:txBody>
      </p:sp>
    </p:spTree>
    <p:extLst>
      <p:ext uri="{BB962C8B-B14F-4D97-AF65-F5344CB8AC3E}">
        <p14:creationId xmlns:p14="http://schemas.microsoft.com/office/powerpoint/2010/main" val="10529522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7A19-8755-44B7-8589-E85B2F8A98C7}"/>
              </a:ext>
            </a:extLst>
          </p:cNvPr>
          <p:cNvSpPr>
            <a:spLocks noGrp="1"/>
          </p:cNvSpPr>
          <p:nvPr>
            <p:ph type="title"/>
          </p:nvPr>
        </p:nvSpPr>
        <p:spPr/>
        <p:txBody>
          <a:bodyPr/>
          <a:lstStyle/>
          <a:p>
            <a:r>
              <a:rPr lang="en-US" dirty="0"/>
              <a:t>Why we do not necessary need to test for CD (heroin) when OPI is &lt;800 ng/</a:t>
            </a:r>
            <a:r>
              <a:rPr lang="en-US" dirty="0" err="1"/>
              <a:t>mL.</a:t>
            </a:r>
            <a:endParaRPr lang="en-US" dirty="0"/>
          </a:p>
        </p:txBody>
      </p:sp>
      <p:sp>
        <p:nvSpPr>
          <p:cNvPr id="3" name="Content Placeholder 2">
            <a:extLst>
              <a:ext uri="{FF2B5EF4-FFF2-40B4-BE49-F238E27FC236}">
                <a16:creationId xmlns:a16="http://schemas.microsoft.com/office/drawing/2014/main" id="{931F656A-794C-487A-995F-F753094F81C9}"/>
              </a:ext>
            </a:extLst>
          </p:cNvPr>
          <p:cNvSpPr>
            <a:spLocks noGrp="1"/>
          </p:cNvSpPr>
          <p:nvPr>
            <p:ph idx="1"/>
          </p:nvPr>
        </p:nvSpPr>
        <p:spPr>
          <a:xfrm>
            <a:off x="838200" y="2029217"/>
            <a:ext cx="10515600" cy="4684734"/>
          </a:xfrm>
        </p:spPr>
        <p:txBody>
          <a:bodyPr>
            <a:normAutofit fontScale="92500" lnSpcReduction="10000"/>
          </a:bodyPr>
          <a:lstStyle/>
          <a:p>
            <a:r>
              <a:rPr lang="en-US" dirty="0"/>
              <a:t>There have been numerous publication documenting “Incidental exposure” to morphine due to eating poppy seeds.</a:t>
            </a:r>
          </a:p>
          <a:p>
            <a:endParaRPr lang="en-US" dirty="0"/>
          </a:p>
          <a:p>
            <a:r>
              <a:rPr lang="en-US" dirty="0"/>
              <a:t>Providers need to educate patients receiving pain or chemical dependence treatment to abstain from using poppy seeds in their diet. Food products with 15 g poppy seeds can cause positive opiate drug screens and confirmation if urine is collected within 2-24 hours after consumption of the poppy seeds.</a:t>
            </a:r>
          </a:p>
          <a:p>
            <a:endParaRPr lang="en-US" dirty="0"/>
          </a:p>
          <a:p>
            <a:r>
              <a:rPr lang="en-US" dirty="0"/>
              <a:t>An article is available if you are interested</a:t>
            </a:r>
          </a:p>
          <a:p>
            <a:pPr marL="0" indent="0">
              <a:buNone/>
            </a:pPr>
            <a:r>
              <a:rPr lang="en-US" dirty="0">
                <a:solidFill>
                  <a:srgbClr val="0000CC"/>
                </a:solidFill>
              </a:rPr>
              <a:t> X:\TOXICOLOGY\ARTICLES for Reference and CME\ Incidental exposure to morphine in Poppy Seeds</a:t>
            </a:r>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0005719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391FD-8A2F-4925-B887-283C04F75705}"/>
              </a:ext>
            </a:extLst>
          </p:cNvPr>
          <p:cNvSpPr>
            <a:spLocks noGrp="1"/>
          </p:cNvSpPr>
          <p:nvPr>
            <p:ph idx="4294967295"/>
          </p:nvPr>
        </p:nvSpPr>
        <p:spPr>
          <a:xfrm>
            <a:off x="41256" y="190771"/>
            <a:ext cx="4870826" cy="6573284"/>
          </a:xfrm>
        </p:spPr>
        <p:txBody>
          <a:bodyPr>
            <a:normAutofit fontScale="62500" lnSpcReduction="20000"/>
          </a:bodyPr>
          <a:lstStyle/>
          <a:p>
            <a:pPr algn="just"/>
            <a:r>
              <a:rPr lang="en-US" dirty="0"/>
              <a:t>This does not mean they did not take heroin.  But, it will be very difficult to determine drug exposure.</a:t>
            </a:r>
          </a:p>
          <a:p>
            <a:pPr algn="just"/>
            <a:endParaRPr lang="en-US" dirty="0"/>
          </a:p>
          <a:p>
            <a:pPr algn="just"/>
            <a:r>
              <a:rPr lang="en-US" dirty="0"/>
              <a:t>Heroin metabolite, 6-acetylmorphine (6MAM) typically is detectable in urine for about 12 hours after exposure.</a:t>
            </a:r>
          </a:p>
          <a:p>
            <a:pPr algn="just"/>
            <a:endParaRPr lang="en-US" dirty="0"/>
          </a:p>
          <a:p>
            <a:pPr algn="just"/>
            <a:r>
              <a:rPr lang="en-US" dirty="0"/>
              <a:t>After that time you will only see morphine and possibly co-contaminates (codeine and its metabolites).</a:t>
            </a:r>
          </a:p>
          <a:p>
            <a:pPr algn="just"/>
            <a:endParaRPr lang="en-US" dirty="0"/>
          </a:p>
          <a:p>
            <a:pPr algn="just"/>
            <a:r>
              <a:rPr lang="en-US" dirty="0"/>
              <a:t>Once the levels of opiate are low, around 300 – 500 ng/mL, there will not be 6MAM present, because it has been metabolized to morphine.</a:t>
            </a:r>
          </a:p>
          <a:p>
            <a:pPr algn="just"/>
            <a:endParaRPr lang="en-US" dirty="0"/>
          </a:p>
          <a:p>
            <a:pPr algn="just"/>
            <a:r>
              <a:rPr lang="en-US" dirty="0"/>
              <a:t>Often the metabolite profile will help to determine if heroin or codeine was consumed.</a:t>
            </a:r>
          </a:p>
          <a:p>
            <a:pPr algn="just"/>
            <a:endParaRPr lang="en-US" dirty="0"/>
          </a:p>
          <a:p>
            <a:pPr algn="just"/>
            <a:r>
              <a:rPr lang="en-US" dirty="0"/>
              <a:t>Historically the ratio of morphine to codeine is 10:1.  This is dependent on the heroin purification method.  And as you are aware this type of processing is not done at a pharmaceutical manufacturer.  </a:t>
            </a:r>
          </a:p>
        </p:txBody>
      </p:sp>
      <p:sp>
        <p:nvSpPr>
          <p:cNvPr id="4" name="Text Box 4">
            <a:extLst>
              <a:ext uri="{FF2B5EF4-FFF2-40B4-BE49-F238E27FC236}">
                <a16:creationId xmlns:a16="http://schemas.microsoft.com/office/drawing/2014/main" id="{0B7EFFA9-8968-4C83-82EC-7FC2ECC2EEFE}"/>
              </a:ext>
            </a:extLst>
          </p:cNvPr>
          <p:cNvSpPr txBox="1">
            <a:spLocks noChangeArrowheads="1"/>
          </p:cNvSpPr>
          <p:nvPr/>
        </p:nvSpPr>
        <p:spPr bwMode="auto">
          <a:xfrm>
            <a:off x="10860545" y="1166324"/>
            <a:ext cx="8278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dirty="0"/>
              <a:t>Heroin</a:t>
            </a:r>
          </a:p>
        </p:txBody>
      </p:sp>
      <p:sp>
        <p:nvSpPr>
          <p:cNvPr id="5" name="Text Box 8">
            <a:extLst>
              <a:ext uri="{FF2B5EF4-FFF2-40B4-BE49-F238E27FC236}">
                <a16:creationId xmlns:a16="http://schemas.microsoft.com/office/drawing/2014/main" id="{9373F1D4-71E0-4F49-9CC7-65D2AABB8CE4}"/>
              </a:ext>
            </a:extLst>
          </p:cNvPr>
          <p:cNvSpPr txBox="1">
            <a:spLocks noChangeArrowheads="1"/>
          </p:cNvSpPr>
          <p:nvPr/>
        </p:nvSpPr>
        <p:spPr bwMode="auto">
          <a:xfrm>
            <a:off x="7709769" y="3961118"/>
            <a:ext cx="11336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dirty="0"/>
              <a:t>Morphine</a:t>
            </a:r>
          </a:p>
        </p:txBody>
      </p:sp>
      <p:sp>
        <p:nvSpPr>
          <p:cNvPr id="6" name="Text Box 9">
            <a:extLst>
              <a:ext uri="{FF2B5EF4-FFF2-40B4-BE49-F238E27FC236}">
                <a16:creationId xmlns:a16="http://schemas.microsoft.com/office/drawing/2014/main" id="{0EBAC463-77EF-4CFB-937E-7589FBC4A7C2}"/>
              </a:ext>
            </a:extLst>
          </p:cNvPr>
          <p:cNvSpPr txBox="1">
            <a:spLocks noChangeArrowheads="1"/>
          </p:cNvSpPr>
          <p:nvPr/>
        </p:nvSpPr>
        <p:spPr bwMode="auto">
          <a:xfrm>
            <a:off x="9061907" y="2721280"/>
            <a:ext cx="1928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dirty="0"/>
              <a:t>6-acetyl morphine</a:t>
            </a:r>
          </a:p>
        </p:txBody>
      </p:sp>
      <p:sp>
        <p:nvSpPr>
          <p:cNvPr id="7" name="Line 10">
            <a:extLst>
              <a:ext uri="{FF2B5EF4-FFF2-40B4-BE49-F238E27FC236}">
                <a16:creationId xmlns:a16="http://schemas.microsoft.com/office/drawing/2014/main" id="{83D914BF-11C0-4475-AB90-E99C1A5BB7BC}"/>
              </a:ext>
            </a:extLst>
          </p:cNvPr>
          <p:cNvSpPr>
            <a:spLocks noChangeShapeType="1"/>
          </p:cNvSpPr>
          <p:nvPr/>
        </p:nvSpPr>
        <p:spPr bwMode="auto">
          <a:xfrm flipH="1">
            <a:off x="10203879" y="1654480"/>
            <a:ext cx="782490" cy="9235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3">
            <a:extLst>
              <a:ext uri="{FF2B5EF4-FFF2-40B4-BE49-F238E27FC236}">
                <a16:creationId xmlns:a16="http://schemas.microsoft.com/office/drawing/2014/main" id="{E2DFD6DC-1887-4B38-99DB-F4599B769A3D}"/>
              </a:ext>
            </a:extLst>
          </p:cNvPr>
          <p:cNvSpPr>
            <a:spLocks noChangeShapeType="1"/>
          </p:cNvSpPr>
          <p:nvPr/>
        </p:nvSpPr>
        <p:spPr bwMode="auto">
          <a:xfrm>
            <a:off x="8395569" y="4402444"/>
            <a:ext cx="593326" cy="7445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14">
            <a:extLst>
              <a:ext uri="{FF2B5EF4-FFF2-40B4-BE49-F238E27FC236}">
                <a16:creationId xmlns:a16="http://schemas.microsoft.com/office/drawing/2014/main" id="{A7054413-12F8-4623-8F02-F3E5D54BBF4B}"/>
              </a:ext>
            </a:extLst>
          </p:cNvPr>
          <p:cNvSpPr txBox="1">
            <a:spLocks noChangeArrowheads="1"/>
          </p:cNvSpPr>
          <p:nvPr/>
        </p:nvSpPr>
        <p:spPr bwMode="auto">
          <a:xfrm>
            <a:off x="9061907" y="5146979"/>
            <a:ext cx="22267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dirty="0"/>
              <a:t>Morphine-6-glucuronide</a:t>
            </a:r>
          </a:p>
        </p:txBody>
      </p:sp>
      <p:sp>
        <p:nvSpPr>
          <p:cNvPr id="10" name="Line 15">
            <a:extLst>
              <a:ext uri="{FF2B5EF4-FFF2-40B4-BE49-F238E27FC236}">
                <a16:creationId xmlns:a16="http://schemas.microsoft.com/office/drawing/2014/main" id="{617A577A-6B1B-4CF6-8135-4D24BB72F084}"/>
              </a:ext>
            </a:extLst>
          </p:cNvPr>
          <p:cNvSpPr>
            <a:spLocks noChangeShapeType="1"/>
          </p:cNvSpPr>
          <p:nvPr/>
        </p:nvSpPr>
        <p:spPr bwMode="auto">
          <a:xfrm flipH="1">
            <a:off x="8922620" y="3178480"/>
            <a:ext cx="641841" cy="7719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23">
            <a:extLst>
              <a:ext uri="{FF2B5EF4-FFF2-40B4-BE49-F238E27FC236}">
                <a16:creationId xmlns:a16="http://schemas.microsoft.com/office/drawing/2014/main" id="{B4F47555-FB10-4C6D-BDFB-DA4AE4265CC5}"/>
              </a:ext>
            </a:extLst>
          </p:cNvPr>
          <p:cNvSpPr txBox="1">
            <a:spLocks noChangeArrowheads="1"/>
          </p:cNvSpPr>
          <p:nvPr/>
        </p:nvSpPr>
        <p:spPr bwMode="auto">
          <a:xfrm>
            <a:off x="5195170" y="5146979"/>
            <a:ext cx="22267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dirty="0"/>
              <a:t>Morphine-3-glucuronide</a:t>
            </a:r>
          </a:p>
        </p:txBody>
      </p:sp>
      <p:sp>
        <p:nvSpPr>
          <p:cNvPr id="12" name="TextBox 11">
            <a:extLst>
              <a:ext uri="{FF2B5EF4-FFF2-40B4-BE49-F238E27FC236}">
                <a16:creationId xmlns:a16="http://schemas.microsoft.com/office/drawing/2014/main" id="{B4DA4953-AF91-4BB4-ABAA-A56CB954E2F2}"/>
              </a:ext>
            </a:extLst>
          </p:cNvPr>
          <p:cNvSpPr txBox="1"/>
          <p:nvPr/>
        </p:nvSpPr>
        <p:spPr>
          <a:xfrm>
            <a:off x="6727885" y="1229845"/>
            <a:ext cx="3648884" cy="1477328"/>
          </a:xfrm>
          <a:prstGeom prst="rect">
            <a:avLst/>
          </a:prstGeom>
          <a:noFill/>
        </p:spPr>
        <p:txBody>
          <a:bodyPr wrap="none" rtlCol="0">
            <a:spAutoFit/>
          </a:bodyPr>
          <a:lstStyle/>
          <a:p>
            <a:pPr algn="ctr"/>
            <a:r>
              <a:rPr lang="en-US" i="1" dirty="0">
                <a:solidFill>
                  <a:srgbClr val="0000CC"/>
                </a:solidFill>
              </a:rPr>
              <a:t>Blood / Liver </a:t>
            </a:r>
          </a:p>
          <a:p>
            <a:pPr algn="ctr"/>
            <a:r>
              <a:rPr lang="en-US" dirty="0">
                <a:solidFill>
                  <a:srgbClr val="0000CC"/>
                </a:solidFill>
              </a:rPr>
              <a:t>“</a:t>
            </a:r>
            <a:r>
              <a:rPr lang="en-US" dirty="0" err="1">
                <a:solidFill>
                  <a:srgbClr val="0000CC"/>
                </a:solidFill>
              </a:rPr>
              <a:t>pseudocholinesterase</a:t>
            </a:r>
            <a:r>
              <a:rPr lang="en-US" dirty="0">
                <a:solidFill>
                  <a:srgbClr val="0000CC"/>
                </a:solidFill>
              </a:rPr>
              <a:t>”</a:t>
            </a:r>
          </a:p>
          <a:p>
            <a:pPr algn="ctr"/>
            <a:endParaRPr lang="en-US" dirty="0">
              <a:solidFill>
                <a:srgbClr val="0000CC"/>
              </a:solidFill>
            </a:endParaRPr>
          </a:p>
          <a:p>
            <a:pPr algn="ctr"/>
            <a:r>
              <a:rPr lang="en-US" i="1" dirty="0">
                <a:solidFill>
                  <a:schemeClr val="accent1">
                    <a:lumMod val="75000"/>
                  </a:schemeClr>
                </a:solidFill>
              </a:rPr>
              <a:t>Carboxylesterases</a:t>
            </a:r>
            <a:r>
              <a:rPr lang="en-US" i="1" dirty="0"/>
              <a:t> (</a:t>
            </a:r>
            <a:r>
              <a:rPr lang="en-US" i="1" dirty="0">
                <a:solidFill>
                  <a:schemeClr val="accent1">
                    <a:lumMod val="75000"/>
                  </a:schemeClr>
                </a:solidFill>
              </a:rPr>
              <a:t>CES1* and CES2*)</a:t>
            </a:r>
          </a:p>
          <a:p>
            <a:pPr algn="ctr"/>
            <a:r>
              <a:rPr lang="en-US" i="1" dirty="0">
                <a:solidFill>
                  <a:schemeClr val="accent1">
                    <a:lumMod val="75000"/>
                  </a:schemeClr>
                </a:solidFill>
              </a:rPr>
              <a:t>Present in serum</a:t>
            </a:r>
          </a:p>
        </p:txBody>
      </p:sp>
      <p:sp>
        <p:nvSpPr>
          <p:cNvPr id="13" name="TextBox 12">
            <a:extLst>
              <a:ext uri="{FF2B5EF4-FFF2-40B4-BE49-F238E27FC236}">
                <a16:creationId xmlns:a16="http://schemas.microsoft.com/office/drawing/2014/main" id="{8DD933FD-CB9A-4FB9-A58D-E25013844262}"/>
              </a:ext>
            </a:extLst>
          </p:cNvPr>
          <p:cNvSpPr txBox="1"/>
          <p:nvPr/>
        </p:nvSpPr>
        <p:spPr>
          <a:xfrm>
            <a:off x="8302619" y="373962"/>
            <a:ext cx="550151" cy="369332"/>
          </a:xfrm>
          <a:prstGeom prst="rect">
            <a:avLst/>
          </a:prstGeom>
          <a:noFill/>
        </p:spPr>
        <p:txBody>
          <a:bodyPr wrap="none" rtlCol="0">
            <a:spAutoFit/>
          </a:bodyPr>
          <a:lstStyle/>
          <a:p>
            <a:r>
              <a:rPr lang="en-US" dirty="0" err="1">
                <a:solidFill>
                  <a:srgbClr val="FF0000"/>
                </a:solidFill>
              </a:rPr>
              <a:t>NaF</a:t>
            </a:r>
            <a:endParaRPr lang="en-US" dirty="0">
              <a:solidFill>
                <a:srgbClr val="FF0000"/>
              </a:solidFill>
            </a:endParaRPr>
          </a:p>
        </p:txBody>
      </p:sp>
      <p:grpSp>
        <p:nvGrpSpPr>
          <p:cNvPr id="14" name="Group 13">
            <a:extLst>
              <a:ext uri="{FF2B5EF4-FFF2-40B4-BE49-F238E27FC236}">
                <a16:creationId xmlns:a16="http://schemas.microsoft.com/office/drawing/2014/main" id="{A2CD82C8-2A17-4A3C-A03D-0BCD84648EEB}"/>
              </a:ext>
            </a:extLst>
          </p:cNvPr>
          <p:cNvGrpSpPr/>
          <p:nvPr/>
        </p:nvGrpSpPr>
        <p:grpSpPr>
          <a:xfrm>
            <a:off x="8452678" y="754962"/>
            <a:ext cx="255669" cy="289918"/>
            <a:chOff x="4419600" y="1828800"/>
            <a:chExt cx="418389" cy="437753"/>
          </a:xfrm>
        </p:grpSpPr>
        <p:cxnSp>
          <p:nvCxnSpPr>
            <p:cNvPr id="15" name="Straight Connector 14">
              <a:extLst>
                <a:ext uri="{FF2B5EF4-FFF2-40B4-BE49-F238E27FC236}">
                  <a16:creationId xmlns:a16="http://schemas.microsoft.com/office/drawing/2014/main" id="{2C799CC2-8F51-4CA7-98B7-D48122EC2316}"/>
                </a:ext>
              </a:extLst>
            </p:cNvPr>
            <p:cNvCxnSpPr/>
            <p:nvPr/>
          </p:nvCxnSpPr>
          <p:spPr>
            <a:xfrm>
              <a:off x="4618475" y="1828800"/>
              <a:ext cx="0" cy="4377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12C1394-8EB0-4FD5-99A5-FE3CDA02500E}"/>
                </a:ext>
              </a:extLst>
            </p:cNvPr>
            <p:cNvCxnSpPr/>
            <p:nvPr/>
          </p:nvCxnSpPr>
          <p:spPr>
            <a:xfrm>
              <a:off x="4419600" y="2266553"/>
              <a:ext cx="4183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F5A99561-EE0B-44D3-A06A-4D5167ABEF02}"/>
              </a:ext>
            </a:extLst>
          </p:cNvPr>
          <p:cNvSpPr txBox="1"/>
          <p:nvPr/>
        </p:nvSpPr>
        <p:spPr>
          <a:xfrm>
            <a:off x="9358939" y="3552800"/>
            <a:ext cx="3003210" cy="369332"/>
          </a:xfrm>
          <a:prstGeom prst="rect">
            <a:avLst/>
          </a:prstGeom>
          <a:noFill/>
        </p:spPr>
        <p:txBody>
          <a:bodyPr wrap="square" rtlCol="0">
            <a:spAutoFit/>
          </a:bodyPr>
          <a:lstStyle/>
          <a:p>
            <a:r>
              <a:rPr lang="en-US" dirty="0">
                <a:solidFill>
                  <a:srgbClr val="0000CC"/>
                </a:solidFill>
              </a:rPr>
              <a:t>Slower - Hydrolyzed in liver</a:t>
            </a:r>
          </a:p>
        </p:txBody>
      </p:sp>
      <p:sp>
        <p:nvSpPr>
          <p:cNvPr id="18" name="TextBox 17">
            <a:extLst>
              <a:ext uri="{FF2B5EF4-FFF2-40B4-BE49-F238E27FC236}">
                <a16:creationId xmlns:a16="http://schemas.microsoft.com/office/drawing/2014/main" id="{B0275A3A-BC67-45D0-9ACD-5004BE9F9152}"/>
              </a:ext>
            </a:extLst>
          </p:cNvPr>
          <p:cNvSpPr txBox="1"/>
          <p:nvPr/>
        </p:nvSpPr>
        <p:spPr>
          <a:xfrm>
            <a:off x="10962933" y="1633730"/>
            <a:ext cx="1345432" cy="369332"/>
          </a:xfrm>
          <a:prstGeom prst="rect">
            <a:avLst/>
          </a:prstGeom>
          <a:noFill/>
        </p:spPr>
        <p:txBody>
          <a:bodyPr wrap="square" rtlCol="0">
            <a:spAutoFit/>
          </a:bodyPr>
          <a:lstStyle/>
          <a:p>
            <a:r>
              <a:rPr lang="en-US" i="1" dirty="0">
                <a:solidFill>
                  <a:srgbClr val="0000CC"/>
                </a:solidFill>
              </a:rPr>
              <a:t>Fast!!! </a:t>
            </a:r>
          </a:p>
        </p:txBody>
      </p:sp>
      <p:sp>
        <p:nvSpPr>
          <p:cNvPr id="19" name="Line 13">
            <a:extLst>
              <a:ext uri="{FF2B5EF4-FFF2-40B4-BE49-F238E27FC236}">
                <a16:creationId xmlns:a16="http://schemas.microsoft.com/office/drawing/2014/main" id="{6A96B4E4-82C6-413C-872B-3083E212CAFD}"/>
              </a:ext>
            </a:extLst>
          </p:cNvPr>
          <p:cNvSpPr>
            <a:spLocks noChangeShapeType="1"/>
          </p:cNvSpPr>
          <p:nvPr/>
        </p:nvSpPr>
        <p:spPr bwMode="auto">
          <a:xfrm flipH="1">
            <a:off x="7176369" y="4402443"/>
            <a:ext cx="692150" cy="741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Box 19">
            <a:extLst>
              <a:ext uri="{FF2B5EF4-FFF2-40B4-BE49-F238E27FC236}">
                <a16:creationId xmlns:a16="http://schemas.microsoft.com/office/drawing/2014/main" id="{4D68B9D7-5CCD-4365-9343-BD14A2B13AC1}"/>
              </a:ext>
            </a:extLst>
          </p:cNvPr>
          <p:cNvSpPr txBox="1"/>
          <p:nvPr/>
        </p:nvSpPr>
        <p:spPr>
          <a:xfrm>
            <a:off x="9358939" y="6023834"/>
            <a:ext cx="2605457" cy="369332"/>
          </a:xfrm>
          <a:prstGeom prst="rect">
            <a:avLst/>
          </a:prstGeom>
          <a:noFill/>
        </p:spPr>
        <p:txBody>
          <a:bodyPr wrap="none" rtlCol="0">
            <a:spAutoFit/>
          </a:bodyPr>
          <a:lstStyle/>
          <a:p>
            <a:r>
              <a:rPr lang="en-US" b="1" dirty="0">
                <a:solidFill>
                  <a:schemeClr val="accent1">
                    <a:lumMod val="75000"/>
                  </a:schemeClr>
                </a:solidFill>
              </a:rPr>
              <a:t>* Known polymorphisms</a:t>
            </a:r>
          </a:p>
        </p:txBody>
      </p:sp>
    </p:spTree>
    <p:extLst>
      <p:ext uri="{BB962C8B-B14F-4D97-AF65-F5344CB8AC3E}">
        <p14:creationId xmlns:p14="http://schemas.microsoft.com/office/powerpoint/2010/main" val="1215019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8EA123-70C5-4D3B-B4DC-81EC33833473}"/>
              </a:ext>
            </a:extLst>
          </p:cNvPr>
          <p:cNvPicPr>
            <a:picLocks noChangeAspect="1"/>
          </p:cNvPicPr>
          <p:nvPr/>
        </p:nvPicPr>
        <p:blipFill>
          <a:blip r:embed="rId2"/>
          <a:stretch>
            <a:fillRect/>
          </a:stretch>
        </p:blipFill>
        <p:spPr>
          <a:xfrm>
            <a:off x="24984" y="2401171"/>
            <a:ext cx="8839888" cy="3936380"/>
          </a:xfrm>
          <a:prstGeom prst="rect">
            <a:avLst/>
          </a:prstGeom>
        </p:spPr>
      </p:pic>
      <p:pic>
        <p:nvPicPr>
          <p:cNvPr id="3" name="Picture 2">
            <a:extLst>
              <a:ext uri="{FF2B5EF4-FFF2-40B4-BE49-F238E27FC236}">
                <a16:creationId xmlns:a16="http://schemas.microsoft.com/office/drawing/2014/main" id="{91FED144-FFD7-458F-AA66-69BFC3B01A04}"/>
              </a:ext>
            </a:extLst>
          </p:cNvPr>
          <p:cNvPicPr>
            <a:picLocks noChangeAspect="1"/>
          </p:cNvPicPr>
          <p:nvPr/>
        </p:nvPicPr>
        <p:blipFill>
          <a:blip r:embed="rId3"/>
          <a:stretch>
            <a:fillRect/>
          </a:stretch>
        </p:blipFill>
        <p:spPr>
          <a:xfrm>
            <a:off x="4578289" y="-1"/>
            <a:ext cx="7613711" cy="1561171"/>
          </a:xfrm>
          <a:prstGeom prst="rect">
            <a:avLst/>
          </a:prstGeom>
        </p:spPr>
      </p:pic>
      <p:sp>
        <p:nvSpPr>
          <p:cNvPr id="4" name="TextBox 3">
            <a:extLst>
              <a:ext uri="{FF2B5EF4-FFF2-40B4-BE49-F238E27FC236}">
                <a16:creationId xmlns:a16="http://schemas.microsoft.com/office/drawing/2014/main" id="{878F7CF0-B5DF-4DD2-B6A9-447424665867}"/>
              </a:ext>
            </a:extLst>
          </p:cNvPr>
          <p:cNvSpPr txBox="1"/>
          <p:nvPr/>
        </p:nvSpPr>
        <p:spPr>
          <a:xfrm>
            <a:off x="8940249" y="2401171"/>
            <a:ext cx="3238322" cy="2308324"/>
          </a:xfrm>
          <a:prstGeom prst="rect">
            <a:avLst/>
          </a:prstGeom>
          <a:noFill/>
        </p:spPr>
        <p:txBody>
          <a:bodyPr wrap="none" rtlCol="0">
            <a:spAutoFit/>
          </a:bodyPr>
          <a:lstStyle/>
          <a:p>
            <a:r>
              <a:rPr lang="en-US" b="1" dirty="0"/>
              <a:t>What tests should be ordered?</a:t>
            </a:r>
          </a:p>
          <a:p>
            <a:r>
              <a:rPr lang="en-US" dirty="0"/>
              <a:t>(multiple answers allowed)</a:t>
            </a:r>
          </a:p>
          <a:p>
            <a:endParaRPr lang="en-US" b="1" dirty="0"/>
          </a:p>
          <a:p>
            <a:pPr marL="342900" indent="-342900">
              <a:buAutoNum type="alphaUcPeriod"/>
            </a:pPr>
            <a:r>
              <a:rPr lang="en-US" dirty="0"/>
              <a:t>Opiate Confirmation</a:t>
            </a:r>
          </a:p>
          <a:p>
            <a:pPr marL="342900" indent="-342900">
              <a:buAutoNum type="alphaUcPeriod"/>
            </a:pPr>
            <a:r>
              <a:rPr lang="en-US" dirty="0"/>
              <a:t>Amphetamine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Heroin Confirmation</a:t>
            </a:r>
          </a:p>
        </p:txBody>
      </p:sp>
      <p:sp>
        <p:nvSpPr>
          <p:cNvPr id="6" name="TextBox 5">
            <a:extLst>
              <a:ext uri="{FF2B5EF4-FFF2-40B4-BE49-F238E27FC236}">
                <a16:creationId xmlns:a16="http://schemas.microsoft.com/office/drawing/2014/main" id="{37B2BD36-2537-4305-98FC-F8DEAF181196}"/>
              </a:ext>
            </a:extLst>
          </p:cNvPr>
          <p:cNvSpPr txBox="1"/>
          <p:nvPr/>
        </p:nvSpPr>
        <p:spPr>
          <a:xfrm>
            <a:off x="223024" y="111511"/>
            <a:ext cx="2623219" cy="646331"/>
          </a:xfrm>
          <a:prstGeom prst="rect">
            <a:avLst/>
          </a:prstGeom>
          <a:noFill/>
        </p:spPr>
        <p:txBody>
          <a:bodyPr wrap="none" rtlCol="0">
            <a:spAutoFit/>
          </a:bodyPr>
          <a:lstStyle/>
          <a:p>
            <a:r>
              <a:rPr lang="en-US" sz="3600" dirty="0">
                <a:highlight>
                  <a:srgbClr val="C0C0C0"/>
                </a:highlight>
              </a:rPr>
              <a:t>4. QUESTION</a:t>
            </a:r>
          </a:p>
        </p:txBody>
      </p:sp>
      <p:pic>
        <p:nvPicPr>
          <p:cNvPr id="7" name="Picture 6">
            <a:extLst>
              <a:ext uri="{FF2B5EF4-FFF2-40B4-BE49-F238E27FC236}">
                <a16:creationId xmlns:a16="http://schemas.microsoft.com/office/drawing/2014/main" id="{C4600283-7EB9-4CC0-9C93-FC01CDBAECAF}"/>
              </a:ext>
            </a:extLst>
          </p:cNvPr>
          <p:cNvPicPr>
            <a:picLocks noChangeAspect="1"/>
          </p:cNvPicPr>
          <p:nvPr/>
        </p:nvPicPr>
        <p:blipFill>
          <a:blip r:embed="rId4"/>
          <a:stretch>
            <a:fillRect/>
          </a:stretch>
        </p:blipFill>
        <p:spPr>
          <a:xfrm>
            <a:off x="248008" y="1549160"/>
            <a:ext cx="4019550" cy="733425"/>
          </a:xfrm>
          <a:prstGeom prst="rect">
            <a:avLst/>
          </a:prstGeom>
        </p:spPr>
      </p:pic>
    </p:spTree>
    <p:extLst>
      <p:ext uri="{BB962C8B-B14F-4D97-AF65-F5344CB8AC3E}">
        <p14:creationId xmlns:p14="http://schemas.microsoft.com/office/powerpoint/2010/main" val="4987348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710B59-8F69-43FF-9C6B-BF6AB3BA1654}"/>
              </a:ext>
            </a:extLst>
          </p:cNvPr>
          <p:cNvPicPr>
            <a:picLocks noChangeAspect="1"/>
          </p:cNvPicPr>
          <p:nvPr/>
        </p:nvPicPr>
        <p:blipFill>
          <a:blip r:embed="rId2"/>
          <a:stretch>
            <a:fillRect/>
          </a:stretch>
        </p:blipFill>
        <p:spPr>
          <a:xfrm>
            <a:off x="175362" y="2710835"/>
            <a:ext cx="11778641" cy="4007000"/>
          </a:xfrm>
          <a:prstGeom prst="rect">
            <a:avLst/>
          </a:prstGeom>
        </p:spPr>
      </p:pic>
      <p:pic>
        <p:nvPicPr>
          <p:cNvPr id="3" name="Picture 2">
            <a:extLst>
              <a:ext uri="{FF2B5EF4-FFF2-40B4-BE49-F238E27FC236}">
                <a16:creationId xmlns:a16="http://schemas.microsoft.com/office/drawing/2014/main" id="{3315A64D-30F8-45A9-B467-00A498C236AF}"/>
              </a:ext>
            </a:extLst>
          </p:cNvPr>
          <p:cNvPicPr>
            <a:picLocks noChangeAspect="1"/>
          </p:cNvPicPr>
          <p:nvPr/>
        </p:nvPicPr>
        <p:blipFill>
          <a:blip r:embed="rId3"/>
          <a:stretch>
            <a:fillRect/>
          </a:stretch>
        </p:blipFill>
        <p:spPr>
          <a:xfrm>
            <a:off x="175362" y="0"/>
            <a:ext cx="12192000" cy="2527819"/>
          </a:xfrm>
          <a:prstGeom prst="rect">
            <a:avLst/>
          </a:prstGeom>
        </p:spPr>
      </p:pic>
    </p:spTree>
    <p:extLst>
      <p:ext uri="{BB962C8B-B14F-4D97-AF65-F5344CB8AC3E}">
        <p14:creationId xmlns:p14="http://schemas.microsoft.com/office/powerpoint/2010/main" val="37897864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C605B-D901-423D-9677-4C4F47390A20}"/>
              </a:ext>
            </a:extLst>
          </p:cNvPr>
          <p:cNvSpPr>
            <a:spLocks noGrp="1"/>
          </p:cNvSpPr>
          <p:nvPr>
            <p:ph type="title"/>
          </p:nvPr>
        </p:nvSpPr>
        <p:spPr/>
        <p:txBody>
          <a:bodyPr/>
          <a:lstStyle/>
          <a:p>
            <a:r>
              <a:rPr lang="en-US" dirty="0"/>
              <a:t>Pharmaceutical impurities</a:t>
            </a:r>
          </a:p>
        </p:txBody>
      </p:sp>
      <p:sp>
        <p:nvSpPr>
          <p:cNvPr id="3" name="Content Placeholder 2">
            <a:extLst>
              <a:ext uri="{FF2B5EF4-FFF2-40B4-BE49-F238E27FC236}">
                <a16:creationId xmlns:a16="http://schemas.microsoft.com/office/drawing/2014/main" id="{6FE4CC54-9773-40C4-8237-DB388FCD351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994991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0D724D-2887-4907-A748-05BB29EC1BB6}"/>
              </a:ext>
            </a:extLst>
          </p:cNvPr>
          <p:cNvPicPr>
            <a:picLocks noChangeAspect="1"/>
          </p:cNvPicPr>
          <p:nvPr/>
        </p:nvPicPr>
        <p:blipFill>
          <a:blip r:embed="rId2"/>
          <a:stretch>
            <a:fillRect/>
          </a:stretch>
        </p:blipFill>
        <p:spPr>
          <a:xfrm>
            <a:off x="318863" y="899266"/>
            <a:ext cx="5509450" cy="2270435"/>
          </a:xfrm>
          <a:prstGeom prst="rect">
            <a:avLst/>
          </a:prstGeom>
        </p:spPr>
      </p:pic>
      <p:pic>
        <p:nvPicPr>
          <p:cNvPr id="3" name="Picture 2">
            <a:extLst>
              <a:ext uri="{FF2B5EF4-FFF2-40B4-BE49-F238E27FC236}">
                <a16:creationId xmlns:a16="http://schemas.microsoft.com/office/drawing/2014/main" id="{71B6B51D-F34C-4E60-BCE6-14912C180886}"/>
              </a:ext>
            </a:extLst>
          </p:cNvPr>
          <p:cNvPicPr>
            <a:picLocks noChangeAspect="1"/>
          </p:cNvPicPr>
          <p:nvPr/>
        </p:nvPicPr>
        <p:blipFill>
          <a:blip r:embed="rId3"/>
          <a:stretch>
            <a:fillRect/>
          </a:stretch>
        </p:blipFill>
        <p:spPr>
          <a:xfrm>
            <a:off x="7369893" y="848564"/>
            <a:ext cx="3804077" cy="2446314"/>
          </a:xfrm>
          <a:prstGeom prst="rect">
            <a:avLst/>
          </a:prstGeom>
        </p:spPr>
      </p:pic>
      <p:pic>
        <p:nvPicPr>
          <p:cNvPr id="4" name="Picture 3">
            <a:extLst>
              <a:ext uri="{FF2B5EF4-FFF2-40B4-BE49-F238E27FC236}">
                <a16:creationId xmlns:a16="http://schemas.microsoft.com/office/drawing/2014/main" id="{0ED95A42-4AA0-4349-9DBF-B21F1A47A66D}"/>
              </a:ext>
            </a:extLst>
          </p:cNvPr>
          <p:cNvPicPr>
            <a:picLocks noChangeAspect="1"/>
          </p:cNvPicPr>
          <p:nvPr/>
        </p:nvPicPr>
        <p:blipFill>
          <a:blip r:embed="rId4"/>
          <a:stretch>
            <a:fillRect/>
          </a:stretch>
        </p:blipFill>
        <p:spPr>
          <a:xfrm>
            <a:off x="2511042" y="3420055"/>
            <a:ext cx="5511290" cy="3437945"/>
          </a:xfrm>
          <a:prstGeom prst="rect">
            <a:avLst/>
          </a:prstGeom>
        </p:spPr>
      </p:pic>
      <p:sp>
        <p:nvSpPr>
          <p:cNvPr id="5" name="TextBox 4">
            <a:extLst>
              <a:ext uri="{FF2B5EF4-FFF2-40B4-BE49-F238E27FC236}">
                <a16:creationId xmlns:a16="http://schemas.microsoft.com/office/drawing/2014/main" id="{448A2E1B-440B-4D6B-8610-F6B58DF4509F}"/>
              </a:ext>
            </a:extLst>
          </p:cNvPr>
          <p:cNvSpPr txBox="1"/>
          <p:nvPr/>
        </p:nvSpPr>
        <p:spPr>
          <a:xfrm>
            <a:off x="318863" y="204208"/>
            <a:ext cx="5632504" cy="461665"/>
          </a:xfrm>
          <a:prstGeom prst="rect">
            <a:avLst/>
          </a:prstGeom>
          <a:noFill/>
        </p:spPr>
        <p:txBody>
          <a:bodyPr wrap="none" rtlCol="0">
            <a:spAutoFit/>
          </a:bodyPr>
          <a:lstStyle/>
          <a:p>
            <a:r>
              <a:rPr lang="en-US" sz="2400" dirty="0">
                <a:highlight>
                  <a:srgbClr val="C0C0C0"/>
                </a:highlight>
              </a:rPr>
              <a:t>Urine Confirmation results from last month</a:t>
            </a:r>
            <a:r>
              <a:rPr lang="en-US" dirty="0">
                <a:highlight>
                  <a:srgbClr val="C0C0C0"/>
                </a:highlight>
              </a:rPr>
              <a:t>:</a:t>
            </a:r>
          </a:p>
        </p:txBody>
      </p:sp>
      <p:sp>
        <p:nvSpPr>
          <p:cNvPr id="6" name="TextBox 5">
            <a:extLst>
              <a:ext uri="{FF2B5EF4-FFF2-40B4-BE49-F238E27FC236}">
                <a16:creationId xmlns:a16="http://schemas.microsoft.com/office/drawing/2014/main" id="{1D5718E4-46E8-456E-A4C4-FDE54EB3CC7A}"/>
              </a:ext>
            </a:extLst>
          </p:cNvPr>
          <p:cNvSpPr txBox="1"/>
          <p:nvPr/>
        </p:nvSpPr>
        <p:spPr>
          <a:xfrm rot="20499519">
            <a:off x="9674921" y="1711317"/>
            <a:ext cx="2356222" cy="646331"/>
          </a:xfrm>
          <a:prstGeom prst="rect">
            <a:avLst/>
          </a:prstGeom>
          <a:noFill/>
        </p:spPr>
        <p:txBody>
          <a:bodyPr wrap="none" rtlCol="0">
            <a:spAutoFit/>
          </a:bodyPr>
          <a:lstStyle/>
          <a:p>
            <a:pPr algn="ctr"/>
            <a:r>
              <a:rPr lang="en-US" b="1" dirty="0"/>
              <a:t>METHAMPHETAMINE, </a:t>
            </a:r>
          </a:p>
          <a:p>
            <a:pPr algn="ctr"/>
            <a:r>
              <a:rPr lang="en-US" i="1" dirty="0"/>
              <a:t>INCONSISTENT</a:t>
            </a:r>
          </a:p>
        </p:txBody>
      </p:sp>
      <p:sp>
        <p:nvSpPr>
          <p:cNvPr id="7" name="TextBox 6">
            <a:extLst>
              <a:ext uri="{FF2B5EF4-FFF2-40B4-BE49-F238E27FC236}">
                <a16:creationId xmlns:a16="http://schemas.microsoft.com/office/drawing/2014/main" id="{A01A0306-0D09-4653-8A70-A586401A8B15}"/>
              </a:ext>
            </a:extLst>
          </p:cNvPr>
          <p:cNvSpPr txBox="1"/>
          <p:nvPr/>
        </p:nvSpPr>
        <p:spPr>
          <a:xfrm rot="20843873">
            <a:off x="3310318" y="1349954"/>
            <a:ext cx="4200043" cy="646331"/>
          </a:xfrm>
          <a:prstGeom prst="rect">
            <a:avLst/>
          </a:prstGeom>
          <a:noFill/>
        </p:spPr>
        <p:txBody>
          <a:bodyPr wrap="square" rtlCol="0">
            <a:spAutoFit/>
          </a:bodyPr>
          <a:lstStyle/>
          <a:p>
            <a:r>
              <a:rPr lang="en-US" b="1" dirty="0"/>
              <a:t>BUPRENORPHINE INGESTED, </a:t>
            </a:r>
            <a:r>
              <a:rPr lang="en-US" dirty="0"/>
              <a:t>this is known because the metabolite is present</a:t>
            </a:r>
          </a:p>
        </p:txBody>
      </p:sp>
      <p:sp>
        <p:nvSpPr>
          <p:cNvPr id="8" name="TextBox 7">
            <a:extLst>
              <a:ext uri="{FF2B5EF4-FFF2-40B4-BE49-F238E27FC236}">
                <a16:creationId xmlns:a16="http://schemas.microsoft.com/office/drawing/2014/main" id="{25EE6B53-FF9D-4187-99F5-FA10AC438751}"/>
              </a:ext>
            </a:extLst>
          </p:cNvPr>
          <p:cNvSpPr txBox="1"/>
          <p:nvPr/>
        </p:nvSpPr>
        <p:spPr>
          <a:xfrm rot="20499519">
            <a:off x="8756626" y="4640783"/>
            <a:ext cx="1559401" cy="646331"/>
          </a:xfrm>
          <a:prstGeom prst="rect">
            <a:avLst/>
          </a:prstGeom>
          <a:noFill/>
        </p:spPr>
        <p:txBody>
          <a:bodyPr wrap="none" rtlCol="0">
            <a:spAutoFit/>
          </a:bodyPr>
          <a:lstStyle/>
          <a:p>
            <a:pPr algn="ctr"/>
            <a:r>
              <a:rPr lang="en-US" b="1" dirty="0"/>
              <a:t>MORPHINE, </a:t>
            </a:r>
          </a:p>
          <a:p>
            <a:pPr algn="ctr"/>
            <a:r>
              <a:rPr lang="en-US" i="1" dirty="0"/>
              <a:t>INCONSISTENT</a:t>
            </a:r>
          </a:p>
        </p:txBody>
      </p:sp>
    </p:spTree>
    <p:extLst>
      <p:ext uri="{BB962C8B-B14F-4D97-AF65-F5344CB8AC3E}">
        <p14:creationId xmlns:p14="http://schemas.microsoft.com/office/powerpoint/2010/main" val="2780353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2063</TotalTime>
  <Words>3073</Words>
  <Application>Microsoft Office PowerPoint</Application>
  <PresentationFormat>Widescreen</PresentationFormat>
  <Paragraphs>535</Paragraphs>
  <Slides>81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Arial</vt:lpstr>
      <vt:lpstr>Calibri</vt:lpstr>
      <vt:lpstr>Calibri Light</vt:lpstr>
      <vt:lpstr>Office Theme</vt:lpstr>
      <vt:lpstr>Urine Drug Screen Interpretation Competency</vt:lpstr>
      <vt:lpstr>I have read and understand the procedures described in 1.1550 Urine Drug Screen Reflex and Interpretation and the associated job aids.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Heroin case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we do not necessary need to test for CD (heroin) when OPI is &lt;800 ng/mL.</vt:lpstr>
      <vt:lpstr>PowerPoint Presentation</vt:lpstr>
      <vt:lpstr>PowerPoint Presentation</vt:lpstr>
      <vt:lpstr>Pharmaceutical impurities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K. Bechtel</dc:creator>
  <cp:lastModifiedBy>Christopher Burd</cp:lastModifiedBy>
  <cp:revision>121</cp:revision>
  <dcterms:created xsi:type="dcterms:W3CDTF">2017-11-09T21:05:05Z</dcterms:created>
  <dcterms:modified xsi:type="dcterms:W3CDTF">2017-12-20T18:15:44Z</dcterms:modified>
</cp:coreProperties>
</file>