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Lst>
  <p:notesMasterIdLst>
    <p:notesMasterId r:id="rId17"/>
  </p:notesMasterIdLst>
  <p:handoutMasterIdLst>
    <p:handoutMasterId r:id="rId18"/>
  </p:handoutMasterIdLst>
  <p:sldIdLst>
    <p:sldId id="278" r:id="rId5"/>
    <p:sldId id="266" r:id="rId6"/>
    <p:sldId id="267" r:id="rId7"/>
    <p:sldId id="268" r:id="rId8"/>
    <p:sldId id="269" r:id="rId9"/>
    <p:sldId id="270" r:id="rId10"/>
    <p:sldId id="272" r:id="rId11"/>
    <p:sldId id="273" r:id="rId12"/>
    <p:sldId id="274" r:id="rId13"/>
    <p:sldId id="275" r:id="rId14"/>
    <p:sldId id="276" r:id="rId15"/>
    <p:sldId id="277"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27516319-887D-764B-AC25-C69BF66FFEA1}">
          <p14:sldIdLst>
            <p14:sldId id="278"/>
            <p14:sldId id="266"/>
            <p14:sldId id="267"/>
            <p14:sldId id="268"/>
            <p14:sldId id="269"/>
            <p14:sldId id="270"/>
            <p14:sldId id="272"/>
            <p14:sldId id="273"/>
            <p14:sldId id="274"/>
            <p14:sldId id="275"/>
            <p14:sldId id="276"/>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4629B"/>
    <a:srgbClr val="B0C123"/>
    <a:srgbClr val="4C4D4C"/>
    <a:srgbClr val="336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5027" autoAdjust="0"/>
  </p:normalViewPr>
  <p:slideViewPr>
    <p:cSldViewPr snapToGrid="0" snapToObjects="1">
      <p:cViewPr>
        <p:scale>
          <a:sx n="75" d="100"/>
          <a:sy n="75" d="100"/>
        </p:scale>
        <p:origin x="-1230" y="-72"/>
      </p:cViewPr>
      <p:guideLst>
        <p:guide orient="horz" pos="216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4A395A-723E-4EDA-992F-0F75361011C6}" type="datetimeFigureOut">
              <a:rPr lang="en-US" smtClean="0"/>
              <a:t>5/13/2014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36D684-F32D-45A6-A610-8EB686E9D095}" type="slidenum">
              <a:rPr lang="en-US" smtClean="0"/>
              <a:t>‹#›</a:t>
            </a:fld>
            <a:endParaRPr lang="en-US"/>
          </a:p>
        </p:txBody>
      </p:sp>
    </p:spTree>
    <p:extLst>
      <p:ext uri="{BB962C8B-B14F-4D97-AF65-F5344CB8AC3E}">
        <p14:creationId xmlns:p14="http://schemas.microsoft.com/office/powerpoint/2010/main" val="310053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0C463-E926-1C4D-B58F-57E8E9BFD5DD}" type="datetimeFigureOut">
              <a:rPr lang="en-US" smtClean="0"/>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CF1BB-E4EB-514A-BD1C-1D5E4A3FD2FC}" type="slidenum">
              <a:rPr lang="en-US" smtClean="0"/>
              <a:t>‹#›</a:t>
            </a:fld>
            <a:endParaRPr lang="en-US"/>
          </a:p>
        </p:txBody>
      </p:sp>
    </p:spTree>
    <p:extLst>
      <p:ext uri="{BB962C8B-B14F-4D97-AF65-F5344CB8AC3E}">
        <p14:creationId xmlns:p14="http://schemas.microsoft.com/office/powerpoint/2010/main" val="4134014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CF1BB-E4EB-514A-BD1C-1D5E4A3FD2FC}" type="slidenum">
              <a:rPr lang="en-US" smtClean="0"/>
              <a:t>1</a:t>
            </a:fld>
            <a:endParaRPr lang="en-US"/>
          </a:p>
        </p:txBody>
      </p:sp>
    </p:spTree>
    <p:extLst>
      <p:ext uri="{BB962C8B-B14F-4D97-AF65-F5344CB8AC3E}">
        <p14:creationId xmlns:p14="http://schemas.microsoft.com/office/powerpoint/2010/main" val="135185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Share this Advocate story with your associates</a:t>
            </a:r>
          </a:p>
          <a:p>
            <a:endParaRPr lang="en-US" dirty="0"/>
          </a:p>
        </p:txBody>
      </p:sp>
      <p:sp>
        <p:nvSpPr>
          <p:cNvPr id="4" name="Slide Number Placeholder 3"/>
          <p:cNvSpPr>
            <a:spLocks noGrp="1"/>
          </p:cNvSpPr>
          <p:nvPr>
            <p:ph type="sldNum" sz="quarter" idx="10"/>
          </p:nvPr>
        </p:nvSpPr>
        <p:spPr/>
        <p:txBody>
          <a:bodyPr/>
          <a:lstStyle/>
          <a:p>
            <a:fld id="{23ACF1BB-E4EB-514A-BD1C-1D5E4A3FD2FC}" type="slidenum">
              <a:rPr lang="en-US" smtClean="0"/>
              <a:t>10</a:t>
            </a:fld>
            <a:endParaRPr lang="en-US"/>
          </a:p>
        </p:txBody>
      </p:sp>
    </p:spTree>
    <p:extLst>
      <p:ext uri="{BB962C8B-B14F-4D97-AF65-F5344CB8AC3E}">
        <p14:creationId xmlns:p14="http://schemas.microsoft.com/office/powerpoint/2010/main" val="123001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Share this Advocate story with your associates</a:t>
            </a:r>
          </a:p>
          <a:p>
            <a:endParaRPr lang="en-US" dirty="0"/>
          </a:p>
        </p:txBody>
      </p:sp>
      <p:sp>
        <p:nvSpPr>
          <p:cNvPr id="4" name="Slide Number Placeholder 3"/>
          <p:cNvSpPr>
            <a:spLocks noGrp="1"/>
          </p:cNvSpPr>
          <p:nvPr>
            <p:ph type="sldNum" sz="quarter" idx="10"/>
          </p:nvPr>
        </p:nvSpPr>
        <p:spPr/>
        <p:txBody>
          <a:bodyPr/>
          <a:lstStyle/>
          <a:p>
            <a:fld id="{23ACF1BB-E4EB-514A-BD1C-1D5E4A3FD2FC}" type="slidenum">
              <a:rPr lang="en-US" smtClean="0"/>
              <a:t>11</a:t>
            </a:fld>
            <a:endParaRPr lang="en-US"/>
          </a:p>
        </p:txBody>
      </p:sp>
    </p:spTree>
    <p:extLst>
      <p:ext uri="{BB962C8B-B14F-4D97-AF65-F5344CB8AC3E}">
        <p14:creationId xmlns:p14="http://schemas.microsoft.com/office/powerpoint/2010/main" val="383247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scenario examples can be found on the </a:t>
            </a:r>
            <a:r>
              <a:rPr lang="en-US" baseline="0" smtClean="0"/>
              <a:t>HRLS website.</a:t>
            </a:r>
            <a:endParaRPr lang="en-US"/>
          </a:p>
        </p:txBody>
      </p:sp>
      <p:sp>
        <p:nvSpPr>
          <p:cNvPr id="4" name="Slide Number Placeholder 3"/>
          <p:cNvSpPr>
            <a:spLocks noGrp="1"/>
          </p:cNvSpPr>
          <p:nvPr>
            <p:ph type="sldNum" sz="quarter" idx="10"/>
          </p:nvPr>
        </p:nvSpPr>
        <p:spPr/>
        <p:txBody>
          <a:bodyPr/>
          <a:lstStyle/>
          <a:p>
            <a:fld id="{23ACF1BB-E4EB-514A-BD1C-1D5E4A3FD2FC}" type="slidenum">
              <a:rPr lang="en-US" smtClean="0"/>
              <a:t>12</a:t>
            </a:fld>
            <a:endParaRPr lang="en-US"/>
          </a:p>
        </p:txBody>
      </p:sp>
    </p:spTree>
    <p:extLst>
      <p:ext uri="{BB962C8B-B14F-4D97-AF65-F5344CB8AC3E}">
        <p14:creationId xmlns:p14="http://schemas.microsoft.com/office/powerpoint/2010/main" val="31100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a:solidFill>
                  <a:schemeClr val="tx1"/>
                </a:solidFill>
                <a:latin typeface="Arial" pitchFamily="34" charset="0"/>
              </a:defRPr>
            </a:lvl1pPr>
            <a:lvl2pPr marL="702756" indent="-270291" defTabSz="912983" eaLnBrk="0" hangingPunct="0">
              <a:defRPr>
                <a:solidFill>
                  <a:schemeClr val="tx1"/>
                </a:solidFill>
                <a:latin typeface="Arial" pitchFamily="34" charset="0"/>
              </a:defRPr>
            </a:lvl2pPr>
            <a:lvl3pPr marL="1081164" indent="-216233" defTabSz="912983" eaLnBrk="0" hangingPunct="0">
              <a:defRPr>
                <a:solidFill>
                  <a:schemeClr val="tx1"/>
                </a:solidFill>
                <a:latin typeface="Arial" pitchFamily="34" charset="0"/>
              </a:defRPr>
            </a:lvl3pPr>
            <a:lvl4pPr marL="1513629" indent="-216233" defTabSz="912983" eaLnBrk="0" hangingPunct="0">
              <a:defRPr>
                <a:solidFill>
                  <a:schemeClr val="tx1"/>
                </a:solidFill>
                <a:latin typeface="Arial" pitchFamily="34" charset="0"/>
              </a:defRPr>
            </a:lvl4pPr>
            <a:lvl5pPr marL="1946095" indent="-216233" defTabSz="912983" eaLnBrk="0" hangingPunct="0">
              <a:defRPr>
                <a:solidFill>
                  <a:schemeClr val="tx1"/>
                </a:solidFill>
                <a:latin typeface="Arial" pitchFamily="34" charset="0"/>
              </a:defRPr>
            </a:lvl5pPr>
            <a:lvl6pPr marL="2378560" indent="-216233" defTabSz="912983" eaLnBrk="0" fontAlgn="base" hangingPunct="0">
              <a:spcBef>
                <a:spcPct val="0"/>
              </a:spcBef>
              <a:spcAft>
                <a:spcPct val="0"/>
              </a:spcAft>
              <a:defRPr>
                <a:solidFill>
                  <a:schemeClr val="tx1"/>
                </a:solidFill>
                <a:latin typeface="Arial" pitchFamily="34" charset="0"/>
              </a:defRPr>
            </a:lvl6pPr>
            <a:lvl7pPr marL="2811026" indent="-216233" defTabSz="912983" eaLnBrk="0" fontAlgn="base" hangingPunct="0">
              <a:spcBef>
                <a:spcPct val="0"/>
              </a:spcBef>
              <a:spcAft>
                <a:spcPct val="0"/>
              </a:spcAft>
              <a:defRPr>
                <a:solidFill>
                  <a:schemeClr val="tx1"/>
                </a:solidFill>
                <a:latin typeface="Arial" pitchFamily="34" charset="0"/>
              </a:defRPr>
            </a:lvl7pPr>
            <a:lvl8pPr marL="3243491" indent="-216233" defTabSz="912983" eaLnBrk="0" fontAlgn="base" hangingPunct="0">
              <a:spcBef>
                <a:spcPct val="0"/>
              </a:spcBef>
              <a:spcAft>
                <a:spcPct val="0"/>
              </a:spcAft>
              <a:defRPr>
                <a:solidFill>
                  <a:schemeClr val="tx1"/>
                </a:solidFill>
                <a:latin typeface="Arial" pitchFamily="34" charset="0"/>
              </a:defRPr>
            </a:lvl8pPr>
            <a:lvl9pPr marL="3675957" indent="-216233" defTabSz="912983" eaLnBrk="0" fontAlgn="base" hangingPunct="0">
              <a:spcBef>
                <a:spcPct val="0"/>
              </a:spcBef>
              <a:spcAft>
                <a:spcPct val="0"/>
              </a:spcAft>
              <a:defRPr>
                <a:solidFill>
                  <a:schemeClr val="tx1"/>
                </a:solidFill>
                <a:latin typeface="Arial" pitchFamily="34" charset="0"/>
              </a:defRPr>
            </a:lvl9pPr>
          </a:lstStyle>
          <a:p>
            <a:pPr eaLnBrk="1" hangingPunct="1">
              <a:defRPr/>
            </a:pPr>
            <a:fld id="{3002A767-5734-421A-82EB-61E58DB41FB4}" type="slidenum">
              <a:rPr lang="en-US" altLang="en-US" smtClean="0"/>
              <a:pPr eaLnBrk="1" hangingPunct="1">
                <a:defRPr/>
              </a:pPr>
              <a:t>2</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a:p>
            <a:pPr eaLnBrk="1" hangingPunct="1"/>
            <a:r>
              <a:rPr lang="en-US" altLang="en-US" smtClean="0">
                <a:latin typeface="Arial" pitchFamily="34" charset="0"/>
              </a:rPr>
              <a:t>Here are our Behavior-Based Expectations (BBE’s) Toolbox. We have 5 BBE’s, each with specific tool and techniques for how they are to be practiced.  The BBE is shown in the left column, and the error prevention tools related to each BBE are listed in the right column.</a:t>
            </a:r>
          </a:p>
          <a:p>
            <a:pPr eaLnBrk="1" hangingPunct="1"/>
            <a:endParaRPr lang="en-US" altLang="en-US" smtClean="0">
              <a:latin typeface="Arial" pitchFamily="34" charset="0"/>
            </a:endParaRPr>
          </a:p>
          <a:p>
            <a:pPr eaLnBrk="1" hangingPunct="1"/>
            <a:r>
              <a:rPr lang="en-US" altLang="en-US" smtClean="0">
                <a:latin typeface="Arial" pitchFamily="34" charset="0"/>
              </a:rPr>
              <a:t>We will review each BBE and the error prevention tools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a:solidFill>
                  <a:schemeClr val="tx1"/>
                </a:solidFill>
                <a:latin typeface="Arial" pitchFamily="34" charset="0"/>
              </a:defRPr>
            </a:lvl1pPr>
            <a:lvl2pPr marL="702756" indent="-270291" defTabSz="912983" eaLnBrk="0" hangingPunct="0">
              <a:defRPr>
                <a:solidFill>
                  <a:schemeClr val="tx1"/>
                </a:solidFill>
                <a:latin typeface="Arial" pitchFamily="34" charset="0"/>
              </a:defRPr>
            </a:lvl2pPr>
            <a:lvl3pPr marL="1081164" indent="-216233" defTabSz="912983" eaLnBrk="0" hangingPunct="0">
              <a:defRPr>
                <a:solidFill>
                  <a:schemeClr val="tx1"/>
                </a:solidFill>
                <a:latin typeface="Arial" pitchFamily="34" charset="0"/>
              </a:defRPr>
            </a:lvl3pPr>
            <a:lvl4pPr marL="1513629" indent="-216233" defTabSz="912983" eaLnBrk="0" hangingPunct="0">
              <a:defRPr>
                <a:solidFill>
                  <a:schemeClr val="tx1"/>
                </a:solidFill>
                <a:latin typeface="Arial" pitchFamily="34" charset="0"/>
              </a:defRPr>
            </a:lvl4pPr>
            <a:lvl5pPr marL="1946095" indent="-216233" defTabSz="912983" eaLnBrk="0" hangingPunct="0">
              <a:defRPr>
                <a:solidFill>
                  <a:schemeClr val="tx1"/>
                </a:solidFill>
                <a:latin typeface="Arial" pitchFamily="34" charset="0"/>
              </a:defRPr>
            </a:lvl5pPr>
            <a:lvl6pPr marL="2378560" indent="-216233" defTabSz="912983" eaLnBrk="0" fontAlgn="base" hangingPunct="0">
              <a:spcBef>
                <a:spcPct val="0"/>
              </a:spcBef>
              <a:spcAft>
                <a:spcPct val="0"/>
              </a:spcAft>
              <a:defRPr>
                <a:solidFill>
                  <a:schemeClr val="tx1"/>
                </a:solidFill>
                <a:latin typeface="Arial" pitchFamily="34" charset="0"/>
              </a:defRPr>
            </a:lvl6pPr>
            <a:lvl7pPr marL="2811026" indent="-216233" defTabSz="912983" eaLnBrk="0" fontAlgn="base" hangingPunct="0">
              <a:spcBef>
                <a:spcPct val="0"/>
              </a:spcBef>
              <a:spcAft>
                <a:spcPct val="0"/>
              </a:spcAft>
              <a:defRPr>
                <a:solidFill>
                  <a:schemeClr val="tx1"/>
                </a:solidFill>
                <a:latin typeface="Arial" pitchFamily="34" charset="0"/>
              </a:defRPr>
            </a:lvl7pPr>
            <a:lvl8pPr marL="3243491" indent="-216233" defTabSz="912983" eaLnBrk="0" fontAlgn="base" hangingPunct="0">
              <a:spcBef>
                <a:spcPct val="0"/>
              </a:spcBef>
              <a:spcAft>
                <a:spcPct val="0"/>
              </a:spcAft>
              <a:defRPr>
                <a:solidFill>
                  <a:schemeClr val="tx1"/>
                </a:solidFill>
                <a:latin typeface="Arial" pitchFamily="34" charset="0"/>
              </a:defRPr>
            </a:lvl8pPr>
            <a:lvl9pPr marL="3675957" indent="-216233" defTabSz="912983" eaLnBrk="0" fontAlgn="base" hangingPunct="0">
              <a:spcBef>
                <a:spcPct val="0"/>
              </a:spcBef>
              <a:spcAft>
                <a:spcPct val="0"/>
              </a:spcAft>
              <a:defRPr>
                <a:solidFill>
                  <a:schemeClr val="tx1"/>
                </a:solidFill>
                <a:latin typeface="Arial" pitchFamily="34" charset="0"/>
              </a:defRPr>
            </a:lvl9pPr>
          </a:lstStyle>
          <a:p>
            <a:pPr eaLnBrk="1" hangingPunct="1">
              <a:defRPr/>
            </a:pPr>
            <a:fld id="{41E89325-F610-47FD-9FEC-2EC85FE6BF19}" type="slidenum">
              <a:rPr lang="en-US" altLang="en-US" smtClean="0"/>
              <a:pPr eaLnBrk="1" hangingPunct="1">
                <a:defRPr/>
              </a:pPr>
              <a:t>3</a:t>
            </a:fld>
            <a:endParaRPr lang="en-US" altLang="en-US" smtClean="0"/>
          </a:p>
        </p:txBody>
      </p:sp>
      <p:sp>
        <p:nvSpPr>
          <p:cNvPr id="93187"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normAutofit lnSpcReduction="10000"/>
          </a:bodyPr>
          <a:lstStyle/>
          <a:p>
            <a:pPr eaLnBrk="1" hangingPunct="1">
              <a:lnSpc>
                <a:spcPct val="90000"/>
              </a:lnSpc>
              <a:defRPr/>
            </a:pPr>
            <a:r>
              <a:rPr lang="en-US" dirty="0" smtClean="0">
                <a:latin typeface="Arial" pitchFamily="34" charset="0"/>
              </a:rPr>
              <a:t>This behavior is all about helping others and expecting that others will help us.  The term wingman is borrowed from the US Navy. The wingman is the pilot who positions his aircraft outside and behind - or on the wing of - the fighter pilot. The wingman is primarily tasked with protecting the fighter pilot, clearing the tail and general area around, while the fighter pilot is engaged in combat. The wingman is responsible for alerting the fighter pilot of signs of trouble.</a:t>
            </a:r>
          </a:p>
          <a:p>
            <a:pPr eaLnBrk="1" hangingPunct="1">
              <a:lnSpc>
                <a:spcPct val="90000"/>
              </a:lnSpc>
              <a:defRPr/>
            </a:pPr>
            <a:endParaRPr lang="en-US" i="1" dirty="0" smtClean="0">
              <a:latin typeface="Arial" pitchFamily="34" charset="0"/>
            </a:endParaRPr>
          </a:p>
          <a:p>
            <a:pPr eaLnBrk="1" hangingPunct="1">
              <a:lnSpc>
                <a:spcPct val="90000"/>
              </a:lnSpc>
              <a:defRPr/>
            </a:pPr>
            <a:r>
              <a:rPr lang="en-US" dirty="0" smtClean="0">
                <a:latin typeface="Arial" pitchFamily="34" charset="0"/>
              </a:rPr>
              <a:t>There are three error prevention tools for this </a:t>
            </a:r>
            <a:r>
              <a:rPr lang="en-US" dirty="0" err="1" smtClean="0">
                <a:latin typeface="Arial" pitchFamily="34" charset="0"/>
              </a:rPr>
              <a:t>BBE</a:t>
            </a:r>
            <a:r>
              <a:rPr lang="en-US" dirty="0" smtClean="0">
                <a:latin typeface="Arial" pitchFamily="34" charset="0"/>
              </a:rPr>
              <a:t>:    Peer Checking, Peer Coaching and speak-up with </a:t>
            </a:r>
            <a:r>
              <a:rPr lang="en-US" dirty="0" err="1" smtClean="0">
                <a:latin typeface="Arial" pitchFamily="34" charset="0"/>
              </a:rPr>
              <a:t>ARCC</a:t>
            </a:r>
            <a:r>
              <a:rPr lang="en-US" dirty="0" smtClean="0">
                <a:latin typeface="Arial" pitchFamily="34" charset="0"/>
              </a:rPr>
              <a:t>.</a:t>
            </a:r>
          </a:p>
          <a:p>
            <a:pPr eaLnBrk="1" hangingPunct="1">
              <a:spcBef>
                <a:spcPct val="0"/>
              </a:spcBef>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87043"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pitchFamily="34" charset="0"/>
              </a:defRPr>
            </a:lvl1pPr>
            <a:lvl2pPr marL="702756" indent="-270291" defTabSz="911482" eaLnBrk="0" hangingPunct="0">
              <a:defRPr>
                <a:solidFill>
                  <a:schemeClr val="tx1"/>
                </a:solidFill>
                <a:latin typeface="Arial" pitchFamily="34" charset="0"/>
              </a:defRPr>
            </a:lvl2pPr>
            <a:lvl3pPr marL="1081164" indent="-216233" defTabSz="911482" eaLnBrk="0" hangingPunct="0">
              <a:defRPr>
                <a:solidFill>
                  <a:schemeClr val="tx1"/>
                </a:solidFill>
                <a:latin typeface="Arial" pitchFamily="34" charset="0"/>
              </a:defRPr>
            </a:lvl3pPr>
            <a:lvl4pPr marL="1513629" indent="-216233" defTabSz="911482" eaLnBrk="0" hangingPunct="0">
              <a:defRPr>
                <a:solidFill>
                  <a:schemeClr val="tx1"/>
                </a:solidFill>
                <a:latin typeface="Arial" pitchFamily="34" charset="0"/>
              </a:defRPr>
            </a:lvl4pPr>
            <a:lvl5pPr marL="1946095" indent="-216233" defTabSz="911482" eaLnBrk="0" hangingPunct="0">
              <a:defRPr>
                <a:solidFill>
                  <a:schemeClr val="tx1"/>
                </a:solidFill>
                <a:latin typeface="Arial" pitchFamily="34" charset="0"/>
              </a:defRPr>
            </a:lvl5pPr>
            <a:lvl6pPr marL="2378560" indent="-216233" defTabSz="911482" eaLnBrk="0" fontAlgn="base" hangingPunct="0">
              <a:spcBef>
                <a:spcPct val="0"/>
              </a:spcBef>
              <a:spcAft>
                <a:spcPct val="0"/>
              </a:spcAft>
              <a:defRPr>
                <a:solidFill>
                  <a:schemeClr val="tx1"/>
                </a:solidFill>
                <a:latin typeface="Arial" pitchFamily="34" charset="0"/>
              </a:defRPr>
            </a:lvl6pPr>
            <a:lvl7pPr marL="2811026" indent="-216233" defTabSz="911482" eaLnBrk="0" fontAlgn="base" hangingPunct="0">
              <a:spcBef>
                <a:spcPct val="0"/>
              </a:spcBef>
              <a:spcAft>
                <a:spcPct val="0"/>
              </a:spcAft>
              <a:defRPr>
                <a:solidFill>
                  <a:schemeClr val="tx1"/>
                </a:solidFill>
                <a:latin typeface="Arial" pitchFamily="34" charset="0"/>
              </a:defRPr>
            </a:lvl7pPr>
            <a:lvl8pPr marL="3243491" indent="-216233" defTabSz="911482" eaLnBrk="0" fontAlgn="base" hangingPunct="0">
              <a:spcBef>
                <a:spcPct val="0"/>
              </a:spcBef>
              <a:spcAft>
                <a:spcPct val="0"/>
              </a:spcAft>
              <a:defRPr>
                <a:solidFill>
                  <a:schemeClr val="tx1"/>
                </a:solidFill>
                <a:latin typeface="Arial" pitchFamily="34" charset="0"/>
              </a:defRPr>
            </a:lvl8pPr>
            <a:lvl9pPr marL="3675957" indent="-216233" defTabSz="911482" eaLnBrk="0" fontAlgn="base" hangingPunct="0">
              <a:spcBef>
                <a:spcPct val="0"/>
              </a:spcBef>
              <a:spcAft>
                <a:spcPct val="0"/>
              </a:spcAft>
              <a:defRPr>
                <a:solidFill>
                  <a:schemeClr val="tx1"/>
                </a:solidFill>
                <a:latin typeface="Arial" pitchFamily="34" charset="0"/>
              </a:defRPr>
            </a:lvl9pPr>
          </a:lstStyle>
          <a:p>
            <a:pPr eaLnBrk="1" hangingPunct="1">
              <a:defRPr/>
            </a:pPr>
            <a:fld id="{F700E708-B2A1-4F3F-9168-87924A1CCE39}" type="slidenum">
              <a:rPr lang="en-US" altLang="en-US" smtClean="0"/>
              <a:pPr eaLnBrk="1" hangingPunct="1">
                <a:defRPr/>
              </a:pPr>
              <a:t>4</a:t>
            </a:fld>
            <a:endParaRPr lang="en-US" altLang="en-US" smtClean="0"/>
          </a:p>
        </p:txBody>
      </p:sp>
      <p:sp>
        <p:nvSpPr>
          <p:cNvPr id="942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itchFamily="34" charset="0"/>
              </a:rPr>
              <a:t>Speaker’s Notes: </a:t>
            </a:r>
          </a:p>
          <a:p>
            <a:pPr eaLnBrk="1" hangingPunct="1">
              <a:buFont typeface="Wingdings" pitchFamily="2" charset="2"/>
              <a:buNone/>
            </a:pPr>
            <a:r>
              <a:rPr lang="en-US" altLang="en-US" dirty="0" smtClean="0">
                <a:latin typeface="Arial" pitchFamily="34" charset="0"/>
                <a:sym typeface="Wingdings" pitchFamily="2" charset="2"/>
              </a:rPr>
              <a:t>When we are doing those routine, frequent skill-based tasks, crosschecking  significantly improves our probability of “getting it right.” It’s called the multiplier effect.  Here’s how it works:</a:t>
            </a:r>
          </a:p>
          <a:p>
            <a:pPr eaLnBrk="1" hangingPunct="1">
              <a:buFont typeface="Wingdings" pitchFamily="2" charset="2"/>
              <a:buNone/>
            </a:pPr>
            <a:endParaRPr lang="en-US" altLang="en-US" dirty="0" smtClean="0">
              <a:latin typeface="Arial" pitchFamily="34" charset="0"/>
              <a:sym typeface="Wingdings" pitchFamily="2" charset="2"/>
            </a:endParaRPr>
          </a:p>
          <a:p>
            <a:pPr eaLnBrk="1" hangingPunct="1">
              <a:buFont typeface="Wingdings" pitchFamily="2" charset="2"/>
              <a:buNone/>
            </a:pPr>
            <a:r>
              <a:rPr lang="en-US" altLang="en-US" dirty="0" smtClean="0">
                <a:latin typeface="Arial" pitchFamily="34" charset="0"/>
              </a:rPr>
              <a:t>So let’s say I’m doing something very simple – like washing my hands for infection control when I enter a patient room.  The probability I’ll experience a skill-based lapse and not do it is about 1 out of a thousand.  Now if you go in the room with me your error probability is also 1 out of 1000.  </a:t>
            </a:r>
          </a:p>
          <a:p>
            <a:pPr eaLnBrk="1" hangingPunct="1">
              <a:buFont typeface="Wingdings" pitchFamily="2" charset="2"/>
              <a:buNone/>
            </a:pPr>
            <a:endParaRPr lang="en-US" altLang="en-US" dirty="0" smtClean="0">
              <a:latin typeface="Arial" pitchFamily="34" charset="0"/>
            </a:endParaRPr>
          </a:p>
          <a:p>
            <a:pPr eaLnBrk="1" hangingPunct="1">
              <a:buFont typeface="Wingdings" pitchFamily="2" charset="2"/>
              <a:buNone/>
            </a:pPr>
            <a:r>
              <a:rPr lang="en-US" altLang="en-US" dirty="0" smtClean="0">
                <a:latin typeface="Arial" pitchFamily="34" charset="0"/>
              </a:rPr>
              <a:t>But if I’m committed to good crosschecking and not afraid to say “you forgot to wash your hands”, and you are receptive of that and say “thanks for the crosscheck”, and at the same time you are not afraid to tell me “don’t forget to wash your hands” and I’m willing to be checked by responding “thanks for the crosscheck!”, then we take my 1 out of 1000 error probability and cross-multiply it times your 1 out of a thousand and so together our chances of making an error are </a:t>
            </a:r>
            <a:r>
              <a:rPr lang="en-US" altLang="en-US" b="1" i="1" dirty="0" smtClean="0">
                <a:latin typeface="Arial" pitchFamily="34" charset="0"/>
              </a:rPr>
              <a:t>1 out of a million!</a:t>
            </a:r>
          </a:p>
          <a:p>
            <a:pPr eaLnBrk="1" hangingPunct="1">
              <a:buFont typeface="Wingdings" pitchFamily="2" charset="2"/>
              <a:buNone/>
            </a:pPr>
            <a:r>
              <a:rPr lang="en-US" altLang="en-US" dirty="0" smtClean="0">
                <a:latin typeface="Arial" pitchFamily="34" charset="0"/>
              </a:rPr>
              <a:t>We literally are better together.  That’s why there are two pilots in the cockpit of commercial airplanes.  It’s not so one can take over when the other has a heart attack (that’s a nice benefit!).  Its because they are constantly crosschecking each other during the flight.  </a:t>
            </a:r>
            <a:endParaRPr lang="en-US" altLang="en-US" dirty="0" smtClean="0">
              <a:latin typeface="Arial" pitchFamily="34" charset="0"/>
              <a:cs typeface="Arial" pitchFamily="34" charset="0"/>
            </a:endParaRPr>
          </a:p>
          <a:p>
            <a:pPr eaLnBrk="1" hangingPunct="1">
              <a:buFont typeface="Wingdings" pitchFamily="2" charset="2"/>
              <a:buNone/>
            </a:pPr>
            <a:endParaRPr lang="en-US" altLang="en-US" dirty="0" smtClean="0">
              <a:latin typeface="Arial" pitchFamily="34" charset="0"/>
              <a:sym typeface="Wingdings" pitchFamily="2" charset="2"/>
            </a:endParaRPr>
          </a:p>
        </p:txBody>
      </p:sp>
      <p:sp>
        <p:nvSpPr>
          <p:cNvPr id="87045"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a:solidFill>
                  <a:schemeClr val="tx1"/>
                </a:solidFill>
                <a:latin typeface="Arial" pitchFamily="34" charset="0"/>
              </a:defRPr>
            </a:lvl1pPr>
            <a:lvl2pPr marL="702756" indent="-270291" defTabSz="912983" eaLnBrk="0" hangingPunct="0">
              <a:defRPr>
                <a:solidFill>
                  <a:schemeClr val="tx1"/>
                </a:solidFill>
                <a:latin typeface="Arial" pitchFamily="34" charset="0"/>
              </a:defRPr>
            </a:lvl2pPr>
            <a:lvl3pPr marL="1081164" indent="-216233" defTabSz="912983" eaLnBrk="0" hangingPunct="0">
              <a:defRPr>
                <a:solidFill>
                  <a:schemeClr val="tx1"/>
                </a:solidFill>
                <a:latin typeface="Arial" pitchFamily="34" charset="0"/>
              </a:defRPr>
            </a:lvl3pPr>
            <a:lvl4pPr marL="1513629" indent="-216233" defTabSz="912983" eaLnBrk="0" hangingPunct="0">
              <a:defRPr>
                <a:solidFill>
                  <a:schemeClr val="tx1"/>
                </a:solidFill>
                <a:latin typeface="Arial" pitchFamily="34" charset="0"/>
              </a:defRPr>
            </a:lvl4pPr>
            <a:lvl5pPr marL="1946095" indent="-216233" defTabSz="912983" eaLnBrk="0" hangingPunct="0">
              <a:defRPr>
                <a:solidFill>
                  <a:schemeClr val="tx1"/>
                </a:solidFill>
                <a:latin typeface="Arial" pitchFamily="34" charset="0"/>
              </a:defRPr>
            </a:lvl5pPr>
            <a:lvl6pPr marL="2378560" indent="-216233" defTabSz="912983" eaLnBrk="0" fontAlgn="base" hangingPunct="0">
              <a:spcBef>
                <a:spcPct val="0"/>
              </a:spcBef>
              <a:spcAft>
                <a:spcPct val="0"/>
              </a:spcAft>
              <a:defRPr>
                <a:solidFill>
                  <a:schemeClr val="tx1"/>
                </a:solidFill>
                <a:latin typeface="Arial" pitchFamily="34" charset="0"/>
              </a:defRPr>
            </a:lvl6pPr>
            <a:lvl7pPr marL="2811026" indent="-216233" defTabSz="912983" eaLnBrk="0" fontAlgn="base" hangingPunct="0">
              <a:spcBef>
                <a:spcPct val="0"/>
              </a:spcBef>
              <a:spcAft>
                <a:spcPct val="0"/>
              </a:spcAft>
              <a:defRPr>
                <a:solidFill>
                  <a:schemeClr val="tx1"/>
                </a:solidFill>
                <a:latin typeface="Arial" pitchFamily="34" charset="0"/>
              </a:defRPr>
            </a:lvl7pPr>
            <a:lvl8pPr marL="3243491" indent="-216233" defTabSz="912983" eaLnBrk="0" fontAlgn="base" hangingPunct="0">
              <a:spcBef>
                <a:spcPct val="0"/>
              </a:spcBef>
              <a:spcAft>
                <a:spcPct val="0"/>
              </a:spcAft>
              <a:defRPr>
                <a:solidFill>
                  <a:schemeClr val="tx1"/>
                </a:solidFill>
                <a:latin typeface="Arial" pitchFamily="34" charset="0"/>
              </a:defRPr>
            </a:lvl8pPr>
            <a:lvl9pPr marL="3675957" indent="-216233" defTabSz="912983"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mtClean="0"/>
              <a:t>Leader’s Guide: Safety Behaviors for Error Prevention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a:solidFill>
                  <a:schemeClr val="tx1"/>
                </a:solidFill>
                <a:latin typeface="Arial" pitchFamily="34" charset="0"/>
              </a:defRPr>
            </a:lvl1pPr>
            <a:lvl2pPr marL="702756" indent="-270291" defTabSz="912983" eaLnBrk="0" hangingPunct="0">
              <a:defRPr>
                <a:solidFill>
                  <a:schemeClr val="tx1"/>
                </a:solidFill>
                <a:latin typeface="Arial" pitchFamily="34" charset="0"/>
              </a:defRPr>
            </a:lvl2pPr>
            <a:lvl3pPr marL="1081164" indent="-216233" defTabSz="912983" eaLnBrk="0" hangingPunct="0">
              <a:defRPr>
                <a:solidFill>
                  <a:schemeClr val="tx1"/>
                </a:solidFill>
                <a:latin typeface="Arial" pitchFamily="34" charset="0"/>
              </a:defRPr>
            </a:lvl3pPr>
            <a:lvl4pPr marL="1513629" indent="-216233" defTabSz="912983" eaLnBrk="0" hangingPunct="0">
              <a:defRPr>
                <a:solidFill>
                  <a:schemeClr val="tx1"/>
                </a:solidFill>
                <a:latin typeface="Arial" pitchFamily="34" charset="0"/>
              </a:defRPr>
            </a:lvl4pPr>
            <a:lvl5pPr marL="1946095" indent="-216233" defTabSz="912983" eaLnBrk="0" hangingPunct="0">
              <a:defRPr>
                <a:solidFill>
                  <a:schemeClr val="tx1"/>
                </a:solidFill>
                <a:latin typeface="Arial" pitchFamily="34" charset="0"/>
              </a:defRPr>
            </a:lvl5pPr>
            <a:lvl6pPr marL="2378560" indent="-216233" defTabSz="912983" eaLnBrk="0" fontAlgn="base" hangingPunct="0">
              <a:spcBef>
                <a:spcPct val="0"/>
              </a:spcBef>
              <a:spcAft>
                <a:spcPct val="0"/>
              </a:spcAft>
              <a:defRPr>
                <a:solidFill>
                  <a:schemeClr val="tx1"/>
                </a:solidFill>
                <a:latin typeface="Arial" pitchFamily="34" charset="0"/>
              </a:defRPr>
            </a:lvl6pPr>
            <a:lvl7pPr marL="2811026" indent="-216233" defTabSz="912983" eaLnBrk="0" fontAlgn="base" hangingPunct="0">
              <a:spcBef>
                <a:spcPct val="0"/>
              </a:spcBef>
              <a:spcAft>
                <a:spcPct val="0"/>
              </a:spcAft>
              <a:defRPr>
                <a:solidFill>
                  <a:schemeClr val="tx1"/>
                </a:solidFill>
                <a:latin typeface="Arial" pitchFamily="34" charset="0"/>
              </a:defRPr>
            </a:lvl7pPr>
            <a:lvl8pPr marL="3243491" indent="-216233" defTabSz="912983" eaLnBrk="0" fontAlgn="base" hangingPunct="0">
              <a:spcBef>
                <a:spcPct val="0"/>
              </a:spcBef>
              <a:spcAft>
                <a:spcPct val="0"/>
              </a:spcAft>
              <a:defRPr>
                <a:solidFill>
                  <a:schemeClr val="tx1"/>
                </a:solidFill>
                <a:latin typeface="Arial" pitchFamily="34" charset="0"/>
              </a:defRPr>
            </a:lvl8pPr>
            <a:lvl9pPr marL="3675957" indent="-216233" defTabSz="912983" eaLnBrk="0" fontAlgn="base" hangingPunct="0">
              <a:spcBef>
                <a:spcPct val="0"/>
              </a:spcBef>
              <a:spcAft>
                <a:spcPct val="0"/>
              </a:spcAft>
              <a:defRPr>
                <a:solidFill>
                  <a:schemeClr val="tx1"/>
                </a:solidFill>
                <a:latin typeface="Arial" pitchFamily="34" charset="0"/>
              </a:defRPr>
            </a:lvl9pPr>
          </a:lstStyle>
          <a:p>
            <a:pPr eaLnBrk="1" hangingPunct="1">
              <a:defRPr/>
            </a:pPr>
            <a:fld id="{019F754C-C4F3-4D1A-A1F8-E0CC142414E7}" type="slidenum">
              <a:rPr lang="en-US" altLang="en-US" smtClean="0"/>
              <a:pPr eaLnBrk="1" hangingPunct="1">
                <a:defRPr/>
              </a:pPr>
              <a:t>5</a:t>
            </a:fld>
            <a:endParaRPr lang="en-US" altLang="en-US" smtClean="0"/>
          </a:p>
        </p:txBody>
      </p:sp>
      <p:sp>
        <p:nvSpPr>
          <p:cNvPr id="95235"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p:txBody>
          <a:bodyPr>
            <a:normAutofit fontScale="92500"/>
          </a:bodyPr>
          <a:lstStyle/>
          <a:p>
            <a:pPr eaLnBrk="1" hangingPunct="1">
              <a:defRPr/>
            </a:pPr>
            <a:r>
              <a:rPr lang="en-US" u="sng" dirty="0" smtClean="0">
                <a:latin typeface="Arial" pitchFamily="34" charset="0"/>
              </a:rPr>
              <a:t>Peer checking</a:t>
            </a:r>
            <a:r>
              <a:rPr lang="en-US" dirty="0" smtClean="0">
                <a:latin typeface="Arial" pitchFamily="34" charset="0"/>
              </a:rPr>
              <a:t> is a type of verification activity. Take advantage of working together to perform fast and easy independent verifications of each others’ work. If no one is present, don’t worry about it. But if your wingman is there, take advantage of it. </a:t>
            </a:r>
          </a:p>
          <a:p>
            <a:pPr eaLnBrk="1" hangingPunct="1">
              <a:defRPr/>
            </a:pPr>
            <a:r>
              <a:rPr lang="en-US" dirty="0" smtClean="0">
                <a:latin typeface="Arial" pitchFamily="34" charset="0"/>
              </a:rPr>
              <a:t>But you must check your ego at the door when you come to work! Successful peer checking requires that you are willing to check others AND that you are willing to have other check us. </a:t>
            </a:r>
          </a:p>
          <a:p>
            <a:pPr eaLnBrk="1" hangingPunct="1">
              <a:defRPr/>
            </a:pPr>
            <a:endParaRPr lang="en-US" dirty="0" smtClean="0">
              <a:latin typeface="Arial" pitchFamily="34" charset="0"/>
            </a:endParaRPr>
          </a:p>
          <a:p>
            <a:pPr eaLnBrk="1" hangingPunct="1">
              <a:defRPr/>
            </a:pPr>
            <a:r>
              <a:rPr lang="en-US" u="sng" dirty="0" smtClean="0">
                <a:latin typeface="Arial" pitchFamily="34" charset="0"/>
              </a:rPr>
              <a:t>Peer coaching</a:t>
            </a:r>
            <a:r>
              <a:rPr lang="en-US" dirty="0" smtClean="0">
                <a:latin typeface="Arial" pitchFamily="34" charset="0"/>
              </a:rPr>
              <a:t> is slightly different from peer checking. The goal of peer coaching is to provide two kinds of reinforcement:</a:t>
            </a:r>
          </a:p>
          <a:p>
            <a:pPr marL="342840" lvl="1" indent="-228560">
              <a:buFontTx/>
              <a:buChar char="•"/>
              <a:defRPr/>
            </a:pPr>
            <a:r>
              <a:rPr lang="en-US" dirty="0" smtClean="0">
                <a:latin typeface="Arial" pitchFamily="34" charset="0"/>
              </a:rPr>
              <a:t>We want to provide </a:t>
            </a:r>
            <a:r>
              <a:rPr lang="en-US" b="1" dirty="0" smtClean="0">
                <a:latin typeface="Arial" pitchFamily="34" charset="0"/>
              </a:rPr>
              <a:t>encouraging reinforcement</a:t>
            </a:r>
            <a:r>
              <a:rPr lang="en-US" dirty="0" smtClean="0">
                <a:latin typeface="Arial" pitchFamily="34" charset="0"/>
              </a:rPr>
              <a:t> when our peers </a:t>
            </a:r>
            <a:r>
              <a:rPr lang="en-US" b="1" dirty="0" smtClean="0">
                <a:latin typeface="Arial" pitchFamily="34" charset="0"/>
              </a:rPr>
              <a:t>practice safe or good behaviors</a:t>
            </a:r>
            <a:r>
              <a:rPr lang="en-US" dirty="0" smtClean="0">
                <a:latin typeface="Arial" pitchFamily="34" charset="0"/>
              </a:rPr>
              <a:t>. That’s called positive reinforcement. Positive reinforcement makes an individual more likely to perform a behavior again.</a:t>
            </a:r>
          </a:p>
          <a:p>
            <a:pPr marL="342840" lvl="1" indent="-228560">
              <a:buFontTx/>
              <a:buChar char="•"/>
              <a:defRPr/>
            </a:pPr>
            <a:r>
              <a:rPr lang="en-US" dirty="0" smtClean="0">
                <a:latin typeface="Arial" pitchFamily="34" charset="0"/>
              </a:rPr>
              <a:t>We want to provide </a:t>
            </a:r>
            <a:r>
              <a:rPr lang="en-US" b="1" dirty="0" smtClean="0">
                <a:latin typeface="Arial" pitchFamily="34" charset="0"/>
              </a:rPr>
              <a:t>discouraging reinforcement</a:t>
            </a:r>
            <a:r>
              <a:rPr lang="en-US" dirty="0" smtClean="0">
                <a:latin typeface="Arial" pitchFamily="34" charset="0"/>
              </a:rPr>
              <a:t> when our peers practice </a:t>
            </a:r>
            <a:r>
              <a:rPr lang="en-US" b="1" dirty="0" smtClean="0">
                <a:latin typeface="Arial" pitchFamily="34" charset="0"/>
              </a:rPr>
              <a:t>unsafe or bad behaviors</a:t>
            </a:r>
            <a:r>
              <a:rPr lang="en-US" dirty="0" smtClean="0">
                <a:latin typeface="Arial" pitchFamily="34" charset="0"/>
              </a:rPr>
              <a:t>. That’s called negative reinforcement. Negative reinforcement makes it less likely that an individual will perform the behavior again.</a:t>
            </a:r>
          </a:p>
          <a:p>
            <a:pPr eaLnBrk="1" hangingPunct="1">
              <a:defRPr/>
            </a:pPr>
            <a:endParaRPr lang="en-US" dirty="0" smtClean="0">
              <a:latin typeface="Arial" pitchFamily="34" charset="0"/>
            </a:endParaRPr>
          </a:p>
          <a:p>
            <a:pPr eaLnBrk="1" hangingPunct="1">
              <a:defRPr/>
            </a:pPr>
            <a:r>
              <a:rPr lang="en-US" b="1" dirty="0" smtClean="0">
                <a:latin typeface="Arial" pitchFamily="34" charset="0"/>
              </a:rPr>
              <a:t>One thing that we DO NOT want to do is provide positive reinforcement for bad behaviors!!</a:t>
            </a:r>
          </a:p>
          <a:p>
            <a:pPr eaLnBrk="1" hangingPunct="1">
              <a:defRPr/>
            </a:pPr>
            <a:r>
              <a:rPr lang="en-US" i="1" dirty="0" smtClean="0">
                <a:latin typeface="Arial" pitchFamily="34" charset="0"/>
              </a:rPr>
              <a:t>Can you think of a time when you positively reinforced a bad behavior? If you could replay that scene, what would you do differently this time?</a:t>
            </a:r>
          </a:p>
          <a:p>
            <a:pPr eaLnBrk="1" hangingPunct="1">
              <a:defRPr/>
            </a:pPr>
            <a:endParaRPr lang="en-US" i="1" dirty="0" smtClean="0">
              <a:latin typeface="Arial" pitchFamily="34" charset="0"/>
            </a:endParaRPr>
          </a:p>
          <a:p>
            <a:pPr eaLnBrk="1" hangingPunct="1">
              <a:spcBef>
                <a:spcPct val="0"/>
              </a:spcBef>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this Advocate story with your associates</a:t>
            </a:r>
            <a:endParaRPr lang="en-US" dirty="0"/>
          </a:p>
        </p:txBody>
      </p:sp>
      <p:sp>
        <p:nvSpPr>
          <p:cNvPr id="4" name="Slide Number Placeholder 3"/>
          <p:cNvSpPr>
            <a:spLocks noGrp="1"/>
          </p:cNvSpPr>
          <p:nvPr>
            <p:ph type="sldNum" sz="quarter" idx="10"/>
          </p:nvPr>
        </p:nvSpPr>
        <p:spPr/>
        <p:txBody>
          <a:bodyPr/>
          <a:lstStyle/>
          <a:p>
            <a:fld id="{23ACF1BB-E4EB-514A-BD1C-1D5E4A3FD2FC}" type="slidenum">
              <a:rPr lang="en-US" smtClean="0"/>
              <a:t>6</a:t>
            </a:fld>
            <a:endParaRPr lang="en-US"/>
          </a:p>
        </p:txBody>
      </p:sp>
    </p:spTree>
    <p:extLst>
      <p:ext uri="{BB962C8B-B14F-4D97-AF65-F5344CB8AC3E}">
        <p14:creationId xmlns:p14="http://schemas.microsoft.com/office/powerpoint/2010/main" val="51634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Share this story with your associates</a:t>
            </a:r>
          </a:p>
          <a:p>
            <a:endParaRPr lang="en-US" dirty="0"/>
          </a:p>
        </p:txBody>
      </p:sp>
      <p:sp>
        <p:nvSpPr>
          <p:cNvPr id="4" name="Slide Number Placeholder 3"/>
          <p:cNvSpPr>
            <a:spLocks noGrp="1"/>
          </p:cNvSpPr>
          <p:nvPr>
            <p:ph type="sldNum" sz="quarter" idx="10"/>
          </p:nvPr>
        </p:nvSpPr>
        <p:spPr/>
        <p:txBody>
          <a:bodyPr/>
          <a:lstStyle/>
          <a:p>
            <a:fld id="{23ACF1BB-E4EB-514A-BD1C-1D5E4A3FD2FC}" type="slidenum">
              <a:rPr lang="en-US" smtClean="0"/>
              <a:t>7</a:t>
            </a:fld>
            <a:endParaRPr lang="en-US"/>
          </a:p>
        </p:txBody>
      </p:sp>
    </p:spTree>
    <p:extLst>
      <p:ext uri="{BB962C8B-B14F-4D97-AF65-F5344CB8AC3E}">
        <p14:creationId xmlns:p14="http://schemas.microsoft.com/office/powerpoint/2010/main" val="99326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a:solidFill>
                  <a:schemeClr val="tx1"/>
                </a:solidFill>
                <a:latin typeface="Arial" pitchFamily="34" charset="0"/>
              </a:defRPr>
            </a:lvl1pPr>
            <a:lvl2pPr marL="702756" indent="-270291" defTabSz="912983" eaLnBrk="0" hangingPunct="0">
              <a:defRPr>
                <a:solidFill>
                  <a:schemeClr val="tx1"/>
                </a:solidFill>
                <a:latin typeface="Arial" pitchFamily="34" charset="0"/>
              </a:defRPr>
            </a:lvl2pPr>
            <a:lvl3pPr marL="1081164" indent="-216233" defTabSz="912983" eaLnBrk="0" hangingPunct="0">
              <a:defRPr>
                <a:solidFill>
                  <a:schemeClr val="tx1"/>
                </a:solidFill>
                <a:latin typeface="Arial" pitchFamily="34" charset="0"/>
              </a:defRPr>
            </a:lvl3pPr>
            <a:lvl4pPr marL="1513629" indent="-216233" defTabSz="912983" eaLnBrk="0" hangingPunct="0">
              <a:defRPr>
                <a:solidFill>
                  <a:schemeClr val="tx1"/>
                </a:solidFill>
                <a:latin typeface="Arial" pitchFamily="34" charset="0"/>
              </a:defRPr>
            </a:lvl4pPr>
            <a:lvl5pPr marL="1946095" indent="-216233" defTabSz="912983" eaLnBrk="0" hangingPunct="0">
              <a:defRPr>
                <a:solidFill>
                  <a:schemeClr val="tx1"/>
                </a:solidFill>
                <a:latin typeface="Arial" pitchFamily="34" charset="0"/>
              </a:defRPr>
            </a:lvl5pPr>
            <a:lvl6pPr marL="2378560" indent="-216233" defTabSz="912983" eaLnBrk="0" fontAlgn="base" hangingPunct="0">
              <a:spcBef>
                <a:spcPct val="0"/>
              </a:spcBef>
              <a:spcAft>
                <a:spcPct val="0"/>
              </a:spcAft>
              <a:defRPr>
                <a:solidFill>
                  <a:schemeClr val="tx1"/>
                </a:solidFill>
                <a:latin typeface="Arial" pitchFamily="34" charset="0"/>
              </a:defRPr>
            </a:lvl6pPr>
            <a:lvl7pPr marL="2811026" indent="-216233" defTabSz="912983" eaLnBrk="0" fontAlgn="base" hangingPunct="0">
              <a:spcBef>
                <a:spcPct val="0"/>
              </a:spcBef>
              <a:spcAft>
                <a:spcPct val="0"/>
              </a:spcAft>
              <a:defRPr>
                <a:solidFill>
                  <a:schemeClr val="tx1"/>
                </a:solidFill>
                <a:latin typeface="Arial" pitchFamily="34" charset="0"/>
              </a:defRPr>
            </a:lvl7pPr>
            <a:lvl8pPr marL="3243491" indent="-216233" defTabSz="912983" eaLnBrk="0" fontAlgn="base" hangingPunct="0">
              <a:spcBef>
                <a:spcPct val="0"/>
              </a:spcBef>
              <a:spcAft>
                <a:spcPct val="0"/>
              </a:spcAft>
              <a:defRPr>
                <a:solidFill>
                  <a:schemeClr val="tx1"/>
                </a:solidFill>
                <a:latin typeface="Arial" pitchFamily="34" charset="0"/>
              </a:defRPr>
            </a:lvl8pPr>
            <a:lvl9pPr marL="3675957" indent="-216233" defTabSz="912983" eaLnBrk="0" fontAlgn="base" hangingPunct="0">
              <a:spcBef>
                <a:spcPct val="0"/>
              </a:spcBef>
              <a:spcAft>
                <a:spcPct val="0"/>
              </a:spcAft>
              <a:defRPr>
                <a:solidFill>
                  <a:schemeClr val="tx1"/>
                </a:solidFill>
                <a:latin typeface="Arial" pitchFamily="34" charset="0"/>
              </a:defRPr>
            </a:lvl9pPr>
          </a:lstStyle>
          <a:p>
            <a:pPr eaLnBrk="1" hangingPunct="1">
              <a:defRPr/>
            </a:pPr>
            <a:fld id="{89BBF142-12A4-4028-A118-2A1530BA1B66}" type="slidenum">
              <a:rPr lang="en-US" altLang="en-US" smtClean="0"/>
              <a:pPr eaLnBrk="1" hangingPunct="1">
                <a:defRPr/>
              </a:pPr>
              <a:t>8</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is a tiered approach to communicating a concern.  It also helps to focus a co-worker or a colleague to pay attention to concerns that are being voiced.  This is particularly difficult when communicating against perceived authority, for example if you are a nurse questioning a physician, or a service worker questioning a nurse.  But if patient or worker safety is at risk we must </a:t>
            </a:r>
            <a:r>
              <a:rPr lang="en-US" altLang="en-US" b="1" dirty="0" smtClean="0">
                <a:latin typeface="Arial" pitchFamily="34" charset="0"/>
              </a:rPr>
              <a:t>ask a question</a:t>
            </a:r>
            <a:r>
              <a:rPr lang="en-US" altLang="en-US" dirty="0" smtClean="0">
                <a:latin typeface="Arial" pitchFamily="34" charset="0"/>
              </a:rPr>
              <a:t> – if it isn’t addressed, kick it up a notch and make a </a:t>
            </a:r>
            <a:r>
              <a:rPr lang="en-US" altLang="en-US" b="1" dirty="0" smtClean="0">
                <a:latin typeface="Arial" pitchFamily="34" charset="0"/>
              </a:rPr>
              <a:t>request.</a:t>
            </a:r>
            <a:r>
              <a:rPr lang="en-US" altLang="en-US" dirty="0" smtClean="0">
                <a:latin typeface="Arial" pitchFamily="34" charset="0"/>
              </a:rPr>
              <a:t>  It that doesn’t get the message across, than </a:t>
            </a:r>
            <a:r>
              <a:rPr lang="en-US" altLang="en-US" b="1" dirty="0" smtClean="0">
                <a:latin typeface="Arial" pitchFamily="34" charset="0"/>
              </a:rPr>
              <a:t>voice a concern</a:t>
            </a:r>
            <a:r>
              <a:rPr lang="en-US" altLang="en-US" dirty="0" smtClean="0">
                <a:latin typeface="Arial" pitchFamily="34" charset="0"/>
              </a:rPr>
              <a:t>.  It that doesn’t work, use your </a:t>
            </a:r>
            <a:r>
              <a:rPr lang="en-US" altLang="en-US" b="1" dirty="0" smtClean="0">
                <a:latin typeface="Arial" pitchFamily="34" charset="0"/>
              </a:rPr>
              <a:t>chain of command.</a:t>
            </a:r>
          </a:p>
          <a:p>
            <a:pPr eaLnBrk="1" hangingPunct="1"/>
            <a:endParaRPr lang="en-US" altLang="en-US" b="1" dirty="0" smtClean="0">
              <a:latin typeface="Arial" pitchFamily="34" charset="0"/>
            </a:endParaRP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96975" y="404813"/>
            <a:ext cx="4332288" cy="3251200"/>
          </a:xfrm>
          <a:ln/>
        </p:spPr>
      </p:sp>
      <p:sp>
        <p:nvSpPr>
          <p:cNvPr id="116739" name="Slide Number Placeholder 3"/>
          <p:cNvSpPr>
            <a:spLocks noGrp="1"/>
          </p:cNvSpPr>
          <p:nvPr>
            <p:ph type="sldNum" sz="quarter" idx="5"/>
          </p:nvPr>
        </p:nvSpPr>
        <p:spPr/>
        <p:txBody>
          <a:bodyPr/>
          <a:lstStyle/>
          <a:p>
            <a:pPr defTabSz="891860">
              <a:defRPr/>
            </a:pPr>
            <a:fld id="{A96F8D28-8874-451A-BD25-6A32C47FA88B}" type="slidenum">
              <a:rPr lang="en-US" smtClean="0">
                <a:latin typeface="Arial" pitchFamily="34" charset="0"/>
              </a:rPr>
              <a:pPr defTabSz="891860">
                <a:defRPr/>
              </a:pPr>
              <a:t>9</a:t>
            </a:fld>
            <a:endParaRPr lang="en-US" dirty="0" smtClean="0">
              <a:latin typeface="Arial" pitchFamily="34" charset="0"/>
            </a:endParaRPr>
          </a:p>
        </p:txBody>
      </p:sp>
      <p:sp>
        <p:nvSpPr>
          <p:cNvPr id="5" name="Header Placeholder 3"/>
          <p:cNvSpPr>
            <a:spLocks noGrp="1"/>
          </p:cNvSpPr>
          <p:nvPr>
            <p:ph type="hdr" sz="quarter"/>
          </p:nvPr>
        </p:nvSpPr>
        <p:spPr/>
        <p:txBody>
          <a:bodyPr/>
          <a:lstStyle/>
          <a:p>
            <a:pPr>
              <a:defRPr/>
            </a:pPr>
            <a:r>
              <a:rPr lang="en-US" dirty="0"/>
              <a:t>Leader’s Guide: Safety Behaviors for Error Prevention</a:t>
            </a:r>
          </a:p>
        </p:txBody>
      </p:sp>
      <p:sp>
        <p:nvSpPr>
          <p:cNvPr id="97285" name="Notes Placeholder 2"/>
          <p:cNvSpPr>
            <a:spLocks noGrp="1"/>
          </p:cNvSpPr>
          <p:nvPr>
            <p:ph type="body" idx="3"/>
          </p:nvPr>
        </p:nvSpPr>
        <p:spPr>
          <a:xfrm>
            <a:off x="229195" y="3814537"/>
            <a:ext cx="6012656" cy="42771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itchFamily="34" charset="0"/>
              </a:rPr>
              <a:t>Speaker’s Notes: </a:t>
            </a:r>
          </a:p>
          <a:p>
            <a:r>
              <a:rPr lang="en-US" altLang="en-US" dirty="0" smtClean="0">
                <a:latin typeface="Arial" pitchFamily="34" charset="0"/>
                <a:cs typeface="Arial" pitchFamily="34" charset="0"/>
              </a:rPr>
              <a:t>We ARCC things up because it gives us a specific framework to help deal with Power Distance and Authority Gradients. </a:t>
            </a:r>
          </a:p>
          <a:p>
            <a:pPr>
              <a:buFontTx/>
              <a:buChar char="•"/>
            </a:pPr>
            <a:r>
              <a:rPr lang="en-US" altLang="en-US" dirty="0" smtClean="0">
                <a:latin typeface="Arial" pitchFamily="34" charset="0"/>
                <a:cs typeface="Arial" pitchFamily="34" charset="0"/>
              </a:rPr>
              <a:t>  Power Distance is defined as the extent to which the less powerful expect and accept that power is distributed unequally.  </a:t>
            </a:r>
          </a:p>
          <a:p>
            <a:pPr>
              <a:buFontTx/>
              <a:buChar char="•"/>
            </a:pPr>
            <a:r>
              <a:rPr lang="en-US" altLang="en-US" baseline="0" dirty="0" smtClean="0">
                <a:latin typeface="Arial" pitchFamily="34" charset="0"/>
                <a:cs typeface="Arial" pitchFamily="34" charset="0"/>
              </a:rPr>
              <a:t>  </a:t>
            </a:r>
            <a:r>
              <a:rPr lang="en-US" altLang="en-US" dirty="0" smtClean="0">
                <a:latin typeface="Arial" pitchFamily="34" charset="0"/>
                <a:cs typeface="Arial" pitchFamily="34" charset="0"/>
              </a:rPr>
              <a:t>When there is a very high power distance and you simply do not question superiors or cross gender or professional authority gradients.  </a:t>
            </a:r>
          </a:p>
          <a:p>
            <a:pPr>
              <a:buFontTx/>
              <a:buChar char="•"/>
            </a:pPr>
            <a:r>
              <a:rPr lang="en-US" altLang="en-US" dirty="0" smtClean="0">
                <a:latin typeface="Arial" pitchFamily="34" charset="0"/>
                <a:cs typeface="Arial" pitchFamily="34" charset="0"/>
              </a:rPr>
              <a:t>  Overall in the United States we have moderate power distance but in certain industries and professional groups, including physicians and nurses, it’s quite high.</a:t>
            </a:r>
          </a:p>
          <a:p>
            <a:pPr>
              <a:buFontTx/>
              <a:buChar char="•"/>
            </a:pPr>
            <a:r>
              <a:rPr lang="en-US" altLang="en-US" dirty="0" smtClean="0">
                <a:latin typeface="Arial" pitchFamily="34" charset="0"/>
                <a:cs typeface="Arial" pitchFamily="34" charset="0"/>
              </a:rPr>
              <a:t> This is when a technique like ARCC is so effective.  It gives folks a clear way (in the form of </a:t>
            </a:r>
            <a:r>
              <a:rPr lang="en-US" altLang="en-US" dirty="0" err="1" smtClean="0">
                <a:latin typeface="Arial" pitchFamily="34" charset="0"/>
                <a:cs typeface="Arial" pitchFamily="34" charset="0"/>
              </a:rPr>
              <a:t>codewords</a:t>
            </a:r>
            <a:r>
              <a:rPr lang="en-US" altLang="en-US" dirty="0" smtClean="0">
                <a:latin typeface="Arial" pitchFamily="34" charset="0"/>
                <a:cs typeface="Arial" pitchFamily="34" charset="0"/>
              </a:rPr>
              <a:t>) to elevate their safety concerns to help cross those authority gradient to be an advocate for the patient.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2094-AdvocateExp_PPT_Concept_Cover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1297" cy="6866523"/>
          </a:xfrm>
          <a:prstGeom prst="rect">
            <a:avLst/>
          </a:prstGeom>
        </p:spPr>
      </p:pic>
      <p:sp>
        <p:nvSpPr>
          <p:cNvPr id="2" name="Title 1"/>
          <p:cNvSpPr>
            <a:spLocks noGrp="1"/>
          </p:cNvSpPr>
          <p:nvPr>
            <p:ph type="ctrTitle"/>
          </p:nvPr>
        </p:nvSpPr>
        <p:spPr>
          <a:xfrm>
            <a:off x="1" y="2130426"/>
            <a:ext cx="9143999" cy="1125514"/>
          </a:xfrm>
        </p:spPr>
        <p:txBody>
          <a:bodyPr anchor="b">
            <a:noAutofit/>
          </a:bodyPr>
          <a:lstStyle>
            <a:lvl1pPr algn="ctr">
              <a:defRPr sz="4400" b="0" i="0" baseline="0">
                <a:solidFill>
                  <a:schemeClr val="bg1"/>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3255941"/>
            <a:ext cx="9144000" cy="639729"/>
          </a:xfrm>
        </p:spPr>
        <p:txBody>
          <a:bodyPr>
            <a:normAutofit/>
          </a:bodyPr>
          <a:lstStyle>
            <a:lvl1pPr marL="0" indent="0" algn="ctr">
              <a:buNone/>
              <a:defRPr sz="2200" b="0" i="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9" name="Text Placeholder 38"/>
          <p:cNvSpPr>
            <a:spLocks noGrp="1"/>
          </p:cNvSpPr>
          <p:nvPr>
            <p:ph type="body" sz="quarter" idx="10"/>
          </p:nvPr>
        </p:nvSpPr>
        <p:spPr>
          <a:xfrm>
            <a:off x="0" y="4583114"/>
            <a:ext cx="9144000" cy="592015"/>
          </a:xfrm>
        </p:spPr>
        <p:txBody>
          <a:bodyPr>
            <a:normAutofit/>
          </a:bodyPr>
          <a:lstStyle>
            <a:lvl1pPr marL="0" indent="0" algn="ctr">
              <a:buFontTx/>
              <a:buNone/>
              <a:defRPr sz="1400" b="0" i="0" baseline="0">
                <a:solidFill>
                  <a:schemeClr val="bg1"/>
                </a:solidFill>
                <a:latin typeface="+mn-lt"/>
                <a:cs typeface="Arial"/>
              </a:defRPr>
            </a:lvl1pPr>
          </a:lstStyle>
          <a:p>
            <a:pPr lvl="0"/>
            <a:r>
              <a:rPr lang="en-US" dirty="0" smtClean="0"/>
              <a:t>Click to edit Master text styles</a:t>
            </a:r>
          </a:p>
        </p:txBody>
      </p:sp>
    </p:spTree>
    <p:extLst>
      <p:ext uri="{BB962C8B-B14F-4D97-AF65-F5344CB8AC3E}">
        <p14:creationId xmlns:p14="http://schemas.microsoft.com/office/powerpoint/2010/main" val="290373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afe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p:nvPr>
        </p:nvSpPr>
        <p:spPr>
          <a:xfrm>
            <a:off x="457201" y="1371599"/>
            <a:ext cx="8229600" cy="4572000"/>
          </a:xfrm>
        </p:spPr>
        <p:txBody>
          <a:bodyPr/>
          <a:lstStyle>
            <a:lvl1pPr>
              <a:defRPr sz="2800" b="0" i="0">
                <a:solidFill>
                  <a:schemeClr val="tx1"/>
                </a:solidFill>
                <a:latin typeface="+mn-lt"/>
                <a:cs typeface="Arial"/>
              </a:defRPr>
            </a:lvl1pPr>
            <a:lvl2pPr>
              <a:defRPr sz="2400" b="0" i="0">
                <a:solidFill>
                  <a:schemeClr val="tx1"/>
                </a:solidFill>
                <a:latin typeface="+mn-lt"/>
                <a:cs typeface="Arial"/>
              </a:defRPr>
            </a:lvl2pPr>
            <a:lvl3pPr>
              <a:defRPr sz="2000" b="0" i="0">
                <a:solidFill>
                  <a:schemeClr val="tx1"/>
                </a:solidFill>
                <a:latin typeface="+mn-lt"/>
                <a:cs typeface="Arial"/>
              </a:defRPr>
            </a:lvl3pPr>
            <a:lvl4pPr>
              <a:defRPr sz="1800" b="0" i="0">
                <a:solidFill>
                  <a:schemeClr val="tx1"/>
                </a:solidFill>
                <a:latin typeface="+mn-lt"/>
                <a:cs typeface="Arial"/>
              </a:defRPr>
            </a:lvl4pPr>
            <a:lvl5pPr>
              <a:defRPr sz="1400" b="0" i="0">
                <a:solidFill>
                  <a:srgbClr val="4C4D4C"/>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Picture Placeholder 2"/>
          <p:cNvSpPr>
            <a:spLocks noGrp="1"/>
          </p:cNvSpPr>
          <p:nvPr>
            <p:ph type="pic" idx="1"/>
          </p:nvPr>
        </p:nvSpPr>
        <p:spPr>
          <a:xfrm>
            <a:off x="6034729" y="1371600"/>
            <a:ext cx="2652072" cy="2314665"/>
          </a:xfrm>
        </p:spPr>
        <p:txBody>
          <a:bodyPr rtlCol="0" anchor="ctr">
            <a:normAutofit/>
          </a:bodyPr>
          <a:lstStyle>
            <a:lvl1pPr marL="0" indent="0" algn="ctr">
              <a:buNone/>
              <a:defRPr sz="1200" b="0" i="0">
                <a:latin typeface="+mn-lt"/>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9" name="Title 1"/>
          <p:cNvSpPr>
            <a:spLocks noGrp="1"/>
          </p:cNvSpPr>
          <p:nvPr>
            <p:ph type="title"/>
          </p:nvPr>
        </p:nvSpPr>
        <p:spPr>
          <a:xfrm>
            <a:off x="457201" y="228600"/>
            <a:ext cx="8229600" cy="867427"/>
          </a:xfrm>
        </p:spPr>
        <p:txBody>
          <a:bodyPr anchor="b">
            <a:noAutofit/>
          </a:bodyPr>
          <a:lstStyle>
            <a:lvl1pPr algn="l">
              <a:lnSpc>
                <a:spcPct val="70000"/>
              </a:lnSpc>
              <a:defRPr sz="4000" b="0" i="0">
                <a:solidFill>
                  <a:schemeClr val="accent4"/>
                </a:solidFill>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02635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fe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p:nvPr>
        </p:nvSpPr>
        <p:spPr>
          <a:xfrm>
            <a:off x="457201" y="1371599"/>
            <a:ext cx="8229600" cy="4572000"/>
          </a:xfrm>
        </p:spPr>
        <p:txBody>
          <a:bodyPr/>
          <a:lstStyle>
            <a:lvl1pPr>
              <a:defRPr sz="2800" b="0" i="0">
                <a:solidFill>
                  <a:schemeClr val="tx1"/>
                </a:solidFill>
                <a:latin typeface="+mn-lt"/>
                <a:cs typeface="Arial"/>
              </a:defRPr>
            </a:lvl1pPr>
            <a:lvl2pPr>
              <a:defRPr sz="2400" b="0" i="0">
                <a:solidFill>
                  <a:schemeClr val="tx1"/>
                </a:solidFill>
                <a:latin typeface="+mn-lt"/>
                <a:cs typeface="Arial"/>
              </a:defRPr>
            </a:lvl2pPr>
            <a:lvl3pPr>
              <a:defRPr sz="2000" b="0" i="0">
                <a:solidFill>
                  <a:schemeClr val="tx1"/>
                </a:solidFill>
                <a:latin typeface="+mn-lt"/>
                <a:cs typeface="Arial"/>
              </a:defRPr>
            </a:lvl3pPr>
            <a:lvl4pPr>
              <a:defRPr sz="1800" b="0" i="0">
                <a:solidFill>
                  <a:schemeClr val="tx1"/>
                </a:solidFill>
                <a:latin typeface="+mn-lt"/>
                <a:cs typeface="Arial"/>
              </a:defRPr>
            </a:lvl4pPr>
            <a:lvl5pPr>
              <a:defRPr sz="1400" b="0" i="0">
                <a:solidFill>
                  <a:srgbClr val="4C4D4C"/>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p:nvPr>
        </p:nvSpPr>
        <p:spPr>
          <a:xfrm>
            <a:off x="457201" y="228600"/>
            <a:ext cx="8229600" cy="867427"/>
          </a:xfrm>
        </p:spPr>
        <p:txBody>
          <a:bodyPr anchor="b">
            <a:noAutofit/>
          </a:bodyPr>
          <a:lstStyle>
            <a:lvl1pPr algn="l">
              <a:lnSpc>
                <a:spcPct val="70000"/>
              </a:lnSpc>
              <a:defRPr sz="4000" b="0" i="0">
                <a:solidFill>
                  <a:schemeClr val="accent4"/>
                </a:solidFill>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0018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afet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p:nvPr>
        </p:nvSpPr>
        <p:spPr>
          <a:xfrm>
            <a:off x="457201" y="1371599"/>
            <a:ext cx="4023360" cy="4572000"/>
          </a:xfrm>
        </p:spPr>
        <p:txBody>
          <a:bodyPr/>
          <a:lstStyle>
            <a:lvl1pPr>
              <a:defRPr sz="2800" b="0" i="0">
                <a:solidFill>
                  <a:schemeClr val="tx1"/>
                </a:solidFill>
                <a:latin typeface="+mn-lt"/>
                <a:cs typeface="Arial"/>
              </a:defRPr>
            </a:lvl1pPr>
            <a:lvl2pPr>
              <a:defRPr sz="2400" b="0" i="0">
                <a:solidFill>
                  <a:schemeClr val="tx1"/>
                </a:solidFill>
                <a:latin typeface="+mn-lt"/>
                <a:cs typeface="Arial"/>
              </a:defRPr>
            </a:lvl2pPr>
            <a:lvl3pPr>
              <a:defRPr sz="2000" b="0" i="0">
                <a:solidFill>
                  <a:schemeClr val="tx1"/>
                </a:solidFill>
                <a:latin typeface="+mn-lt"/>
                <a:cs typeface="Arial"/>
              </a:defRPr>
            </a:lvl3pPr>
            <a:lvl4pPr>
              <a:defRPr sz="1800" b="0" i="0">
                <a:solidFill>
                  <a:schemeClr val="tx1"/>
                </a:solidFill>
                <a:latin typeface="+mn-lt"/>
                <a:cs typeface="Arial"/>
              </a:defRPr>
            </a:lvl4pPr>
            <a:lvl5pPr>
              <a:defRPr sz="1400" b="0" i="0">
                <a:solidFill>
                  <a:srgbClr val="4C4D4C"/>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p:nvPr>
        </p:nvSpPr>
        <p:spPr>
          <a:xfrm>
            <a:off x="457201" y="228600"/>
            <a:ext cx="8229600" cy="867427"/>
          </a:xfrm>
        </p:spPr>
        <p:txBody>
          <a:bodyPr anchor="b">
            <a:noAutofit/>
          </a:bodyPr>
          <a:lstStyle>
            <a:lvl1pPr algn="l">
              <a:lnSpc>
                <a:spcPct val="70000"/>
              </a:lnSpc>
              <a:defRPr sz="4000" b="0" i="0">
                <a:solidFill>
                  <a:schemeClr val="accent4"/>
                </a:solidFill>
                <a:latin typeface="Calibri"/>
                <a:cs typeface="Calibri"/>
              </a:defRPr>
            </a:lvl1pPr>
          </a:lstStyle>
          <a:p>
            <a:r>
              <a:rPr lang="en-US" dirty="0" smtClean="0"/>
              <a:t>Click to edit Master title style</a:t>
            </a:r>
            <a:endParaRPr lang="en-US" dirty="0"/>
          </a:p>
        </p:txBody>
      </p:sp>
      <p:sp>
        <p:nvSpPr>
          <p:cNvPr id="4" name="Content Placeholder 2"/>
          <p:cNvSpPr>
            <a:spLocks noGrp="1"/>
          </p:cNvSpPr>
          <p:nvPr>
            <p:ph idx="13"/>
          </p:nvPr>
        </p:nvSpPr>
        <p:spPr>
          <a:xfrm>
            <a:off x="4663441" y="1371599"/>
            <a:ext cx="4023360" cy="4572000"/>
          </a:xfrm>
        </p:spPr>
        <p:txBody>
          <a:bodyPr/>
          <a:lstStyle>
            <a:lvl1pPr>
              <a:defRPr sz="2800" b="0" i="0">
                <a:solidFill>
                  <a:schemeClr val="tx1"/>
                </a:solidFill>
                <a:latin typeface="+mn-lt"/>
                <a:cs typeface="Arial"/>
              </a:defRPr>
            </a:lvl1pPr>
            <a:lvl2pPr>
              <a:defRPr sz="2400" b="0" i="0">
                <a:solidFill>
                  <a:schemeClr val="tx1"/>
                </a:solidFill>
                <a:latin typeface="+mn-lt"/>
                <a:cs typeface="Arial"/>
              </a:defRPr>
            </a:lvl2pPr>
            <a:lvl3pPr>
              <a:defRPr sz="2000" b="0" i="0">
                <a:solidFill>
                  <a:schemeClr val="tx1"/>
                </a:solidFill>
                <a:latin typeface="+mn-lt"/>
                <a:cs typeface="Arial"/>
              </a:defRPr>
            </a:lvl3pPr>
            <a:lvl4pPr>
              <a:defRPr sz="1800" b="0" i="0">
                <a:solidFill>
                  <a:schemeClr val="tx1"/>
                </a:solidFill>
                <a:latin typeface="+mn-lt"/>
                <a:cs typeface="Arial"/>
              </a:defRPr>
            </a:lvl4pPr>
            <a:lvl5pPr>
              <a:defRPr sz="1400" b="0" i="0">
                <a:solidFill>
                  <a:srgbClr val="4C4D4C"/>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346410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474" y="1794283"/>
            <a:ext cx="8013698" cy="1203854"/>
          </a:xfrm>
        </p:spPr>
        <p:txBody>
          <a:bodyPr anchor="b">
            <a:noAutofit/>
          </a:bodyPr>
          <a:lstStyle>
            <a:lvl1pPr algn="l">
              <a:lnSpc>
                <a:spcPct val="90000"/>
              </a:lnSpc>
              <a:spcAft>
                <a:spcPts val="0"/>
              </a:spcAft>
              <a:defRPr sz="4000" b="0" i="0" strike="noStrike" cap="none">
                <a:solidFill>
                  <a:srgbClr val="64629B"/>
                </a:solidFill>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896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BFEC0-F7DB-44E2-9623-2E77ECE2195C}" type="datetimeFigureOut">
              <a:rPr lang="en-US" smtClean="0"/>
              <a:t>5/13/2014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8DDC8-2B50-4B42-AFAB-4196190FD7E1}" type="slidenum">
              <a:rPr lang="en-US" smtClean="0"/>
              <a:t>‹#›</a:t>
            </a:fld>
            <a:endParaRPr lang="en-US"/>
          </a:p>
        </p:txBody>
      </p:sp>
    </p:spTree>
    <p:extLst>
      <p:ext uri="{BB962C8B-B14F-4D97-AF65-F5344CB8AC3E}">
        <p14:creationId xmlns:p14="http://schemas.microsoft.com/office/powerpoint/2010/main" val="405598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421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4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674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274638"/>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1" y="1371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0"/>
            <a:ext cx="2133600" cy="365125"/>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1">
                    <a:tint val="75000"/>
                  </a:schemeClr>
                </a:solidFill>
                <a:latin typeface="+mn-lt"/>
                <a:ea typeface="+mn-ea"/>
                <a:cs typeface="+mn-cs"/>
              </a:defRPr>
            </a:lvl1pPr>
          </a:lstStyle>
          <a:p>
            <a:pPr>
              <a:defRPr/>
            </a:pPr>
            <a:fld id="{276466E4-1372-C148-9CAA-E147776F6765}" type="datetimeFigureOut">
              <a:rPr lang="en-US" smtClean="0"/>
              <a:pPr>
                <a:defRPr/>
              </a:pPr>
              <a:t>5/13/2014</a:t>
            </a:fld>
            <a:endParaRPr lang="en-US" dirty="0"/>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1" y="6356350"/>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ea typeface="+mn-ea"/>
                <a:cs typeface="+mn-cs"/>
              </a:defRPr>
            </a:lvl1pPr>
          </a:lstStyle>
          <a:p>
            <a:pPr>
              <a:defRPr/>
            </a:pPr>
            <a:fld id="{9326FEAD-D079-E546-9837-22E885F6AFA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9" r:id="rId2"/>
    <p:sldLayoutId id="2147483707" r:id="rId3"/>
    <p:sldLayoutId id="2147483710" r:id="rId4"/>
    <p:sldLayoutId id="2147483708" r:id="rId5"/>
    <p:sldLayoutId id="2147483712" r:id="rId6"/>
    <p:sldLayoutId id="2147483713" r:id="rId7"/>
    <p:sldLayoutId id="2147483714" r:id="rId8"/>
    <p:sldLayoutId id="2147483715" r:id="rId9"/>
  </p:sldLayoutIdLst>
  <p:txStyles>
    <p:titleStyle>
      <a:lvl1pPr algn="ctr" defTabSz="457200" rtl="0" eaLnBrk="1" fontAlgn="base" hangingPunct="1">
        <a:spcBef>
          <a:spcPct val="0"/>
        </a:spcBef>
        <a:spcAft>
          <a:spcPct val="0"/>
        </a:spcAft>
        <a:defRPr sz="40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B0C123"/>
        </a:buClr>
        <a:buFont typeface="Arial" panose="020B0604020202020204" pitchFamily="34"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B0C123"/>
        </a:buClr>
        <a:buFont typeface="Arial" panose="020B0604020202020204" pitchFamily="34"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B0C123"/>
        </a:buClr>
        <a:buFont typeface="Arial" panose="020B0604020202020204" pitchFamily="34"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6/6e/Symbol_merge_discussion.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BBE Training</a:t>
            </a:r>
            <a:endParaRPr lang="en-US" dirty="0">
              <a:solidFill>
                <a:schemeClr val="bg1"/>
              </a:solidFill>
            </a:endParaRPr>
          </a:p>
        </p:txBody>
      </p:sp>
      <p:sp>
        <p:nvSpPr>
          <p:cNvPr id="3" name="Subtitle 2"/>
          <p:cNvSpPr>
            <a:spLocks noGrp="1"/>
          </p:cNvSpPr>
          <p:nvPr>
            <p:ph type="subTitle" idx="1"/>
          </p:nvPr>
        </p:nvSpPr>
        <p:spPr/>
        <p:txBody>
          <a:bodyPr>
            <a:noAutofit/>
          </a:bodyPr>
          <a:lstStyle/>
          <a:p>
            <a:r>
              <a:rPr lang="en-US" sz="3600" dirty="0" smtClean="0">
                <a:solidFill>
                  <a:srgbClr val="B0C123"/>
                </a:solidFill>
              </a:rPr>
              <a:t>Never Leave your Wingman</a:t>
            </a:r>
            <a:endParaRPr lang="en-US" sz="3600" dirty="0">
              <a:solidFill>
                <a:srgbClr val="B0C123"/>
              </a:solidFill>
            </a:endParaRPr>
          </a:p>
        </p:txBody>
      </p:sp>
      <p:sp>
        <p:nvSpPr>
          <p:cNvPr id="4" name="Text Placeholder 3"/>
          <p:cNvSpPr>
            <a:spLocks noGrp="1"/>
          </p:cNvSpPr>
          <p:nvPr>
            <p:ph type="body" sz="quarter" idx="10"/>
          </p:nvPr>
        </p:nvSpPr>
        <p:spPr>
          <a:xfrm>
            <a:off x="1" y="4879121"/>
            <a:ext cx="9144000" cy="592015"/>
          </a:xfrm>
        </p:spPr>
        <p:txBody>
          <a:bodyPr>
            <a:normAutofit/>
          </a:bodyPr>
          <a:lstStyle/>
          <a:p>
            <a:r>
              <a:rPr lang="en-US" sz="2400" dirty="0" smtClean="0">
                <a:solidFill>
                  <a:schemeClr val="bg1"/>
                </a:solidFill>
              </a:rPr>
              <a:t>May 2014</a:t>
            </a:r>
            <a:endParaRPr lang="en-US" sz="2400" dirty="0">
              <a:solidFill>
                <a:schemeClr val="bg1"/>
              </a:solidFill>
            </a:endParaRPr>
          </a:p>
        </p:txBody>
      </p:sp>
    </p:spTree>
    <p:extLst>
      <p:ext uri="{BB962C8B-B14F-4D97-AF65-F5344CB8AC3E}">
        <p14:creationId xmlns:p14="http://schemas.microsoft.com/office/powerpoint/2010/main" val="386300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2"/>
          </p:nvPr>
        </p:nvSpPr>
        <p:spPr>
          <a:xfrm>
            <a:off x="838200" y="1231899"/>
            <a:ext cx="5080000" cy="2209801"/>
          </a:xfrm>
        </p:spPr>
        <p:txBody>
          <a:bodyPr/>
          <a:lstStyle/>
          <a:p>
            <a:pPr marL="0" indent="0">
              <a:lnSpc>
                <a:spcPct val="120000"/>
              </a:lnSpc>
              <a:spcBef>
                <a:spcPts val="600"/>
              </a:spcBef>
              <a:spcAft>
                <a:spcPts val="600"/>
              </a:spcAft>
              <a:buNone/>
              <a:defRPr/>
            </a:pPr>
            <a:r>
              <a:rPr lang="en-US" altLang="en-US" sz="2400" dirty="0" smtClean="0"/>
              <a:t>A surgical  nurse informed (</a:t>
            </a:r>
            <a:r>
              <a:rPr lang="en-US" altLang="en-US" sz="2400" b="1" dirty="0" smtClean="0">
                <a:solidFill>
                  <a:srgbClr val="C00000"/>
                </a:solidFill>
              </a:rPr>
              <a:t>A</a:t>
            </a:r>
            <a:r>
              <a:rPr lang="en-US" altLang="en-US" sz="2400" dirty="0" smtClean="0"/>
              <a:t>sk) the operative team that the sponge counts were off at the end of the case, indicating that a sponge may have been inadvertently left inside the patient, </a:t>
            </a:r>
          </a:p>
        </p:txBody>
      </p:sp>
      <p:sp>
        <p:nvSpPr>
          <p:cNvPr id="59394" name="Title 1"/>
          <p:cNvSpPr>
            <a:spLocks noGrp="1"/>
          </p:cNvSpPr>
          <p:nvPr>
            <p:ph type="title"/>
          </p:nvPr>
        </p:nvSpPr>
        <p:spPr/>
        <p:txBody>
          <a:bodyPr/>
          <a:lstStyle/>
          <a:p>
            <a:r>
              <a:rPr lang="en-US" altLang="en-US" dirty="0" smtClean="0"/>
              <a:t>An ARCC Success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1231899"/>
            <a:ext cx="23336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431801" y="33909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800" b="0" i="0" kern="1200">
                <a:solidFill>
                  <a:schemeClr val="tx1"/>
                </a:solidFill>
                <a:latin typeface="+mn-lt"/>
                <a:ea typeface="ＭＳ Ｐゴシック" charset="0"/>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400" b="0" i="0" kern="1200">
                <a:solidFill>
                  <a:schemeClr val="tx1"/>
                </a:solidFill>
                <a:latin typeface="+mn-lt"/>
                <a:ea typeface="ＭＳ Ｐゴシック" charset="0"/>
                <a:cs typeface="Arial"/>
              </a:defRPr>
            </a:lvl2pPr>
            <a:lvl3pPr marL="1143000" indent="-228600" algn="l" defTabSz="457200" rtl="0" eaLnBrk="1" fontAlgn="base" hangingPunct="1">
              <a:spcBef>
                <a:spcPct val="20000"/>
              </a:spcBef>
              <a:spcAft>
                <a:spcPct val="0"/>
              </a:spcAft>
              <a:buClr>
                <a:srgbClr val="B0C123"/>
              </a:buClr>
              <a:buFont typeface="Arial" panose="020B0604020202020204" pitchFamily="34" charset="0"/>
              <a:buChar char="•"/>
              <a:defRPr sz="2000" b="0" i="0" kern="1200">
                <a:solidFill>
                  <a:schemeClr val="tx1"/>
                </a:solidFill>
                <a:latin typeface="+mn-lt"/>
                <a:ea typeface="ＭＳ Ｐゴシック" charset="0"/>
                <a:cs typeface="Arial"/>
              </a:defRPr>
            </a:lvl3pPr>
            <a:lvl4pPr marL="1600200" indent="-228600" algn="l" defTabSz="457200" rtl="0" eaLnBrk="1" fontAlgn="base" hangingPunct="1">
              <a:spcBef>
                <a:spcPct val="20000"/>
              </a:spcBef>
              <a:spcAft>
                <a:spcPct val="0"/>
              </a:spcAft>
              <a:buClr>
                <a:srgbClr val="B0C123"/>
              </a:buClr>
              <a:buFont typeface="Arial" panose="020B0604020202020204" pitchFamily="34" charset="0"/>
              <a:buChar char="•"/>
              <a:defRPr sz="1800" b="0" i="0" kern="1200">
                <a:solidFill>
                  <a:schemeClr val="tx1"/>
                </a:solidFill>
                <a:latin typeface="+mn-lt"/>
                <a:ea typeface="ＭＳ Ｐゴシック" charset="0"/>
                <a:cs typeface="Arial"/>
              </a:defRPr>
            </a:lvl4pPr>
            <a:lvl5pPr marL="2057400" indent="-228600" algn="l" defTabSz="457200" rtl="0" eaLnBrk="1" fontAlgn="base" hangingPunct="1">
              <a:spcBef>
                <a:spcPct val="20000"/>
              </a:spcBef>
              <a:spcAft>
                <a:spcPct val="0"/>
              </a:spcAft>
              <a:buClr>
                <a:srgbClr val="B0C123"/>
              </a:buClr>
              <a:buFont typeface="Arial" panose="020B0604020202020204" pitchFamily="34" charset="0"/>
              <a:buChar char="•"/>
              <a:defRPr sz="1400" b="0" i="0" kern="1200">
                <a:solidFill>
                  <a:srgbClr val="4C4D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lnSpc>
                <a:spcPct val="120000"/>
              </a:lnSpc>
              <a:spcBef>
                <a:spcPts val="400"/>
              </a:spcBef>
              <a:spcAft>
                <a:spcPts val="400"/>
              </a:spcAft>
              <a:buNone/>
              <a:defRPr/>
            </a:pPr>
            <a:r>
              <a:rPr lang="en-US" altLang="en-US" dirty="0" smtClean="0"/>
              <a:t>Mark.  The surgeon continued to close the incision and told the team that he was certain he had not left a sponge in the patient. The team </a:t>
            </a:r>
            <a:r>
              <a:rPr lang="en-US" altLang="en-US" b="1" dirty="0" smtClean="0">
                <a:solidFill>
                  <a:srgbClr val="C00000"/>
                </a:solidFill>
              </a:rPr>
              <a:t>R</a:t>
            </a:r>
            <a:r>
              <a:rPr lang="en-US" altLang="en-US" dirty="0" smtClean="0"/>
              <a:t>equested a second look.  </a:t>
            </a:r>
            <a:r>
              <a:rPr lang="en-US" altLang="en-US" sz="2400" dirty="0" smtClean="0"/>
              <a:t>The team voiced a </a:t>
            </a:r>
            <a:r>
              <a:rPr lang="en-US" altLang="en-US" sz="2400" b="1" dirty="0" smtClean="0">
                <a:solidFill>
                  <a:srgbClr val="C00000"/>
                </a:solidFill>
              </a:rPr>
              <a:t>C</a:t>
            </a:r>
            <a:r>
              <a:rPr lang="en-US" altLang="en-US" sz="2400" dirty="0" smtClean="0"/>
              <a:t>oncern that they were missing a sponge.  An x-ray was taken and the sponge located inside the </a:t>
            </a:r>
            <a:r>
              <a:rPr lang="en-US" altLang="en-US" dirty="0" smtClean="0"/>
              <a:t>Mark</a:t>
            </a:r>
            <a:r>
              <a:rPr lang="en-US" altLang="en-US" sz="2400" dirty="0" smtClean="0"/>
              <a:t>’s abdomen.  It was removed without incident.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2"/>
          </p:nvPr>
        </p:nvSpPr>
        <p:spPr>
          <a:xfrm>
            <a:off x="685799" y="1371599"/>
            <a:ext cx="8001001" cy="4572000"/>
          </a:xfrm>
        </p:spPr>
        <p:txBody>
          <a:bodyPr/>
          <a:lstStyle/>
          <a:p>
            <a:pPr marL="0" indent="0">
              <a:lnSpc>
                <a:spcPct val="125000"/>
              </a:lnSpc>
              <a:buNone/>
            </a:pPr>
            <a:r>
              <a:rPr lang="en-US" altLang="en-US" sz="2400" dirty="0" smtClean="0"/>
              <a:t>Emma was in active labor. The care team noted significant drops in fetal heart rates. Not much progress was noted in the labor after applying vacuum extraction three times to assist</a:t>
            </a:r>
            <a:endParaRPr lang="en-US" altLang="en-US" dirty="0" smtClean="0"/>
          </a:p>
        </p:txBody>
      </p:sp>
      <p:sp>
        <p:nvSpPr>
          <p:cNvPr id="60418" name="Title 1"/>
          <p:cNvSpPr>
            <a:spLocks noGrp="1"/>
          </p:cNvSpPr>
          <p:nvPr>
            <p:ph type="title"/>
          </p:nvPr>
        </p:nvSpPr>
        <p:spPr/>
        <p:txBody>
          <a:bodyPr/>
          <a:lstStyle/>
          <a:p>
            <a:r>
              <a:rPr lang="en-US" altLang="en-US" dirty="0" smtClean="0"/>
              <a:t>A Failure of ARCC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2993207"/>
            <a:ext cx="1730098" cy="259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2603500" y="2768599"/>
            <a:ext cx="6311900" cy="298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800" b="0" i="0" kern="1200">
                <a:solidFill>
                  <a:schemeClr val="tx1"/>
                </a:solidFill>
                <a:latin typeface="+mn-lt"/>
                <a:ea typeface="ＭＳ Ｐゴシック" charset="0"/>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400" b="0" i="0" kern="1200">
                <a:solidFill>
                  <a:schemeClr val="tx1"/>
                </a:solidFill>
                <a:latin typeface="+mn-lt"/>
                <a:ea typeface="ＭＳ Ｐゴシック" charset="0"/>
                <a:cs typeface="Arial"/>
              </a:defRPr>
            </a:lvl2pPr>
            <a:lvl3pPr marL="1143000" indent="-228600" algn="l" defTabSz="457200" rtl="0" eaLnBrk="1" fontAlgn="base" hangingPunct="1">
              <a:spcBef>
                <a:spcPct val="20000"/>
              </a:spcBef>
              <a:spcAft>
                <a:spcPct val="0"/>
              </a:spcAft>
              <a:buClr>
                <a:srgbClr val="B0C123"/>
              </a:buClr>
              <a:buFont typeface="Arial" panose="020B0604020202020204" pitchFamily="34" charset="0"/>
              <a:buChar char="•"/>
              <a:defRPr sz="2000" b="0" i="0" kern="1200">
                <a:solidFill>
                  <a:schemeClr val="tx1"/>
                </a:solidFill>
                <a:latin typeface="+mn-lt"/>
                <a:ea typeface="ＭＳ Ｐゴシック" charset="0"/>
                <a:cs typeface="Arial"/>
              </a:defRPr>
            </a:lvl3pPr>
            <a:lvl4pPr marL="1600200" indent="-228600" algn="l" defTabSz="457200" rtl="0" eaLnBrk="1" fontAlgn="base" hangingPunct="1">
              <a:spcBef>
                <a:spcPct val="20000"/>
              </a:spcBef>
              <a:spcAft>
                <a:spcPct val="0"/>
              </a:spcAft>
              <a:buClr>
                <a:srgbClr val="B0C123"/>
              </a:buClr>
              <a:buFont typeface="Arial" panose="020B0604020202020204" pitchFamily="34" charset="0"/>
              <a:buChar char="•"/>
              <a:defRPr sz="1800" b="0" i="0" kern="1200">
                <a:solidFill>
                  <a:schemeClr val="tx1"/>
                </a:solidFill>
                <a:latin typeface="+mn-lt"/>
                <a:ea typeface="ＭＳ Ｐゴシック" charset="0"/>
                <a:cs typeface="Arial"/>
              </a:defRPr>
            </a:lvl4pPr>
            <a:lvl5pPr marL="2057400" indent="-228600" algn="l" defTabSz="457200" rtl="0" eaLnBrk="1" fontAlgn="base" hangingPunct="1">
              <a:spcBef>
                <a:spcPct val="20000"/>
              </a:spcBef>
              <a:spcAft>
                <a:spcPct val="0"/>
              </a:spcAft>
              <a:buClr>
                <a:srgbClr val="B0C123"/>
              </a:buClr>
              <a:buFont typeface="Arial" panose="020B0604020202020204" pitchFamily="34" charset="0"/>
              <a:buChar char="•"/>
              <a:defRPr sz="1400" b="0" i="0" kern="1200">
                <a:solidFill>
                  <a:srgbClr val="4C4D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5000"/>
              </a:lnSpc>
              <a:buNone/>
            </a:pPr>
            <a:r>
              <a:rPr lang="en-US" altLang="en-US" sz="2400" dirty="0" smtClean="0"/>
              <a:t>with delivery.  The nurses were concerned, but were uncomfortable raising their concerns to the OB.  Emma was allowed to push for an additional 45 minutes and her baby girl was delivered with no respiratory effort and a faint heartbeat.  Emma’s daughter expired.</a:t>
            </a:r>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2"/>
          </p:nvPr>
        </p:nvSpPr>
        <p:spPr>
          <a:xfrm>
            <a:off x="457201" y="1663699"/>
            <a:ext cx="8229600" cy="3454401"/>
          </a:xfrm>
        </p:spPr>
        <p:txBody>
          <a:bodyPr/>
          <a:lstStyle/>
          <a:p>
            <a:pPr eaLnBrk="1" hangingPunct="1">
              <a:spcBef>
                <a:spcPts val="1200"/>
              </a:spcBef>
              <a:spcAft>
                <a:spcPts val="1200"/>
              </a:spcAft>
            </a:pPr>
            <a:r>
              <a:rPr lang="en-US" altLang="en-US" sz="2400" dirty="0" smtClean="0">
                <a:cs typeface="Arial" pitchFamily="34" charset="0"/>
              </a:rPr>
              <a:t>Use the scenarios provided to discuss how you can Peer Check or Peer Coach when needed to catch errors</a:t>
            </a:r>
          </a:p>
          <a:p>
            <a:pPr eaLnBrk="1" hangingPunct="1">
              <a:spcBef>
                <a:spcPts val="1200"/>
              </a:spcBef>
              <a:spcAft>
                <a:spcPts val="1200"/>
              </a:spcAft>
            </a:pPr>
            <a:r>
              <a:rPr lang="en-US" altLang="en-US" sz="2400" dirty="0" smtClean="0">
                <a:cs typeface="Arial" pitchFamily="34" charset="0"/>
              </a:rPr>
              <a:t>Some of the scenarios may need you to escalate your concerns</a:t>
            </a:r>
          </a:p>
          <a:p>
            <a:pPr eaLnBrk="1" hangingPunct="1">
              <a:spcBef>
                <a:spcPts val="1200"/>
              </a:spcBef>
              <a:spcAft>
                <a:spcPts val="1200"/>
              </a:spcAft>
            </a:pPr>
            <a:r>
              <a:rPr lang="en-US" altLang="en-US" sz="2400" dirty="0" smtClean="0">
                <a:cs typeface="Arial" pitchFamily="34" charset="0"/>
              </a:rPr>
              <a:t>Talk about how you can use ARCC to escalate in a non-threatening yet assertive manner</a:t>
            </a:r>
          </a:p>
          <a:p>
            <a:pPr lvl="1" eaLnBrk="1" hangingPunct="1">
              <a:spcBef>
                <a:spcPts val="1200"/>
              </a:spcBef>
              <a:spcAft>
                <a:spcPts val="1200"/>
              </a:spcAft>
            </a:pPr>
            <a:endParaRPr lang="en-US" altLang="en-US" dirty="0" smtClean="0">
              <a:cs typeface="Arial" pitchFamily="34" charset="0"/>
            </a:endParaRPr>
          </a:p>
          <a:p>
            <a:pPr lvl="1" eaLnBrk="1" hangingPunct="1">
              <a:buFont typeface="Arial" pitchFamily="34" charset="0"/>
              <a:buNone/>
            </a:pPr>
            <a:endParaRPr lang="en-US" altLang="en-US" sz="2000" dirty="0" smtClean="0">
              <a:cs typeface="Arial" pitchFamily="34" charset="0"/>
            </a:endParaRPr>
          </a:p>
        </p:txBody>
      </p:sp>
      <p:sp>
        <p:nvSpPr>
          <p:cNvPr id="61442" name="Title 1"/>
          <p:cNvSpPr>
            <a:spLocks noGrp="1"/>
          </p:cNvSpPr>
          <p:nvPr>
            <p:ph type="title"/>
          </p:nvPr>
        </p:nvSpPr>
        <p:spPr/>
        <p:txBody>
          <a:bodyPr/>
          <a:lstStyle/>
          <a:p>
            <a:r>
              <a:rPr lang="en-US" altLang="en-US" dirty="0" smtClean="0"/>
              <a:t>Never Leave Your Wingman</a:t>
            </a:r>
            <a:endParaRPr lang="en-US" altLang="en-US" b="1" dirty="0" smtClean="0">
              <a:solidFill>
                <a:srgbClr val="C00000"/>
              </a:solidFill>
            </a:endParaRPr>
          </a:p>
        </p:txBody>
      </p:sp>
      <p:pic>
        <p:nvPicPr>
          <p:cNvPr id="61444" name="Picture 3" descr="File:Symbol merge discussi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3" y="139700"/>
            <a:ext cx="10366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5" name="Group 81"/>
          <p:cNvGraphicFramePr>
            <a:graphicFrameLocks noGrp="1"/>
          </p:cNvGraphicFramePr>
          <p:nvPr>
            <p:ph idx="12"/>
            <p:extLst>
              <p:ext uri="{D42A27DB-BD31-4B8C-83A1-F6EECF244321}">
                <p14:modId xmlns:p14="http://schemas.microsoft.com/office/powerpoint/2010/main" val="4125477967"/>
              </p:ext>
            </p:extLst>
          </p:nvPr>
        </p:nvGraphicFramePr>
        <p:xfrm>
          <a:off x="609600" y="892826"/>
          <a:ext cx="7785100" cy="5036346"/>
        </p:xfrm>
        <a:graphic>
          <a:graphicData uri="http://schemas.openxmlformats.org/drawingml/2006/table">
            <a:tbl>
              <a:tblPr/>
              <a:tblGrid>
                <a:gridCol w="3892550"/>
                <a:gridCol w="3892550"/>
              </a:tblGrid>
              <a:tr h="4749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Behavior Based Expectation</a:t>
                      </a:r>
                    </a:p>
                  </a:txBody>
                  <a:tcPr marL="82074" marR="82074" marT="45712" marB="45712"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1" i="0" u="none" strike="noStrike" cap="none" normalizeH="0" baseline="0" dirty="0" smtClean="0">
                          <a:ln>
                            <a:noFill/>
                          </a:ln>
                          <a:solidFill>
                            <a:schemeClr val="tx1"/>
                          </a:solidFill>
                          <a:effectLst/>
                          <a:latin typeface="+mn-lt"/>
                          <a:cs typeface="Arial" pitchFamily="34" charset="0"/>
                        </a:rPr>
                        <a:t>Error Prevention Tools</a:t>
                      </a:r>
                    </a:p>
                  </a:txBody>
                  <a:tcPr marL="82074" marR="82074" marT="45712" marB="45712"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6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2000" b="1" i="0" u="none" strike="noStrike" cap="none" normalizeH="0" baseline="0" dirty="0" smtClean="0">
                          <a:ln>
                            <a:noFill/>
                          </a:ln>
                          <a:solidFill>
                            <a:srgbClr val="333399"/>
                          </a:solidFill>
                          <a:effectLst/>
                          <a:latin typeface="+mn-lt"/>
                          <a:cs typeface="Arial" pitchFamily="34" charset="0"/>
                        </a:rPr>
                        <a:t>Pay Attention to Detail</a:t>
                      </a:r>
                      <a:endParaRPr kumimoji="0" lang="en-US" sz="2000" b="0" i="0" u="none" strike="noStrike" cap="none" normalizeH="0" baseline="0" dirty="0" smtClean="0">
                        <a:ln>
                          <a:noFill/>
                        </a:ln>
                        <a:solidFill>
                          <a:srgbClr val="333399"/>
                        </a:solidFill>
                        <a:effectLst/>
                        <a:latin typeface="+mn-lt"/>
                        <a:cs typeface="Arial" pitchFamily="34" charset="0"/>
                      </a:endParaRPr>
                    </a:p>
                  </a:txBody>
                  <a:tcPr marL="82074" marR="82074" marT="45712" marB="4571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STAR</a:t>
                      </a:r>
                    </a:p>
                  </a:txBody>
                  <a:tcPr marL="82074" marR="82074" marT="45712" marB="4571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504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333399"/>
                          </a:solidFill>
                          <a:effectLst/>
                          <a:latin typeface="+mn-lt"/>
                          <a:cs typeface="Arial" pitchFamily="34" charset="0"/>
                        </a:rPr>
                        <a:t>Communicate Clearly</a:t>
                      </a:r>
                    </a:p>
                  </a:txBody>
                  <a:tcPr marL="82074" marR="82074" marT="45712" marB="4571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3-way Read or Repeat Back</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Clarifying Questions</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Phonetic and Numeric Clarifications</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SBAR</a:t>
                      </a:r>
                    </a:p>
                  </a:txBody>
                  <a:tcPr marL="82074" marR="82074" marT="45712" marB="4571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35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333399"/>
                          </a:solidFill>
                          <a:effectLst/>
                          <a:latin typeface="+mn-lt"/>
                          <a:cs typeface="Arial" pitchFamily="34" charset="0"/>
                        </a:rPr>
                        <a:t>Have a Questioning Attitude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000" b="0" i="0" u="none" strike="noStrike" cap="none" normalizeH="0" baseline="0" dirty="0" smtClean="0">
                        <a:ln>
                          <a:noFill/>
                        </a:ln>
                        <a:solidFill>
                          <a:srgbClr val="333399"/>
                        </a:solidFill>
                        <a:effectLst/>
                        <a:latin typeface="+mn-lt"/>
                        <a:cs typeface="Arial" pitchFamily="34" charset="0"/>
                      </a:endParaRPr>
                    </a:p>
                  </a:txBody>
                  <a:tcPr marL="82074" marR="82074" marT="45712" marB="4571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Qualify, Validate &amp; Verify</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Red Rules</a:t>
                      </a:r>
                    </a:p>
                  </a:txBody>
                  <a:tcPr marL="82074" marR="82074" marT="45712" marB="4571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6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333399"/>
                          </a:solidFill>
                          <a:effectLst/>
                          <a:latin typeface="+mn-lt"/>
                          <a:cs typeface="Arial" pitchFamily="34" charset="0"/>
                        </a:rPr>
                        <a:t>Handover Effectively</a:t>
                      </a:r>
                    </a:p>
                  </a:txBody>
                  <a:tcPr marL="82074" marR="82074" marT="45712" marB="4571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5 P’s</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SBAR</a:t>
                      </a:r>
                    </a:p>
                  </a:txBody>
                  <a:tcPr marL="82074" marR="82074" marT="45712" marB="4571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392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333399"/>
                          </a:solidFill>
                          <a:effectLst/>
                          <a:latin typeface="+mn-lt"/>
                          <a:cs typeface="Arial" pitchFamily="34" charset="0"/>
                        </a:rPr>
                        <a:t>Never Leave Your Wingman</a:t>
                      </a:r>
                      <a:endParaRPr kumimoji="0" lang="en-US" sz="2000" b="0" i="0" u="none" strike="noStrike" cap="none" normalizeH="0" baseline="0" dirty="0" smtClean="0">
                        <a:ln>
                          <a:noFill/>
                        </a:ln>
                        <a:solidFill>
                          <a:srgbClr val="333399"/>
                        </a:solidFill>
                        <a:effectLst/>
                        <a:latin typeface="+mn-lt"/>
                        <a:cs typeface="Arial" pitchFamily="34" charset="0"/>
                      </a:endParaRPr>
                    </a:p>
                  </a:txBody>
                  <a:tcPr marL="82074" marR="82074" marT="45712" marB="45712"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Peer Check</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Peer Coaching</a:t>
                      </a:r>
                    </a:p>
                    <a:p>
                      <a:pPr marL="0" marR="0" lvl="0" indent="0" algn="l" defTabSz="914400" rtl="0" eaLnBrk="1" fontAlgn="base" latinLnBrk="0" hangingPunct="1">
                        <a:lnSpc>
                          <a:spcPct val="100000"/>
                        </a:lnSpc>
                        <a:spcBef>
                          <a:spcPts val="400"/>
                        </a:spcBef>
                        <a:spcAft>
                          <a:spcPts val="400"/>
                        </a:spcAft>
                        <a:buClr>
                          <a:schemeClr val="bg2"/>
                        </a:buClr>
                        <a:buSzPct val="90000"/>
                        <a:buFontTx/>
                        <a:buChar char="•"/>
                        <a:tabLst/>
                      </a:pPr>
                      <a:r>
                        <a:rPr kumimoji="0" lang="en-US" sz="1600" b="0" i="0" u="none" strike="noStrike" cap="none" normalizeH="0" baseline="0" dirty="0" smtClean="0">
                          <a:ln>
                            <a:noFill/>
                          </a:ln>
                          <a:solidFill>
                            <a:schemeClr val="tx1"/>
                          </a:solidFill>
                          <a:effectLst/>
                          <a:latin typeface="+mn-lt"/>
                          <a:cs typeface="Arial" pitchFamily="34" charset="0"/>
                        </a:rPr>
                        <a:t>Speak up using ― ARCC</a:t>
                      </a:r>
                    </a:p>
                  </a:txBody>
                  <a:tcPr marL="82074" marR="82074" marT="45712" marB="45712"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22" name="Rectangle 20"/>
          <p:cNvSpPr>
            <a:spLocks noGrp="1" noChangeArrowheads="1"/>
          </p:cNvSpPr>
          <p:nvPr>
            <p:ph type="title"/>
          </p:nvPr>
        </p:nvSpPr>
        <p:spPr>
          <a:xfrm>
            <a:off x="457201" y="0"/>
            <a:ext cx="8229600" cy="867427"/>
          </a:xfrm>
        </p:spPr>
        <p:txBody>
          <a:bodyPr/>
          <a:lstStyle/>
          <a:p>
            <a:pPr eaLnBrk="1" hangingPunct="1">
              <a:defRPr/>
            </a:pPr>
            <a:r>
              <a:rPr lang="en-US" dirty="0" smtClean="0">
                <a:latin typeface="+mn-lt"/>
              </a:rPr>
              <a:t> How to Prevent Errors</a:t>
            </a:r>
            <a:endParaRPr lang="en-US" sz="3200" dirty="0" smtClean="0">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7"/>
          <p:cNvSpPr>
            <a:spLocks noGrp="1"/>
          </p:cNvSpPr>
          <p:nvPr>
            <p:ph idx="12"/>
          </p:nvPr>
        </p:nvSpPr>
        <p:spPr>
          <a:xfrm>
            <a:off x="355600" y="930926"/>
            <a:ext cx="8331201" cy="4572000"/>
          </a:xfrm>
        </p:spPr>
        <p:txBody>
          <a:bodyPr/>
          <a:lstStyle/>
          <a:p>
            <a:pPr eaLnBrk="1" hangingPunct="1">
              <a:spcBef>
                <a:spcPts val="600"/>
              </a:spcBef>
              <a:spcAft>
                <a:spcPts val="600"/>
              </a:spcAft>
              <a:buFont typeface="Arial" pitchFamily="34" charset="0"/>
              <a:buNone/>
            </a:pPr>
            <a:r>
              <a:rPr lang="en-US" altLang="en-US" sz="2400" dirty="0" smtClean="0">
                <a:cs typeface="Arial" pitchFamily="34" charset="0"/>
              </a:rPr>
              <a:t>Why should we do this?</a:t>
            </a:r>
          </a:p>
          <a:p>
            <a:pPr lvl="1" eaLnBrk="1" hangingPunct="1">
              <a:spcBef>
                <a:spcPts val="300"/>
              </a:spcBef>
              <a:spcAft>
                <a:spcPts val="300"/>
              </a:spcAft>
            </a:pPr>
            <a:r>
              <a:rPr lang="en-US" altLang="en-US" sz="2000" dirty="0" smtClean="0">
                <a:cs typeface="Arial" pitchFamily="34" charset="0"/>
              </a:rPr>
              <a:t>To l</a:t>
            </a:r>
            <a:r>
              <a:rPr lang="en-US" altLang="en-US" sz="2000" dirty="0" smtClean="0"/>
              <a:t>ook out for one another to catch each other’s mistakes while building a greater sense of accountability for our actions</a:t>
            </a:r>
            <a:endParaRPr lang="en-US" altLang="en-US" sz="2000" dirty="0" smtClean="0">
              <a:cs typeface="Arial" pitchFamily="34" charset="0"/>
            </a:endParaRPr>
          </a:p>
          <a:p>
            <a:pPr lvl="1" eaLnBrk="1" hangingPunct="1">
              <a:spcBef>
                <a:spcPts val="300"/>
              </a:spcBef>
              <a:spcAft>
                <a:spcPts val="300"/>
              </a:spcAft>
            </a:pPr>
            <a:r>
              <a:rPr lang="en-US" altLang="en-US" sz="2000" dirty="0" smtClean="0">
                <a:cs typeface="Arial" pitchFamily="34" charset="0"/>
              </a:rPr>
              <a:t>To ensure team members benefit from each others’ experience</a:t>
            </a:r>
          </a:p>
          <a:p>
            <a:pPr lvl="1" eaLnBrk="1" hangingPunct="1">
              <a:spcBef>
                <a:spcPts val="300"/>
              </a:spcBef>
              <a:spcAft>
                <a:spcPts val="300"/>
              </a:spcAft>
            </a:pPr>
            <a:r>
              <a:rPr lang="en-US" altLang="en-US" sz="2000" dirty="0" smtClean="0"/>
              <a:t>To hold each other accountable for meeting practice expectations</a:t>
            </a:r>
          </a:p>
          <a:p>
            <a:pPr lvl="1" eaLnBrk="1" hangingPunct="1">
              <a:spcBef>
                <a:spcPts val="300"/>
              </a:spcBef>
              <a:spcAft>
                <a:spcPts val="300"/>
              </a:spcAft>
            </a:pPr>
            <a:r>
              <a:rPr lang="en-US" altLang="en-US" sz="2000" dirty="0" smtClean="0"/>
              <a:t>Because we had </a:t>
            </a:r>
            <a:r>
              <a:rPr lang="en-US" altLang="en-US" sz="2000" b="1" dirty="0" smtClean="0">
                <a:solidFill>
                  <a:srgbClr val="C00000"/>
                </a:solidFill>
              </a:rPr>
              <a:t>37 SSE’s in 2013 </a:t>
            </a:r>
            <a:r>
              <a:rPr lang="en-US" altLang="en-US" sz="2000" dirty="0" smtClean="0"/>
              <a:t>that were due in part because peers failed to speak up or look out for each other</a:t>
            </a:r>
          </a:p>
          <a:p>
            <a:pPr lvl="1" eaLnBrk="1" hangingPunct="1">
              <a:spcBef>
                <a:spcPts val="600"/>
              </a:spcBef>
              <a:spcAft>
                <a:spcPts val="600"/>
              </a:spcAft>
            </a:pPr>
            <a:endParaRPr lang="en-US" altLang="en-US" sz="1100" dirty="0" smtClean="0"/>
          </a:p>
          <a:p>
            <a:pPr eaLnBrk="1" hangingPunct="1">
              <a:spcBef>
                <a:spcPts val="0"/>
              </a:spcBef>
              <a:spcAft>
                <a:spcPts val="600"/>
              </a:spcAft>
              <a:buFont typeface="Arial" pitchFamily="34" charset="0"/>
              <a:buNone/>
            </a:pPr>
            <a:r>
              <a:rPr lang="en-US" altLang="en-US" sz="2400" dirty="0" smtClean="0">
                <a:cs typeface="Arial" pitchFamily="34" charset="0"/>
              </a:rPr>
              <a:t>When should we practice this behavior?</a:t>
            </a:r>
          </a:p>
          <a:p>
            <a:pPr lvl="1" eaLnBrk="1" hangingPunct="1">
              <a:spcBef>
                <a:spcPts val="0"/>
              </a:spcBef>
              <a:spcAft>
                <a:spcPts val="600"/>
              </a:spcAft>
            </a:pPr>
            <a:r>
              <a:rPr lang="en-US" altLang="en-US" sz="2000" dirty="0" smtClean="0">
                <a:cs typeface="Arial" pitchFamily="34" charset="0"/>
              </a:rPr>
              <a:t>When working on routine, frequent tasks when you find yourself on autopilot, take advantage of working with a wingman</a:t>
            </a:r>
          </a:p>
          <a:p>
            <a:pPr lvl="1" eaLnBrk="1" hangingPunct="1">
              <a:spcBef>
                <a:spcPts val="0"/>
              </a:spcBef>
              <a:spcAft>
                <a:spcPts val="600"/>
              </a:spcAft>
            </a:pPr>
            <a:r>
              <a:rPr lang="en-US" altLang="en-US" sz="2000" dirty="0" smtClean="0">
                <a:cs typeface="Arial" pitchFamily="34" charset="0"/>
              </a:rPr>
              <a:t>When working on infrequent, complex or high-risk tasks, seek out a wingman</a:t>
            </a:r>
          </a:p>
        </p:txBody>
      </p:sp>
      <p:sp>
        <p:nvSpPr>
          <p:cNvPr id="57346" name="Rectangle 2"/>
          <p:cNvSpPr>
            <a:spLocks noGrp="1" noChangeArrowheads="1"/>
          </p:cNvSpPr>
          <p:nvPr>
            <p:ph type="title"/>
          </p:nvPr>
        </p:nvSpPr>
        <p:spPr>
          <a:xfrm>
            <a:off x="355600" y="25400"/>
            <a:ext cx="8229600" cy="867427"/>
          </a:xfrm>
        </p:spPr>
        <p:txBody>
          <a:bodyPr/>
          <a:lstStyle/>
          <a:p>
            <a:pPr eaLnBrk="1" hangingPunct="1">
              <a:defRPr/>
            </a:pPr>
            <a:r>
              <a:rPr lang="en-US" sz="3600" b="1" dirty="0" smtClean="0">
                <a:latin typeface="+mn-lt"/>
              </a:rPr>
              <a:t>BBE 5:</a:t>
            </a:r>
            <a:r>
              <a:rPr lang="en-US" sz="3600" dirty="0" smtClean="0">
                <a:latin typeface="+mn-lt"/>
              </a:rPr>
              <a:t>  Never Leave your Wingman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100000"/>
              </a:lnSpc>
            </a:pPr>
            <a:r>
              <a:rPr lang="en-US" altLang="en-US" sz="3600" b="1" dirty="0" smtClean="0"/>
              <a:t>Never Leave Your Wingman</a:t>
            </a:r>
            <a:r>
              <a:rPr lang="en-US" altLang="en-US" sz="3600" dirty="0" smtClean="0"/>
              <a:t/>
            </a:r>
            <a:br>
              <a:rPr lang="en-US" altLang="en-US" sz="3600" dirty="0" smtClean="0"/>
            </a:br>
            <a:r>
              <a:rPr lang="en-US" altLang="en-US" sz="2800" dirty="0" smtClean="0"/>
              <a:t>The Power of 200% Accountability</a:t>
            </a:r>
            <a:endParaRPr lang="en-US" altLang="en-US" sz="3600" dirty="0" smtClean="0"/>
          </a:p>
        </p:txBody>
      </p:sp>
      <p:sp>
        <p:nvSpPr>
          <p:cNvPr id="52227" name="TextBox 2"/>
          <p:cNvSpPr txBox="1">
            <a:spLocks noChangeArrowheads="1"/>
          </p:cNvSpPr>
          <p:nvPr/>
        </p:nvSpPr>
        <p:spPr bwMode="auto">
          <a:xfrm>
            <a:off x="4495800" y="1501775"/>
            <a:ext cx="444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Wingdings" pitchFamily="2" charset="2"/>
              <a:buChar char="§"/>
              <a:defRPr sz="2400">
                <a:solidFill>
                  <a:schemeClr val="tx1"/>
                </a:solidFill>
                <a:latin typeface="Arial" pitchFamily="34" charset="0"/>
              </a:defRPr>
            </a:lvl3pPr>
            <a:lvl4pPr marL="1600200" indent="-228600" eaLnBrk="0" hangingPunct="0">
              <a:spcBef>
                <a:spcPct val="20000"/>
              </a:spcBef>
              <a:buFont typeface="Wingdings" pitchFamily="2" charset="2"/>
              <a:buChar char="§"/>
              <a:defRPr sz="2000">
                <a:solidFill>
                  <a:schemeClr val="tx1"/>
                </a:solidFill>
                <a:latin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9pPr>
          </a:lstStyle>
          <a:p>
            <a:pPr algn="ctr">
              <a:spcBef>
                <a:spcPct val="0"/>
              </a:spcBef>
              <a:buFontTx/>
              <a:buNone/>
            </a:pPr>
            <a:r>
              <a:rPr lang="en-US" altLang="en-US" sz="2000" dirty="0">
                <a:latin typeface="+mn-lt"/>
              </a:rPr>
              <a:t>Individual reliability is limited:</a:t>
            </a:r>
          </a:p>
          <a:p>
            <a:pPr algn="ctr">
              <a:spcBef>
                <a:spcPct val="0"/>
              </a:spcBef>
              <a:buFontTx/>
              <a:buNone/>
            </a:pPr>
            <a:r>
              <a:rPr lang="en-US" altLang="en-US" sz="2000" b="1" dirty="0">
                <a:latin typeface="+mn-lt"/>
              </a:rPr>
              <a:t>1 defect per 1000 opportunities</a:t>
            </a:r>
          </a:p>
        </p:txBody>
      </p:sp>
      <p:sp>
        <p:nvSpPr>
          <p:cNvPr id="52228" name="TextBox 4"/>
          <p:cNvSpPr>
            <a:spLocks noChangeArrowheads="1"/>
          </p:cNvSpPr>
          <p:nvPr/>
        </p:nvSpPr>
        <p:spPr bwMode="auto">
          <a:xfrm>
            <a:off x="304800" y="4438650"/>
            <a:ext cx="5715000" cy="1498414"/>
          </a:xfrm>
          <a:prstGeom prst="roundRect">
            <a:avLst>
              <a:gd name="adj" fmla="val 16667"/>
            </a:avLst>
          </a:prstGeom>
          <a:solidFill>
            <a:srgbClr val="FFC000"/>
          </a:solidFill>
          <a:ln w="9525">
            <a:solidFill>
              <a:schemeClr val="tx1"/>
            </a:solidFill>
            <a:round/>
            <a:headEnd/>
            <a:tailEnd/>
          </a:ln>
        </p:spPr>
        <p:txBody>
          <a:bodyPr lIns="86478" tIns="43239" rIns="86478" bIns="43239">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Wingdings" pitchFamily="2" charset="2"/>
              <a:buChar char="§"/>
              <a:defRPr sz="2400">
                <a:solidFill>
                  <a:schemeClr val="tx1"/>
                </a:solidFill>
                <a:latin typeface="Arial" pitchFamily="34" charset="0"/>
              </a:defRPr>
            </a:lvl3pPr>
            <a:lvl4pPr marL="1600200" indent="-228600" eaLnBrk="0" hangingPunct="0">
              <a:spcBef>
                <a:spcPct val="20000"/>
              </a:spcBef>
              <a:buFont typeface="Wingdings" pitchFamily="2" charset="2"/>
              <a:buChar char="§"/>
              <a:defRPr sz="2000">
                <a:solidFill>
                  <a:schemeClr val="tx1"/>
                </a:solidFill>
                <a:latin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9pPr>
          </a:lstStyle>
          <a:p>
            <a:pPr>
              <a:spcBef>
                <a:spcPts val="400"/>
              </a:spcBef>
              <a:spcAft>
                <a:spcPts val="400"/>
              </a:spcAft>
              <a:buFontTx/>
              <a:buNone/>
            </a:pPr>
            <a:r>
              <a:rPr lang="en-US" altLang="en-US" sz="2300" dirty="0">
                <a:latin typeface="+mn-lt"/>
              </a:rPr>
              <a:t>    1/1000 (</a:t>
            </a:r>
            <a:r>
              <a:rPr lang="en-US" altLang="en-US" sz="2300" b="1" dirty="0">
                <a:latin typeface="+mn-lt"/>
              </a:rPr>
              <a:t>my</a:t>
            </a:r>
            <a:r>
              <a:rPr lang="en-US" altLang="en-US" sz="2300" dirty="0">
                <a:latin typeface="+mn-lt"/>
              </a:rPr>
              <a:t> error probability)</a:t>
            </a:r>
          </a:p>
          <a:p>
            <a:pPr>
              <a:spcBef>
                <a:spcPts val="400"/>
              </a:spcBef>
              <a:spcAft>
                <a:spcPts val="400"/>
              </a:spcAft>
              <a:buFontTx/>
              <a:buNone/>
            </a:pPr>
            <a:r>
              <a:rPr lang="en-US" altLang="en-US" sz="2300" u="sng" dirty="0">
                <a:latin typeface="+mn-lt"/>
              </a:rPr>
              <a:t> x 1/1000</a:t>
            </a:r>
            <a:r>
              <a:rPr lang="en-US" altLang="en-US" sz="2300" dirty="0">
                <a:latin typeface="+mn-lt"/>
              </a:rPr>
              <a:t> (</a:t>
            </a:r>
            <a:r>
              <a:rPr lang="en-US" altLang="en-US" sz="2300" b="1" dirty="0">
                <a:latin typeface="+mn-lt"/>
              </a:rPr>
              <a:t>your</a:t>
            </a:r>
            <a:r>
              <a:rPr lang="en-US" altLang="en-US" sz="2300" dirty="0">
                <a:latin typeface="+mn-lt"/>
              </a:rPr>
              <a:t> error probability)</a:t>
            </a:r>
          </a:p>
          <a:p>
            <a:pPr>
              <a:spcBef>
                <a:spcPts val="400"/>
              </a:spcBef>
              <a:spcAft>
                <a:spcPts val="400"/>
              </a:spcAft>
              <a:buFontTx/>
              <a:buNone/>
            </a:pPr>
            <a:r>
              <a:rPr lang="en-US" altLang="en-US" sz="2300" dirty="0">
                <a:latin typeface="+mn-lt"/>
              </a:rPr>
              <a:t> = 1/1,000,000 (our combined r</a:t>
            </a:r>
            <a:r>
              <a:rPr lang="en-US" altLang="en-US" sz="2300" b="1" dirty="0">
                <a:latin typeface="+mn-lt"/>
              </a:rPr>
              <a:t>eliability</a:t>
            </a:r>
            <a:r>
              <a:rPr lang="en-US" altLang="en-US" sz="2300" dirty="0">
                <a:latin typeface="+mn-lt"/>
              </a:rPr>
              <a:t>!)</a:t>
            </a:r>
          </a:p>
        </p:txBody>
      </p:sp>
      <p:sp>
        <p:nvSpPr>
          <p:cNvPr id="52229" name="TextBox 3"/>
          <p:cNvSpPr txBox="1">
            <a:spLocks noChangeArrowheads="1"/>
          </p:cNvSpPr>
          <p:nvPr/>
        </p:nvSpPr>
        <p:spPr bwMode="auto">
          <a:xfrm>
            <a:off x="6097588" y="4602162"/>
            <a:ext cx="25892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39" rIns="86478" bIns="43239">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Wingdings" pitchFamily="2" charset="2"/>
              <a:buChar char="§"/>
              <a:defRPr sz="2400">
                <a:solidFill>
                  <a:schemeClr val="tx1"/>
                </a:solidFill>
                <a:latin typeface="Arial" pitchFamily="34" charset="0"/>
              </a:defRPr>
            </a:lvl3pPr>
            <a:lvl4pPr marL="1600200" indent="-228600" eaLnBrk="0" hangingPunct="0">
              <a:spcBef>
                <a:spcPct val="20000"/>
              </a:spcBef>
              <a:buFont typeface="Wingdings" pitchFamily="2" charset="2"/>
              <a:buChar char="§"/>
              <a:defRPr sz="2000">
                <a:solidFill>
                  <a:schemeClr val="tx1"/>
                </a:solidFill>
                <a:latin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9pPr>
          </a:lstStyle>
          <a:p>
            <a:pPr>
              <a:spcBef>
                <a:spcPct val="0"/>
              </a:spcBef>
              <a:buFontTx/>
              <a:buNone/>
            </a:pPr>
            <a:r>
              <a:rPr lang="en-US" altLang="en-US" dirty="0">
                <a:solidFill>
                  <a:srgbClr val="C00000"/>
                </a:solidFill>
              </a:rPr>
              <a:t>We are </a:t>
            </a:r>
            <a:r>
              <a:rPr lang="en-US" altLang="en-US" b="1" dirty="0">
                <a:solidFill>
                  <a:srgbClr val="C00000"/>
                </a:solidFill>
              </a:rPr>
              <a:t>better</a:t>
            </a:r>
          </a:p>
          <a:p>
            <a:pPr>
              <a:spcBef>
                <a:spcPct val="0"/>
              </a:spcBef>
              <a:buFontTx/>
              <a:buNone/>
            </a:pPr>
            <a:r>
              <a:rPr lang="en-US" altLang="en-US" b="1" dirty="0">
                <a:solidFill>
                  <a:srgbClr val="C00000"/>
                </a:solidFill>
              </a:rPr>
              <a:t>together… </a:t>
            </a:r>
          </a:p>
        </p:txBody>
      </p:sp>
      <p:pic>
        <p:nvPicPr>
          <p:cNvPr id="52230" name="Picture 2" descr="http://www.medtravelers.com/images/global/h_medical_MRI_tech.jpg"/>
          <p:cNvPicPr>
            <a:picLocks noChangeAspect="1" noChangeArrowheads="1"/>
          </p:cNvPicPr>
          <p:nvPr/>
        </p:nvPicPr>
        <p:blipFill>
          <a:blip r:embed="rId3">
            <a:extLst>
              <a:ext uri="{28A0092B-C50C-407E-A947-70E740481C1C}">
                <a14:useLocalDpi xmlns:a14="http://schemas.microsoft.com/office/drawing/2010/main" val="0"/>
              </a:ext>
            </a:extLst>
          </a:blip>
          <a:srcRect l="9926" r="4713" b="17949"/>
          <a:stretch>
            <a:fillRect/>
          </a:stretch>
        </p:blipFill>
        <p:spPr bwMode="auto">
          <a:xfrm>
            <a:off x="4572000" y="2392363"/>
            <a:ext cx="4030663" cy="1874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31" name="Picture 7" descr="nu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24000"/>
            <a:ext cx="2452687"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Grp="1" noChangeArrowheads="1"/>
          </p:cNvSpPr>
          <p:nvPr>
            <p:ph idx="12"/>
          </p:nvPr>
        </p:nvSpPr>
        <p:spPr>
          <a:xfrm>
            <a:off x="4663441" y="1354790"/>
            <a:ext cx="4023360" cy="4572000"/>
          </a:xfrm>
        </p:spPr>
        <p:txBody>
          <a:bodyPr/>
          <a:lstStyle/>
          <a:p>
            <a:pPr eaLnBrk="1" hangingPunct="1">
              <a:spcBef>
                <a:spcPts val="600"/>
              </a:spcBef>
              <a:spcAft>
                <a:spcPts val="600"/>
              </a:spcAft>
              <a:buClr>
                <a:srgbClr val="FFC000"/>
              </a:buClr>
              <a:buFont typeface="Arial" pitchFamily="34" charset="0"/>
              <a:buNone/>
            </a:pPr>
            <a:r>
              <a:rPr lang="en-US" altLang="en-US" sz="2400" b="1" dirty="0" smtClean="0">
                <a:cs typeface="Arial" pitchFamily="34" charset="0"/>
              </a:rPr>
              <a:t>Peer Coaching:</a:t>
            </a:r>
          </a:p>
          <a:p>
            <a:pPr eaLnBrk="1" hangingPunct="1">
              <a:spcBef>
                <a:spcPts val="600"/>
              </a:spcBef>
              <a:spcAft>
                <a:spcPts val="600"/>
              </a:spcAft>
              <a:buClr>
                <a:srgbClr val="FFC000"/>
              </a:buClr>
              <a:buFont typeface="Wingdings" panose="05000000000000000000" pitchFamily="2" charset="2"/>
              <a:buChar char="§"/>
            </a:pPr>
            <a:r>
              <a:rPr lang="en-US" altLang="en-US" sz="2000" dirty="0" smtClean="0">
                <a:cs typeface="Arial" pitchFamily="34" charset="0"/>
              </a:rPr>
              <a:t>Encourage safe behaviors in your peers.</a:t>
            </a:r>
          </a:p>
          <a:p>
            <a:pPr eaLnBrk="1" hangingPunct="1">
              <a:spcBef>
                <a:spcPts val="600"/>
              </a:spcBef>
              <a:spcAft>
                <a:spcPts val="600"/>
              </a:spcAft>
              <a:buClr>
                <a:srgbClr val="FFC000"/>
              </a:buClr>
              <a:buFont typeface="Wingdings" panose="05000000000000000000" pitchFamily="2" charset="2"/>
              <a:buChar char="§"/>
            </a:pPr>
            <a:r>
              <a:rPr lang="en-US" altLang="en-US" sz="2000" dirty="0" smtClean="0">
                <a:cs typeface="Arial" pitchFamily="34" charset="0"/>
              </a:rPr>
              <a:t>‘Catch’ someone using these tools and provide them with positive feedback</a:t>
            </a:r>
          </a:p>
          <a:p>
            <a:pPr eaLnBrk="1" hangingPunct="1">
              <a:spcBef>
                <a:spcPts val="600"/>
              </a:spcBef>
              <a:spcAft>
                <a:spcPts val="600"/>
              </a:spcAft>
              <a:buClr>
                <a:srgbClr val="FFC000"/>
              </a:buClr>
              <a:buFont typeface="Wingdings" panose="05000000000000000000" pitchFamily="2" charset="2"/>
              <a:buChar char="§"/>
            </a:pPr>
            <a:r>
              <a:rPr lang="en-US" altLang="en-US" sz="2000" dirty="0" smtClean="0">
                <a:cs typeface="Arial" pitchFamily="34" charset="0"/>
              </a:rPr>
              <a:t>Discourage unsafe behaviors</a:t>
            </a:r>
          </a:p>
          <a:p>
            <a:pPr eaLnBrk="1" hangingPunct="1">
              <a:spcBef>
                <a:spcPts val="600"/>
              </a:spcBef>
              <a:spcAft>
                <a:spcPts val="600"/>
              </a:spcAft>
              <a:buClr>
                <a:srgbClr val="FFC000"/>
              </a:buClr>
              <a:buFont typeface="Wingdings" panose="05000000000000000000" pitchFamily="2" charset="2"/>
              <a:buChar char="§"/>
            </a:pPr>
            <a:r>
              <a:rPr lang="en-US" altLang="en-US" sz="2000" dirty="0" smtClean="0">
                <a:cs typeface="Arial" pitchFamily="34" charset="0"/>
              </a:rPr>
              <a:t>Point out to your peers where they could improve the safety of their work by using the tools.</a:t>
            </a:r>
          </a:p>
        </p:txBody>
      </p:sp>
      <p:sp>
        <p:nvSpPr>
          <p:cNvPr id="58370" name="Rectangle 2"/>
          <p:cNvSpPr>
            <a:spLocks noGrp="1" noChangeArrowheads="1"/>
          </p:cNvSpPr>
          <p:nvPr>
            <p:ph type="title"/>
          </p:nvPr>
        </p:nvSpPr>
        <p:spPr/>
        <p:txBody>
          <a:bodyPr/>
          <a:lstStyle/>
          <a:p>
            <a:pPr eaLnBrk="1" hangingPunct="1">
              <a:lnSpc>
                <a:spcPct val="100000"/>
              </a:lnSpc>
              <a:defRPr/>
            </a:pPr>
            <a:r>
              <a:rPr lang="en-US" sz="3200" b="1" dirty="0" smtClean="0">
                <a:latin typeface="+mn-lt"/>
              </a:rPr>
              <a:t>BBE:</a:t>
            </a:r>
            <a:r>
              <a:rPr lang="en-US" sz="3200" dirty="0" smtClean="0">
                <a:latin typeface="+mn-lt"/>
              </a:rPr>
              <a:t>  Never Leave your Wingman</a:t>
            </a:r>
            <a:br>
              <a:rPr lang="en-US" sz="3200" dirty="0" smtClean="0">
                <a:latin typeface="+mn-lt"/>
              </a:rPr>
            </a:br>
            <a:r>
              <a:rPr lang="en-US" sz="3200" b="1" dirty="0" smtClean="0">
                <a:solidFill>
                  <a:srgbClr val="FFC000"/>
                </a:solidFill>
                <a:latin typeface="+mn-lt"/>
              </a:rPr>
              <a:t>Tool:</a:t>
            </a:r>
            <a:r>
              <a:rPr lang="en-US" sz="3200" dirty="0" smtClean="0">
                <a:solidFill>
                  <a:srgbClr val="FFC000"/>
                </a:solidFill>
                <a:latin typeface="+mn-lt"/>
              </a:rPr>
              <a:t>  </a:t>
            </a:r>
            <a:r>
              <a:rPr lang="en-US" sz="3200" dirty="0" smtClean="0">
                <a:latin typeface="+mn-lt"/>
              </a:rPr>
              <a:t>Peer Checking and Peer Coaching</a:t>
            </a:r>
          </a:p>
        </p:txBody>
      </p:sp>
      <p:sp>
        <p:nvSpPr>
          <p:cNvPr id="53252" name="Line 5"/>
          <p:cNvSpPr>
            <a:spLocks noChangeShapeType="1"/>
          </p:cNvSpPr>
          <p:nvPr/>
        </p:nvSpPr>
        <p:spPr bwMode="auto">
          <a:xfrm>
            <a:off x="4442462" y="1354789"/>
            <a:ext cx="0" cy="3733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Rectangle 7"/>
          <p:cNvSpPr>
            <a:spLocks noChangeArrowheads="1"/>
          </p:cNvSpPr>
          <p:nvPr/>
        </p:nvSpPr>
        <p:spPr bwMode="auto">
          <a:xfrm>
            <a:off x="332740" y="1354789"/>
            <a:ext cx="4086861" cy="4830763"/>
          </a:xfrm>
          <a:prstGeom prst="rect">
            <a:avLst/>
          </a:prstGeom>
          <a:noFill/>
          <a:ln w="9525">
            <a:noFill/>
            <a:miter lim="800000"/>
            <a:headEnd/>
            <a:tailEnd/>
          </a:ln>
          <a:effectLst/>
        </p:spPr>
        <p:txBody>
          <a:bodyPr/>
          <a:lstStyle/>
          <a:p>
            <a:pPr eaLnBrk="0" fontAlgn="auto" hangingPunct="0">
              <a:spcBef>
                <a:spcPts val="600"/>
              </a:spcBef>
              <a:spcAft>
                <a:spcPts val="600"/>
              </a:spcAft>
              <a:defRPr/>
            </a:pPr>
            <a:r>
              <a:rPr lang="en-US" sz="2400" b="1" dirty="0">
                <a:latin typeface="+mn-lt"/>
                <a:cs typeface="+mn-cs"/>
              </a:rPr>
              <a:t>Peer Checking:</a:t>
            </a:r>
            <a:endParaRPr lang="en-US" sz="2400" b="1" dirty="0">
              <a:solidFill>
                <a:schemeClr val="accent2"/>
              </a:solidFill>
              <a:effectLst>
                <a:outerShdw blurRad="38100" dist="38100" dir="2700000" algn="tl">
                  <a:srgbClr val="C0C0C0"/>
                </a:outerShdw>
              </a:effectLst>
              <a:latin typeface="+mn-lt"/>
              <a:cs typeface="+mn-cs"/>
            </a:endParaRPr>
          </a:p>
          <a:p>
            <a:pPr marL="342900" indent="-342900" eaLnBrk="0" fontAlgn="auto" hangingPunct="0">
              <a:spcBef>
                <a:spcPts val="600"/>
              </a:spcBef>
              <a:spcAft>
                <a:spcPts val="600"/>
              </a:spcAft>
              <a:buClr>
                <a:srgbClr val="FFC000"/>
              </a:buClr>
              <a:buFont typeface="Wingdings" pitchFamily="2" charset="2"/>
              <a:buChar char="§"/>
              <a:defRPr/>
            </a:pPr>
            <a:r>
              <a:rPr lang="en-US" sz="2000" dirty="0">
                <a:latin typeface="+mn-lt"/>
                <a:cs typeface="+mn-cs"/>
              </a:rPr>
              <a:t>Take advantage of working together</a:t>
            </a:r>
          </a:p>
          <a:p>
            <a:pPr marL="342900" indent="-342900" eaLnBrk="0" fontAlgn="auto" hangingPunct="0">
              <a:spcBef>
                <a:spcPts val="600"/>
              </a:spcBef>
              <a:spcAft>
                <a:spcPts val="600"/>
              </a:spcAft>
              <a:buClr>
                <a:srgbClr val="FFC000"/>
              </a:buClr>
              <a:buFont typeface="Wingdings" pitchFamily="2" charset="2"/>
              <a:buChar char="§"/>
              <a:defRPr/>
            </a:pPr>
            <a:r>
              <a:rPr lang="en-US" sz="2000" dirty="0">
                <a:latin typeface="+mn-lt"/>
                <a:cs typeface="+mn-cs"/>
              </a:rPr>
              <a:t>Ask a coworker to double-check your work before moving ahead, especially in high-risk tasks</a:t>
            </a:r>
          </a:p>
          <a:p>
            <a:pPr marL="342900" indent="-342900" eaLnBrk="0" fontAlgn="auto" hangingPunct="0">
              <a:spcBef>
                <a:spcPts val="600"/>
              </a:spcBef>
              <a:spcAft>
                <a:spcPts val="600"/>
              </a:spcAft>
              <a:buClr>
                <a:srgbClr val="FFC000"/>
              </a:buClr>
              <a:buFont typeface="Wingdings" pitchFamily="2" charset="2"/>
              <a:buChar char="§"/>
              <a:defRPr/>
            </a:pPr>
            <a:r>
              <a:rPr lang="en-US" sz="2000" dirty="0">
                <a:latin typeface="+mn-lt"/>
                <a:cs typeface="+mn-cs"/>
              </a:rPr>
              <a:t>Offer to check a coworker’s work, especially in high risk tasks</a:t>
            </a:r>
          </a:p>
          <a:p>
            <a:pPr marL="342900" indent="-342900" eaLnBrk="0" fontAlgn="auto" hangingPunct="0">
              <a:spcBef>
                <a:spcPts val="600"/>
              </a:spcBef>
              <a:spcAft>
                <a:spcPts val="600"/>
              </a:spcAft>
              <a:buClr>
                <a:srgbClr val="FFC000"/>
              </a:buClr>
              <a:buFont typeface="Wingdings" pitchFamily="2" charset="2"/>
              <a:buChar char="§"/>
              <a:defRPr/>
            </a:pPr>
            <a:r>
              <a:rPr lang="en-US" sz="2000" dirty="0">
                <a:latin typeface="+mn-lt"/>
                <a:cs typeface="+mn-cs"/>
              </a:rPr>
              <a:t>Point out problems in a positive manner</a:t>
            </a:r>
          </a:p>
          <a:p>
            <a:pPr marL="342900" indent="-342900" eaLnBrk="0" fontAlgn="auto" hangingPunct="0">
              <a:spcBef>
                <a:spcPct val="50000"/>
              </a:spcBef>
              <a:spcAft>
                <a:spcPts val="0"/>
              </a:spcAft>
              <a:buFont typeface="Wingdings" pitchFamily="2" charset="2"/>
              <a:buChar char="§"/>
              <a:defRPr/>
            </a:pPr>
            <a:endParaRPr lang="en-US" dirty="0">
              <a:latin typeface="+mn-lt"/>
              <a:cs typeface="+mn-cs"/>
            </a:endParaRPr>
          </a:p>
        </p:txBody>
      </p:sp>
      <p:sp>
        <p:nvSpPr>
          <p:cNvPr id="53254" name="Text Box 9"/>
          <p:cNvSpPr txBox="1">
            <a:spLocks noChangeArrowheads="1"/>
          </p:cNvSpPr>
          <p:nvPr/>
        </p:nvSpPr>
        <p:spPr bwMode="auto">
          <a:xfrm>
            <a:off x="152401" y="5410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Wingdings" pitchFamily="2" charset="2"/>
              <a:buChar char="§"/>
              <a:defRPr sz="2400">
                <a:solidFill>
                  <a:schemeClr val="tx1"/>
                </a:solidFill>
                <a:latin typeface="Arial" pitchFamily="34" charset="0"/>
              </a:defRPr>
            </a:lvl3pPr>
            <a:lvl4pPr marL="1600200" indent="-228600" eaLnBrk="0" hangingPunct="0">
              <a:spcBef>
                <a:spcPct val="20000"/>
              </a:spcBef>
              <a:buFont typeface="Wingdings" pitchFamily="2" charset="2"/>
              <a:buChar char="§"/>
              <a:defRPr sz="2000">
                <a:solidFill>
                  <a:schemeClr val="tx1"/>
                </a:solidFill>
                <a:latin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9pPr>
          </a:lstStyle>
          <a:p>
            <a:pPr algn="ctr">
              <a:spcBef>
                <a:spcPct val="50000"/>
              </a:spcBef>
              <a:buFontTx/>
              <a:buNone/>
            </a:pPr>
            <a:r>
              <a:rPr lang="en-US" altLang="en-US" sz="2400" b="1" dirty="0">
                <a:latin typeface="Calibri" pitchFamily="34" charset="0"/>
              </a:rPr>
              <a:t>Who is your peer?  Anyone in your work group!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2"/>
          </p:nvPr>
        </p:nvSpPr>
        <p:spPr>
          <a:xfrm>
            <a:off x="3162300" y="1295403"/>
            <a:ext cx="5664200" cy="2392363"/>
          </a:xfrm>
        </p:spPr>
        <p:txBody>
          <a:bodyPr/>
          <a:lstStyle/>
          <a:p>
            <a:pPr marL="0" indent="0">
              <a:lnSpc>
                <a:spcPct val="125000"/>
              </a:lnSpc>
              <a:buNone/>
            </a:pPr>
            <a:r>
              <a:rPr lang="en-US" altLang="en-US" sz="2400" dirty="0" smtClean="0"/>
              <a:t>A radiology technician was assisting in a procedure in interventional radiology.  She noted the patient, Elaine,  had an allergy to iodine, and was concerned about the medications used in the procedure.  She</a:t>
            </a:r>
            <a:endParaRPr lang="en-US" altLang="en-US" dirty="0" smtClean="0"/>
          </a:p>
        </p:txBody>
      </p:sp>
      <p:sp>
        <p:nvSpPr>
          <p:cNvPr id="54274" name="Title 1"/>
          <p:cNvSpPr>
            <a:spLocks noGrp="1"/>
          </p:cNvSpPr>
          <p:nvPr>
            <p:ph type="title"/>
          </p:nvPr>
        </p:nvSpPr>
        <p:spPr>
          <a:xfrm>
            <a:off x="457201" y="114300"/>
            <a:ext cx="8229600" cy="867427"/>
          </a:xfrm>
        </p:spPr>
        <p:txBody>
          <a:bodyPr/>
          <a:lstStyle/>
          <a:p>
            <a:r>
              <a:rPr lang="en-US" altLang="en-US" dirty="0" smtClean="0"/>
              <a:t>A Peer Coaching Success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435101"/>
            <a:ext cx="2171699" cy="217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457201" y="3606800"/>
            <a:ext cx="8369299"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800" b="0" i="0" kern="1200">
                <a:solidFill>
                  <a:schemeClr val="tx1"/>
                </a:solidFill>
                <a:latin typeface="+mn-lt"/>
                <a:ea typeface="ＭＳ Ｐゴシック" charset="0"/>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400" b="0" i="0" kern="1200">
                <a:solidFill>
                  <a:schemeClr val="tx1"/>
                </a:solidFill>
                <a:latin typeface="+mn-lt"/>
                <a:ea typeface="ＭＳ Ｐゴシック" charset="0"/>
                <a:cs typeface="Arial"/>
              </a:defRPr>
            </a:lvl2pPr>
            <a:lvl3pPr marL="1143000" indent="-228600" algn="l" defTabSz="457200" rtl="0" eaLnBrk="1" fontAlgn="base" hangingPunct="1">
              <a:spcBef>
                <a:spcPct val="20000"/>
              </a:spcBef>
              <a:spcAft>
                <a:spcPct val="0"/>
              </a:spcAft>
              <a:buClr>
                <a:srgbClr val="B0C123"/>
              </a:buClr>
              <a:buFont typeface="Arial" panose="020B0604020202020204" pitchFamily="34" charset="0"/>
              <a:buChar char="•"/>
              <a:defRPr sz="2000" b="0" i="0" kern="1200">
                <a:solidFill>
                  <a:schemeClr val="tx1"/>
                </a:solidFill>
                <a:latin typeface="+mn-lt"/>
                <a:ea typeface="ＭＳ Ｐゴシック" charset="0"/>
                <a:cs typeface="Arial"/>
              </a:defRPr>
            </a:lvl3pPr>
            <a:lvl4pPr marL="1600200" indent="-228600" algn="l" defTabSz="457200" rtl="0" eaLnBrk="1" fontAlgn="base" hangingPunct="1">
              <a:spcBef>
                <a:spcPct val="20000"/>
              </a:spcBef>
              <a:spcAft>
                <a:spcPct val="0"/>
              </a:spcAft>
              <a:buClr>
                <a:srgbClr val="B0C123"/>
              </a:buClr>
              <a:buFont typeface="Arial" panose="020B0604020202020204" pitchFamily="34" charset="0"/>
              <a:buChar char="•"/>
              <a:defRPr sz="1800" b="0" i="0" kern="1200">
                <a:solidFill>
                  <a:schemeClr val="tx1"/>
                </a:solidFill>
                <a:latin typeface="+mn-lt"/>
                <a:ea typeface="ＭＳ Ｐゴシック" charset="0"/>
                <a:cs typeface="Arial"/>
              </a:defRPr>
            </a:lvl4pPr>
            <a:lvl5pPr marL="2057400" indent="-228600" algn="l" defTabSz="457200" rtl="0" eaLnBrk="1" fontAlgn="base" hangingPunct="1">
              <a:spcBef>
                <a:spcPct val="20000"/>
              </a:spcBef>
              <a:spcAft>
                <a:spcPct val="0"/>
              </a:spcAft>
              <a:buClr>
                <a:srgbClr val="B0C123"/>
              </a:buClr>
              <a:buFont typeface="Arial" panose="020B0604020202020204" pitchFamily="34" charset="0"/>
              <a:buChar char="•"/>
              <a:defRPr sz="1400" b="0" i="0" kern="1200">
                <a:solidFill>
                  <a:srgbClr val="4C4D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5000"/>
              </a:lnSpc>
              <a:buNone/>
            </a:pPr>
            <a:r>
              <a:rPr lang="en-US" altLang="en-US" sz="2400" dirty="0" smtClean="0"/>
              <a:t>Raised her questions to the Radiologist, who told her that the meds did not contain iodine.  The next day, the Radiologist gathered the team together and praised the technician for her willingness to raise her concern and to the physician.</a:t>
            </a:r>
          </a:p>
          <a:p>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2"/>
          </p:nvPr>
        </p:nvSpPr>
        <p:spPr>
          <a:xfrm>
            <a:off x="4203699" y="1181098"/>
            <a:ext cx="4483101" cy="2921001"/>
          </a:xfrm>
        </p:spPr>
        <p:txBody>
          <a:bodyPr/>
          <a:lstStyle/>
          <a:p>
            <a:pPr marL="0" indent="0">
              <a:lnSpc>
                <a:spcPct val="125000"/>
              </a:lnSpc>
              <a:buNone/>
              <a:defRPr/>
            </a:pPr>
            <a:r>
              <a:rPr lang="en-US" altLang="en-US" sz="2400" dirty="0" smtClean="0"/>
              <a:t>A nurse was administering insulin IV push to Jacob as part of a protocol to reduce the amount of potassium in the patient’s blood.  This was the first time that the nurse used this protocol.   The</a:t>
            </a:r>
          </a:p>
        </p:txBody>
      </p:sp>
      <p:sp>
        <p:nvSpPr>
          <p:cNvPr id="56322" name="Title 1"/>
          <p:cNvSpPr>
            <a:spLocks noGrp="1"/>
          </p:cNvSpPr>
          <p:nvPr>
            <p:ph type="title"/>
          </p:nvPr>
        </p:nvSpPr>
        <p:spPr>
          <a:xfrm>
            <a:off x="457201" y="203200"/>
            <a:ext cx="8229600" cy="867427"/>
          </a:xfrm>
        </p:spPr>
        <p:txBody>
          <a:bodyPr/>
          <a:lstStyle/>
          <a:p>
            <a:r>
              <a:rPr lang="en-US" altLang="en-US" dirty="0" smtClean="0"/>
              <a:t>A Peer Checking Failure</a:t>
            </a:r>
          </a:p>
        </p:txBody>
      </p:sp>
      <p:sp>
        <p:nvSpPr>
          <p:cNvPr id="5" name="Content Placeholder 2"/>
          <p:cNvSpPr txBox="1">
            <a:spLocks/>
          </p:cNvSpPr>
          <p:nvPr/>
        </p:nvSpPr>
        <p:spPr bwMode="auto">
          <a:xfrm>
            <a:off x="254000" y="3936998"/>
            <a:ext cx="8674100" cy="20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800" b="0" i="0" kern="1200">
                <a:solidFill>
                  <a:schemeClr val="tx1"/>
                </a:solidFill>
                <a:latin typeface="+mn-lt"/>
                <a:ea typeface="ＭＳ Ｐゴシック" charset="0"/>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400" b="0" i="0" kern="1200">
                <a:solidFill>
                  <a:schemeClr val="tx1"/>
                </a:solidFill>
                <a:latin typeface="+mn-lt"/>
                <a:ea typeface="ＭＳ Ｐゴシック" charset="0"/>
                <a:cs typeface="Arial"/>
              </a:defRPr>
            </a:lvl2pPr>
            <a:lvl3pPr marL="1143000" indent="-228600" algn="l" defTabSz="457200" rtl="0" eaLnBrk="1" fontAlgn="base" hangingPunct="1">
              <a:spcBef>
                <a:spcPct val="20000"/>
              </a:spcBef>
              <a:spcAft>
                <a:spcPct val="0"/>
              </a:spcAft>
              <a:buClr>
                <a:srgbClr val="B0C123"/>
              </a:buClr>
              <a:buFont typeface="Arial" panose="020B0604020202020204" pitchFamily="34" charset="0"/>
              <a:buChar char="•"/>
              <a:defRPr sz="2000" b="0" i="0" kern="1200">
                <a:solidFill>
                  <a:schemeClr val="tx1"/>
                </a:solidFill>
                <a:latin typeface="+mn-lt"/>
                <a:ea typeface="ＭＳ Ｐゴシック" charset="0"/>
                <a:cs typeface="Arial"/>
              </a:defRPr>
            </a:lvl3pPr>
            <a:lvl4pPr marL="1600200" indent="-228600" algn="l" defTabSz="457200" rtl="0" eaLnBrk="1" fontAlgn="base" hangingPunct="1">
              <a:spcBef>
                <a:spcPct val="20000"/>
              </a:spcBef>
              <a:spcAft>
                <a:spcPct val="0"/>
              </a:spcAft>
              <a:buClr>
                <a:srgbClr val="B0C123"/>
              </a:buClr>
              <a:buFont typeface="Arial" panose="020B0604020202020204" pitchFamily="34" charset="0"/>
              <a:buChar char="•"/>
              <a:defRPr sz="1800" b="0" i="0" kern="1200">
                <a:solidFill>
                  <a:schemeClr val="tx1"/>
                </a:solidFill>
                <a:latin typeface="+mn-lt"/>
                <a:ea typeface="ＭＳ Ｐゴシック" charset="0"/>
                <a:cs typeface="Arial"/>
              </a:defRPr>
            </a:lvl4pPr>
            <a:lvl5pPr marL="2057400" indent="-228600" algn="l" defTabSz="457200" rtl="0" eaLnBrk="1" fontAlgn="base" hangingPunct="1">
              <a:spcBef>
                <a:spcPct val="20000"/>
              </a:spcBef>
              <a:spcAft>
                <a:spcPct val="0"/>
              </a:spcAft>
              <a:buClr>
                <a:srgbClr val="B0C123"/>
              </a:buClr>
              <a:buFont typeface="Arial" panose="020B0604020202020204" pitchFamily="34" charset="0"/>
              <a:buChar char="•"/>
              <a:defRPr sz="1400" b="0" i="0" kern="1200">
                <a:solidFill>
                  <a:srgbClr val="4C4D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0">
              <a:lnSpc>
                <a:spcPct val="125000"/>
              </a:lnSpc>
              <a:buFont typeface="Wingdings" pitchFamily="2" charset="2"/>
              <a:buNone/>
              <a:defRPr/>
            </a:pPr>
            <a:r>
              <a:rPr lang="en-US" altLang="en-US" sz="2400" dirty="0"/>
              <a:t>n</a:t>
            </a:r>
            <a:r>
              <a:rPr lang="en-US" altLang="en-US" sz="2400" dirty="0" smtClean="0"/>
              <a:t>urses on the unit thought that they no longer had to obtain an independent verification for the administration of insulin, so no peer checking occurred.  The RN administering the dose gave too much and Jacob expired.</a:t>
            </a:r>
          </a:p>
          <a:p>
            <a:pPr>
              <a:defRPr/>
            </a:pPr>
            <a:endParaRPr lang="en-US" altLang="en-US" dirty="0" smtClean="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90895"/>
            <a:ext cx="3302000" cy="24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2"/>
            <p:extLst>
              <p:ext uri="{D42A27DB-BD31-4B8C-83A1-F6EECF244321}">
                <p14:modId xmlns:p14="http://schemas.microsoft.com/office/powerpoint/2010/main" val="4060384801"/>
              </p:ext>
            </p:extLst>
          </p:nvPr>
        </p:nvGraphicFramePr>
        <p:xfrm>
          <a:off x="457200" y="2495550"/>
          <a:ext cx="8229600" cy="2838450"/>
        </p:xfrm>
        <a:graphic>
          <a:graphicData uri="http://schemas.openxmlformats.org/drawingml/2006/table">
            <a:tbl>
              <a:tblPr firstRow="1" bandRow="1">
                <a:tableStyleId>{5C22544A-7EE6-4342-B048-85BDC9FD1C3A}</a:tableStyleId>
              </a:tblPr>
              <a:tblGrid>
                <a:gridCol w="2792186"/>
                <a:gridCol w="5437414"/>
              </a:tblGrid>
              <a:tr h="533400">
                <a:tc>
                  <a:txBody>
                    <a:bodyPr/>
                    <a:lstStyle/>
                    <a:p>
                      <a:r>
                        <a:rPr lang="en-US" sz="3200" b="1" u="none" dirty="0" smtClean="0">
                          <a:solidFill>
                            <a:srgbClr val="C00000"/>
                          </a:solidFill>
                        </a:rPr>
                        <a:t>A</a:t>
                      </a:r>
                      <a:r>
                        <a:rPr lang="en-US" sz="2400" b="1" dirty="0" smtClean="0">
                          <a:solidFill>
                            <a:schemeClr val="tx1"/>
                          </a:solidFill>
                        </a:rPr>
                        <a:t>sk</a:t>
                      </a:r>
                      <a:r>
                        <a:rPr lang="en-US" sz="2400" b="0" dirty="0" smtClean="0">
                          <a:solidFill>
                            <a:schemeClr val="tx1"/>
                          </a:solidFill>
                        </a:rPr>
                        <a:t>:</a:t>
                      </a:r>
                      <a:endParaRPr lang="en-US" sz="2400" b="0" dirty="0">
                        <a:solidFill>
                          <a:schemeClr val="tx1"/>
                        </a:solidFill>
                      </a:endParaRPr>
                    </a:p>
                  </a:txBody>
                  <a:tcPr marL="89777" marR="89777">
                    <a:noFill/>
                  </a:tcPr>
                </a:tc>
                <a:tc>
                  <a:txBody>
                    <a:bodyPr/>
                    <a:lstStyle/>
                    <a:p>
                      <a:endParaRPr lang="en-US" sz="700" b="0" dirty="0" smtClean="0">
                        <a:solidFill>
                          <a:schemeClr val="tx1"/>
                        </a:solidFill>
                      </a:endParaRPr>
                    </a:p>
                    <a:p>
                      <a:r>
                        <a:rPr lang="en-US" sz="1800" b="0" dirty="0" smtClean="0">
                          <a:solidFill>
                            <a:schemeClr val="tx1"/>
                          </a:solidFill>
                        </a:rPr>
                        <a:t>‘Let me ask a clarifying question…’</a:t>
                      </a:r>
                      <a:endParaRPr lang="en-US" sz="1800" b="0" dirty="0">
                        <a:solidFill>
                          <a:schemeClr val="tx1"/>
                        </a:solidFill>
                      </a:endParaRPr>
                    </a:p>
                  </a:txBody>
                  <a:tcPr marL="89777" marR="89777">
                    <a:noFill/>
                  </a:tcPr>
                </a:tc>
              </a:tr>
              <a:tr h="792480">
                <a:tc>
                  <a:txBody>
                    <a:bodyPr/>
                    <a:lstStyle/>
                    <a:p>
                      <a:r>
                        <a:rPr lang="en-US" sz="3200" b="1" u="none" dirty="0" smtClean="0">
                          <a:solidFill>
                            <a:srgbClr val="C00000"/>
                          </a:solidFill>
                        </a:rPr>
                        <a:t>R</a:t>
                      </a:r>
                      <a:r>
                        <a:rPr lang="en-US" sz="2400" b="1" dirty="0" smtClean="0">
                          <a:solidFill>
                            <a:schemeClr val="tx1"/>
                          </a:solidFill>
                        </a:rPr>
                        <a:t>equest</a:t>
                      </a:r>
                      <a:endParaRPr lang="en-US" sz="2400" b="1" dirty="0">
                        <a:solidFill>
                          <a:schemeClr val="tx1"/>
                        </a:solidFill>
                      </a:endParaRPr>
                    </a:p>
                  </a:txBody>
                  <a:tcPr marL="89777" marR="89777">
                    <a:noFill/>
                  </a:tcPr>
                </a:tc>
                <a:tc>
                  <a:txBody>
                    <a:bodyPr/>
                    <a:lstStyle/>
                    <a:p>
                      <a:endParaRPr lang="en-US" sz="700" b="0" dirty="0" smtClean="0">
                        <a:solidFill>
                          <a:schemeClr val="tx1"/>
                        </a:solidFill>
                      </a:endParaRPr>
                    </a:p>
                    <a:p>
                      <a:r>
                        <a:rPr lang="en-US" sz="1800" b="0" dirty="0" smtClean="0">
                          <a:solidFill>
                            <a:schemeClr val="tx1"/>
                          </a:solidFill>
                        </a:rPr>
                        <a:t>‘Please</a:t>
                      </a:r>
                      <a:r>
                        <a:rPr lang="en-US" sz="1800" b="0" baseline="0" dirty="0" smtClean="0">
                          <a:solidFill>
                            <a:schemeClr val="tx1"/>
                          </a:solidFill>
                        </a:rPr>
                        <a:t> allow me to make a request:  can we look at   this again…’</a:t>
                      </a:r>
                      <a:endParaRPr lang="en-US" sz="1800" b="0" dirty="0">
                        <a:solidFill>
                          <a:schemeClr val="tx1"/>
                        </a:solidFill>
                      </a:endParaRPr>
                    </a:p>
                  </a:txBody>
                  <a:tcPr marL="89777" marR="89777">
                    <a:noFill/>
                  </a:tcPr>
                </a:tc>
              </a:tr>
              <a:tr h="609600">
                <a:tc>
                  <a:txBody>
                    <a:bodyPr/>
                    <a:lstStyle/>
                    <a:p>
                      <a:r>
                        <a:rPr lang="en-US" sz="3200" b="1" u="none" dirty="0" smtClean="0">
                          <a:solidFill>
                            <a:srgbClr val="C00000"/>
                          </a:solidFill>
                        </a:rPr>
                        <a:t>C</a:t>
                      </a:r>
                      <a:r>
                        <a:rPr lang="en-US" sz="2400" b="1" dirty="0" smtClean="0">
                          <a:solidFill>
                            <a:schemeClr val="tx1"/>
                          </a:solidFill>
                        </a:rPr>
                        <a:t>oncern</a:t>
                      </a:r>
                      <a:endParaRPr lang="en-US" sz="2400" b="1" dirty="0">
                        <a:solidFill>
                          <a:schemeClr val="tx1"/>
                        </a:solidFill>
                      </a:endParaRPr>
                    </a:p>
                  </a:txBody>
                  <a:tcPr marL="89777" marR="89777">
                    <a:noFill/>
                  </a:tcPr>
                </a:tc>
                <a:tc>
                  <a:txBody>
                    <a:bodyPr/>
                    <a:lstStyle/>
                    <a:p>
                      <a:endParaRPr lang="en-US" sz="700" b="0" dirty="0" smtClean="0">
                        <a:solidFill>
                          <a:schemeClr val="tx1"/>
                        </a:solidFill>
                      </a:endParaRPr>
                    </a:p>
                    <a:p>
                      <a:r>
                        <a:rPr lang="en-US" sz="1800" b="0" dirty="0" smtClean="0">
                          <a:solidFill>
                            <a:schemeClr val="tx1"/>
                          </a:solidFill>
                        </a:rPr>
                        <a:t>‘I</a:t>
                      </a:r>
                      <a:r>
                        <a:rPr lang="en-US" sz="1800" b="0" baseline="0" dirty="0" smtClean="0">
                          <a:solidFill>
                            <a:schemeClr val="tx1"/>
                          </a:solidFill>
                        </a:rPr>
                        <a:t> have a safety</a:t>
                      </a:r>
                      <a:r>
                        <a:rPr lang="en-US" sz="1800" b="0" dirty="0" smtClean="0">
                          <a:solidFill>
                            <a:schemeClr val="tx1"/>
                          </a:solidFill>
                        </a:rPr>
                        <a:t> </a:t>
                      </a:r>
                      <a:r>
                        <a:rPr lang="en-US" sz="1800" b="1" dirty="0" smtClean="0">
                          <a:solidFill>
                            <a:schemeClr val="tx1"/>
                          </a:solidFill>
                        </a:rPr>
                        <a:t>CONCERN…’</a:t>
                      </a:r>
                      <a:endParaRPr lang="en-US" sz="1800" b="0" dirty="0">
                        <a:solidFill>
                          <a:schemeClr val="tx1"/>
                        </a:solidFill>
                      </a:endParaRPr>
                    </a:p>
                  </a:txBody>
                  <a:tcPr marL="89777" marR="89777">
                    <a:noFill/>
                  </a:tcPr>
                </a:tc>
              </a:tr>
              <a:tr h="857250">
                <a:tc>
                  <a:txBody>
                    <a:bodyPr/>
                    <a:lstStyle/>
                    <a:p>
                      <a:r>
                        <a:rPr lang="en-US" sz="3200" b="1" u="none" baseline="0" dirty="0" smtClean="0">
                          <a:solidFill>
                            <a:srgbClr val="C00000"/>
                          </a:solidFill>
                        </a:rPr>
                        <a:t>C</a:t>
                      </a:r>
                      <a:r>
                        <a:rPr lang="en-US" sz="2400" b="0" baseline="0" dirty="0" smtClean="0">
                          <a:solidFill>
                            <a:schemeClr val="tx1"/>
                          </a:solidFill>
                        </a:rPr>
                        <a:t>hain of command</a:t>
                      </a:r>
                      <a:endParaRPr lang="en-US" sz="2400" b="0" dirty="0">
                        <a:solidFill>
                          <a:schemeClr val="tx1"/>
                        </a:solidFill>
                      </a:endParaRPr>
                    </a:p>
                  </a:txBody>
                  <a:tcPr marL="89777" marR="89777">
                    <a:noFill/>
                  </a:tcPr>
                </a:tc>
                <a:tc>
                  <a:txBody>
                    <a:bodyPr/>
                    <a:lstStyle/>
                    <a:p>
                      <a:endParaRPr lang="en-US" sz="700" b="0" dirty="0" smtClean="0">
                        <a:solidFill>
                          <a:schemeClr val="tx1"/>
                        </a:solidFill>
                      </a:endParaRPr>
                    </a:p>
                    <a:p>
                      <a:r>
                        <a:rPr lang="en-US" sz="1800" b="0" dirty="0" smtClean="0">
                          <a:solidFill>
                            <a:schemeClr val="tx1"/>
                          </a:solidFill>
                        </a:rPr>
                        <a:t>‘Before we move ahead, I need to</a:t>
                      </a:r>
                      <a:r>
                        <a:rPr lang="en-US" sz="1800" b="1" dirty="0" smtClean="0">
                          <a:solidFill>
                            <a:schemeClr val="tx1"/>
                          </a:solidFill>
                        </a:rPr>
                        <a:t> </a:t>
                      </a:r>
                      <a:r>
                        <a:rPr lang="en-US" sz="1800" b="0" dirty="0" smtClean="0">
                          <a:solidFill>
                            <a:schemeClr val="tx1"/>
                          </a:solidFill>
                        </a:rPr>
                        <a:t>speak to my supervisor...’</a:t>
                      </a:r>
                      <a:endParaRPr lang="en-US" sz="1800" b="0" dirty="0">
                        <a:solidFill>
                          <a:schemeClr val="tx1"/>
                        </a:solidFill>
                      </a:endParaRPr>
                    </a:p>
                  </a:txBody>
                  <a:tcPr marL="89777" marR="89777">
                    <a:noFill/>
                  </a:tcPr>
                </a:tc>
              </a:tr>
            </a:tbl>
          </a:graphicData>
        </a:graphic>
      </p:graphicFrame>
      <p:sp>
        <p:nvSpPr>
          <p:cNvPr id="59394" name="Rectangle 2"/>
          <p:cNvSpPr>
            <a:spLocks noGrp="1" noChangeArrowheads="1"/>
          </p:cNvSpPr>
          <p:nvPr>
            <p:ph type="title"/>
          </p:nvPr>
        </p:nvSpPr>
        <p:spPr>
          <a:xfrm>
            <a:off x="457201" y="110473"/>
            <a:ext cx="8229600" cy="715027"/>
          </a:xfrm>
        </p:spPr>
        <p:txBody>
          <a:bodyPr/>
          <a:lstStyle/>
          <a:p>
            <a:pPr eaLnBrk="1" hangingPunct="1">
              <a:defRPr/>
            </a:pPr>
            <a:r>
              <a:rPr lang="en-US" sz="3200" b="1" dirty="0" smtClean="0">
                <a:solidFill>
                  <a:srgbClr val="FFC000"/>
                </a:solidFill>
                <a:latin typeface="+mn-lt"/>
              </a:rPr>
              <a:t>Tool:</a:t>
            </a:r>
            <a:r>
              <a:rPr lang="en-US" sz="3200" dirty="0" smtClean="0">
                <a:solidFill>
                  <a:schemeClr val="tx1"/>
                </a:solidFill>
                <a:latin typeface="+mn-lt"/>
              </a:rPr>
              <a:t>  Speak Up for Safety using ARCC</a:t>
            </a:r>
          </a:p>
        </p:txBody>
      </p:sp>
      <p:sp>
        <p:nvSpPr>
          <p:cNvPr id="5" name="Rectangle 4"/>
          <p:cNvSpPr/>
          <p:nvPr/>
        </p:nvSpPr>
        <p:spPr>
          <a:xfrm>
            <a:off x="304800" y="2286000"/>
            <a:ext cx="85344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7365" name="Text Box 4"/>
          <p:cNvSpPr txBox="1">
            <a:spLocks noChangeArrowheads="1"/>
          </p:cNvSpPr>
          <p:nvPr/>
        </p:nvSpPr>
        <p:spPr bwMode="auto">
          <a:xfrm>
            <a:off x="1155700" y="5501578"/>
            <a:ext cx="6438900" cy="466920"/>
          </a:xfrm>
          <a:prstGeom prst="rect">
            <a:avLst/>
          </a:prstGeom>
          <a:solidFill>
            <a:srgbClr val="FFC000"/>
          </a:solidFill>
          <a:ln w="9525">
            <a:solidFill>
              <a:srgbClr val="333333"/>
            </a:solidFill>
            <a:miter lim="800000"/>
            <a:headEnd/>
            <a:tailEnd/>
          </a:ln>
        </p:spPr>
        <p:txBody>
          <a:bodyPr wrap="square" lIns="96644" tIns="48322" rIns="96644" bIns="48322">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Wingdings" pitchFamily="2" charset="2"/>
              <a:buChar char="§"/>
              <a:defRPr sz="2400">
                <a:solidFill>
                  <a:schemeClr val="tx1"/>
                </a:solidFill>
                <a:latin typeface="Arial" pitchFamily="34" charset="0"/>
              </a:defRPr>
            </a:lvl3pPr>
            <a:lvl4pPr marL="1600200" indent="-228600" eaLnBrk="0" hangingPunct="0">
              <a:spcBef>
                <a:spcPct val="20000"/>
              </a:spcBef>
              <a:buFont typeface="Wingdings" pitchFamily="2" charset="2"/>
              <a:buChar char="§"/>
              <a:defRPr sz="2000">
                <a:solidFill>
                  <a:schemeClr val="tx1"/>
                </a:solidFill>
                <a:latin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9pPr>
          </a:lstStyle>
          <a:p>
            <a:pPr algn="ctr">
              <a:spcBef>
                <a:spcPct val="0"/>
              </a:spcBef>
              <a:buFontTx/>
              <a:buNone/>
            </a:pPr>
            <a:r>
              <a:rPr lang="en-US" altLang="en-US" sz="2400" dirty="0"/>
              <a:t>A Safety Codeword – </a:t>
            </a:r>
            <a:r>
              <a:rPr lang="en-US" altLang="en-US" sz="2400" b="1" dirty="0">
                <a:solidFill>
                  <a:srgbClr val="C00000"/>
                </a:solidFill>
              </a:rPr>
              <a:t>“I have a Concern…”</a:t>
            </a:r>
          </a:p>
        </p:txBody>
      </p:sp>
      <p:sp>
        <p:nvSpPr>
          <p:cNvPr id="57366" name="Text Box 11"/>
          <p:cNvSpPr txBox="1">
            <a:spLocks noChangeArrowheads="1"/>
          </p:cNvSpPr>
          <p:nvPr/>
        </p:nvSpPr>
        <p:spPr bwMode="auto">
          <a:xfrm>
            <a:off x="0" y="990600"/>
            <a:ext cx="911542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44" tIns="48322" rIns="96644" bIns="48322">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Wingdings" pitchFamily="2" charset="2"/>
              <a:buChar char="§"/>
              <a:defRPr sz="2400">
                <a:solidFill>
                  <a:schemeClr val="tx1"/>
                </a:solidFill>
                <a:latin typeface="Arial" pitchFamily="34" charset="0"/>
              </a:defRPr>
            </a:lvl3pPr>
            <a:lvl4pPr marL="1600200" indent="-228600" eaLnBrk="0" hangingPunct="0">
              <a:spcBef>
                <a:spcPct val="20000"/>
              </a:spcBef>
              <a:buFont typeface="Wingdings" pitchFamily="2" charset="2"/>
              <a:buChar char="§"/>
              <a:defRPr sz="2000">
                <a:solidFill>
                  <a:schemeClr val="tx1"/>
                </a:solidFill>
                <a:latin typeface="Arial" pitchFamily="34" charset="0"/>
              </a:defRPr>
            </a:lvl4pPr>
            <a:lvl5pPr marL="2057400" indent="-228600" eaLnBrk="0" hangingPunct="0">
              <a:spcBef>
                <a:spcPct val="20000"/>
              </a:spcBef>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Arial" pitchFamily="34" charset="0"/>
              </a:defRPr>
            </a:lvl9pPr>
          </a:lstStyle>
          <a:p>
            <a:pPr algn="ctr">
              <a:spcBef>
                <a:spcPct val="0"/>
              </a:spcBef>
              <a:buFontTx/>
              <a:buNone/>
            </a:pPr>
            <a:r>
              <a:rPr lang="en-US" altLang="en-US" sz="2400" dirty="0"/>
              <a:t>ARCC is a tool to help associates and physicians assert themselves and escalate concerns in the interest of patient or associate safety in a  manner of </a:t>
            </a:r>
            <a:r>
              <a:rPr lang="en-US" altLang="en-US" sz="2400" b="1" dirty="0"/>
              <a:t>mutual trust and respect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19196" y="121864"/>
            <a:ext cx="8229600" cy="867427"/>
          </a:xfrm>
        </p:spPr>
        <p:txBody>
          <a:bodyPr/>
          <a:lstStyle/>
          <a:p>
            <a:r>
              <a:rPr lang="en-US" altLang="en-US" sz="4000" dirty="0" smtClean="0">
                <a:solidFill>
                  <a:schemeClr val="tx1"/>
                </a:solidFill>
              </a:rPr>
              <a:t>Power Distance</a:t>
            </a:r>
          </a:p>
        </p:txBody>
      </p:sp>
      <p:sp>
        <p:nvSpPr>
          <p:cNvPr id="58371" name="TextBox 2"/>
          <p:cNvSpPr txBox="1">
            <a:spLocks noChangeArrowheads="1"/>
          </p:cNvSpPr>
          <p:nvPr/>
        </p:nvSpPr>
        <p:spPr bwMode="auto">
          <a:xfrm>
            <a:off x="304799" y="1179513"/>
            <a:ext cx="6806586" cy="493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2" tIns="45691" rIns="91382" bIns="45691">
            <a:spAutoFit/>
          </a:bodyPr>
          <a:lstStyle>
            <a:lvl1pPr marL="163513" indent="-163513" eaLnBrk="0" hangingPunct="0">
              <a:spcBef>
                <a:spcPct val="20000"/>
              </a:spcBef>
              <a:buFont typeface="Wingdings" pitchFamily="2" charset="2"/>
              <a:buChar char="§"/>
              <a:tabLst>
                <a:tab pos="163513" algn="l"/>
              </a:tabLst>
              <a:defRPr sz="2800">
                <a:solidFill>
                  <a:schemeClr val="tx1"/>
                </a:solidFill>
                <a:latin typeface="Arial" pitchFamily="34" charset="0"/>
              </a:defRPr>
            </a:lvl1pPr>
            <a:lvl2pPr marL="619125" indent="-163513" eaLnBrk="0" hangingPunct="0">
              <a:spcBef>
                <a:spcPct val="20000"/>
              </a:spcBef>
              <a:buFont typeface="Arial" pitchFamily="34" charset="0"/>
              <a:buChar char="-"/>
              <a:tabLst>
                <a:tab pos="163513" algn="l"/>
              </a:tabLst>
              <a:defRPr sz="2400">
                <a:solidFill>
                  <a:schemeClr val="tx1"/>
                </a:solidFill>
                <a:latin typeface="Arial" pitchFamily="34" charset="0"/>
              </a:defRPr>
            </a:lvl2pPr>
            <a:lvl3pPr marL="1143000" indent="-228600" eaLnBrk="0" hangingPunct="0">
              <a:spcBef>
                <a:spcPct val="20000"/>
              </a:spcBef>
              <a:buFont typeface="Wingdings" pitchFamily="2" charset="2"/>
              <a:buChar char="§"/>
              <a:tabLst>
                <a:tab pos="163513" algn="l"/>
              </a:tabLst>
              <a:defRPr sz="2400">
                <a:solidFill>
                  <a:schemeClr val="tx1"/>
                </a:solidFill>
                <a:latin typeface="Arial" pitchFamily="34" charset="0"/>
              </a:defRPr>
            </a:lvl3pPr>
            <a:lvl4pPr marL="1600200" indent="-228600" eaLnBrk="0" hangingPunct="0">
              <a:spcBef>
                <a:spcPct val="20000"/>
              </a:spcBef>
              <a:buFont typeface="Wingdings" pitchFamily="2" charset="2"/>
              <a:buChar char="§"/>
              <a:tabLst>
                <a:tab pos="163513" algn="l"/>
              </a:tabLst>
              <a:defRPr sz="2000">
                <a:solidFill>
                  <a:schemeClr val="tx1"/>
                </a:solidFill>
                <a:latin typeface="Arial" pitchFamily="34" charset="0"/>
              </a:defRPr>
            </a:lvl4pPr>
            <a:lvl5pPr marL="2057400" indent="-228600" eaLnBrk="0" hangingPunct="0">
              <a:spcBef>
                <a:spcPct val="20000"/>
              </a:spcBef>
              <a:buFont typeface="Wingdings" pitchFamily="2" charset="2"/>
              <a:buChar char="§"/>
              <a:tabLst>
                <a:tab pos="163513" algn="l"/>
              </a:tabLst>
              <a:defRPr sz="2000">
                <a:solidFill>
                  <a:schemeClr val="tx1"/>
                </a:solidFill>
                <a:latin typeface="Arial" pitchFamily="34" charset="0"/>
              </a:defRPr>
            </a:lvl5pPr>
            <a:lvl6pPr marL="2514600" indent="-228600" eaLnBrk="0" fontAlgn="base" hangingPunct="0">
              <a:spcBef>
                <a:spcPct val="20000"/>
              </a:spcBef>
              <a:spcAft>
                <a:spcPct val="0"/>
              </a:spcAft>
              <a:buFont typeface="Wingdings" pitchFamily="2" charset="2"/>
              <a:buChar char="§"/>
              <a:tabLst>
                <a:tab pos="163513" algn="l"/>
              </a:tabLst>
              <a:defRPr sz="2000">
                <a:solidFill>
                  <a:schemeClr val="tx1"/>
                </a:solidFill>
                <a:latin typeface="Arial" pitchFamily="34" charset="0"/>
              </a:defRPr>
            </a:lvl6pPr>
            <a:lvl7pPr marL="2971800" indent="-228600" eaLnBrk="0" fontAlgn="base" hangingPunct="0">
              <a:spcBef>
                <a:spcPct val="20000"/>
              </a:spcBef>
              <a:spcAft>
                <a:spcPct val="0"/>
              </a:spcAft>
              <a:buFont typeface="Wingdings" pitchFamily="2" charset="2"/>
              <a:buChar char="§"/>
              <a:tabLst>
                <a:tab pos="163513" algn="l"/>
              </a:tabLst>
              <a:defRPr sz="2000">
                <a:solidFill>
                  <a:schemeClr val="tx1"/>
                </a:solidFill>
                <a:latin typeface="Arial" pitchFamily="34" charset="0"/>
              </a:defRPr>
            </a:lvl7pPr>
            <a:lvl8pPr marL="3429000" indent="-228600" eaLnBrk="0" fontAlgn="base" hangingPunct="0">
              <a:spcBef>
                <a:spcPct val="20000"/>
              </a:spcBef>
              <a:spcAft>
                <a:spcPct val="0"/>
              </a:spcAft>
              <a:buFont typeface="Wingdings" pitchFamily="2" charset="2"/>
              <a:buChar char="§"/>
              <a:tabLst>
                <a:tab pos="163513" algn="l"/>
              </a:tabLst>
              <a:defRPr sz="2000">
                <a:solidFill>
                  <a:schemeClr val="tx1"/>
                </a:solidFill>
                <a:latin typeface="Arial" pitchFamily="34" charset="0"/>
              </a:defRPr>
            </a:lvl8pPr>
            <a:lvl9pPr marL="3886200" indent="-228600" eaLnBrk="0" fontAlgn="base" hangingPunct="0">
              <a:spcBef>
                <a:spcPct val="20000"/>
              </a:spcBef>
              <a:spcAft>
                <a:spcPct val="0"/>
              </a:spcAft>
              <a:buFont typeface="Wingdings" pitchFamily="2" charset="2"/>
              <a:buChar char="§"/>
              <a:tabLst>
                <a:tab pos="163513" algn="l"/>
              </a:tabLst>
              <a:defRPr sz="2000">
                <a:solidFill>
                  <a:schemeClr val="tx1"/>
                </a:solidFill>
                <a:latin typeface="Arial" pitchFamily="34" charset="0"/>
              </a:defRPr>
            </a:lvl9pPr>
          </a:lstStyle>
          <a:p>
            <a:pPr eaLnBrk="1" hangingPunct="1">
              <a:spcBef>
                <a:spcPts val="300"/>
              </a:spcBef>
              <a:spcAft>
                <a:spcPts val="300"/>
              </a:spcAft>
              <a:buFont typeface="Arial" panose="020B0604020202020204" pitchFamily="34" charset="0"/>
              <a:buChar char="•"/>
            </a:pPr>
            <a:r>
              <a:rPr lang="en-US" altLang="en-US" sz="2000" dirty="0">
                <a:latin typeface="+mn-lt"/>
              </a:rPr>
              <a:t>Defined, studied </a:t>
            </a:r>
            <a:r>
              <a:rPr lang="en-US" altLang="en-US" sz="2000" dirty="0" smtClean="0">
                <a:latin typeface="+mn-lt"/>
              </a:rPr>
              <a:t>by </a:t>
            </a:r>
            <a:r>
              <a:rPr lang="en-US" altLang="en-US" sz="2000" dirty="0">
                <a:latin typeface="+mn-lt"/>
              </a:rPr>
              <a:t>a Dutch researcher in the 1970’s</a:t>
            </a:r>
          </a:p>
          <a:p>
            <a:pPr eaLnBrk="1" hangingPunct="1">
              <a:spcBef>
                <a:spcPts val="300"/>
              </a:spcBef>
              <a:spcAft>
                <a:spcPts val="300"/>
              </a:spcAft>
              <a:buFont typeface="Arial" panose="020B0604020202020204" pitchFamily="34" charset="0"/>
              <a:buChar char="•"/>
            </a:pPr>
            <a:r>
              <a:rPr lang="en-US" altLang="en-US" sz="2000" dirty="0">
                <a:latin typeface="+mn-lt"/>
              </a:rPr>
              <a:t>Extent to which the less powerful expect and accept that power is distributed unequally</a:t>
            </a:r>
          </a:p>
          <a:p>
            <a:pPr eaLnBrk="1" hangingPunct="1">
              <a:spcBef>
                <a:spcPts val="300"/>
              </a:spcBef>
              <a:spcAft>
                <a:spcPts val="300"/>
              </a:spcAft>
              <a:buFont typeface="Arial" panose="020B0604020202020204" pitchFamily="34" charset="0"/>
              <a:buChar char="•"/>
            </a:pPr>
            <a:r>
              <a:rPr lang="en-US" altLang="en-US" sz="2000" dirty="0">
                <a:latin typeface="+mn-lt"/>
              </a:rPr>
              <a:t>Leads to strong Authority Gradients, which is the </a:t>
            </a:r>
            <a:r>
              <a:rPr lang="en-US" altLang="en-US" sz="2000" b="1" dirty="0">
                <a:latin typeface="+mn-lt"/>
              </a:rPr>
              <a:t>perception</a:t>
            </a:r>
            <a:r>
              <a:rPr lang="en-US" altLang="en-US" sz="2000" dirty="0">
                <a:latin typeface="+mn-lt"/>
              </a:rPr>
              <a:t> of authority as perceived by the </a:t>
            </a:r>
            <a:r>
              <a:rPr lang="en-US" altLang="en-US" sz="2000" dirty="0" smtClean="0">
                <a:latin typeface="+mn-lt"/>
              </a:rPr>
              <a:t>subordinate</a:t>
            </a:r>
            <a:endParaRPr lang="en-US" altLang="en-US" sz="2000" dirty="0">
              <a:latin typeface="+mn-lt"/>
            </a:endParaRPr>
          </a:p>
          <a:p>
            <a:pPr eaLnBrk="1" hangingPunct="1">
              <a:spcBef>
                <a:spcPts val="300"/>
              </a:spcBef>
              <a:spcAft>
                <a:spcPts val="300"/>
              </a:spcAft>
              <a:buFont typeface="Arial" panose="020B0604020202020204" pitchFamily="34" charset="0"/>
              <a:buChar char="•"/>
            </a:pPr>
            <a:r>
              <a:rPr lang="en-US" altLang="en-US" sz="2000" dirty="0">
                <a:latin typeface="+mn-lt"/>
              </a:rPr>
              <a:t>High in some countries and cultures – Singapore, Indonesia, Philippines, certain Latin America countries</a:t>
            </a:r>
          </a:p>
          <a:p>
            <a:pPr eaLnBrk="1" hangingPunct="1">
              <a:spcBef>
                <a:spcPts val="300"/>
              </a:spcBef>
              <a:spcAft>
                <a:spcPts val="300"/>
              </a:spcAft>
              <a:buFont typeface="Arial" panose="020B0604020202020204" pitchFamily="34" charset="0"/>
              <a:buChar char="•"/>
            </a:pPr>
            <a:r>
              <a:rPr lang="en-US" altLang="en-US" sz="2000" dirty="0">
                <a:latin typeface="+mn-lt"/>
              </a:rPr>
              <a:t>United States - Moderate to low  (38th of 50 countries</a:t>
            </a:r>
            <a:r>
              <a:rPr lang="en-US" altLang="en-US" sz="2000" dirty="0" smtClean="0">
                <a:latin typeface="+mn-lt"/>
              </a:rPr>
              <a:t>)</a:t>
            </a:r>
          </a:p>
          <a:p>
            <a:pPr eaLnBrk="1" hangingPunct="1">
              <a:spcBef>
                <a:spcPts val="300"/>
              </a:spcBef>
              <a:spcAft>
                <a:spcPts val="300"/>
              </a:spcAft>
              <a:buFont typeface="Arial" panose="020B0604020202020204" pitchFamily="34" charset="0"/>
              <a:buChar char="•"/>
            </a:pPr>
            <a:endParaRPr lang="en-US" altLang="en-US" sz="1000" dirty="0">
              <a:latin typeface="+mn-lt"/>
            </a:endParaRPr>
          </a:p>
          <a:p>
            <a:pPr eaLnBrk="1" hangingPunct="1">
              <a:spcBef>
                <a:spcPts val="600"/>
              </a:spcBef>
              <a:buFontTx/>
              <a:buNone/>
            </a:pPr>
            <a:r>
              <a:rPr lang="en-US" altLang="en-US" sz="2400" b="1" dirty="0">
                <a:latin typeface="+mn-lt"/>
              </a:rPr>
              <a:t>In Healthcare</a:t>
            </a:r>
          </a:p>
          <a:p>
            <a:pPr eaLnBrk="1" hangingPunct="1">
              <a:spcBef>
                <a:spcPct val="0"/>
              </a:spcBef>
              <a:buFont typeface="Arial" panose="020B0604020202020204" pitchFamily="34" charset="0"/>
              <a:buChar char="•"/>
            </a:pPr>
            <a:r>
              <a:rPr lang="en-US" altLang="en-US" sz="2000" dirty="0">
                <a:latin typeface="+mn-lt"/>
              </a:rPr>
              <a:t>High between certain professional groups:</a:t>
            </a:r>
          </a:p>
          <a:p>
            <a:pPr lvl="1" eaLnBrk="1" hangingPunct="1">
              <a:spcBef>
                <a:spcPct val="0"/>
              </a:spcBef>
              <a:buSzPct val="75000"/>
              <a:buFont typeface="Courier New" panose="02070309020205020404" pitchFamily="49" charset="0"/>
              <a:buChar char="o"/>
            </a:pPr>
            <a:r>
              <a:rPr lang="en-US" altLang="en-US" sz="2000" dirty="0">
                <a:latin typeface="+mn-lt"/>
              </a:rPr>
              <a:t>Some physicians and nurses</a:t>
            </a:r>
          </a:p>
          <a:p>
            <a:pPr lvl="1" eaLnBrk="1" hangingPunct="1">
              <a:spcBef>
                <a:spcPct val="0"/>
              </a:spcBef>
              <a:buSzPct val="75000"/>
              <a:buFont typeface="Courier New" panose="02070309020205020404" pitchFamily="49" charset="0"/>
              <a:buChar char="o"/>
            </a:pPr>
            <a:r>
              <a:rPr lang="en-US" altLang="en-US" sz="2000" dirty="0">
                <a:latin typeface="+mn-lt"/>
              </a:rPr>
              <a:t>Some nurses and other clinical staff</a:t>
            </a:r>
          </a:p>
          <a:p>
            <a:pPr lvl="1" eaLnBrk="1" hangingPunct="1">
              <a:spcBef>
                <a:spcPct val="0"/>
              </a:spcBef>
              <a:buSzPct val="75000"/>
              <a:buFont typeface="Courier New" panose="02070309020205020404" pitchFamily="49" charset="0"/>
              <a:buChar char="o"/>
            </a:pPr>
            <a:r>
              <a:rPr lang="en-US" altLang="en-US" sz="2000" dirty="0">
                <a:latin typeface="+mn-lt"/>
              </a:rPr>
              <a:t>Some leaders and staff</a:t>
            </a:r>
          </a:p>
        </p:txBody>
      </p:sp>
      <p:grpSp>
        <p:nvGrpSpPr>
          <p:cNvPr id="58372" name="Group 17"/>
          <p:cNvGrpSpPr>
            <a:grpSpLocks/>
          </p:cNvGrpSpPr>
          <p:nvPr/>
        </p:nvGrpSpPr>
        <p:grpSpPr bwMode="auto">
          <a:xfrm>
            <a:off x="6927314" y="449346"/>
            <a:ext cx="1871336" cy="2050057"/>
            <a:chOff x="5661025" y="1604546"/>
            <a:chExt cx="3303588" cy="4320004"/>
          </a:xfrm>
        </p:grpSpPr>
        <p:cxnSp>
          <p:nvCxnSpPr>
            <p:cNvPr id="21" name="Straight Arrow Connector 20"/>
            <p:cNvCxnSpPr>
              <a:stCxn id="29" idx="28"/>
            </p:cNvCxnSpPr>
            <p:nvPr/>
          </p:nvCxnSpPr>
          <p:spPr bwMode="auto">
            <a:xfrm flipH="1">
              <a:off x="6336759" y="2882048"/>
              <a:ext cx="955204" cy="193500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7663200" y="2952048"/>
              <a:ext cx="490116" cy="6575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AutoShape 25"/>
            <p:cNvSpPr>
              <a:spLocks noChangeAspect="1" noChangeArrowheads="1" noTextEdit="1"/>
            </p:cNvSpPr>
            <p:nvPr/>
          </p:nvSpPr>
          <p:spPr bwMode="auto">
            <a:xfrm>
              <a:off x="7209263" y="1604546"/>
              <a:ext cx="906463" cy="13485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dirty="0">
                <a:latin typeface="Arial" charset="0"/>
                <a:cs typeface="Arial" charset="0"/>
              </a:endParaRPr>
            </a:p>
          </p:txBody>
        </p:sp>
        <p:sp>
          <p:nvSpPr>
            <p:cNvPr id="24" name="Freeform 27"/>
            <p:cNvSpPr>
              <a:spLocks/>
            </p:cNvSpPr>
            <p:nvPr/>
          </p:nvSpPr>
          <p:spPr bwMode="auto">
            <a:xfrm>
              <a:off x="7500055" y="1605611"/>
              <a:ext cx="266826" cy="280673"/>
            </a:xfrm>
            <a:custGeom>
              <a:avLst/>
              <a:gdLst>
                <a:gd name="T0" fmla="*/ 247 w 501"/>
                <a:gd name="T1" fmla="*/ 0 h 527"/>
                <a:gd name="T2" fmla="*/ 309 w 501"/>
                <a:gd name="T3" fmla="*/ 8 h 527"/>
                <a:gd name="T4" fmla="*/ 340 w 501"/>
                <a:gd name="T5" fmla="*/ 48 h 527"/>
                <a:gd name="T6" fmla="*/ 354 w 501"/>
                <a:gd name="T7" fmla="*/ 128 h 527"/>
                <a:gd name="T8" fmla="*/ 344 w 501"/>
                <a:gd name="T9" fmla="*/ 225 h 527"/>
                <a:gd name="T10" fmla="*/ 320 w 501"/>
                <a:gd name="T11" fmla="*/ 285 h 527"/>
                <a:gd name="T12" fmla="*/ 292 w 501"/>
                <a:gd name="T13" fmla="*/ 362 h 527"/>
                <a:gd name="T14" fmla="*/ 459 w 501"/>
                <a:gd name="T15" fmla="*/ 458 h 527"/>
                <a:gd name="T16" fmla="*/ 501 w 501"/>
                <a:gd name="T17" fmla="*/ 494 h 527"/>
                <a:gd name="T18" fmla="*/ 476 w 501"/>
                <a:gd name="T19" fmla="*/ 527 h 527"/>
                <a:gd name="T20" fmla="*/ 393 w 501"/>
                <a:gd name="T21" fmla="*/ 458 h 527"/>
                <a:gd name="T22" fmla="*/ 267 w 501"/>
                <a:gd name="T23" fmla="*/ 410 h 527"/>
                <a:gd name="T24" fmla="*/ 208 w 501"/>
                <a:gd name="T25" fmla="*/ 470 h 527"/>
                <a:gd name="T26" fmla="*/ 146 w 501"/>
                <a:gd name="T27" fmla="*/ 514 h 527"/>
                <a:gd name="T28" fmla="*/ 93 w 501"/>
                <a:gd name="T29" fmla="*/ 518 h 527"/>
                <a:gd name="T30" fmla="*/ 41 w 501"/>
                <a:gd name="T31" fmla="*/ 514 h 527"/>
                <a:gd name="T32" fmla="*/ 17 w 501"/>
                <a:gd name="T33" fmla="*/ 478 h 527"/>
                <a:gd name="T34" fmla="*/ 0 w 501"/>
                <a:gd name="T35" fmla="*/ 398 h 527"/>
                <a:gd name="T36" fmla="*/ 0 w 501"/>
                <a:gd name="T37" fmla="*/ 309 h 527"/>
                <a:gd name="T38" fmla="*/ 20 w 501"/>
                <a:gd name="T39" fmla="*/ 241 h 527"/>
                <a:gd name="T40" fmla="*/ 90 w 501"/>
                <a:gd name="T41" fmla="*/ 132 h 527"/>
                <a:gd name="T42" fmla="*/ 167 w 501"/>
                <a:gd name="T43" fmla="*/ 60 h 527"/>
                <a:gd name="T44" fmla="*/ 219 w 501"/>
                <a:gd name="T45" fmla="*/ 20 h 527"/>
                <a:gd name="T46" fmla="*/ 267 w 501"/>
                <a:gd name="T47" fmla="*/ 8 h 527"/>
                <a:gd name="T48" fmla="*/ 247 w 501"/>
                <a:gd name="T49"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1" h="527">
                  <a:moveTo>
                    <a:pt x="247" y="0"/>
                  </a:moveTo>
                  <a:lnTo>
                    <a:pt x="309" y="8"/>
                  </a:lnTo>
                  <a:lnTo>
                    <a:pt x="340" y="48"/>
                  </a:lnTo>
                  <a:lnTo>
                    <a:pt x="354" y="128"/>
                  </a:lnTo>
                  <a:lnTo>
                    <a:pt x="344" y="225"/>
                  </a:lnTo>
                  <a:lnTo>
                    <a:pt x="320" y="285"/>
                  </a:lnTo>
                  <a:lnTo>
                    <a:pt x="292" y="362"/>
                  </a:lnTo>
                  <a:lnTo>
                    <a:pt x="459" y="458"/>
                  </a:lnTo>
                  <a:lnTo>
                    <a:pt x="501" y="494"/>
                  </a:lnTo>
                  <a:lnTo>
                    <a:pt x="476" y="527"/>
                  </a:lnTo>
                  <a:lnTo>
                    <a:pt x="393" y="458"/>
                  </a:lnTo>
                  <a:lnTo>
                    <a:pt x="267" y="410"/>
                  </a:lnTo>
                  <a:lnTo>
                    <a:pt x="208" y="470"/>
                  </a:lnTo>
                  <a:lnTo>
                    <a:pt x="146" y="514"/>
                  </a:lnTo>
                  <a:lnTo>
                    <a:pt x="93" y="518"/>
                  </a:lnTo>
                  <a:lnTo>
                    <a:pt x="41" y="514"/>
                  </a:lnTo>
                  <a:lnTo>
                    <a:pt x="17" y="478"/>
                  </a:lnTo>
                  <a:lnTo>
                    <a:pt x="0" y="398"/>
                  </a:lnTo>
                  <a:lnTo>
                    <a:pt x="0" y="309"/>
                  </a:lnTo>
                  <a:lnTo>
                    <a:pt x="20" y="241"/>
                  </a:lnTo>
                  <a:lnTo>
                    <a:pt x="90" y="132"/>
                  </a:lnTo>
                  <a:lnTo>
                    <a:pt x="167" y="60"/>
                  </a:lnTo>
                  <a:lnTo>
                    <a:pt x="219" y="20"/>
                  </a:lnTo>
                  <a:lnTo>
                    <a:pt x="267" y="8"/>
                  </a:lnTo>
                  <a:lnTo>
                    <a:pt x="247" y="0"/>
                  </a:lnTo>
                  <a:close/>
                </a:path>
              </a:pathLst>
            </a:custGeom>
            <a:solidFill>
              <a:schemeClr val="accent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latin typeface="Arial" charset="0"/>
                <a:cs typeface="Arial" charset="0"/>
              </a:endParaRPr>
            </a:p>
          </p:txBody>
        </p:sp>
        <p:sp>
          <p:nvSpPr>
            <p:cNvPr id="25" name="Freeform 28"/>
            <p:cNvSpPr>
              <a:spLocks/>
            </p:cNvSpPr>
            <p:nvPr/>
          </p:nvSpPr>
          <p:spPr bwMode="auto">
            <a:xfrm rot="1256490">
              <a:off x="7533076" y="1983215"/>
              <a:ext cx="550162" cy="244990"/>
            </a:xfrm>
            <a:custGeom>
              <a:avLst/>
              <a:gdLst>
                <a:gd name="T0" fmla="*/ 11 w 1033"/>
                <a:gd name="T1" fmla="*/ 0 h 460"/>
                <a:gd name="T2" fmla="*/ 108 w 1033"/>
                <a:gd name="T3" fmla="*/ 13 h 460"/>
                <a:gd name="T4" fmla="*/ 285 w 1033"/>
                <a:gd name="T5" fmla="*/ 93 h 460"/>
                <a:gd name="T6" fmla="*/ 438 w 1033"/>
                <a:gd name="T7" fmla="*/ 158 h 460"/>
                <a:gd name="T8" fmla="*/ 609 w 1033"/>
                <a:gd name="T9" fmla="*/ 214 h 460"/>
                <a:gd name="T10" fmla="*/ 731 w 1033"/>
                <a:gd name="T11" fmla="*/ 274 h 460"/>
                <a:gd name="T12" fmla="*/ 898 w 1033"/>
                <a:gd name="T13" fmla="*/ 339 h 460"/>
                <a:gd name="T14" fmla="*/ 1033 w 1033"/>
                <a:gd name="T15" fmla="*/ 399 h 460"/>
                <a:gd name="T16" fmla="*/ 1026 w 1033"/>
                <a:gd name="T17" fmla="*/ 423 h 460"/>
                <a:gd name="T18" fmla="*/ 985 w 1033"/>
                <a:gd name="T19" fmla="*/ 435 h 460"/>
                <a:gd name="T20" fmla="*/ 866 w 1033"/>
                <a:gd name="T21" fmla="*/ 371 h 460"/>
                <a:gd name="T22" fmla="*/ 859 w 1033"/>
                <a:gd name="T23" fmla="*/ 411 h 460"/>
                <a:gd name="T24" fmla="*/ 828 w 1033"/>
                <a:gd name="T25" fmla="*/ 447 h 460"/>
                <a:gd name="T26" fmla="*/ 783 w 1033"/>
                <a:gd name="T27" fmla="*/ 460 h 460"/>
                <a:gd name="T28" fmla="*/ 734 w 1033"/>
                <a:gd name="T29" fmla="*/ 431 h 460"/>
                <a:gd name="T30" fmla="*/ 699 w 1033"/>
                <a:gd name="T31" fmla="*/ 395 h 460"/>
                <a:gd name="T32" fmla="*/ 703 w 1033"/>
                <a:gd name="T33" fmla="*/ 339 h 460"/>
                <a:gd name="T34" fmla="*/ 713 w 1033"/>
                <a:gd name="T35" fmla="*/ 311 h 460"/>
                <a:gd name="T36" fmla="*/ 598 w 1033"/>
                <a:gd name="T37" fmla="*/ 254 h 460"/>
                <a:gd name="T38" fmla="*/ 543 w 1033"/>
                <a:gd name="T39" fmla="*/ 242 h 460"/>
                <a:gd name="T40" fmla="*/ 438 w 1033"/>
                <a:gd name="T41" fmla="*/ 218 h 460"/>
                <a:gd name="T42" fmla="*/ 296 w 1033"/>
                <a:gd name="T43" fmla="*/ 166 h 460"/>
                <a:gd name="T44" fmla="*/ 181 w 1033"/>
                <a:gd name="T45" fmla="*/ 109 h 460"/>
                <a:gd name="T46" fmla="*/ 98 w 1033"/>
                <a:gd name="T47" fmla="*/ 85 h 460"/>
                <a:gd name="T48" fmla="*/ 11 w 1033"/>
                <a:gd name="T49" fmla="*/ 93 h 460"/>
                <a:gd name="T50" fmla="*/ 0 w 1033"/>
                <a:gd name="T51" fmla="*/ 33 h 460"/>
                <a:gd name="T52" fmla="*/ 35 w 1033"/>
                <a:gd name="T53" fmla="*/ 0 h 460"/>
                <a:gd name="T54" fmla="*/ 56 w 1033"/>
                <a:gd name="T55" fmla="*/ 0 h 460"/>
                <a:gd name="T56" fmla="*/ 11 w 1033"/>
                <a:gd name="T5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3" h="460">
                  <a:moveTo>
                    <a:pt x="11" y="0"/>
                  </a:moveTo>
                  <a:lnTo>
                    <a:pt x="108" y="13"/>
                  </a:lnTo>
                  <a:lnTo>
                    <a:pt x="285" y="93"/>
                  </a:lnTo>
                  <a:lnTo>
                    <a:pt x="438" y="158"/>
                  </a:lnTo>
                  <a:lnTo>
                    <a:pt x="609" y="214"/>
                  </a:lnTo>
                  <a:lnTo>
                    <a:pt x="731" y="274"/>
                  </a:lnTo>
                  <a:lnTo>
                    <a:pt x="898" y="339"/>
                  </a:lnTo>
                  <a:lnTo>
                    <a:pt x="1033" y="399"/>
                  </a:lnTo>
                  <a:lnTo>
                    <a:pt x="1026" y="423"/>
                  </a:lnTo>
                  <a:lnTo>
                    <a:pt x="985" y="435"/>
                  </a:lnTo>
                  <a:lnTo>
                    <a:pt x="866" y="371"/>
                  </a:lnTo>
                  <a:lnTo>
                    <a:pt x="859" y="411"/>
                  </a:lnTo>
                  <a:lnTo>
                    <a:pt x="828" y="447"/>
                  </a:lnTo>
                  <a:lnTo>
                    <a:pt x="783" y="460"/>
                  </a:lnTo>
                  <a:lnTo>
                    <a:pt x="734" y="431"/>
                  </a:lnTo>
                  <a:lnTo>
                    <a:pt x="699" y="395"/>
                  </a:lnTo>
                  <a:lnTo>
                    <a:pt x="703" y="339"/>
                  </a:lnTo>
                  <a:lnTo>
                    <a:pt x="713" y="311"/>
                  </a:lnTo>
                  <a:lnTo>
                    <a:pt x="598" y="254"/>
                  </a:lnTo>
                  <a:lnTo>
                    <a:pt x="543" y="242"/>
                  </a:lnTo>
                  <a:lnTo>
                    <a:pt x="438" y="218"/>
                  </a:lnTo>
                  <a:lnTo>
                    <a:pt x="296" y="166"/>
                  </a:lnTo>
                  <a:lnTo>
                    <a:pt x="181" y="109"/>
                  </a:lnTo>
                  <a:lnTo>
                    <a:pt x="98" y="85"/>
                  </a:lnTo>
                  <a:lnTo>
                    <a:pt x="11" y="93"/>
                  </a:lnTo>
                  <a:lnTo>
                    <a:pt x="0" y="33"/>
                  </a:lnTo>
                  <a:lnTo>
                    <a:pt x="35" y="0"/>
                  </a:lnTo>
                  <a:lnTo>
                    <a:pt x="56" y="0"/>
                  </a:lnTo>
                  <a:lnTo>
                    <a:pt x="11" y="0"/>
                  </a:lnTo>
                  <a:close/>
                </a:path>
              </a:pathLst>
            </a:custGeom>
            <a:solidFill>
              <a:schemeClr val="accent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latin typeface="Arial" charset="0"/>
                <a:cs typeface="Arial" charset="0"/>
              </a:endParaRPr>
            </a:p>
          </p:txBody>
        </p:sp>
        <p:sp>
          <p:nvSpPr>
            <p:cNvPr id="26" name="Freeform 29"/>
            <p:cNvSpPr>
              <a:spLocks/>
            </p:cNvSpPr>
            <p:nvPr/>
          </p:nvSpPr>
          <p:spPr bwMode="auto">
            <a:xfrm>
              <a:off x="7416972" y="1933685"/>
              <a:ext cx="181080" cy="525131"/>
            </a:xfrm>
            <a:custGeom>
              <a:avLst/>
              <a:gdLst>
                <a:gd name="T0" fmla="*/ 194 w 340"/>
                <a:gd name="T1" fmla="*/ 0 h 986"/>
                <a:gd name="T2" fmla="*/ 239 w 340"/>
                <a:gd name="T3" fmla="*/ 0 h 986"/>
                <a:gd name="T4" fmla="*/ 278 w 340"/>
                <a:gd name="T5" fmla="*/ 20 h 986"/>
                <a:gd name="T6" fmla="*/ 319 w 340"/>
                <a:gd name="T7" fmla="*/ 81 h 986"/>
                <a:gd name="T8" fmla="*/ 333 w 340"/>
                <a:gd name="T9" fmla="*/ 157 h 986"/>
                <a:gd name="T10" fmla="*/ 340 w 340"/>
                <a:gd name="T11" fmla="*/ 346 h 986"/>
                <a:gd name="T12" fmla="*/ 330 w 340"/>
                <a:gd name="T13" fmla="*/ 507 h 986"/>
                <a:gd name="T14" fmla="*/ 298 w 340"/>
                <a:gd name="T15" fmla="*/ 672 h 986"/>
                <a:gd name="T16" fmla="*/ 257 w 340"/>
                <a:gd name="T17" fmla="*/ 841 h 986"/>
                <a:gd name="T18" fmla="*/ 208 w 340"/>
                <a:gd name="T19" fmla="*/ 942 h 986"/>
                <a:gd name="T20" fmla="*/ 146 w 340"/>
                <a:gd name="T21" fmla="*/ 986 h 986"/>
                <a:gd name="T22" fmla="*/ 94 w 340"/>
                <a:gd name="T23" fmla="*/ 986 h 986"/>
                <a:gd name="T24" fmla="*/ 31 w 340"/>
                <a:gd name="T25" fmla="*/ 942 h 986"/>
                <a:gd name="T26" fmla="*/ 7 w 340"/>
                <a:gd name="T27" fmla="*/ 877 h 986"/>
                <a:gd name="T28" fmla="*/ 0 w 340"/>
                <a:gd name="T29" fmla="*/ 761 h 986"/>
                <a:gd name="T30" fmla="*/ 7 w 340"/>
                <a:gd name="T31" fmla="*/ 616 h 986"/>
                <a:gd name="T32" fmla="*/ 38 w 340"/>
                <a:gd name="T33" fmla="*/ 435 h 986"/>
                <a:gd name="T34" fmla="*/ 80 w 340"/>
                <a:gd name="T35" fmla="*/ 213 h 986"/>
                <a:gd name="T36" fmla="*/ 132 w 340"/>
                <a:gd name="T37" fmla="*/ 44 h 986"/>
                <a:gd name="T38" fmla="*/ 163 w 340"/>
                <a:gd name="T39" fmla="*/ 20 h 986"/>
                <a:gd name="T40" fmla="*/ 194 w 340"/>
                <a:gd name="T41"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986">
                  <a:moveTo>
                    <a:pt x="194" y="0"/>
                  </a:moveTo>
                  <a:lnTo>
                    <a:pt x="239" y="0"/>
                  </a:lnTo>
                  <a:lnTo>
                    <a:pt x="278" y="20"/>
                  </a:lnTo>
                  <a:lnTo>
                    <a:pt x="319" y="81"/>
                  </a:lnTo>
                  <a:lnTo>
                    <a:pt x="333" y="157"/>
                  </a:lnTo>
                  <a:lnTo>
                    <a:pt x="340" y="346"/>
                  </a:lnTo>
                  <a:lnTo>
                    <a:pt x="330" y="507"/>
                  </a:lnTo>
                  <a:lnTo>
                    <a:pt x="298" y="672"/>
                  </a:lnTo>
                  <a:lnTo>
                    <a:pt x="257" y="841"/>
                  </a:lnTo>
                  <a:lnTo>
                    <a:pt x="208" y="942"/>
                  </a:lnTo>
                  <a:lnTo>
                    <a:pt x="146" y="986"/>
                  </a:lnTo>
                  <a:lnTo>
                    <a:pt x="94" y="986"/>
                  </a:lnTo>
                  <a:lnTo>
                    <a:pt x="31" y="942"/>
                  </a:lnTo>
                  <a:lnTo>
                    <a:pt x="7" y="877"/>
                  </a:lnTo>
                  <a:lnTo>
                    <a:pt x="0" y="761"/>
                  </a:lnTo>
                  <a:lnTo>
                    <a:pt x="7" y="616"/>
                  </a:lnTo>
                  <a:lnTo>
                    <a:pt x="38" y="435"/>
                  </a:lnTo>
                  <a:lnTo>
                    <a:pt x="80" y="213"/>
                  </a:lnTo>
                  <a:lnTo>
                    <a:pt x="132" y="44"/>
                  </a:lnTo>
                  <a:lnTo>
                    <a:pt x="163" y="20"/>
                  </a:lnTo>
                  <a:lnTo>
                    <a:pt x="194" y="0"/>
                  </a:lnTo>
                  <a:close/>
                </a:path>
              </a:pathLst>
            </a:custGeom>
            <a:solidFill>
              <a:schemeClr val="accent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latin typeface="Arial" charset="0"/>
                <a:cs typeface="Arial" charset="0"/>
              </a:endParaRPr>
            </a:p>
          </p:txBody>
        </p:sp>
        <p:sp>
          <p:nvSpPr>
            <p:cNvPr id="27" name="Freeform 30"/>
            <p:cNvSpPr>
              <a:spLocks/>
            </p:cNvSpPr>
            <p:nvPr/>
          </p:nvSpPr>
          <p:spPr bwMode="auto">
            <a:xfrm>
              <a:off x="7227371" y="1905990"/>
              <a:ext cx="256174" cy="481991"/>
            </a:xfrm>
            <a:custGeom>
              <a:avLst/>
              <a:gdLst>
                <a:gd name="T0" fmla="*/ 365 w 481"/>
                <a:gd name="T1" fmla="*/ 36 h 905"/>
                <a:gd name="T2" fmla="*/ 418 w 481"/>
                <a:gd name="T3" fmla="*/ 0 h 905"/>
                <a:gd name="T4" fmla="*/ 456 w 481"/>
                <a:gd name="T5" fmla="*/ 0 h 905"/>
                <a:gd name="T6" fmla="*/ 481 w 481"/>
                <a:gd name="T7" fmla="*/ 28 h 905"/>
                <a:gd name="T8" fmla="*/ 467 w 481"/>
                <a:gd name="T9" fmla="*/ 84 h 905"/>
                <a:gd name="T10" fmla="*/ 435 w 481"/>
                <a:gd name="T11" fmla="*/ 120 h 905"/>
                <a:gd name="T12" fmla="*/ 376 w 481"/>
                <a:gd name="T13" fmla="*/ 156 h 905"/>
                <a:gd name="T14" fmla="*/ 261 w 481"/>
                <a:gd name="T15" fmla="*/ 209 h 905"/>
                <a:gd name="T16" fmla="*/ 115 w 481"/>
                <a:gd name="T17" fmla="*/ 301 h 905"/>
                <a:gd name="T18" fmla="*/ 59 w 481"/>
                <a:gd name="T19" fmla="*/ 305 h 905"/>
                <a:gd name="T20" fmla="*/ 90 w 481"/>
                <a:gd name="T21" fmla="*/ 390 h 905"/>
                <a:gd name="T22" fmla="*/ 153 w 481"/>
                <a:gd name="T23" fmla="*/ 482 h 905"/>
                <a:gd name="T24" fmla="*/ 205 w 481"/>
                <a:gd name="T25" fmla="*/ 595 h 905"/>
                <a:gd name="T26" fmla="*/ 226 w 481"/>
                <a:gd name="T27" fmla="*/ 711 h 905"/>
                <a:gd name="T28" fmla="*/ 216 w 481"/>
                <a:gd name="T29" fmla="*/ 748 h 905"/>
                <a:gd name="T30" fmla="*/ 184 w 481"/>
                <a:gd name="T31" fmla="*/ 772 h 905"/>
                <a:gd name="T32" fmla="*/ 142 w 481"/>
                <a:gd name="T33" fmla="*/ 788 h 905"/>
                <a:gd name="T34" fmla="*/ 101 w 481"/>
                <a:gd name="T35" fmla="*/ 824 h 905"/>
                <a:gd name="T36" fmla="*/ 83 w 481"/>
                <a:gd name="T37" fmla="*/ 860 h 905"/>
                <a:gd name="T38" fmla="*/ 73 w 481"/>
                <a:gd name="T39" fmla="*/ 905 h 905"/>
                <a:gd name="T40" fmla="*/ 41 w 481"/>
                <a:gd name="T41" fmla="*/ 905 h 905"/>
                <a:gd name="T42" fmla="*/ 31 w 481"/>
                <a:gd name="T43" fmla="*/ 872 h 905"/>
                <a:gd name="T44" fmla="*/ 52 w 481"/>
                <a:gd name="T45" fmla="*/ 820 h 905"/>
                <a:gd name="T46" fmla="*/ 111 w 481"/>
                <a:gd name="T47" fmla="*/ 784 h 905"/>
                <a:gd name="T48" fmla="*/ 146 w 481"/>
                <a:gd name="T49" fmla="*/ 748 h 905"/>
                <a:gd name="T50" fmla="*/ 177 w 481"/>
                <a:gd name="T51" fmla="*/ 728 h 905"/>
                <a:gd name="T52" fmla="*/ 188 w 481"/>
                <a:gd name="T53" fmla="*/ 691 h 905"/>
                <a:gd name="T54" fmla="*/ 174 w 481"/>
                <a:gd name="T55" fmla="*/ 595 h 905"/>
                <a:gd name="T56" fmla="*/ 125 w 481"/>
                <a:gd name="T57" fmla="*/ 522 h 905"/>
                <a:gd name="T58" fmla="*/ 83 w 481"/>
                <a:gd name="T59" fmla="*/ 458 h 905"/>
                <a:gd name="T60" fmla="*/ 31 w 481"/>
                <a:gd name="T61" fmla="*/ 386 h 905"/>
                <a:gd name="T62" fmla="*/ 0 w 481"/>
                <a:gd name="T63" fmla="*/ 317 h 905"/>
                <a:gd name="T64" fmla="*/ 0 w 481"/>
                <a:gd name="T65" fmla="*/ 277 h 905"/>
                <a:gd name="T66" fmla="*/ 27 w 481"/>
                <a:gd name="T67" fmla="*/ 257 h 905"/>
                <a:gd name="T68" fmla="*/ 135 w 481"/>
                <a:gd name="T69" fmla="*/ 185 h 905"/>
                <a:gd name="T70" fmla="*/ 240 w 481"/>
                <a:gd name="T71" fmla="*/ 120 h 905"/>
                <a:gd name="T72" fmla="*/ 345 w 481"/>
                <a:gd name="T73" fmla="*/ 60 h 905"/>
                <a:gd name="T74" fmla="*/ 365 w 481"/>
                <a:gd name="T75" fmla="*/ 3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1" h="905">
                  <a:moveTo>
                    <a:pt x="365" y="36"/>
                  </a:moveTo>
                  <a:lnTo>
                    <a:pt x="418" y="0"/>
                  </a:lnTo>
                  <a:lnTo>
                    <a:pt x="456" y="0"/>
                  </a:lnTo>
                  <a:lnTo>
                    <a:pt x="481" y="28"/>
                  </a:lnTo>
                  <a:lnTo>
                    <a:pt x="467" y="84"/>
                  </a:lnTo>
                  <a:lnTo>
                    <a:pt x="435" y="120"/>
                  </a:lnTo>
                  <a:lnTo>
                    <a:pt x="376" y="156"/>
                  </a:lnTo>
                  <a:lnTo>
                    <a:pt x="261" y="209"/>
                  </a:lnTo>
                  <a:lnTo>
                    <a:pt x="115" y="301"/>
                  </a:lnTo>
                  <a:lnTo>
                    <a:pt x="59" y="305"/>
                  </a:lnTo>
                  <a:lnTo>
                    <a:pt x="90" y="390"/>
                  </a:lnTo>
                  <a:lnTo>
                    <a:pt x="153" y="482"/>
                  </a:lnTo>
                  <a:lnTo>
                    <a:pt x="205" y="595"/>
                  </a:lnTo>
                  <a:lnTo>
                    <a:pt x="226" y="711"/>
                  </a:lnTo>
                  <a:lnTo>
                    <a:pt x="216" y="748"/>
                  </a:lnTo>
                  <a:lnTo>
                    <a:pt x="184" y="772"/>
                  </a:lnTo>
                  <a:lnTo>
                    <a:pt x="142" y="788"/>
                  </a:lnTo>
                  <a:lnTo>
                    <a:pt x="101" y="824"/>
                  </a:lnTo>
                  <a:lnTo>
                    <a:pt x="83" y="860"/>
                  </a:lnTo>
                  <a:lnTo>
                    <a:pt x="73" y="905"/>
                  </a:lnTo>
                  <a:lnTo>
                    <a:pt x="41" y="905"/>
                  </a:lnTo>
                  <a:lnTo>
                    <a:pt x="31" y="872"/>
                  </a:lnTo>
                  <a:lnTo>
                    <a:pt x="52" y="820"/>
                  </a:lnTo>
                  <a:lnTo>
                    <a:pt x="111" y="784"/>
                  </a:lnTo>
                  <a:lnTo>
                    <a:pt x="146" y="748"/>
                  </a:lnTo>
                  <a:lnTo>
                    <a:pt x="177" y="728"/>
                  </a:lnTo>
                  <a:lnTo>
                    <a:pt x="188" y="691"/>
                  </a:lnTo>
                  <a:lnTo>
                    <a:pt x="174" y="595"/>
                  </a:lnTo>
                  <a:lnTo>
                    <a:pt x="125" y="522"/>
                  </a:lnTo>
                  <a:lnTo>
                    <a:pt x="83" y="458"/>
                  </a:lnTo>
                  <a:lnTo>
                    <a:pt x="31" y="386"/>
                  </a:lnTo>
                  <a:lnTo>
                    <a:pt x="0" y="317"/>
                  </a:lnTo>
                  <a:lnTo>
                    <a:pt x="0" y="277"/>
                  </a:lnTo>
                  <a:lnTo>
                    <a:pt x="27" y="257"/>
                  </a:lnTo>
                  <a:lnTo>
                    <a:pt x="135" y="185"/>
                  </a:lnTo>
                  <a:lnTo>
                    <a:pt x="240" y="120"/>
                  </a:lnTo>
                  <a:lnTo>
                    <a:pt x="345" y="60"/>
                  </a:lnTo>
                  <a:lnTo>
                    <a:pt x="365" y="36"/>
                  </a:lnTo>
                  <a:close/>
                </a:path>
              </a:pathLst>
            </a:custGeom>
            <a:solidFill>
              <a:schemeClr val="accent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latin typeface="Arial" charset="0"/>
                <a:cs typeface="Arial" charset="0"/>
              </a:endParaRPr>
            </a:p>
          </p:txBody>
        </p:sp>
        <p:sp>
          <p:nvSpPr>
            <p:cNvPr id="28" name="Freeform 31"/>
            <p:cNvSpPr>
              <a:spLocks/>
            </p:cNvSpPr>
            <p:nvPr/>
          </p:nvSpPr>
          <p:spPr bwMode="auto">
            <a:xfrm>
              <a:off x="7472361" y="2412481"/>
              <a:ext cx="170428" cy="523000"/>
            </a:xfrm>
            <a:custGeom>
              <a:avLst/>
              <a:gdLst>
                <a:gd name="T0" fmla="*/ 59 w 320"/>
                <a:gd name="T1" fmla="*/ 113 h 982"/>
                <a:gd name="T2" fmla="*/ 17 w 320"/>
                <a:gd name="T3" fmla="*/ 48 h 982"/>
                <a:gd name="T4" fmla="*/ 31 w 320"/>
                <a:gd name="T5" fmla="*/ 0 h 982"/>
                <a:gd name="T6" fmla="*/ 73 w 320"/>
                <a:gd name="T7" fmla="*/ 0 h 982"/>
                <a:gd name="T8" fmla="*/ 122 w 320"/>
                <a:gd name="T9" fmla="*/ 52 h 982"/>
                <a:gd name="T10" fmla="*/ 184 w 320"/>
                <a:gd name="T11" fmla="*/ 161 h 982"/>
                <a:gd name="T12" fmla="*/ 219 w 320"/>
                <a:gd name="T13" fmla="*/ 266 h 982"/>
                <a:gd name="T14" fmla="*/ 250 w 320"/>
                <a:gd name="T15" fmla="*/ 366 h 982"/>
                <a:gd name="T16" fmla="*/ 261 w 320"/>
                <a:gd name="T17" fmla="*/ 459 h 982"/>
                <a:gd name="T18" fmla="*/ 257 w 320"/>
                <a:gd name="T19" fmla="*/ 507 h 982"/>
                <a:gd name="T20" fmla="*/ 226 w 320"/>
                <a:gd name="T21" fmla="*/ 567 h 982"/>
                <a:gd name="T22" fmla="*/ 174 w 320"/>
                <a:gd name="T23" fmla="*/ 728 h 982"/>
                <a:gd name="T24" fmla="*/ 115 w 320"/>
                <a:gd name="T25" fmla="*/ 821 h 982"/>
                <a:gd name="T26" fmla="*/ 101 w 320"/>
                <a:gd name="T27" fmla="*/ 861 h 982"/>
                <a:gd name="T28" fmla="*/ 157 w 320"/>
                <a:gd name="T29" fmla="*/ 869 h 982"/>
                <a:gd name="T30" fmla="*/ 230 w 320"/>
                <a:gd name="T31" fmla="*/ 869 h 982"/>
                <a:gd name="T32" fmla="*/ 320 w 320"/>
                <a:gd name="T33" fmla="*/ 906 h 982"/>
                <a:gd name="T34" fmla="*/ 313 w 320"/>
                <a:gd name="T35" fmla="*/ 934 h 982"/>
                <a:gd name="T36" fmla="*/ 299 w 320"/>
                <a:gd name="T37" fmla="*/ 966 h 982"/>
                <a:gd name="T38" fmla="*/ 271 w 320"/>
                <a:gd name="T39" fmla="*/ 982 h 982"/>
                <a:gd name="T40" fmla="*/ 216 w 320"/>
                <a:gd name="T41" fmla="*/ 958 h 982"/>
                <a:gd name="T42" fmla="*/ 157 w 320"/>
                <a:gd name="T43" fmla="*/ 922 h 982"/>
                <a:gd name="T44" fmla="*/ 73 w 320"/>
                <a:gd name="T45" fmla="*/ 918 h 982"/>
                <a:gd name="T46" fmla="*/ 21 w 320"/>
                <a:gd name="T47" fmla="*/ 930 h 982"/>
                <a:gd name="T48" fmla="*/ 0 w 320"/>
                <a:gd name="T49" fmla="*/ 910 h 982"/>
                <a:gd name="T50" fmla="*/ 0 w 320"/>
                <a:gd name="T51" fmla="*/ 881 h 982"/>
                <a:gd name="T52" fmla="*/ 28 w 320"/>
                <a:gd name="T53" fmla="*/ 849 h 982"/>
                <a:gd name="T54" fmla="*/ 73 w 320"/>
                <a:gd name="T55" fmla="*/ 797 h 982"/>
                <a:gd name="T56" fmla="*/ 153 w 320"/>
                <a:gd name="T57" fmla="*/ 664 h 982"/>
                <a:gd name="T58" fmla="*/ 188 w 320"/>
                <a:gd name="T59" fmla="*/ 547 h 982"/>
                <a:gd name="T60" fmla="*/ 198 w 320"/>
                <a:gd name="T61" fmla="*/ 435 h 982"/>
                <a:gd name="T62" fmla="*/ 195 w 320"/>
                <a:gd name="T63" fmla="*/ 374 h 982"/>
                <a:gd name="T64" fmla="*/ 167 w 320"/>
                <a:gd name="T65" fmla="*/ 266 h 982"/>
                <a:gd name="T66" fmla="*/ 94 w 320"/>
                <a:gd name="T67" fmla="*/ 149 h 982"/>
                <a:gd name="T68" fmla="*/ 42 w 320"/>
                <a:gd name="T69" fmla="*/ 89 h 982"/>
                <a:gd name="T70" fmla="*/ 59 w 320"/>
                <a:gd name="T71" fmla="*/ 11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982">
                  <a:moveTo>
                    <a:pt x="59" y="113"/>
                  </a:moveTo>
                  <a:lnTo>
                    <a:pt x="17" y="48"/>
                  </a:lnTo>
                  <a:lnTo>
                    <a:pt x="31" y="0"/>
                  </a:lnTo>
                  <a:lnTo>
                    <a:pt x="73" y="0"/>
                  </a:lnTo>
                  <a:lnTo>
                    <a:pt x="122" y="52"/>
                  </a:lnTo>
                  <a:lnTo>
                    <a:pt x="184" y="161"/>
                  </a:lnTo>
                  <a:lnTo>
                    <a:pt x="219" y="266"/>
                  </a:lnTo>
                  <a:lnTo>
                    <a:pt x="250" y="366"/>
                  </a:lnTo>
                  <a:lnTo>
                    <a:pt x="261" y="459"/>
                  </a:lnTo>
                  <a:lnTo>
                    <a:pt x="257" y="507"/>
                  </a:lnTo>
                  <a:lnTo>
                    <a:pt x="226" y="567"/>
                  </a:lnTo>
                  <a:lnTo>
                    <a:pt x="174" y="728"/>
                  </a:lnTo>
                  <a:lnTo>
                    <a:pt x="115" y="821"/>
                  </a:lnTo>
                  <a:lnTo>
                    <a:pt x="101" y="861"/>
                  </a:lnTo>
                  <a:lnTo>
                    <a:pt x="157" y="869"/>
                  </a:lnTo>
                  <a:lnTo>
                    <a:pt x="230" y="869"/>
                  </a:lnTo>
                  <a:lnTo>
                    <a:pt x="320" y="906"/>
                  </a:lnTo>
                  <a:lnTo>
                    <a:pt x="313" y="934"/>
                  </a:lnTo>
                  <a:lnTo>
                    <a:pt x="299" y="966"/>
                  </a:lnTo>
                  <a:lnTo>
                    <a:pt x="271" y="982"/>
                  </a:lnTo>
                  <a:lnTo>
                    <a:pt x="216" y="958"/>
                  </a:lnTo>
                  <a:lnTo>
                    <a:pt x="157" y="922"/>
                  </a:lnTo>
                  <a:lnTo>
                    <a:pt x="73" y="918"/>
                  </a:lnTo>
                  <a:lnTo>
                    <a:pt x="21" y="930"/>
                  </a:lnTo>
                  <a:lnTo>
                    <a:pt x="0" y="910"/>
                  </a:lnTo>
                  <a:lnTo>
                    <a:pt x="0" y="881"/>
                  </a:lnTo>
                  <a:lnTo>
                    <a:pt x="28" y="849"/>
                  </a:lnTo>
                  <a:lnTo>
                    <a:pt x="73" y="797"/>
                  </a:lnTo>
                  <a:lnTo>
                    <a:pt x="153" y="664"/>
                  </a:lnTo>
                  <a:lnTo>
                    <a:pt x="188" y="547"/>
                  </a:lnTo>
                  <a:lnTo>
                    <a:pt x="198" y="435"/>
                  </a:lnTo>
                  <a:lnTo>
                    <a:pt x="195" y="374"/>
                  </a:lnTo>
                  <a:lnTo>
                    <a:pt x="167" y="266"/>
                  </a:lnTo>
                  <a:lnTo>
                    <a:pt x="94" y="149"/>
                  </a:lnTo>
                  <a:lnTo>
                    <a:pt x="42" y="89"/>
                  </a:lnTo>
                  <a:lnTo>
                    <a:pt x="59" y="113"/>
                  </a:lnTo>
                  <a:close/>
                </a:path>
              </a:pathLst>
            </a:custGeom>
            <a:solidFill>
              <a:schemeClr val="accent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latin typeface="Arial" charset="0"/>
                <a:cs typeface="Arial" charset="0"/>
              </a:endParaRPr>
            </a:p>
          </p:txBody>
        </p:sp>
        <p:sp>
          <p:nvSpPr>
            <p:cNvPr id="29" name="Freeform 32"/>
            <p:cNvSpPr>
              <a:spLocks/>
            </p:cNvSpPr>
            <p:nvPr/>
          </p:nvSpPr>
          <p:spPr bwMode="auto">
            <a:xfrm>
              <a:off x="7210328" y="2377330"/>
              <a:ext cx="250316" cy="576259"/>
            </a:xfrm>
            <a:custGeom>
              <a:avLst/>
              <a:gdLst>
                <a:gd name="T0" fmla="*/ 275 w 470"/>
                <a:gd name="T1" fmla="*/ 189 h 1082"/>
                <a:gd name="T2" fmla="*/ 344 w 470"/>
                <a:gd name="T3" fmla="*/ 84 h 1082"/>
                <a:gd name="T4" fmla="*/ 407 w 470"/>
                <a:gd name="T5" fmla="*/ 0 h 1082"/>
                <a:gd name="T6" fmla="*/ 449 w 470"/>
                <a:gd name="T7" fmla="*/ 8 h 1082"/>
                <a:gd name="T8" fmla="*/ 470 w 470"/>
                <a:gd name="T9" fmla="*/ 44 h 1082"/>
                <a:gd name="T10" fmla="*/ 470 w 470"/>
                <a:gd name="T11" fmla="*/ 109 h 1082"/>
                <a:gd name="T12" fmla="*/ 431 w 470"/>
                <a:gd name="T13" fmla="*/ 145 h 1082"/>
                <a:gd name="T14" fmla="*/ 365 w 470"/>
                <a:gd name="T15" fmla="*/ 193 h 1082"/>
                <a:gd name="T16" fmla="*/ 313 w 470"/>
                <a:gd name="T17" fmla="*/ 253 h 1082"/>
                <a:gd name="T18" fmla="*/ 254 w 470"/>
                <a:gd name="T19" fmla="*/ 334 h 1082"/>
                <a:gd name="T20" fmla="*/ 230 w 470"/>
                <a:gd name="T21" fmla="*/ 394 h 1082"/>
                <a:gd name="T22" fmla="*/ 202 w 470"/>
                <a:gd name="T23" fmla="*/ 467 h 1082"/>
                <a:gd name="T24" fmla="*/ 188 w 470"/>
                <a:gd name="T25" fmla="*/ 563 h 1082"/>
                <a:gd name="T26" fmla="*/ 188 w 470"/>
                <a:gd name="T27" fmla="*/ 652 h 1082"/>
                <a:gd name="T28" fmla="*/ 202 w 470"/>
                <a:gd name="T29" fmla="*/ 760 h 1082"/>
                <a:gd name="T30" fmla="*/ 240 w 470"/>
                <a:gd name="T31" fmla="*/ 865 h 1082"/>
                <a:gd name="T32" fmla="*/ 271 w 470"/>
                <a:gd name="T33" fmla="*/ 925 h 1082"/>
                <a:gd name="T34" fmla="*/ 292 w 470"/>
                <a:gd name="T35" fmla="*/ 965 h 1082"/>
                <a:gd name="T36" fmla="*/ 292 w 470"/>
                <a:gd name="T37" fmla="*/ 998 h 1082"/>
                <a:gd name="T38" fmla="*/ 271 w 470"/>
                <a:gd name="T39" fmla="*/ 1010 h 1082"/>
                <a:gd name="T40" fmla="*/ 223 w 470"/>
                <a:gd name="T41" fmla="*/ 1010 h 1082"/>
                <a:gd name="T42" fmla="*/ 146 w 470"/>
                <a:gd name="T43" fmla="*/ 1026 h 1082"/>
                <a:gd name="T44" fmla="*/ 87 w 470"/>
                <a:gd name="T45" fmla="*/ 1050 h 1082"/>
                <a:gd name="T46" fmla="*/ 52 w 470"/>
                <a:gd name="T47" fmla="*/ 1082 h 1082"/>
                <a:gd name="T48" fmla="*/ 21 w 470"/>
                <a:gd name="T49" fmla="*/ 1070 h 1082"/>
                <a:gd name="T50" fmla="*/ 0 w 470"/>
                <a:gd name="T51" fmla="*/ 1026 h 1082"/>
                <a:gd name="T52" fmla="*/ 3 w 470"/>
                <a:gd name="T53" fmla="*/ 989 h 1082"/>
                <a:gd name="T54" fmla="*/ 62 w 470"/>
                <a:gd name="T55" fmla="*/ 961 h 1082"/>
                <a:gd name="T56" fmla="*/ 156 w 470"/>
                <a:gd name="T57" fmla="*/ 953 h 1082"/>
                <a:gd name="T58" fmla="*/ 243 w 470"/>
                <a:gd name="T59" fmla="*/ 953 h 1082"/>
                <a:gd name="T60" fmla="*/ 209 w 470"/>
                <a:gd name="T61" fmla="*/ 905 h 1082"/>
                <a:gd name="T62" fmla="*/ 191 w 470"/>
                <a:gd name="T63" fmla="*/ 845 h 1082"/>
                <a:gd name="T64" fmla="*/ 167 w 470"/>
                <a:gd name="T65" fmla="*/ 760 h 1082"/>
                <a:gd name="T66" fmla="*/ 139 w 470"/>
                <a:gd name="T67" fmla="*/ 672 h 1082"/>
                <a:gd name="T68" fmla="*/ 139 w 470"/>
                <a:gd name="T69" fmla="*/ 567 h 1082"/>
                <a:gd name="T70" fmla="*/ 146 w 470"/>
                <a:gd name="T71" fmla="*/ 467 h 1082"/>
                <a:gd name="T72" fmla="*/ 177 w 470"/>
                <a:gd name="T73" fmla="*/ 374 h 1082"/>
                <a:gd name="T74" fmla="*/ 233 w 470"/>
                <a:gd name="T75" fmla="*/ 253 h 1082"/>
                <a:gd name="T76" fmla="*/ 275 w 470"/>
                <a:gd name="T77" fmla="*/ 189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0" h="1082">
                  <a:moveTo>
                    <a:pt x="275" y="189"/>
                  </a:moveTo>
                  <a:lnTo>
                    <a:pt x="344" y="84"/>
                  </a:lnTo>
                  <a:lnTo>
                    <a:pt x="407" y="0"/>
                  </a:lnTo>
                  <a:lnTo>
                    <a:pt x="449" y="8"/>
                  </a:lnTo>
                  <a:lnTo>
                    <a:pt x="470" y="44"/>
                  </a:lnTo>
                  <a:lnTo>
                    <a:pt x="470" y="109"/>
                  </a:lnTo>
                  <a:lnTo>
                    <a:pt x="431" y="145"/>
                  </a:lnTo>
                  <a:lnTo>
                    <a:pt x="365" y="193"/>
                  </a:lnTo>
                  <a:lnTo>
                    <a:pt x="313" y="253"/>
                  </a:lnTo>
                  <a:lnTo>
                    <a:pt x="254" y="334"/>
                  </a:lnTo>
                  <a:lnTo>
                    <a:pt x="230" y="394"/>
                  </a:lnTo>
                  <a:lnTo>
                    <a:pt x="202" y="467"/>
                  </a:lnTo>
                  <a:lnTo>
                    <a:pt x="188" y="563"/>
                  </a:lnTo>
                  <a:lnTo>
                    <a:pt x="188" y="652"/>
                  </a:lnTo>
                  <a:lnTo>
                    <a:pt x="202" y="760"/>
                  </a:lnTo>
                  <a:lnTo>
                    <a:pt x="240" y="865"/>
                  </a:lnTo>
                  <a:lnTo>
                    <a:pt x="271" y="925"/>
                  </a:lnTo>
                  <a:lnTo>
                    <a:pt x="292" y="965"/>
                  </a:lnTo>
                  <a:lnTo>
                    <a:pt x="292" y="998"/>
                  </a:lnTo>
                  <a:lnTo>
                    <a:pt x="271" y="1010"/>
                  </a:lnTo>
                  <a:lnTo>
                    <a:pt x="223" y="1010"/>
                  </a:lnTo>
                  <a:lnTo>
                    <a:pt x="146" y="1026"/>
                  </a:lnTo>
                  <a:lnTo>
                    <a:pt x="87" y="1050"/>
                  </a:lnTo>
                  <a:lnTo>
                    <a:pt x="52" y="1082"/>
                  </a:lnTo>
                  <a:lnTo>
                    <a:pt x="21" y="1070"/>
                  </a:lnTo>
                  <a:lnTo>
                    <a:pt x="0" y="1026"/>
                  </a:lnTo>
                  <a:lnTo>
                    <a:pt x="3" y="989"/>
                  </a:lnTo>
                  <a:lnTo>
                    <a:pt x="62" y="961"/>
                  </a:lnTo>
                  <a:lnTo>
                    <a:pt x="156" y="953"/>
                  </a:lnTo>
                  <a:lnTo>
                    <a:pt x="243" y="953"/>
                  </a:lnTo>
                  <a:lnTo>
                    <a:pt x="209" y="905"/>
                  </a:lnTo>
                  <a:lnTo>
                    <a:pt x="191" y="845"/>
                  </a:lnTo>
                  <a:lnTo>
                    <a:pt x="167" y="760"/>
                  </a:lnTo>
                  <a:lnTo>
                    <a:pt x="139" y="672"/>
                  </a:lnTo>
                  <a:lnTo>
                    <a:pt x="139" y="567"/>
                  </a:lnTo>
                  <a:lnTo>
                    <a:pt x="146" y="467"/>
                  </a:lnTo>
                  <a:lnTo>
                    <a:pt x="177" y="374"/>
                  </a:lnTo>
                  <a:lnTo>
                    <a:pt x="233" y="253"/>
                  </a:lnTo>
                  <a:lnTo>
                    <a:pt x="275" y="189"/>
                  </a:lnTo>
                  <a:close/>
                </a:path>
              </a:pathLst>
            </a:custGeom>
            <a:solidFill>
              <a:schemeClr val="accent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latin typeface="Arial" charset="0"/>
                <a:cs typeface="Arial" charset="0"/>
              </a:endParaRPr>
            </a:p>
          </p:txBody>
        </p:sp>
        <p:grpSp>
          <p:nvGrpSpPr>
            <p:cNvPr id="58397" name="Group 59417"/>
            <p:cNvGrpSpPr>
              <a:grpSpLocks/>
            </p:cNvGrpSpPr>
            <p:nvPr/>
          </p:nvGrpSpPr>
          <p:grpSpPr bwMode="auto">
            <a:xfrm>
              <a:off x="5661028" y="4389457"/>
              <a:ext cx="927101" cy="1535099"/>
              <a:chOff x="9119117" y="3705685"/>
              <a:chExt cx="2065338" cy="2563244"/>
            </a:xfrm>
          </p:grpSpPr>
          <p:grpSp>
            <p:nvGrpSpPr>
              <p:cNvPr id="4" name="Group 46"/>
              <p:cNvGrpSpPr>
                <a:grpSpLocks/>
              </p:cNvGrpSpPr>
              <p:nvPr/>
            </p:nvGrpSpPr>
            <p:grpSpPr bwMode="auto">
              <a:xfrm rot="17684567" flipH="1">
                <a:off x="9799479" y="3630279"/>
                <a:ext cx="590552" cy="741364"/>
                <a:chOff x="6062" y="2871"/>
                <a:chExt cx="372" cy="467"/>
              </a:xfrm>
              <a:scene3d>
                <a:camera prst="orthographicFront">
                  <a:rot lat="300000" lon="0" rev="0"/>
                </a:camera>
                <a:lightRig rig="threePt" dir="t"/>
              </a:scene3d>
            </p:grpSpPr>
            <p:sp>
              <p:nvSpPr>
                <p:cNvPr id="50" name="Freeform 42"/>
                <p:cNvSpPr>
                  <a:spLocks/>
                </p:cNvSpPr>
                <p:nvPr/>
              </p:nvSpPr>
              <p:spPr bwMode="auto">
                <a:xfrm>
                  <a:off x="6062" y="2871"/>
                  <a:ext cx="224" cy="90"/>
                </a:xfrm>
                <a:custGeom>
                  <a:avLst/>
                  <a:gdLst>
                    <a:gd name="T0" fmla="*/ 224 w 224"/>
                    <a:gd name="T1" fmla="*/ 90 h 90"/>
                    <a:gd name="T2" fmla="*/ 42 w 224"/>
                    <a:gd name="T3" fmla="*/ 0 h 90"/>
                    <a:gd name="T4" fmla="*/ 6 w 224"/>
                    <a:gd name="T5" fmla="*/ 6 h 90"/>
                    <a:gd name="T6" fmla="*/ 0 w 224"/>
                    <a:gd name="T7" fmla="*/ 60 h 90"/>
                    <a:gd name="T8" fmla="*/ 87 w 224"/>
                    <a:gd name="T9" fmla="*/ 60 h 90"/>
                    <a:gd name="T10" fmla="*/ 224 w 224"/>
                    <a:gd name="T11" fmla="*/ 90 h 90"/>
                  </a:gdLst>
                  <a:ahLst/>
                  <a:cxnLst>
                    <a:cxn ang="0">
                      <a:pos x="T0" y="T1"/>
                    </a:cxn>
                    <a:cxn ang="0">
                      <a:pos x="T2" y="T3"/>
                    </a:cxn>
                    <a:cxn ang="0">
                      <a:pos x="T4" y="T5"/>
                    </a:cxn>
                    <a:cxn ang="0">
                      <a:pos x="T6" y="T7"/>
                    </a:cxn>
                    <a:cxn ang="0">
                      <a:pos x="T8" y="T9"/>
                    </a:cxn>
                    <a:cxn ang="0">
                      <a:pos x="T10" y="T11"/>
                    </a:cxn>
                  </a:cxnLst>
                  <a:rect l="0" t="0" r="r" b="b"/>
                  <a:pathLst>
                    <a:path w="224" h="90">
                      <a:moveTo>
                        <a:pt x="224" y="90"/>
                      </a:moveTo>
                      <a:lnTo>
                        <a:pt x="42" y="0"/>
                      </a:lnTo>
                      <a:lnTo>
                        <a:pt x="6" y="6"/>
                      </a:lnTo>
                      <a:lnTo>
                        <a:pt x="0" y="60"/>
                      </a:lnTo>
                      <a:lnTo>
                        <a:pt x="87" y="60"/>
                      </a:lnTo>
                      <a:lnTo>
                        <a:pt x="224" y="90"/>
                      </a:lnTo>
                      <a:close/>
                    </a:path>
                  </a:pathLst>
                </a:custGeom>
                <a:solidFill>
                  <a:srgbClr val="000000"/>
                </a:solidFill>
                <a:ln>
                  <a:noFill/>
                </a:ln>
                <a:extLst/>
              </p:spPr>
              <p:txBody>
                <a:bodyPr/>
                <a:lstStyle/>
                <a:p>
                  <a:pPr>
                    <a:defRPr/>
                  </a:pPr>
                  <a:endParaRPr lang="en-US" dirty="0">
                    <a:latin typeface="Arial" charset="0"/>
                    <a:cs typeface="Arial" charset="0"/>
                  </a:endParaRPr>
                </a:p>
              </p:txBody>
            </p:sp>
            <p:sp>
              <p:nvSpPr>
                <p:cNvPr id="51" name="Freeform 43"/>
                <p:cNvSpPr>
                  <a:spLocks/>
                </p:cNvSpPr>
                <p:nvPr/>
              </p:nvSpPr>
              <p:spPr bwMode="auto">
                <a:xfrm>
                  <a:off x="6197" y="3019"/>
                  <a:ext cx="122" cy="47"/>
                </a:xfrm>
                <a:custGeom>
                  <a:avLst/>
                  <a:gdLst>
                    <a:gd name="T0" fmla="*/ 122 w 122"/>
                    <a:gd name="T1" fmla="*/ 0 h 47"/>
                    <a:gd name="T2" fmla="*/ 0 w 122"/>
                    <a:gd name="T3" fmla="*/ 12 h 47"/>
                    <a:gd name="T4" fmla="*/ 10 w 122"/>
                    <a:gd name="T5" fmla="*/ 47 h 47"/>
                    <a:gd name="T6" fmla="*/ 56 w 122"/>
                    <a:gd name="T7" fmla="*/ 47 h 47"/>
                    <a:gd name="T8" fmla="*/ 122 w 122"/>
                    <a:gd name="T9" fmla="*/ 0 h 47"/>
                  </a:gdLst>
                  <a:ahLst/>
                  <a:cxnLst>
                    <a:cxn ang="0">
                      <a:pos x="T0" y="T1"/>
                    </a:cxn>
                    <a:cxn ang="0">
                      <a:pos x="T2" y="T3"/>
                    </a:cxn>
                    <a:cxn ang="0">
                      <a:pos x="T4" y="T5"/>
                    </a:cxn>
                    <a:cxn ang="0">
                      <a:pos x="T6" y="T7"/>
                    </a:cxn>
                    <a:cxn ang="0">
                      <a:pos x="T8" y="T9"/>
                    </a:cxn>
                  </a:cxnLst>
                  <a:rect l="0" t="0" r="r" b="b"/>
                  <a:pathLst>
                    <a:path w="122" h="47">
                      <a:moveTo>
                        <a:pt x="122" y="0"/>
                      </a:moveTo>
                      <a:lnTo>
                        <a:pt x="0" y="12"/>
                      </a:lnTo>
                      <a:lnTo>
                        <a:pt x="10" y="47"/>
                      </a:lnTo>
                      <a:lnTo>
                        <a:pt x="56" y="47"/>
                      </a:lnTo>
                      <a:lnTo>
                        <a:pt x="122" y="0"/>
                      </a:lnTo>
                      <a:close/>
                    </a:path>
                  </a:pathLst>
                </a:custGeom>
                <a:solidFill>
                  <a:srgbClr val="000000"/>
                </a:solidFill>
                <a:ln>
                  <a:noFill/>
                </a:ln>
                <a:extLst/>
              </p:spPr>
              <p:txBody>
                <a:bodyPr/>
                <a:lstStyle/>
                <a:p>
                  <a:pPr>
                    <a:defRPr/>
                  </a:pPr>
                  <a:endParaRPr lang="en-US" dirty="0">
                    <a:latin typeface="Arial" charset="0"/>
                    <a:cs typeface="Arial" charset="0"/>
                  </a:endParaRPr>
                </a:p>
              </p:txBody>
            </p:sp>
            <p:sp>
              <p:nvSpPr>
                <p:cNvPr id="52" name="Freeform 44"/>
                <p:cNvSpPr>
                  <a:spLocks/>
                </p:cNvSpPr>
                <p:nvPr/>
              </p:nvSpPr>
              <p:spPr bwMode="auto">
                <a:xfrm>
                  <a:off x="6303" y="3110"/>
                  <a:ext cx="65" cy="113"/>
                </a:xfrm>
                <a:custGeom>
                  <a:avLst/>
                  <a:gdLst>
                    <a:gd name="T0" fmla="*/ 65 w 65"/>
                    <a:gd name="T1" fmla="*/ 0 h 113"/>
                    <a:gd name="T2" fmla="*/ 0 w 65"/>
                    <a:gd name="T3" fmla="*/ 67 h 113"/>
                    <a:gd name="T4" fmla="*/ 22 w 65"/>
                    <a:gd name="T5" fmla="*/ 113 h 113"/>
                    <a:gd name="T6" fmla="*/ 60 w 65"/>
                    <a:gd name="T7" fmla="*/ 72 h 113"/>
                    <a:gd name="T8" fmla="*/ 65 w 65"/>
                    <a:gd name="T9" fmla="*/ 0 h 113"/>
                  </a:gdLst>
                  <a:ahLst/>
                  <a:cxnLst>
                    <a:cxn ang="0">
                      <a:pos x="T0" y="T1"/>
                    </a:cxn>
                    <a:cxn ang="0">
                      <a:pos x="T2" y="T3"/>
                    </a:cxn>
                    <a:cxn ang="0">
                      <a:pos x="T4" y="T5"/>
                    </a:cxn>
                    <a:cxn ang="0">
                      <a:pos x="T6" y="T7"/>
                    </a:cxn>
                    <a:cxn ang="0">
                      <a:pos x="T8" y="T9"/>
                    </a:cxn>
                  </a:cxnLst>
                  <a:rect l="0" t="0" r="r" b="b"/>
                  <a:pathLst>
                    <a:path w="65" h="113">
                      <a:moveTo>
                        <a:pt x="65" y="0"/>
                      </a:moveTo>
                      <a:lnTo>
                        <a:pt x="0" y="67"/>
                      </a:lnTo>
                      <a:lnTo>
                        <a:pt x="22" y="113"/>
                      </a:lnTo>
                      <a:lnTo>
                        <a:pt x="60" y="72"/>
                      </a:lnTo>
                      <a:lnTo>
                        <a:pt x="65" y="0"/>
                      </a:lnTo>
                      <a:close/>
                    </a:path>
                  </a:pathLst>
                </a:custGeom>
                <a:solidFill>
                  <a:srgbClr val="000000"/>
                </a:solidFill>
                <a:ln>
                  <a:noFill/>
                </a:ln>
                <a:extLst/>
              </p:spPr>
              <p:txBody>
                <a:bodyPr/>
                <a:lstStyle/>
                <a:p>
                  <a:pPr>
                    <a:defRPr/>
                  </a:pPr>
                  <a:endParaRPr lang="en-US" dirty="0">
                    <a:latin typeface="Arial" charset="0"/>
                    <a:cs typeface="Arial" charset="0"/>
                  </a:endParaRPr>
                </a:p>
              </p:txBody>
            </p:sp>
            <p:sp>
              <p:nvSpPr>
                <p:cNvPr id="53" name="Freeform 45"/>
                <p:cNvSpPr>
                  <a:spLocks/>
                </p:cNvSpPr>
                <p:nvPr/>
              </p:nvSpPr>
              <p:spPr bwMode="auto">
                <a:xfrm>
                  <a:off x="6350" y="3192"/>
                  <a:ext cx="84" cy="146"/>
                </a:xfrm>
                <a:custGeom>
                  <a:avLst/>
                  <a:gdLst>
                    <a:gd name="T0" fmla="*/ 84 w 84"/>
                    <a:gd name="T1" fmla="*/ 0 h 146"/>
                    <a:gd name="T2" fmla="*/ 0 w 84"/>
                    <a:gd name="T3" fmla="*/ 111 h 146"/>
                    <a:gd name="T4" fmla="*/ 0 w 84"/>
                    <a:gd name="T5" fmla="*/ 141 h 146"/>
                    <a:gd name="T6" fmla="*/ 32 w 84"/>
                    <a:gd name="T7" fmla="*/ 146 h 146"/>
                    <a:gd name="T8" fmla="*/ 84 w 84"/>
                    <a:gd name="T9" fmla="*/ 0 h 146"/>
                  </a:gdLst>
                  <a:ahLst/>
                  <a:cxnLst>
                    <a:cxn ang="0">
                      <a:pos x="T0" y="T1"/>
                    </a:cxn>
                    <a:cxn ang="0">
                      <a:pos x="T2" y="T3"/>
                    </a:cxn>
                    <a:cxn ang="0">
                      <a:pos x="T4" y="T5"/>
                    </a:cxn>
                    <a:cxn ang="0">
                      <a:pos x="T6" y="T7"/>
                    </a:cxn>
                    <a:cxn ang="0">
                      <a:pos x="T8" y="T9"/>
                    </a:cxn>
                  </a:cxnLst>
                  <a:rect l="0" t="0" r="r" b="b"/>
                  <a:pathLst>
                    <a:path w="84" h="146">
                      <a:moveTo>
                        <a:pt x="84" y="0"/>
                      </a:moveTo>
                      <a:lnTo>
                        <a:pt x="0" y="111"/>
                      </a:lnTo>
                      <a:lnTo>
                        <a:pt x="0" y="141"/>
                      </a:lnTo>
                      <a:lnTo>
                        <a:pt x="32" y="146"/>
                      </a:lnTo>
                      <a:lnTo>
                        <a:pt x="84" y="0"/>
                      </a:lnTo>
                      <a:close/>
                    </a:path>
                  </a:pathLst>
                </a:custGeom>
                <a:solidFill>
                  <a:srgbClr val="000000"/>
                </a:solidFill>
                <a:ln>
                  <a:noFill/>
                </a:ln>
                <a:extLst/>
              </p:spPr>
              <p:txBody>
                <a:bodyPr/>
                <a:lstStyle/>
                <a:p>
                  <a:pPr>
                    <a:defRPr/>
                  </a:pPr>
                  <a:endParaRPr lang="en-US" dirty="0">
                    <a:latin typeface="Arial" charset="0"/>
                    <a:cs typeface="Arial" charset="0"/>
                  </a:endParaRPr>
                </a:p>
              </p:txBody>
            </p:sp>
          </p:grpSp>
          <p:grpSp>
            <p:nvGrpSpPr>
              <p:cNvPr id="58410" name="Group 53"/>
              <p:cNvGrpSpPr>
                <a:grpSpLocks/>
              </p:cNvGrpSpPr>
              <p:nvPr/>
            </p:nvGrpSpPr>
            <p:grpSpPr bwMode="auto">
              <a:xfrm>
                <a:off x="9119117" y="4109927"/>
                <a:ext cx="2065338" cy="2159002"/>
                <a:chOff x="5848" y="3103"/>
                <a:chExt cx="1301" cy="1360"/>
              </a:xfrm>
            </p:grpSpPr>
            <p:sp>
              <p:nvSpPr>
                <p:cNvPr id="58411" name="Freeform 47"/>
                <p:cNvSpPr>
                  <a:spLocks/>
                </p:cNvSpPr>
                <p:nvPr/>
              </p:nvSpPr>
              <p:spPr bwMode="auto">
                <a:xfrm>
                  <a:off x="6197" y="3407"/>
                  <a:ext cx="362" cy="505"/>
                </a:xfrm>
                <a:custGeom>
                  <a:avLst/>
                  <a:gdLst>
                    <a:gd name="T0" fmla="*/ 205 w 362"/>
                    <a:gd name="T1" fmla="*/ 44 h 505"/>
                    <a:gd name="T2" fmla="*/ 113 w 362"/>
                    <a:gd name="T3" fmla="*/ 0 h 505"/>
                    <a:gd name="T4" fmla="*/ 39 w 362"/>
                    <a:gd name="T5" fmla="*/ 10 h 505"/>
                    <a:gd name="T6" fmla="*/ 0 w 362"/>
                    <a:gd name="T7" fmla="*/ 44 h 505"/>
                    <a:gd name="T8" fmla="*/ 0 w 362"/>
                    <a:gd name="T9" fmla="*/ 97 h 505"/>
                    <a:gd name="T10" fmla="*/ 34 w 362"/>
                    <a:gd name="T11" fmla="*/ 141 h 505"/>
                    <a:gd name="T12" fmla="*/ 98 w 362"/>
                    <a:gd name="T13" fmla="*/ 219 h 505"/>
                    <a:gd name="T14" fmla="*/ 132 w 362"/>
                    <a:gd name="T15" fmla="*/ 291 h 505"/>
                    <a:gd name="T16" fmla="*/ 142 w 362"/>
                    <a:gd name="T17" fmla="*/ 364 h 505"/>
                    <a:gd name="T18" fmla="*/ 132 w 362"/>
                    <a:gd name="T19" fmla="*/ 437 h 505"/>
                    <a:gd name="T20" fmla="*/ 147 w 362"/>
                    <a:gd name="T21" fmla="*/ 481 h 505"/>
                    <a:gd name="T22" fmla="*/ 186 w 362"/>
                    <a:gd name="T23" fmla="*/ 505 h 505"/>
                    <a:gd name="T24" fmla="*/ 264 w 362"/>
                    <a:gd name="T25" fmla="*/ 500 h 505"/>
                    <a:gd name="T26" fmla="*/ 318 w 362"/>
                    <a:gd name="T27" fmla="*/ 461 h 505"/>
                    <a:gd name="T28" fmla="*/ 357 w 362"/>
                    <a:gd name="T29" fmla="*/ 369 h 505"/>
                    <a:gd name="T30" fmla="*/ 362 w 362"/>
                    <a:gd name="T31" fmla="*/ 267 h 505"/>
                    <a:gd name="T32" fmla="*/ 328 w 362"/>
                    <a:gd name="T33" fmla="*/ 175 h 505"/>
                    <a:gd name="T34" fmla="*/ 269 w 362"/>
                    <a:gd name="T35" fmla="*/ 83 h 505"/>
                    <a:gd name="T36" fmla="*/ 205 w 362"/>
                    <a:gd name="T37" fmla="*/ 44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2"/>
                    <a:gd name="T58" fmla="*/ 0 h 505"/>
                    <a:gd name="T59" fmla="*/ 362 w 362"/>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2" h="505">
                      <a:moveTo>
                        <a:pt x="205" y="44"/>
                      </a:moveTo>
                      <a:lnTo>
                        <a:pt x="113" y="0"/>
                      </a:lnTo>
                      <a:lnTo>
                        <a:pt x="39" y="10"/>
                      </a:lnTo>
                      <a:lnTo>
                        <a:pt x="0" y="44"/>
                      </a:lnTo>
                      <a:lnTo>
                        <a:pt x="0" y="97"/>
                      </a:lnTo>
                      <a:lnTo>
                        <a:pt x="34" y="141"/>
                      </a:lnTo>
                      <a:lnTo>
                        <a:pt x="98" y="219"/>
                      </a:lnTo>
                      <a:lnTo>
                        <a:pt x="132" y="291"/>
                      </a:lnTo>
                      <a:lnTo>
                        <a:pt x="142" y="364"/>
                      </a:lnTo>
                      <a:lnTo>
                        <a:pt x="132" y="437"/>
                      </a:lnTo>
                      <a:lnTo>
                        <a:pt x="147" y="481"/>
                      </a:lnTo>
                      <a:lnTo>
                        <a:pt x="186" y="505"/>
                      </a:lnTo>
                      <a:lnTo>
                        <a:pt x="264" y="500"/>
                      </a:lnTo>
                      <a:lnTo>
                        <a:pt x="318" y="461"/>
                      </a:lnTo>
                      <a:lnTo>
                        <a:pt x="357" y="369"/>
                      </a:lnTo>
                      <a:lnTo>
                        <a:pt x="362" y="267"/>
                      </a:lnTo>
                      <a:lnTo>
                        <a:pt x="328" y="175"/>
                      </a:lnTo>
                      <a:lnTo>
                        <a:pt x="269" y="83"/>
                      </a:lnTo>
                      <a:lnTo>
                        <a:pt x="20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2" name="Freeform 48"/>
                <p:cNvSpPr>
                  <a:spLocks/>
                </p:cNvSpPr>
                <p:nvPr/>
              </p:nvSpPr>
              <p:spPr bwMode="auto">
                <a:xfrm>
                  <a:off x="6129" y="3804"/>
                  <a:ext cx="315" cy="659"/>
                </a:xfrm>
                <a:custGeom>
                  <a:avLst/>
                  <a:gdLst>
                    <a:gd name="T0" fmla="*/ 256 w 315"/>
                    <a:gd name="T1" fmla="*/ 0 h 659"/>
                    <a:gd name="T2" fmla="*/ 310 w 315"/>
                    <a:gd name="T3" fmla="*/ 0 h 659"/>
                    <a:gd name="T4" fmla="*/ 315 w 315"/>
                    <a:gd name="T5" fmla="*/ 48 h 659"/>
                    <a:gd name="T6" fmla="*/ 276 w 315"/>
                    <a:gd name="T7" fmla="*/ 97 h 659"/>
                    <a:gd name="T8" fmla="*/ 202 w 315"/>
                    <a:gd name="T9" fmla="*/ 131 h 659"/>
                    <a:gd name="T10" fmla="*/ 158 w 315"/>
                    <a:gd name="T11" fmla="*/ 189 h 659"/>
                    <a:gd name="T12" fmla="*/ 118 w 315"/>
                    <a:gd name="T13" fmla="*/ 281 h 659"/>
                    <a:gd name="T14" fmla="*/ 113 w 315"/>
                    <a:gd name="T15" fmla="*/ 320 h 659"/>
                    <a:gd name="T16" fmla="*/ 138 w 315"/>
                    <a:gd name="T17" fmla="*/ 344 h 659"/>
                    <a:gd name="T18" fmla="*/ 207 w 315"/>
                    <a:gd name="T19" fmla="*/ 397 h 659"/>
                    <a:gd name="T20" fmla="*/ 271 w 315"/>
                    <a:gd name="T21" fmla="*/ 494 h 659"/>
                    <a:gd name="T22" fmla="*/ 295 w 315"/>
                    <a:gd name="T23" fmla="*/ 572 h 659"/>
                    <a:gd name="T24" fmla="*/ 300 w 315"/>
                    <a:gd name="T25" fmla="*/ 615 h 659"/>
                    <a:gd name="T26" fmla="*/ 256 w 315"/>
                    <a:gd name="T27" fmla="*/ 630 h 659"/>
                    <a:gd name="T28" fmla="*/ 177 w 315"/>
                    <a:gd name="T29" fmla="*/ 625 h 659"/>
                    <a:gd name="T30" fmla="*/ 64 w 315"/>
                    <a:gd name="T31" fmla="*/ 659 h 659"/>
                    <a:gd name="T32" fmla="*/ 25 w 315"/>
                    <a:gd name="T33" fmla="*/ 640 h 659"/>
                    <a:gd name="T34" fmla="*/ 0 w 315"/>
                    <a:gd name="T35" fmla="*/ 586 h 659"/>
                    <a:gd name="T36" fmla="*/ 20 w 315"/>
                    <a:gd name="T37" fmla="*/ 577 h 659"/>
                    <a:gd name="T38" fmla="*/ 123 w 315"/>
                    <a:gd name="T39" fmla="*/ 577 h 659"/>
                    <a:gd name="T40" fmla="*/ 251 w 315"/>
                    <a:gd name="T41" fmla="*/ 581 h 659"/>
                    <a:gd name="T42" fmla="*/ 256 w 315"/>
                    <a:gd name="T43" fmla="*/ 548 h 659"/>
                    <a:gd name="T44" fmla="*/ 221 w 315"/>
                    <a:gd name="T45" fmla="*/ 475 h 659"/>
                    <a:gd name="T46" fmla="*/ 162 w 315"/>
                    <a:gd name="T47" fmla="*/ 417 h 659"/>
                    <a:gd name="T48" fmla="*/ 64 w 315"/>
                    <a:gd name="T49" fmla="*/ 368 h 659"/>
                    <a:gd name="T50" fmla="*/ 49 w 315"/>
                    <a:gd name="T51" fmla="*/ 330 h 659"/>
                    <a:gd name="T52" fmla="*/ 69 w 315"/>
                    <a:gd name="T53" fmla="*/ 257 h 659"/>
                    <a:gd name="T54" fmla="*/ 98 w 315"/>
                    <a:gd name="T55" fmla="*/ 165 h 659"/>
                    <a:gd name="T56" fmla="*/ 172 w 315"/>
                    <a:gd name="T57" fmla="*/ 78 h 659"/>
                    <a:gd name="T58" fmla="*/ 256 w 315"/>
                    <a:gd name="T59" fmla="*/ 0 h 6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5"/>
                    <a:gd name="T91" fmla="*/ 0 h 659"/>
                    <a:gd name="T92" fmla="*/ 315 w 315"/>
                    <a:gd name="T93" fmla="*/ 659 h 6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5" h="659">
                      <a:moveTo>
                        <a:pt x="256" y="0"/>
                      </a:moveTo>
                      <a:lnTo>
                        <a:pt x="310" y="0"/>
                      </a:lnTo>
                      <a:lnTo>
                        <a:pt x="315" y="48"/>
                      </a:lnTo>
                      <a:lnTo>
                        <a:pt x="276" y="97"/>
                      </a:lnTo>
                      <a:lnTo>
                        <a:pt x="202" y="131"/>
                      </a:lnTo>
                      <a:lnTo>
                        <a:pt x="158" y="189"/>
                      </a:lnTo>
                      <a:lnTo>
                        <a:pt x="118" y="281"/>
                      </a:lnTo>
                      <a:lnTo>
                        <a:pt x="113" y="320"/>
                      </a:lnTo>
                      <a:lnTo>
                        <a:pt x="138" y="344"/>
                      </a:lnTo>
                      <a:lnTo>
                        <a:pt x="207" y="397"/>
                      </a:lnTo>
                      <a:lnTo>
                        <a:pt x="271" y="494"/>
                      </a:lnTo>
                      <a:lnTo>
                        <a:pt x="295" y="572"/>
                      </a:lnTo>
                      <a:lnTo>
                        <a:pt x="300" y="615"/>
                      </a:lnTo>
                      <a:lnTo>
                        <a:pt x="256" y="630"/>
                      </a:lnTo>
                      <a:lnTo>
                        <a:pt x="177" y="625"/>
                      </a:lnTo>
                      <a:lnTo>
                        <a:pt x="64" y="659"/>
                      </a:lnTo>
                      <a:lnTo>
                        <a:pt x="25" y="640"/>
                      </a:lnTo>
                      <a:lnTo>
                        <a:pt x="0" y="586"/>
                      </a:lnTo>
                      <a:lnTo>
                        <a:pt x="20" y="577"/>
                      </a:lnTo>
                      <a:lnTo>
                        <a:pt x="123" y="577"/>
                      </a:lnTo>
                      <a:lnTo>
                        <a:pt x="251" y="581"/>
                      </a:lnTo>
                      <a:lnTo>
                        <a:pt x="256" y="548"/>
                      </a:lnTo>
                      <a:lnTo>
                        <a:pt x="221" y="475"/>
                      </a:lnTo>
                      <a:lnTo>
                        <a:pt x="162" y="417"/>
                      </a:lnTo>
                      <a:lnTo>
                        <a:pt x="64" y="368"/>
                      </a:lnTo>
                      <a:lnTo>
                        <a:pt x="49" y="330"/>
                      </a:lnTo>
                      <a:lnTo>
                        <a:pt x="69" y="257"/>
                      </a:lnTo>
                      <a:lnTo>
                        <a:pt x="98" y="165"/>
                      </a:lnTo>
                      <a:lnTo>
                        <a:pt x="172" y="78"/>
                      </a:lnTo>
                      <a:lnTo>
                        <a:pt x="2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3" name="Freeform 49"/>
                <p:cNvSpPr>
                  <a:spLocks/>
                </p:cNvSpPr>
                <p:nvPr/>
              </p:nvSpPr>
              <p:spPr bwMode="auto">
                <a:xfrm>
                  <a:off x="6432" y="3818"/>
                  <a:ext cx="483" cy="602"/>
                </a:xfrm>
                <a:custGeom>
                  <a:avLst/>
                  <a:gdLst>
                    <a:gd name="T0" fmla="*/ 146 w 483"/>
                    <a:gd name="T1" fmla="*/ 29 h 602"/>
                    <a:gd name="T2" fmla="*/ 49 w 483"/>
                    <a:gd name="T3" fmla="*/ 0 h 602"/>
                    <a:gd name="T4" fmla="*/ 5 w 483"/>
                    <a:gd name="T5" fmla="*/ 19 h 602"/>
                    <a:gd name="T6" fmla="*/ 0 w 483"/>
                    <a:gd name="T7" fmla="*/ 58 h 602"/>
                    <a:gd name="T8" fmla="*/ 15 w 483"/>
                    <a:gd name="T9" fmla="*/ 83 h 602"/>
                    <a:gd name="T10" fmla="*/ 93 w 483"/>
                    <a:gd name="T11" fmla="*/ 83 h 602"/>
                    <a:gd name="T12" fmla="*/ 166 w 483"/>
                    <a:gd name="T13" fmla="*/ 107 h 602"/>
                    <a:gd name="T14" fmla="*/ 239 w 483"/>
                    <a:gd name="T15" fmla="*/ 194 h 602"/>
                    <a:gd name="T16" fmla="*/ 263 w 483"/>
                    <a:gd name="T17" fmla="*/ 272 h 602"/>
                    <a:gd name="T18" fmla="*/ 215 w 483"/>
                    <a:gd name="T19" fmla="*/ 330 h 602"/>
                    <a:gd name="T20" fmla="*/ 185 w 483"/>
                    <a:gd name="T21" fmla="*/ 418 h 602"/>
                    <a:gd name="T22" fmla="*/ 166 w 483"/>
                    <a:gd name="T23" fmla="*/ 510 h 602"/>
                    <a:gd name="T24" fmla="*/ 176 w 483"/>
                    <a:gd name="T25" fmla="*/ 568 h 602"/>
                    <a:gd name="T26" fmla="*/ 224 w 483"/>
                    <a:gd name="T27" fmla="*/ 568 h 602"/>
                    <a:gd name="T28" fmla="*/ 283 w 483"/>
                    <a:gd name="T29" fmla="*/ 553 h 602"/>
                    <a:gd name="T30" fmla="*/ 376 w 483"/>
                    <a:gd name="T31" fmla="*/ 573 h 602"/>
                    <a:gd name="T32" fmla="*/ 415 w 483"/>
                    <a:gd name="T33" fmla="*/ 602 h 602"/>
                    <a:gd name="T34" fmla="*/ 439 w 483"/>
                    <a:gd name="T35" fmla="*/ 597 h 602"/>
                    <a:gd name="T36" fmla="*/ 483 w 483"/>
                    <a:gd name="T37" fmla="*/ 529 h 602"/>
                    <a:gd name="T38" fmla="*/ 459 w 483"/>
                    <a:gd name="T39" fmla="*/ 515 h 602"/>
                    <a:gd name="T40" fmla="*/ 332 w 483"/>
                    <a:gd name="T41" fmla="*/ 495 h 602"/>
                    <a:gd name="T42" fmla="*/ 220 w 483"/>
                    <a:gd name="T43" fmla="*/ 519 h 602"/>
                    <a:gd name="T44" fmla="*/ 210 w 483"/>
                    <a:gd name="T45" fmla="*/ 505 h 602"/>
                    <a:gd name="T46" fmla="*/ 215 w 483"/>
                    <a:gd name="T47" fmla="*/ 442 h 602"/>
                    <a:gd name="T48" fmla="*/ 249 w 483"/>
                    <a:gd name="T49" fmla="*/ 359 h 602"/>
                    <a:gd name="T50" fmla="*/ 302 w 483"/>
                    <a:gd name="T51" fmla="*/ 301 h 602"/>
                    <a:gd name="T52" fmla="*/ 322 w 483"/>
                    <a:gd name="T53" fmla="*/ 272 h 602"/>
                    <a:gd name="T54" fmla="*/ 312 w 483"/>
                    <a:gd name="T55" fmla="*/ 228 h 602"/>
                    <a:gd name="T56" fmla="*/ 268 w 483"/>
                    <a:gd name="T57" fmla="*/ 146 h 602"/>
                    <a:gd name="T58" fmla="*/ 215 w 483"/>
                    <a:gd name="T59" fmla="*/ 78 h 602"/>
                    <a:gd name="T60" fmla="*/ 146 w 483"/>
                    <a:gd name="T61" fmla="*/ 29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3"/>
                    <a:gd name="T94" fmla="*/ 0 h 602"/>
                    <a:gd name="T95" fmla="*/ 483 w 483"/>
                    <a:gd name="T96" fmla="*/ 602 h 6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3" h="602">
                      <a:moveTo>
                        <a:pt x="146" y="29"/>
                      </a:moveTo>
                      <a:lnTo>
                        <a:pt x="49" y="0"/>
                      </a:lnTo>
                      <a:lnTo>
                        <a:pt x="5" y="19"/>
                      </a:lnTo>
                      <a:lnTo>
                        <a:pt x="0" y="58"/>
                      </a:lnTo>
                      <a:lnTo>
                        <a:pt x="15" y="83"/>
                      </a:lnTo>
                      <a:lnTo>
                        <a:pt x="93" y="83"/>
                      </a:lnTo>
                      <a:lnTo>
                        <a:pt x="166" y="107"/>
                      </a:lnTo>
                      <a:lnTo>
                        <a:pt x="239" y="194"/>
                      </a:lnTo>
                      <a:lnTo>
                        <a:pt x="263" y="272"/>
                      </a:lnTo>
                      <a:lnTo>
                        <a:pt x="215" y="330"/>
                      </a:lnTo>
                      <a:lnTo>
                        <a:pt x="185" y="418"/>
                      </a:lnTo>
                      <a:lnTo>
                        <a:pt x="166" y="510"/>
                      </a:lnTo>
                      <a:lnTo>
                        <a:pt x="176" y="568"/>
                      </a:lnTo>
                      <a:lnTo>
                        <a:pt x="224" y="568"/>
                      </a:lnTo>
                      <a:lnTo>
                        <a:pt x="283" y="553"/>
                      </a:lnTo>
                      <a:lnTo>
                        <a:pt x="376" y="573"/>
                      </a:lnTo>
                      <a:lnTo>
                        <a:pt x="415" y="602"/>
                      </a:lnTo>
                      <a:lnTo>
                        <a:pt x="439" y="597"/>
                      </a:lnTo>
                      <a:lnTo>
                        <a:pt x="483" y="529"/>
                      </a:lnTo>
                      <a:lnTo>
                        <a:pt x="459" y="515"/>
                      </a:lnTo>
                      <a:lnTo>
                        <a:pt x="332" y="495"/>
                      </a:lnTo>
                      <a:lnTo>
                        <a:pt x="220" y="519"/>
                      </a:lnTo>
                      <a:lnTo>
                        <a:pt x="210" y="505"/>
                      </a:lnTo>
                      <a:lnTo>
                        <a:pt x="215" y="442"/>
                      </a:lnTo>
                      <a:lnTo>
                        <a:pt x="249" y="359"/>
                      </a:lnTo>
                      <a:lnTo>
                        <a:pt x="302" y="301"/>
                      </a:lnTo>
                      <a:lnTo>
                        <a:pt x="322" y="272"/>
                      </a:lnTo>
                      <a:lnTo>
                        <a:pt x="312" y="228"/>
                      </a:lnTo>
                      <a:lnTo>
                        <a:pt x="268" y="146"/>
                      </a:lnTo>
                      <a:lnTo>
                        <a:pt x="215" y="78"/>
                      </a:lnTo>
                      <a:lnTo>
                        <a:pt x="14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4" name="Freeform 50"/>
                <p:cNvSpPr>
                  <a:spLocks/>
                </p:cNvSpPr>
                <p:nvPr/>
              </p:nvSpPr>
              <p:spPr bwMode="auto">
                <a:xfrm>
                  <a:off x="6317" y="3106"/>
                  <a:ext cx="832" cy="390"/>
                </a:xfrm>
                <a:custGeom>
                  <a:avLst/>
                  <a:gdLst>
                    <a:gd name="T0" fmla="*/ 140 w 832"/>
                    <a:gd name="T1" fmla="*/ 302 h 390"/>
                    <a:gd name="T2" fmla="*/ 48 w 832"/>
                    <a:gd name="T3" fmla="*/ 297 h 390"/>
                    <a:gd name="T4" fmla="*/ 0 w 832"/>
                    <a:gd name="T5" fmla="*/ 322 h 390"/>
                    <a:gd name="T6" fmla="*/ 29 w 832"/>
                    <a:gd name="T7" fmla="*/ 375 h 390"/>
                    <a:gd name="T8" fmla="*/ 92 w 832"/>
                    <a:gd name="T9" fmla="*/ 390 h 390"/>
                    <a:gd name="T10" fmla="*/ 237 w 832"/>
                    <a:gd name="T11" fmla="*/ 385 h 390"/>
                    <a:gd name="T12" fmla="*/ 372 w 832"/>
                    <a:gd name="T13" fmla="*/ 380 h 390"/>
                    <a:gd name="T14" fmla="*/ 469 w 832"/>
                    <a:gd name="T15" fmla="*/ 371 h 390"/>
                    <a:gd name="T16" fmla="*/ 542 w 832"/>
                    <a:gd name="T17" fmla="*/ 302 h 390"/>
                    <a:gd name="T18" fmla="*/ 668 w 832"/>
                    <a:gd name="T19" fmla="*/ 171 h 390"/>
                    <a:gd name="T20" fmla="*/ 692 w 832"/>
                    <a:gd name="T21" fmla="*/ 117 h 390"/>
                    <a:gd name="T22" fmla="*/ 774 w 832"/>
                    <a:gd name="T23" fmla="*/ 102 h 390"/>
                    <a:gd name="T24" fmla="*/ 827 w 832"/>
                    <a:gd name="T25" fmla="*/ 54 h 390"/>
                    <a:gd name="T26" fmla="*/ 832 w 832"/>
                    <a:gd name="T27" fmla="*/ 0 h 390"/>
                    <a:gd name="T28" fmla="*/ 774 w 832"/>
                    <a:gd name="T29" fmla="*/ 0 h 390"/>
                    <a:gd name="T30" fmla="*/ 740 w 832"/>
                    <a:gd name="T31" fmla="*/ 34 h 390"/>
                    <a:gd name="T32" fmla="*/ 697 w 832"/>
                    <a:gd name="T33" fmla="*/ 34 h 390"/>
                    <a:gd name="T34" fmla="*/ 672 w 832"/>
                    <a:gd name="T35" fmla="*/ 24 h 390"/>
                    <a:gd name="T36" fmla="*/ 653 w 832"/>
                    <a:gd name="T37" fmla="*/ 73 h 390"/>
                    <a:gd name="T38" fmla="*/ 643 w 832"/>
                    <a:gd name="T39" fmla="*/ 117 h 390"/>
                    <a:gd name="T40" fmla="*/ 609 w 832"/>
                    <a:gd name="T41" fmla="*/ 171 h 390"/>
                    <a:gd name="T42" fmla="*/ 542 w 832"/>
                    <a:gd name="T43" fmla="*/ 234 h 390"/>
                    <a:gd name="T44" fmla="*/ 460 w 832"/>
                    <a:gd name="T45" fmla="*/ 307 h 390"/>
                    <a:gd name="T46" fmla="*/ 426 w 832"/>
                    <a:gd name="T47" fmla="*/ 327 h 390"/>
                    <a:gd name="T48" fmla="*/ 353 w 832"/>
                    <a:gd name="T49" fmla="*/ 332 h 390"/>
                    <a:gd name="T50" fmla="*/ 223 w 832"/>
                    <a:gd name="T51" fmla="*/ 312 h 390"/>
                    <a:gd name="T52" fmla="*/ 140 w 832"/>
                    <a:gd name="T53" fmla="*/ 302 h 3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2"/>
                    <a:gd name="T82" fmla="*/ 0 h 390"/>
                    <a:gd name="T83" fmla="*/ 832 w 832"/>
                    <a:gd name="T84" fmla="*/ 390 h 3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2" h="390">
                      <a:moveTo>
                        <a:pt x="140" y="302"/>
                      </a:moveTo>
                      <a:lnTo>
                        <a:pt x="48" y="297"/>
                      </a:lnTo>
                      <a:lnTo>
                        <a:pt x="0" y="322"/>
                      </a:lnTo>
                      <a:lnTo>
                        <a:pt x="29" y="375"/>
                      </a:lnTo>
                      <a:lnTo>
                        <a:pt x="92" y="390"/>
                      </a:lnTo>
                      <a:lnTo>
                        <a:pt x="237" y="385"/>
                      </a:lnTo>
                      <a:lnTo>
                        <a:pt x="372" y="380"/>
                      </a:lnTo>
                      <a:lnTo>
                        <a:pt x="469" y="371"/>
                      </a:lnTo>
                      <a:lnTo>
                        <a:pt x="542" y="302"/>
                      </a:lnTo>
                      <a:lnTo>
                        <a:pt x="668" y="171"/>
                      </a:lnTo>
                      <a:lnTo>
                        <a:pt x="692" y="117"/>
                      </a:lnTo>
                      <a:lnTo>
                        <a:pt x="774" y="102"/>
                      </a:lnTo>
                      <a:lnTo>
                        <a:pt x="827" y="54"/>
                      </a:lnTo>
                      <a:lnTo>
                        <a:pt x="832" y="0"/>
                      </a:lnTo>
                      <a:lnTo>
                        <a:pt x="774" y="0"/>
                      </a:lnTo>
                      <a:lnTo>
                        <a:pt x="740" y="34"/>
                      </a:lnTo>
                      <a:lnTo>
                        <a:pt x="697" y="34"/>
                      </a:lnTo>
                      <a:lnTo>
                        <a:pt x="672" y="24"/>
                      </a:lnTo>
                      <a:lnTo>
                        <a:pt x="653" y="73"/>
                      </a:lnTo>
                      <a:lnTo>
                        <a:pt x="643" y="117"/>
                      </a:lnTo>
                      <a:lnTo>
                        <a:pt x="609" y="171"/>
                      </a:lnTo>
                      <a:lnTo>
                        <a:pt x="542" y="234"/>
                      </a:lnTo>
                      <a:lnTo>
                        <a:pt x="460" y="307"/>
                      </a:lnTo>
                      <a:lnTo>
                        <a:pt x="426" y="327"/>
                      </a:lnTo>
                      <a:lnTo>
                        <a:pt x="353" y="332"/>
                      </a:lnTo>
                      <a:lnTo>
                        <a:pt x="223" y="312"/>
                      </a:lnTo>
                      <a:lnTo>
                        <a:pt x="140"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5" name="Freeform 51"/>
                <p:cNvSpPr>
                  <a:spLocks/>
                </p:cNvSpPr>
                <p:nvPr/>
              </p:nvSpPr>
              <p:spPr bwMode="auto">
                <a:xfrm>
                  <a:off x="5950" y="3103"/>
                  <a:ext cx="354" cy="310"/>
                </a:xfrm>
                <a:custGeom>
                  <a:avLst/>
                  <a:gdLst>
                    <a:gd name="T0" fmla="*/ 212 w 354"/>
                    <a:gd name="T1" fmla="*/ 53 h 310"/>
                    <a:gd name="T2" fmla="*/ 176 w 354"/>
                    <a:gd name="T3" fmla="*/ 37 h 310"/>
                    <a:gd name="T4" fmla="*/ 134 w 354"/>
                    <a:gd name="T5" fmla="*/ 33 h 310"/>
                    <a:gd name="T6" fmla="*/ 90 w 354"/>
                    <a:gd name="T7" fmla="*/ 41 h 310"/>
                    <a:gd name="T8" fmla="*/ 45 w 354"/>
                    <a:gd name="T9" fmla="*/ 60 h 310"/>
                    <a:gd name="T10" fmla="*/ 15 w 354"/>
                    <a:gd name="T11" fmla="*/ 79 h 310"/>
                    <a:gd name="T12" fmla="*/ 2 w 354"/>
                    <a:gd name="T13" fmla="*/ 106 h 310"/>
                    <a:gd name="T14" fmla="*/ 0 w 354"/>
                    <a:gd name="T15" fmla="*/ 151 h 310"/>
                    <a:gd name="T16" fmla="*/ 19 w 354"/>
                    <a:gd name="T17" fmla="*/ 200 h 310"/>
                    <a:gd name="T18" fmla="*/ 40 w 354"/>
                    <a:gd name="T19" fmla="*/ 231 h 310"/>
                    <a:gd name="T20" fmla="*/ 72 w 354"/>
                    <a:gd name="T21" fmla="*/ 264 h 310"/>
                    <a:gd name="T22" fmla="*/ 99 w 354"/>
                    <a:gd name="T23" fmla="*/ 286 h 310"/>
                    <a:gd name="T24" fmla="*/ 150 w 354"/>
                    <a:gd name="T25" fmla="*/ 307 h 310"/>
                    <a:gd name="T26" fmla="*/ 197 w 354"/>
                    <a:gd name="T27" fmla="*/ 310 h 310"/>
                    <a:gd name="T28" fmla="*/ 238 w 354"/>
                    <a:gd name="T29" fmla="*/ 305 h 310"/>
                    <a:gd name="T30" fmla="*/ 284 w 354"/>
                    <a:gd name="T31" fmla="*/ 292 h 310"/>
                    <a:gd name="T32" fmla="*/ 311 w 354"/>
                    <a:gd name="T33" fmla="*/ 276 h 310"/>
                    <a:gd name="T34" fmla="*/ 325 w 354"/>
                    <a:gd name="T35" fmla="*/ 259 h 310"/>
                    <a:gd name="T36" fmla="*/ 334 w 354"/>
                    <a:gd name="T37" fmla="*/ 231 h 310"/>
                    <a:gd name="T38" fmla="*/ 337 w 354"/>
                    <a:gd name="T39" fmla="*/ 205 h 310"/>
                    <a:gd name="T40" fmla="*/ 326 w 354"/>
                    <a:gd name="T41" fmla="*/ 163 h 310"/>
                    <a:gd name="T42" fmla="*/ 302 w 354"/>
                    <a:gd name="T43" fmla="*/ 121 h 310"/>
                    <a:gd name="T44" fmla="*/ 270 w 354"/>
                    <a:gd name="T45" fmla="*/ 90 h 310"/>
                    <a:gd name="T46" fmla="*/ 319 w 354"/>
                    <a:gd name="T47" fmla="*/ 50 h 310"/>
                    <a:gd name="T48" fmla="*/ 345 w 354"/>
                    <a:gd name="T49" fmla="*/ 34 h 310"/>
                    <a:gd name="T50" fmla="*/ 354 w 354"/>
                    <a:gd name="T51" fmla="*/ 23 h 310"/>
                    <a:gd name="T52" fmla="*/ 350 w 354"/>
                    <a:gd name="T53" fmla="*/ 6 h 310"/>
                    <a:gd name="T54" fmla="*/ 335 w 354"/>
                    <a:gd name="T55" fmla="*/ 0 h 310"/>
                    <a:gd name="T56" fmla="*/ 321 w 354"/>
                    <a:gd name="T57" fmla="*/ 4 h 310"/>
                    <a:gd name="T58" fmla="*/ 303 w 354"/>
                    <a:gd name="T59" fmla="*/ 22 h 310"/>
                    <a:gd name="T60" fmla="*/ 281 w 354"/>
                    <a:gd name="T61" fmla="*/ 47 h 310"/>
                    <a:gd name="T62" fmla="*/ 246 w 354"/>
                    <a:gd name="T63" fmla="*/ 74 h 310"/>
                    <a:gd name="T64" fmla="*/ 212 w 354"/>
                    <a:gd name="T65" fmla="*/ 53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310"/>
                    <a:gd name="T101" fmla="*/ 354 w 354"/>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310">
                      <a:moveTo>
                        <a:pt x="212" y="53"/>
                      </a:moveTo>
                      <a:lnTo>
                        <a:pt x="176" y="37"/>
                      </a:lnTo>
                      <a:lnTo>
                        <a:pt x="134" y="33"/>
                      </a:lnTo>
                      <a:lnTo>
                        <a:pt x="90" y="41"/>
                      </a:lnTo>
                      <a:lnTo>
                        <a:pt x="45" y="60"/>
                      </a:lnTo>
                      <a:lnTo>
                        <a:pt x="15" y="79"/>
                      </a:lnTo>
                      <a:lnTo>
                        <a:pt x="2" y="106"/>
                      </a:lnTo>
                      <a:lnTo>
                        <a:pt x="0" y="151"/>
                      </a:lnTo>
                      <a:lnTo>
                        <a:pt x="19" y="200"/>
                      </a:lnTo>
                      <a:lnTo>
                        <a:pt x="40" y="231"/>
                      </a:lnTo>
                      <a:lnTo>
                        <a:pt x="72" y="264"/>
                      </a:lnTo>
                      <a:lnTo>
                        <a:pt x="99" y="286"/>
                      </a:lnTo>
                      <a:lnTo>
                        <a:pt x="150" y="307"/>
                      </a:lnTo>
                      <a:lnTo>
                        <a:pt x="197" y="310"/>
                      </a:lnTo>
                      <a:lnTo>
                        <a:pt x="238" y="305"/>
                      </a:lnTo>
                      <a:lnTo>
                        <a:pt x="284" y="292"/>
                      </a:lnTo>
                      <a:lnTo>
                        <a:pt x="311" y="276"/>
                      </a:lnTo>
                      <a:lnTo>
                        <a:pt x="325" y="259"/>
                      </a:lnTo>
                      <a:lnTo>
                        <a:pt x="334" y="231"/>
                      </a:lnTo>
                      <a:lnTo>
                        <a:pt x="337" y="205"/>
                      </a:lnTo>
                      <a:lnTo>
                        <a:pt x="326" y="163"/>
                      </a:lnTo>
                      <a:lnTo>
                        <a:pt x="302" y="121"/>
                      </a:lnTo>
                      <a:lnTo>
                        <a:pt x="270" y="90"/>
                      </a:lnTo>
                      <a:lnTo>
                        <a:pt x="319" y="50"/>
                      </a:lnTo>
                      <a:lnTo>
                        <a:pt x="345" y="34"/>
                      </a:lnTo>
                      <a:lnTo>
                        <a:pt x="354" y="23"/>
                      </a:lnTo>
                      <a:lnTo>
                        <a:pt x="350" y="6"/>
                      </a:lnTo>
                      <a:lnTo>
                        <a:pt x="335" y="0"/>
                      </a:lnTo>
                      <a:lnTo>
                        <a:pt x="321" y="4"/>
                      </a:lnTo>
                      <a:lnTo>
                        <a:pt x="303" y="22"/>
                      </a:lnTo>
                      <a:lnTo>
                        <a:pt x="281" y="47"/>
                      </a:lnTo>
                      <a:lnTo>
                        <a:pt x="246" y="74"/>
                      </a:lnTo>
                      <a:lnTo>
                        <a:pt x="21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6" name="Freeform 52"/>
                <p:cNvSpPr>
                  <a:spLocks/>
                </p:cNvSpPr>
                <p:nvPr/>
              </p:nvSpPr>
              <p:spPr bwMode="auto">
                <a:xfrm>
                  <a:off x="5848" y="3195"/>
                  <a:ext cx="408" cy="398"/>
                </a:xfrm>
                <a:custGeom>
                  <a:avLst/>
                  <a:gdLst>
                    <a:gd name="T0" fmla="*/ 381 w 408"/>
                    <a:gd name="T1" fmla="*/ 249 h 398"/>
                    <a:gd name="T2" fmla="*/ 345 w 408"/>
                    <a:gd name="T3" fmla="*/ 255 h 398"/>
                    <a:gd name="T4" fmla="*/ 290 w 408"/>
                    <a:gd name="T5" fmla="*/ 282 h 398"/>
                    <a:gd name="T6" fmla="*/ 188 w 408"/>
                    <a:gd name="T7" fmla="*/ 327 h 398"/>
                    <a:gd name="T8" fmla="*/ 131 w 408"/>
                    <a:gd name="T9" fmla="*/ 343 h 398"/>
                    <a:gd name="T10" fmla="*/ 82 w 408"/>
                    <a:gd name="T11" fmla="*/ 347 h 398"/>
                    <a:gd name="T12" fmla="*/ 61 w 408"/>
                    <a:gd name="T13" fmla="*/ 335 h 398"/>
                    <a:gd name="T14" fmla="*/ 47 w 408"/>
                    <a:gd name="T15" fmla="*/ 306 h 398"/>
                    <a:gd name="T16" fmla="*/ 35 w 408"/>
                    <a:gd name="T17" fmla="*/ 253 h 398"/>
                    <a:gd name="T18" fmla="*/ 31 w 408"/>
                    <a:gd name="T19" fmla="*/ 200 h 398"/>
                    <a:gd name="T20" fmla="*/ 39 w 408"/>
                    <a:gd name="T21" fmla="*/ 155 h 398"/>
                    <a:gd name="T22" fmla="*/ 49 w 408"/>
                    <a:gd name="T23" fmla="*/ 133 h 398"/>
                    <a:gd name="T24" fmla="*/ 65 w 408"/>
                    <a:gd name="T25" fmla="*/ 118 h 398"/>
                    <a:gd name="T26" fmla="*/ 84 w 408"/>
                    <a:gd name="T27" fmla="*/ 122 h 398"/>
                    <a:gd name="T28" fmla="*/ 94 w 408"/>
                    <a:gd name="T29" fmla="*/ 147 h 398"/>
                    <a:gd name="T30" fmla="*/ 102 w 408"/>
                    <a:gd name="T31" fmla="*/ 167 h 398"/>
                    <a:gd name="T32" fmla="*/ 110 w 408"/>
                    <a:gd name="T33" fmla="*/ 173 h 398"/>
                    <a:gd name="T34" fmla="*/ 124 w 408"/>
                    <a:gd name="T35" fmla="*/ 171 h 398"/>
                    <a:gd name="T36" fmla="*/ 126 w 408"/>
                    <a:gd name="T37" fmla="*/ 153 h 398"/>
                    <a:gd name="T38" fmla="*/ 112 w 408"/>
                    <a:gd name="T39" fmla="*/ 131 h 398"/>
                    <a:gd name="T40" fmla="*/ 88 w 408"/>
                    <a:gd name="T41" fmla="*/ 110 h 398"/>
                    <a:gd name="T42" fmla="*/ 63 w 408"/>
                    <a:gd name="T43" fmla="*/ 96 h 398"/>
                    <a:gd name="T44" fmla="*/ 47 w 408"/>
                    <a:gd name="T45" fmla="*/ 86 h 398"/>
                    <a:gd name="T46" fmla="*/ 37 w 408"/>
                    <a:gd name="T47" fmla="*/ 69 h 398"/>
                    <a:gd name="T48" fmla="*/ 33 w 408"/>
                    <a:gd name="T49" fmla="*/ 41 h 398"/>
                    <a:gd name="T50" fmla="*/ 45 w 408"/>
                    <a:gd name="T51" fmla="*/ 22 h 398"/>
                    <a:gd name="T52" fmla="*/ 57 w 408"/>
                    <a:gd name="T53" fmla="*/ 27 h 398"/>
                    <a:gd name="T54" fmla="*/ 71 w 408"/>
                    <a:gd name="T55" fmla="*/ 33 h 398"/>
                    <a:gd name="T56" fmla="*/ 80 w 408"/>
                    <a:gd name="T57" fmla="*/ 18 h 398"/>
                    <a:gd name="T58" fmla="*/ 78 w 408"/>
                    <a:gd name="T59" fmla="*/ 2 h 398"/>
                    <a:gd name="T60" fmla="*/ 61 w 408"/>
                    <a:gd name="T61" fmla="*/ 0 h 398"/>
                    <a:gd name="T62" fmla="*/ 41 w 408"/>
                    <a:gd name="T63" fmla="*/ 4 h 398"/>
                    <a:gd name="T64" fmla="*/ 24 w 408"/>
                    <a:gd name="T65" fmla="*/ 16 h 398"/>
                    <a:gd name="T66" fmla="*/ 10 w 408"/>
                    <a:gd name="T67" fmla="*/ 37 h 398"/>
                    <a:gd name="T68" fmla="*/ 8 w 408"/>
                    <a:gd name="T69" fmla="*/ 61 h 398"/>
                    <a:gd name="T70" fmla="*/ 10 w 408"/>
                    <a:gd name="T71" fmla="*/ 86 h 398"/>
                    <a:gd name="T72" fmla="*/ 14 w 408"/>
                    <a:gd name="T73" fmla="*/ 110 h 398"/>
                    <a:gd name="T74" fmla="*/ 16 w 408"/>
                    <a:gd name="T75" fmla="*/ 137 h 398"/>
                    <a:gd name="T76" fmla="*/ 8 w 408"/>
                    <a:gd name="T77" fmla="*/ 178 h 398"/>
                    <a:gd name="T78" fmla="*/ 2 w 408"/>
                    <a:gd name="T79" fmla="*/ 206 h 398"/>
                    <a:gd name="T80" fmla="*/ 0 w 408"/>
                    <a:gd name="T81" fmla="*/ 247 h 398"/>
                    <a:gd name="T82" fmla="*/ 2 w 408"/>
                    <a:gd name="T83" fmla="*/ 280 h 398"/>
                    <a:gd name="T84" fmla="*/ 6 w 408"/>
                    <a:gd name="T85" fmla="*/ 312 h 398"/>
                    <a:gd name="T86" fmla="*/ 14 w 408"/>
                    <a:gd name="T87" fmla="*/ 349 h 398"/>
                    <a:gd name="T88" fmla="*/ 24 w 408"/>
                    <a:gd name="T89" fmla="*/ 374 h 398"/>
                    <a:gd name="T90" fmla="*/ 41 w 408"/>
                    <a:gd name="T91" fmla="*/ 392 h 398"/>
                    <a:gd name="T92" fmla="*/ 69 w 408"/>
                    <a:gd name="T93" fmla="*/ 398 h 398"/>
                    <a:gd name="T94" fmla="*/ 104 w 408"/>
                    <a:gd name="T95" fmla="*/ 394 h 398"/>
                    <a:gd name="T96" fmla="*/ 161 w 408"/>
                    <a:gd name="T97" fmla="*/ 388 h 398"/>
                    <a:gd name="T98" fmla="*/ 222 w 408"/>
                    <a:gd name="T99" fmla="*/ 376 h 398"/>
                    <a:gd name="T100" fmla="*/ 286 w 408"/>
                    <a:gd name="T101" fmla="*/ 359 h 398"/>
                    <a:gd name="T102" fmla="*/ 326 w 408"/>
                    <a:gd name="T103" fmla="*/ 351 h 398"/>
                    <a:gd name="T104" fmla="*/ 365 w 408"/>
                    <a:gd name="T105" fmla="*/ 341 h 398"/>
                    <a:gd name="T106" fmla="*/ 404 w 408"/>
                    <a:gd name="T107" fmla="*/ 327 h 398"/>
                    <a:gd name="T108" fmla="*/ 408 w 408"/>
                    <a:gd name="T109" fmla="*/ 302 h 398"/>
                    <a:gd name="T110" fmla="*/ 404 w 408"/>
                    <a:gd name="T111" fmla="*/ 278 h 398"/>
                    <a:gd name="T112" fmla="*/ 381 w 408"/>
                    <a:gd name="T113" fmla="*/ 249 h 3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8"/>
                    <a:gd name="T172" fmla="*/ 0 h 398"/>
                    <a:gd name="T173" fmla="*/ 408 w 408"/>
                    <a:gd name="T174" fmla="*/ 398 h 3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8" h="398">
                      <a:moveTo>
                        <a:pt x="381" y="249"/>
                      </a:moveTo>
                      <a:lnTo>
                        <a:pt x="345" y="255"/>
                      </a:lnTo>
                      <a:lnTo>
                        <a:pt x="290" y="282"/>
                      </a:lnTo>
                      <a:lnTo>
                        <a:pt x="188" y="327"/>
                      </a:lnTo>
                      <a:lnTo>
                        <a:pt x="131" y="343"/>
                      </a:lnTo>
                      <a:lnTo>
                        <a:pt x="82" y="347"/>
                      </a:lnTo>
                      <a:lnTo>
                        <a:pt x="61" y="335"/>
                      </a:lnTo>
                      <a:lnTo>
                        <a:pt x="47" y="306"/>
                      </a:lnTo>
                      <a:lnTo>
                        <a:pt x="35" y="253"/>
                      </a:lnTo>
                      <a:lnTo>
                        <a:pt x="31" y="200"/>
                      </a:lnTo>
                      <a:lnTo>
                        <a:pt x="39" y="155"/>
                      </a:lnTo>
                      <a:lnTo>
                        <a:pt x="49" y="133"/>
                      </a:lnTo>
                      <a:lnTo>
                        <a:pt x="65" y="118"/>
                      </a:lnTo>
                      <a:lnTo>
                        <a:pt x="84" y="122"/>
                      </a:lnTo>
                      <a:lnTo>
                        <a:pt x="94" y="147"/>
                      </a:lnTo>
                      <a:lnTo>
                        <a:pt x="102" y="167"/>
                      </a:lnTo>
                      <a:lnTo>
                        <a:pt x="110" y="173"/>
                      </a:lnTo>
                      <a:lnTo>
                        <a:pt x="124" y="171"/>
                      </a:lnTo>
                      <a:lnTo>
                        <a:pt x="126" y="153"/>
                      </a:lnTo>
                      <a:lnTo>
                        <a:pt x="112" y="131"/>
                      </a:lnTo>
                      <a:lnTo>
                        <a:pt x="88" y="110"/>
                      </a:lnTo>
                      <a:lnTo>
                        <a:pt x="63" y="96"/>
                      </a:lnTo>
                      <a:lnTo>
                        <a:pt x="47" y="86"/>
                      </a:lnTo>
                      <a:lnTo>
                        <a:pt x="37" y="69"/>
                      </a:lnTo>
                      <a:lnTo>
                        <a:pt x="33" y="41"/>
                      </a:lnTo>
                      <a:lnTo>
                        <a:pt x="45" y="22"/>
                      </a:lnTo>
                      <a:lnTo>
                        <a:pt x="57" y="27"/>
                      </a:lnTo>
                      <a:lnTo>
                        <a:pt x="71" y="33"/>
                      </a:lnTo>
                      <a:lnTo>
                        <a:pt x="80" y="18"/>
                      </a:lnTo>
                      <a:lnTo>
                        <a:pt x="78" y="2"/>
                      </a:lnTo>
                      <a:lnTo>
                        <a:pt x="61" y="0"/>
                      </a:lnTo>
                      <a:lnTo>
                        <a:pt x="41" y="4"/>
                      </a:lnTo>
                      <a:lnTo>
                        <a:pt x="24" y="16"/>
                      </a:lnTo>
                      <a:lnTo>
                        <a:pt x="10" y="37"/>
                      </a:lnTo>
                      <a:lnTo>
                        <a:pt x="8" y="61"/>
                      </a:lnTo>
                      <a:lnTo>
                        <a:pt x="10" y="86"/>
                      </a:lnTo>
                      <a:lnTo>
                        <a:pt x="14" y="110"/>
                      </a:lnTo>
                      <a:lnTo>
                        <a:pt x="16" y="137"/>
                      </a:lnTo>
                      <a:lnTo>
                        <a:pt x="8" y="178"/>
                      </a:lnTo>
                      <a:lnTo>
                        <a:pt x="2" y="206"/>
                      </a:lnTo>
                      <a:lnTo>
                        <a:pt x="0" y="247"/>
                      </a:lnTo>
                      <a:lnTo>
                        <a:pt x="2" y="280"/>
                      </a:lnTo>
                      <a:lnTo>
                        <a:pt x="6" y="312"/>
                      </a:lnTo>
                      <a:lnTo>
                        <a:pt x="14" y="349"/>
                      </a:lnTo>
                      <a:lnTo>
                        <a:pt x="24" y="374"/>
                      </a:lnTo>
                      <a:lnTo>
                        <a:pt x="41" y="392"/>
                      </a:lnTo>
                      <a:lnTo>
                        <a:pt x="69" y="398"/>
                      </a:lnTo>
                      <a:lnTo>
                        <a:pt x="104" y="394"/>
                      </a:lnTo>
                      <a:lnTo>
                        <a:pt x="161" y="388"/>
                      </a:lnTo>
                      <a:lnTo>
                        <a:pt x="222" y="376"/>
                      </a:lnTo>
                      <a:lnTo>
                        <a:pt x="286" y="359"/>
                      </a:lnTo>
                      <a:lnTo>
                        <a:pt x="326" y="351"/>
                      </a:lnTo>
                      <a:lnTo>
                        <a:pt x="365" y="341"/>
                      </a:lnTo>
                      <a:lnTo>
                        <a:pt x="404" y="327"/>
                      </a:lnTo>
                      <a:lnTo>
                        <a:pt x="408" y="302"/>
                      </a:lnTo>
                      <a:lnTo>
                        <a:pt x="404" y="278"/>
                      </a:lnTo>
                      <a:lnTo>
                        <a:pt x="381"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8398" name="Group 149"/>
            <p:cNvGrpSpPr>
              <a:grpSpLocks/>
            </p:cNvGrpSpPr>
            <p:nvPr/>
          </p:nvGrpSpPr>
          <p:grpSpPr bwMode="auto">
            <a:xfrm>
              <a:off x="7902575" y="3416296"/>
              <a:ext cx="1062038" cy="1360488"/>
              <a:chOff x="6111" y="2502"/>
              <a:chExt cx="1245" cy="1673"/>
            </a:xfrm>
          </p:grpSpPr>
          <p:sp>
            <p:nvSpPr>
              <p:cNvPr id="58399" name="Freeform 139"/>
              <p:cNvSpPr>
                <a:spLocks/>
              </p:cNvSpPr>
              <p:nvPr/>
            </p:nvSpPr>
            <p:spPr bwMode="auto">
              <a:xfrm>
                <a:off x="6549" y="3490"/>
                <a:ext cx="214" cy="685"/>
              </a:xfrm>
              <a:custGeom>
                <a:avLst/>
                <a:gdLst>
                  <a:gd name="T0" fmla="*/ 145 w 214"/>
                  <a:gd name="T1" fmla="*/ 0 h 685"/>
                  <a:gd name="T2" fmla="*/ 154 w 214"/>
                  <a:gd name="T3" fmla="*/ 3 h 685"/>
                  <a:gd name="T4" fmla="*/ 181 w 214"/>
                  <a:gd name="T5" fmla="*/ 24 h 685"/>
                  <a:gd name="T6" fmla="*/ 185 w 214"/>
                  <a:gd name="T7" fmla="*/ 31 h 685"/>
                  <a:gd name="T8" fmla="*/ 194 w 214"/>
                  <a:gd name="T9" fmla="*/ 70 h 685"/>
                  <a:gd name="T10" fmla="*/ 199 w 214"/>
                  <a:gd name="T11" fmla="*/ 105 h 685"/>
                  <a:gd name="T12" fmla="*/ 195 w 214"/>
                  <a:gd name="T13" fmla="*/ 153 h 685"/>
                  <a:gd name="T14" fmla="*/ 185 w 214"/>
                  <a:gd name="T15" fmla="*/ 199 h 685"/>
                  <a:gd name="T16" fmla="*/ 172 w 214"/>
                  <a:gd name="T17" fmla="*/ 268 h 685"/>
                  <a:gd name="T18" fmla="*/ 165 w 214"/>
                  <a:gd name="T19" fmla="*/ 319 h 685"/>
                  <a:gd name="T20" fmla="*/ 159 w 214"/>
                  <a:gd name="T21" fmla="*/ 365 h 685"/>
                  <a:gd name="T22" fmla="*/ 163 w 214"/>
                  <a:gd name="T23" fmla="*/ 406 h 685"/>
                  <a:gd name="T24" fmla="*/ 170 w 214"/>
                  <a:gd name="T25" fmla="*/ 452 h 685"/>
                  <a:gd name="T26" fmla="*/ 170 w 214"/>
                  <a:gd name="T27" fmla="*/ 459 h 685"/>
                  <a:gd name="T28" fmla="*/ 187 w 214"/>
                  <a:gd name="T29" fmla="*/ 495 h 685"/>
                  <a:gd name="T30" fmla="*/ 202 w 214"/>
                  <a:gd name="T31" fmla="*/ 533 h 685"/>
                  <a:gd name="T32" fmla="*/ 214 w 214"/>
                  <a:gd name="T33" fmla="*/ 557 h 685"/>
                  <a:gd name="T34" fmla="*/ 209 w 214"/>
                  <a:gd name="T35" fmla="*/ 585 h 685"/>
                  <a:gd name="T36" fmla="*/ 194 w 214"/>
                  <a:gd name="T37" fmla="*/ 599 h 685"/>
                  <a:gd name="T38" fmla="*/ 166 w 214"/>
                  <a:gd name="T39" fmla="*/ 611 h 685"/>
                  <a:gd name="T40" fmla="*/ 119 w 214"/>
                  <a:gd name="T41" fmla="*/ 622 h 685"/>
                  <a:gd name="T42" fmla="*/ 93 w 214"/>
                  <a:gd name="T43" fmla="*/ 639 h 685"/>
                  <a:gd name="T44" fmla="*/ 76 w 214"/>
                  <a:gd name="T45" fmla="*/ 670 h 685"/>
                  <a:gd name="T46" fmla="*/ 61 w 214"/>
                  <a:gd name="T47" fmla="*/ 685 h 685"/>
                  <a:gd name="T48" fmla="*/ 40 w 214"/>
                  <a:gd name="T49" fmla="*/ 678 h 685"/>
                  <a:gd name="T50" fmla="*/ 14 w 214"/>
                  <a:gd name="T51" fmla="*/ 659 h 685"/>
                  <a:gd name="T52" fmla="*/ 0 w 214"/>
                  <a:gd name="T53" fmla="*/ 624 h 685"/>
                  <a:gd name="T54" fmla="*/ 7 w 214"/>
                  <a:gd name="T55" fmla="*/ 608 h 685"/>
                  <a:gd name="T56" fmla="*/ 20 w 214"/>
                  <a:gd name="T57" fmla="*/ 591 h 685"/>
                  <a:gd name="T58" fmla="*/ 56 w 214"/>
                  <a:gd name="T59" fmla="*/ 576 h 685"/>
                  <a:gd name="T60" fmla="*/ 90 w 214"/>
                  <a:gd name="T61" fmla="*/ 564 h 685"/>
                  <a:gd name="T62" fmla="*/ 127 w 214"/>
                  <a:gd name="T63" fmla="*/ 553 h 685"/>
                  <a:gd name="T64" fmla="*/ 137 w 214"/>
                  <a:gd name="T65" fmla="*/ 540 h 685"/>
                  <a:gd name="T66" fmla="*/ 148 w 214"/>
                  <a:gd name="T67" fmla="*/ 518 h 685"/>
                  <a:gd name="T68" fmla="*/ 145 w 214"/>
                  <a:gd name="T69" fmla="*/ 480 h 685"/>
                  <a:gd name="T70" fmla="*/ 133 w 214"/>
                  <a:gd name="T71" fmla="*/ 432 h 685"/>
                  <a:gd name="T72" fmla="*/ 116 w 214"/>
                  <a:gd name="T73" fmla="*/ 378 h 685"/>
                  <a:gd name="T74" fmla="*/ 105 w 214"/>
                  <a:gd name="T75" fmla="*/ 328 h 685"/>
                  <a:gd name="T76" fmla="*/ 105 w 214"/>
                  <a:gd name="T77" fmla="*/ 268 h 685"/>
                  <a:gd name="T78" fmla="*/ 101 w 214"/>
                  <a:gd name="T79" fmla="*/ 199 h 685"/>
                  <a:gd name="T80" fmla="*/ 94 w 214"/>
                  <a:gd name="T81" fmla="*/ 128 h 685"/>
                  <a:gd name="T82" fmla="*/ 94 w 214"/>
                  <a:gd name="T83" fmla="*/ 81 h 685"/>
                  <a:gd name="T84" fmla="*/ 101 w 214"/>
                  <a:gd name="T85" fmla="*/ 31 h 685"/>
                  <a:gd name="T86" fmla="*/ 114 w 214"/>
                  <a:gd name="T87" fmla="*/ 5 h 685"/>
                  <a:gd name="T88" fmla="*/ 145 w 214"/>
                  <a:gd name="T89" fmla="*/ 0 h 6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
                  <a:gd name="T136" fmla="*/ 0 h 685"/>
                  <a:gd name="T137" fmla="*/ 214 w 214"/>
                  <a:gd name="T138" fmla="*/ 685 h 6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 h="685">
                    <a:moveTo>
                      <a:pt x="145" y="0"/>
                    </a:moveTo>
                    <a:lnTo>
                      <a:pt x="154" y="3"/>
                    </a:lnTo>
                    <a:lnTo>
                      <a:pt x="181" y="24"/>
                    </a:lnTo>
                    <a:lnTo>
                      <a:pt x="185" y="31"/>
                    </a:lnTo>
                    <a:lnTo>
                      <a:pt x="194" y="70"/>
                    </a:lnTo>
                    <a:lnTo>
                      <a:pt x="199" y="105"/>
                    </a:lnTo>
                    <a:lnTo>
                      <a:pt x="195" y="153"/>
                    </a:lnTo>
                    <a:lnTo>
                      <a:pt x="185" y="199"/>
                    </a:lnTo>
                    <a:lnTo>
                      <a:pt x="172" y="268"/>
                    </a:lnTo>
                    <a:lnTo>
                      <a:pt x="165" y="319"/>
                    </a:lnTo>
                    <a:lnTo>
                      <a:pt x="159" y="365"/>
                    </a:lnTo>
                    <a:lnTo>
                      <a:pt x="163" y="406"/>
                    </a:lnTo>
                    <a:lnTo>
                      <a:pt x="170" y="452"/>
                    </a:lnTo>
                    <a:lnTo>
                      <a:pt x="170" y="459"/>
                    </a:lnTo>
                    <a:lnTo>
                      <a:pt x="187" y="495"/>
                    </a:lnTo>
                    <a:lnTo>
                      <a:pt x="202" y="533"/>
                    </a:lnTo>
                    <a:lnTo>
                      <a:pt x="214" y="557"/>
                    </a:lnTo>
                    <a:lnTo>
                      <a:pt x="209" y="585"/>
                    </a:lnTo>
                    <a:lnTo>
                      <a:pt x="194" y="599"/>
                    </a:lnTo>
                    <a:lnTo>
                      <a:pt x="166" y="611"/>
                    </a:lnTo>
                    <a:lnTo>
                      <a:pt x="119" y="622"/>
                    </a:lnTo>
                    <a:lnTo>
                      <a:pt x="93" y="639"/>
                    </a:lnTo>
                    <a:lnTo>
                      <a:pt x="76" y="670"/>
                    </a:lnTo>
                    <a:lnTo>
                      <a:pt x="61" y="685"/>
                    </a:lnTo>
                    <a:lnTo>
                      <a:pt x="40" y="678"/>
                    </a:lnTo>
                    <a:lnTo>
                      <a:pt x="14" y="659"/>
                    </a:lnTo>
                    <a:lnTo>
                      <a:pt x="0" y="624"/>
                    </a:lnTo>
                    <a:lnTo>
                      <a:pt x="7" y="608"/>
                    </a:lnTo>
                    <a:lnTo>
                      <a:pt x="20" y="591"/>
                    </a:lnTo>
                    <a:lnTo>
                      <a:pt x="56" y="576"/>
                    </a:lnTo>
                    <a:lnTo>
                      <a:pt x="90" y="564"/>
                    </a:lnTo>
                    <a:lnTo>
                      <a:pt x="127" y="553"/>
                    </a:lnTo>
                    <a:lnTo>
                      <a:pt x="137" y="540"/>
                    </a:lnTo>
                    <a:lnTo>
                      <a:pt x="148" y="518"/>
                    </a:lnTo>
                    <a:lnTo>
                      <a:pt x="145" y="480"/>
                    </a:lnTo>
                    <a:lnTo>
                      <a:pt x="133" y="432"/>
                    </a:lnTo>
                    <a:lnTo>
                      <a:pt x="116" y="378"/>
                    </a:lnTo>
                    <a:lnTo>
                      <a:pt x="105" y="328"/>
                    </a:lnTo>
                    <a:lnTo>
                      <a:pt x="105" y="268"/>
                    </a:lnTo>
                    <a:lnTo>
                      <a:pt x="101" y="199"/>
                    </a:lnTo>
                    <a:lnTo>
                      <a:pt x="94" y="128"/>
                    </a:lnTo>
                    <a:lnTo>
                      <a:pt x="94" y="81"/>
                    </a:lnTo>
                    <a:lnTo>
                      <a:pt x="101" y="31"/>
                    </a:lnTo>
                    <a:lnTo>
                      <a:pt x="114" y="5"/>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0" name="Freeform 140"/>
              <p:cNvSpPr>
                <a:spLocks/>
              </p:cNvSpPr>
              <p:nvPr/>
            </p:nvSpPr>
            <p:spPr bwMode="auto">
              <a:xfrm>
                <a:off x="6295" y="3498"/>
                <a:ext cx="293" cy="584"/>
              </a:xfrm>
              <a:custGeom>
                <a:avLst/>
                <a:gdLst>
                  <a:gd name="T0" fmla="*/ 181 w 293"/>
                  <a:gd name="T1" fmla="*/ 160 h 584"/>
                  <a:gd name="T2" fmla="*/ 176 w 293"/>
                  <a:gd name="T3" fmla="*/ 80 h 584"/>
                  <a:gd name="T4" fmla="*/ 188 w 293"/>
                  <a:gd name="T5" fmla="*/ 25 h 584"/>
                  <a:gd name="T6" fmla="*/ 216 w 293"/>
                  <a:gd name="T7" fmla="*/ 12 h 584"/>
                  <a:gd name="T8" fmla="*/ 246 w 293"/>
                  <a:gd name="T9" fmla="*/ 0 h 584"/>
                  <a:gd name="T10" fmla="*/ 250 w 293"/>
                  <a:gd name="T11" fmla="*/ 6 h 584"/>
                  <a:gd name="T12" fmla="*/ 274 w 293"/>
                  <a:gd name="T13" fmla="*/ 20 h 584"/>
                  <a:gd name="T14" fmla="*/ 293 w 293"/>
                  <a:gd name="T15" fmla="*/ 68 h 584"/>
                  <a:gd name="T16" fmla="*/ 293 w 293"/>
                  <a:gd name="T17" fmla="*/ 126 h 584"/>
                  <a:gd name="T18" fmla="*/ 289 w 293"/>
                  <a:gd name="T19" fmla="*/ 133 h 584"/>
                  <a:gd name="T20" fmla="*/ 279 w 293"/>
                  <a:gd name="T21" fmla="*/ 183 h 584"/>
                  <a:gd name="T22" fmla="*/ 259 w 293"/>
                  <a:gd name="T23" fmla="*/ 238 h 584"/>
                  <a:gd name="T24" fmla="*/ 242 w 293"/>
                  <a:gd name="T25" fmla="*/ 315 h 584"/>
                  <a:gd name="T26" fmla="*/ 242 w 293"/>
                  <a:gd name="T27" fmla="*/ 321 h 584"/>
                  <a:gd name="T28" fmla="*/ 239 w 293"/>
                  <a:gd name="T29" fmla="*/ 370 h 584"/>
                  <a:gd name="T30" fmla="*/ 238 w 293"/>
                  <a:gd name="T31" fmla="*/ 425 h 584"/>
                  <a:gd name="T32" fmla="*/ 241 w 293"/>
                  <a:gd name="T33" fmla="*/ 472 h 584"/>
                  <a:gd name="T34" fmla="*/ 246 w 293"/>
                  <a:gd name="T35" fmla="*/ 506 h 584"/>
                  <a:gd name="T36" fmla="*/ 245 w 293"/>
                  <a:gd name="T37" fmla="*/ 526 h 584"/>
                  <a:gd name="T38" fmla="*/ 238 w 293"/>
                  <a:gd name="T39" fmla="*/ 538 h 584"/>
                  <a:gd name="T40" fmla="*/ 223 w 293"/>
                  <a:gd name="T41" fmla="*/ 542 h 584"/>
                  <a:gd name="T42" fmla="*/ 191 w 293"/>
                  <a:gd name="T43" fmla="*/ 545 h 584"/>
                  <a:gd name="T44" fmla="*/ 152 w 293"/>
                  <a:gd name="T45" fmla="*/ 545 h 584"/>
                  <a:gd name="T46" fmla="*/ 116 w 293"/>
                  <a:gd name="T47" fmla="*/ 550 h 584"/>
                  <a:gd name="T48" fmla="*/ 83 w 293"/>
                  <a:gd name="T49" fmla="*/ 564 h 584"/>
                  <a:gd name="T50" fmla="*/ 69 w 293"/>
                  <a:gd name="T51" fmla="*/ 584 h 584"/>
                  <a:gd name="T52" fmla="*/ 50 w 293"/>
                  <a:gd name="T53" fmla="*/ 584 h 584"/>
                  <a:gd name="T54" fmla="*/ 13 w 293"/>
                  <a:gd name="T55" fmla="*/ 556 h 584"/>
                  <a:gd name="T56" fmla="*/ 0 w 293"/>
                  <a:gd name="T57" fmla="*/ 523 h 584"/>
                  <a:gd name="T58" fmla="*/ 0 w 293"/>
                  <a:gd name="T59" fmla="*/ 510 h 584"/>
                  <a:gd name="T60" fmla="*/ 18 w 293"/>
                  <a:gd name="T61" fmla="*/ 498 h 584"/>
                  <a:gd name="T62" fmla="*/ 69 w 293"/>
                  <a:gd name="T63" fmla="*/ 494 h 584"/>
                  <a:gd name="T64" fmla="*/ 127 w 293"/>
                  <a:gd name="T65" fmla="*/ 492 h 584"/>
                  <a:gd name="T66" fmla="*/ 174 w 293"/>
                  <a:gd name="T67" fmla="*/ 486 h 584"/>
                  <a:gd name="T68" fmla="*/ 187 w 293"/>
                  <a:gd name="T69" fmla="*/ 475 h 584"/>
                  <a:gd name="T70" fmla="*/ 198 w 293"/>
                  <a:gd name="T71" fmla="*/ 447 h 584"/>
                  <a:gd name="T72" fmla="*/ 203 w 293"/>
                  <a:gd name="T73" fmla="*/ 398 h 584"/>
                  <a:gd name="T74" fmla="*/ 199 w 293"/>
                  <a:gd name="T75" fmla="*/ 344 h 584"/>
                  <a:gd name="T76" fmla="*/ 192 w 293"/>
                  <a:gd name="T77" fmla="*/ 280 h 584"/>
                  <a:gd name="T78" fmla="*/ 187 w 293"/>
                  <a:gd name="T79" fmla="*/ 230 h 584"/>
                  <a:gd name="T80" fmla="*/ 181 w 293"/>
                  <a:gd name="T81" fmla="*/ 192 h 584"/>
                  <a:gd name="T82" fmla="*/ 181 w 293"/>
                  <a:gd name="T83" fmla="*/ 160 h 5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3"/>
                  <a:gd name="T127" fmla="*/ 0 h 584"/>
                  <a:gd name="T128" fmla="*/ 293 w 293"/>
                  <a:gd name="T129" fmla="*/ 584 h 5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3" h="584">
                    <a:moveTo>
                      <a:pt x="181" y="160"/>
                    </a:moveTo>
                    <a:lnTo>
                      <a:pt x="176" y="80"/>
                    </a:lnTo>
                    <a:lnTo>
                      <a:pt x="188" y="25"/>
                    </a:lnTo>
                    <a:lnTo>
                      <a:pt x="216" y="12"/>
                    </a:lnTo>
                    <a:lnTo>
                      <a:pt x="246" y="0"/>
                    </a:lnTo>
                    <a:lnTo>
                      <a:pt x="250" y="6"/>
                    </a:lnTo>
                    <a:lnTo>
                      <a:pt x="274" y="20"/>
                    </a:lnTo>
                    <a:lnTo>
                      <a:pt x="293" y="68"/>
                    </a:lnTo>
                    <a:lnTo>
                      <a:pt x="293" y="126"/>
                    </a:lnTo>
                    <a:lnTo>
                      <a:pt x="289" y="133"/>
                    </a:lnTo>
                    <a:lnTo>
                      <a:pt x="279" y="183"/>
                    </a:lnTo>
                    <a:lnTo>
                      <a:pt x="259" y="238"/>
                    </a:lnTo>
                    <a:lnTo>
                      <a:pt x="242" y="315"/>
                    </a:lnTo>
                    <a:lnTo>
                      <a:pt x="242" y="321"/>
                    </a:lnTo>
                    <a:lnTo>
                      <a:pt x="239" y="370"/>
                    </a:lnTo>
                    <a:lnTo>
                      <a:pt x="238" y="425"/>
                    </a:lnTo>
                    <a:lnTo>
                      <a:pt x="241" y="472"/>
                    </a:lnTo>
                    <a:lnTo>
                      <a:pt x="246" y="506"/>
                    </a:lnTo>
                    <a:lnTo>
                      <a:pt x="245" y="526"/>
                    </a:lnTo>
                    <a:lnTo>
                      <a:pt x="238" y="538"/>
                    </a:lnTo>
                    <a:lnTo>
                      <a:pt x="223" y="542"/>
                    </a:lnTo>
                    <a:lnTo>
                      <a:pt x="191" y="545"/>
                    </a:lnTo>
                    <a:lnTo>
                      <a:pt x="152" y="545"/>
                    </a:lnTo>
                    <a:lnTo>
                      <a:pt x="116" y="550"/>
                    </a:lnTo>
                    <a:lnTo>
                      <a:pt x="83" y="564"/>
                    </a:lnTo>
                    <a:lnTo>
                      <a:pt x="69" y="584"/>
                    </a:lnTo>
                    <a:lnTo>
                      <a:pt x="50" y="584"/>
                    </a:lnTo>
                    <a:lnTo>
                      <a:pt x="13" y="556"/>
                    </a:lnTo>
                    <a:lnTo>
                      <a:pt x="0" y="523"/>
                    </a:lnTo>
                    <a:lnTo>
                      <a:pt x="0" y="510"/>
                    </a:lnTo>
                    <a:lnTo>
                      <a:pt x="18" y="498"/>
                    </a:lnTo>
                    <a:lnTo>
                      <a:pt x="69" y="494"/>
                    </a:lnTo>
                    <a:lnTo>
                      <a:pt x="127" y="492"/>
                    </a:lnTo>
                    <a:lnTo>
                      <a:pt x="174" y="486"/>
                    </a:lnTo>
                    <a:lnTo>
                      <a:pt x="187" y="475"/>
                    </a:lnTo>
                    <a:lnTo>
                      <a:pt x="198" y="447"/>
                    </a:lnTo>
                    <a:lnTo>
                      <a:pt x="203" y="398"/>
                    </a:lnTo>
                    <a:lnTo>
                      <a:pt x="199" y="344"/>
                    </a:lnTo>
                    <a:lnTo>
                      <a:pt x="192" y="280"/>
                    </a:lnTo>
                    <a:lnTo>
                      <a:pt x="187" y="230"/>
                    </a:lnTo>
                    <a:lnTo>
                      <a:pt x="181" y="192"/>
                    </a:lnTo>
                    <a:lnTo>
                      <a:pt x="18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1" name="Freeform 141"/>
              <p:cNvSpPr>
                <a:spLocks/>
              </p:cNvSpPr>
              <p:nvPr/>
            </p:nvSpPr>
            <p:spPr bwMode="auto">
              <a:xfrm>
                <a:off x="6711" y="2958"/>
                <a:ext cx="645" cy="295"/>
              </a:xfrm>
              <a:custGeom>
                <a:avLst/>
                <a:gdLst>
                  <a:gd name="T0" fmla="*/ 144 w 645"/>
                  <a:gd name="T1" fmla="*/ 205 h 295"/>
                  <a:gd name="T2" fmla="*/ 83 w 645"/>
                  <a:gd name="T3" fmla="*/ 170 h 295"/>
                  <a:gd name="T4" fmla="*/ 43 w 645"/>
                  <a:gd name="T5" fmla="*/ 155 h 295"/>
                  <a:gd name="T6" fmla="*/ 14 w 645"/>
                  <a:gd name="T7" fmla="*/ 161 h 295"/>
                  <a:gd name="T8" fmla="*/ 0 w 645"/>
                  <a:gd name="T9" fmla="*/ 192 h 295"/>
                  <a:gd name="T10" fmla="*/ 7 w 645"/>
                  <a:gd name="T11" fmla="*/ 225 h 295"/>
                  <a:gd name="T12" fmla="*/ 32 w 645"/>
                  <a:gd name="T13" fmla="*/ 247 h 295"/>
                  <a:gd name="T14" fmla="*/ 86 w 645"/>
                  <a:gd name="T15" fmla="*/ 266 h 295"/>
                  <a:gd name="T16" fmla="*/ 155 w 645"/>
                  <a:gd name="T17" fmla="*/ 283 h 295"/>
                  <a:gd name="T18" fmla="*/ 230 w 645"/>
                  <a:gd name="T19" fmla="*/ 291 h 295"/>
                  <a:gd name="T20" fmla="*/ 271 w 645"/>
                  <a:gd name="T21" fmla="*/ 295 h 295"/>
                  <a:gd name="T22" fmla="*/ 293 w 645"/>
                  <a:gd name="T23" fmla="*/ 289 h 295"/>
                  <a:gd name="T24" fmla="*/ 311 w 645"/>
                  <a:gd name="T25" fmla="*/ 271 h 295"/>
                  <a:gd name="T26" fmla="*/ 344 w 645"/>
                  <a:gd name="T27" fmla="*/ 236 h 295"/>
                  <a:gd name="T28" fmla="*/ 375 w 645"/>
                  <a:gd name="T29" fmla="*/ 204 h 295"/>
                  <a:gd name="T30" fmla="*/ 402 w 645"/>
                  <a:gd name="T31" fmla="*/ 178 h 295"/>
                  <a:gd name="T32" fmla="*/ 434 w 645"/>
                  <a:gd name="T33" fmla="*/ 157 h 295"/>
                  <a:gd name="T34" fmla="*/ 463 w 645"/>
                  <a:gd name="T35" fmla="*/ 143 h 295"/>
                  <a:gd name="T36" fmla="*/ 498 w 645"/>
                  <a:gd name="T37" fmla="*/ 142 h 295"/>
                  <a:gd name="T38" fmla="*/ 503 w 645"/>
                  <a:gd name="T39" fmla="*/ 142 h 295"/>
                  <a:gd name="T40" fmla="*/ 543 w 645"/>
                  <a:gd name="T41" fmla="*/ 151 h 295"/>
                  <a:gd name="T42" fmla="*/ 576 w 645"/>
                  <a:gd name="T43" fmla="*/ 178 h 295"/>
                  <a:gd name="T44" fmla="*/ 597 w 645"/>
                  <a:gd name="T45" fmla="*/ 197 h 295"/>
                  <a:gd name="T46" fmla="*/ 618 w 645"/>
                  <a:gd name="T47" fmla="*/ 201 h 295"/>
                  <a:gd name="T48" fmla="*/ 630 w 645"/>
                  <a:gd name="T49" fmla="*/ 192 h 295"/>
                  <a:gd name="T50" fmla="*/ 634 w 645"/>
                  <a:gd name="T51" fmla="*/ 177 h 295"/>
                  <a:gd name="T52" fmla="*/ 625 w 645"/>
                  <a:gd name="T53" fmla="*/ 161 h 295"/>
                  <a:gd name="T54" fmla="*/ 587 w 645"/>
                  <a:gd name="T55" fmla="*/ 142 h 295"/>
                  <a:gd name="T56" fmla="*/ 550 w 645"/>
                  <a:gd name="T57" fmla="*/ 130 h 295"/>
                  <a:gd name="T58" fmla="*/ 547 w 645"/>
                  <a:gd name="T59" fmla="*/ 119 h 295"/>
                  <a:gd name="T60" fmla="*/ 565 w 645"/>
                  <a:gd name="T61" fmla="*/ 108 h 295"/>
                  <a:gd name="T62" fmla="*/ 594 w 645"/>
                  <a:gd name="T63" fmla="*/ 108 h 295"/>
                  <a:gd name="T64" fmla="*/ 634 w 645"/>
                  <a:gd name="T65" fmla="*/ 100 h 295"/>
                  <a:gd name="T66" fmla="*/ 645 w 645"/>
                  <a:gd name="T67" fmla="*/ 85 h 295"/>
                  <a:gd name="T68" fmla="*/ 641 w 645"/>
                  <a:gd name="T69" fmla="*/ 72 h 295"/>
                  <a:gd name="T70" fmla="*/ 630 w 645"/>
                  <a:gd name="T71" fmla="*/ 64 h 295"/>
                  <a:gd name="T72" fmla="*/ 603 w 645"/>
                  <a:gd name="T73" fmla="*/ 62 h 295"/>
                  <a:gd name="T74" fmla="*/ 571 w 645"/>
                  <a:gd name="T75" fmla="*/ 73 h 295"/>
                  <a:gd name="T76" fmla="*/ 536 w 645"/>
                  <a:gd name="T77" fmla="*/ 93 h 295"/>
                  <a:gd name="T78" fmla="*/ 521 w 645"/>
                  <a:gd name="T79" fmla="*/ 91 h 295"/>
                  <a:gd name="T80" fmla="*/ 509 w 645"/>
                  <a:gd name="T81" fmla="*/ 80 h 295"/>
                  <a:gd name="T82" fmla="*/ 492 w 645"/>
                  <a:gd name="T83" fmla="*/ 50 h 295"/>
                  <a:gd name="T84" fmla="*/ 485 w 645"/>
                  <a:gd name="T85" fmla="*/ 15 h 295"/>
                  <a:gd name="T86" fmla="*/ 471 w 645"/>
                  <a:gd name="T87" fmla="*/ 0 h 295"/>
                  <a:gd name="T88" fmla="*/ 455 w 645"/>
                  <a:gd name="T89" fmla="*/ 0 h 295"/>
                  <a:gd name="T90" fmla="*/ 442 w 645"/>
                  <a:gd name="T91" fmla="*/ 18 h 295"/>
                  <a:gd name="T92" fmla="*/ 445 w 645"/>
                  <a:gd name="T93" fmla="*/ 37 h 295"/>
                  <a:gd name="T94" fmla="*/ 462 w 645"/>
                  <a:gd name="T95" fmla="*/ 58 h 295"/>
                  <a:gd name="T96" fmla="*/ 487 w 645"/>
                  <a:gd name="T97" fmla="*/ 87 h 295"/>
                  <a:gd name="T98" fmla="*/ 487 w 645"/>
                  <a:gd name="T99" fmla="*/ 100 h 295"/>
                  <a:gd name="T100" fmla="*/ 485 w 645"/>
                  <a:gd name="T101" fmla="*/ 107 h 295"/>
                  <a:gd name="T102" fmla="*/ 480 w 645"/>
                  <a:gd name="T103" fmla="*/ 111 h 295"/>
                  <a:gd name="T104" fmla="*/ 474 w 645"/>
                  <a:gd name="T105" fmla="*/ 111 h 295"/>
                  <a:gd name="T106" fmla="*/ 467 w 645"/>
                  <a:gd name="T107" fmla="*/ 115 h 295"/>
                  <a:gd name="T108" fmla="*/ 431 w 645"/>
                  <a:gd name="T109" fmla="*/ 124 h 295"/>
                  <a:gd name="T110" fmla="*/ 394 w 645"/>
                  <a:gd name="T111" fmla="*/ 142 h 295"/>
                  <a:gd name="T112" fmla="*/ 351 w 645"/>
                  <a:gd name="T113" fmla="*/ 169 h 295"/>
                  <a:gd name="T114" fmla="*/ 308 w 645"/>
                  <a:gd name="T115" fmla="*/ 200 h 295"/>
                  <a:gd name="T116" fmla="*/ 268 w 645"/>
                  <a:gd name="T117" fmla="*/ 225 h 295"/>
                  <a:gd name="T118" fmla="*/ 242 w 645"/>
                  <a:gd name="T119" fmla="*/ 227 h 295"/>
                  <a:gd name="T120" fmla="*/ 192 w 645"/>
                  <a:gd name="T121" fmla="*/ 223 h 295"/>
                  <a:gd name="T122" fmla="*/ 165 w 645"/>
                  <a:gd name="T123" fmla="*/ 216 h 295"/>
                  <a:gd name="T124" fmla="*/ 144 w 645"/>
                  <a:gd name="T125" fmla="*/ 205 h 2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5"/>
                  <a:gd name="T190" fmla="*/ 0 h 295"/>
                  <a:gd name="T191" fmla="*/ 645 w 645"/>
                  <a:gd name="T192" fmla="*/ 295 h 2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5" h="295">
                    <a:moveTo>
                      <a:pt x="144" y="205"/>
                    </a:moveTo>
                    <a:lnTo>
                      <a:pt x="83" y="170"/>
                    </a:lnTo>
                    <a:lnTo>
                      <a:pt x="43" y="155"/>
                    </a:lnTo>
                    <a:lnTo>
                      <a:pt x="14" y="161"/>
                    </a:lnTo>
                    <a:lnTo>
                      <a:pt x="0" y="192"/>
                    </a:lnTo>
                    <a:lnTo>
                      <a:pt x="7" y="225"/>
                    </a:lnTo>
                    <a:lnTo>
                      <a:pt x="32" y="247"/>
                    </a:lnTo>
                    <a:lnTo>
                      <a:pt x="86" y="266"/>
                    </a:lnTo>
                    <a:lnTo>
                      <a:pt x="155" y="283"/>
                    </a:lnTo>
                    <a:lnTo>
                      <a:pt x="230" y="291"/>
                    </a:lnTo>
                    <a:lnTo>
                      <a:pt x="271" y="295"/>
                    </a:lnTo>
                    <a:lnTo>
                      <a:pt x="293" y="289"/>
                    </a:lnTo>
                    <a:lnTo>
                      <a:pt x="311" y="271"/>
                    </a:lnTo>
                    <a:lnTo>
                      <a:pt x="344" y="236"/>
                    </a:lnTo>
                    <a:lnTo>
                      <a:pt x="375" y="204"/>
                    </a:lnTo>
                    <a:lnTo>
                      <a:pt x="402" y="178"/>
                    </a:lnTo>
                    <a:lnTo>
                      <a:pt x="434" y="157"/>
                    </a:lnTo>
                    <a:lnTo>
                      <a:pt x="463" y="143"/>
                    </a:lnTo>
                    <a:lnTo>
                      <a:pt x="498" y="142"/>
                    </a:lnTo>
                    <a:lnTo>
                      <a:pt x="503" y="142"/>
                    </a:lnTo>
                    <a:lnTo>
                      <a:pt x="543" y="151"/>
                    </a:lnTo>
                    <a:lnTo>
                      <a:pt x="576" y="178"/>
                    </a:lnTo>
                    <a:lnTo>
                      <a:pt x="597" y="197"/>
                    </a:lnTo>
                    <a:lnTo>
                      <a:pt x="618" y="201"/>
                    </a:lnTo>
                    <a:lnTo>
                      <a:pt x="630" y="192"/>
                    </a:lnTo>
                    <a:lnTo>
                      <a:pt x="634" y="177"/>
                    </a:lnTo>
                    <a:lnTo>
                      <a:pt x="625" y="161"/>
                    </a:lnTo>
                    <a:lnTo>
                      <a:pt x="587" y="142"/>
                    </a:lnTo>
                    <a:lnTo>
                      <a:pt x="550" y="130"/>
                    </a:lnTo>
                    <a:lnTo>
                      <a:pt x="547" y="119"/>
                    </a:lnTo>
                    <a:lnTo>
                      <a:pt x="565" y="108"/>
                    </a:lnTo>
                    <a:lnTo>
                      <a:pt x="594" y="108"/>
                    </a:lnTo>
                    <a:lnTo>
                      <a:pt x="634" y="100"/>
                    </a:lnTo>
                    <a:lnTo>
                      <a:pt x="645" y="85"/>
                    </a:lnTo>
                    <a:lnTo>
                      <a:pt x="641" y="72"/>
                    </a:lnTo>
                    <a:lnTo>
                      <a:pt x="630" y="64"/>
                    </a:lnTo>
                    <a:lnTo>
                      <a:pt x="603" y="62"/>
                    </a:lnTo>
                    <a:lnTo>
                      <a:pt x="571" y="73"/>
                    </a:lnTo>
                    <a:lnTo>
                      <a:pt x="536" y="93"/>
                    </a:lnTo>
                    <a:lnTo>
                      <a:pt x="521" y="91"/>
                    </a:lnTo>
                    <a:lnTo>
                      <a:pt x="509" y="80"/>
                    </a:lnTo>
                    <a:lnTo>
                      <a:pt x="492" y="50"/>
                    </a:lnTo>
                    <a:lnTo>
                      <a:pt x="485" y="15"/>
                    </a:lnTo>
                    <a:lnTo>
                      <a:pt x="471" y="0"/>
                    </a:lnTo>
                    <a:lnTo>
                      <a:pt x="455" y="0"/>
                    </a:lnTo>
                    <a:lnTo>
                      <a:pt x="442" y="18"/>
                    </a:lnTo>
                    <a:lnTo>
                      <a:pt x="445" y="37"/>
                    </a:lnTo>
                    <a:lnTo>
                      <a:pt x="462" y="58"/>
                    </a:lnTo>
                    <a:lnTo>
                      <a:pt x="487" y="87"/>
                    </a:lnTo>
                    <a:lnTo>
                      <a:pt x="487" y="100"/>
                    </a:lnTo>
                    <a:lnTo>
                      <a:pt x="485" y="107"/>
                    </a:lnTo>
                    <a:lnTo>
                      <a:pt x="480" y="111"/>
                    </a:lnTo>
                    <a:lnTo>
                      <a:pt x="474" y="111"/>
                    </a:lnTo>
                    <a:lnTo>
                      <a:pt x="467" y="115"/>
                    </a:lnTo>
                    <a:lnTo>
                      <a:pt x="431" y="124"/>
                    </a:lnTo>
                    <a:lnTo>
                      <a:pt x="394" y="142"/>
                    </a:lnTo>
                    <a:lnTo>
                      <a:pt x="351" y="169"/>
                    </a:lnTo>
                    <a:lnTo>
                      <a:pt x="308" y="200"/>
                    </a:lnTo>
                    <a:lnTo>
                      <a:pt x="268" y="225"/>
                    </a:lnTo>
                    <a:lnTo>
                      <a:pt x="242" y="227"/>
                    </a:lnTo>
                    <a:lnTo>
                      <a:pt x="192" y="223"/>
                    </a:lnTo>
                    <a:lnTo>
                      <a:pt x="165" y="216"/>
                    </a:lnTo>
                    <a:lnTo>
                      <a:pt x="144"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2" name="Freeform 142"/>
              <p:cNvSpPr>
                <a:spLocks/>
              </p:cNvSpPr>
              <p:nvPr/>
            </p:nvSpPr>
            <p:spPr bwMode="auto">
              <a:xfrm>
                <a:off x="6111" y="2774"/>
                <a:ext cx="576" cy="428"/>
              </a:xfrm>
              <a:custGeom>
                <a:avLst/>
                <a:gdLst>
                  <a:gd name="T0" fmla="*/ 438 w 576"/>
                  <a:gd name="T1" fmla="*/ 341 h 428"/>
                  <a:gd name="T2" fmla="*/ 508 w 576"/>
                  <a:gd name="T3" fmla="*/ 336 h 428"/>
                  <a:gd name="T4" fmla="*/ 550 w 576"/>
                  <a:gd name="T5" fmla="*/ 338 h 428"/>
                  <a:gd name="T6" fmla="*/ 573 w 576"/>
                  <a:gd name="T7" fmla="*/ 358 h 428"/>
                  <a:gd name="T8" fmla="*/ 576 w 576"/>
                  <a:gd name="T9" fmla="*/ 393 h 428"/>
                  <a:gd name="T10" fmla="*/ 556 w 576"/>
                  <a:gd name="T11" fmla="*/ 418 h 428"/>
                  <a:gd name="T12" fmla="*/ 525 w 576"/>
                  <a:gd name="T13" fmla="*/ 428 h 428"/>
                  <a:gd name="T14" fmla="*/ 468 w 576"/>
                  <a:gd name="T15" fmla="*/ 421 h 428"/>
                  <a:gd name="T16" fmla="*/ 398 w 576"/>
                  <a:gd name="T17" fmla="*/ 407 h 428"/>
                  <a:gd name="T18" fmla="*/ 327 w 576"/>
                  <a:gd name="T19" fmla="*/ 381 h 428"/>
                  <a:gd name="T20" fmla="*/ 288 w 576"/>
                  <a:gd name="T21" fmla="*/ 367 h 428"/>
                  <a:gd name="T22" fmla="*/ 270 w 576"/>
                  <a:gd name="T23" fmla="*/ 352 h 428"/>
                  <a:gd name="T24" fmla="*/ 260 w 576"/>
                  <a:gd name="T25" fmla="*/ 328 h 428"/>
                  <a:gd name="T26" fmla="*/ 244 w 576"/>
                  <a:gd name="T27" fmla="*/ 283 h 428"/>
                  <a:gd name="T28" fmla="*/ 228 w 576"/>
                  <a:gd name="T29" fmla="*/ 239 h 428"/>
                  <a:gd name="T30" fmla="*/ 213 w 576"/>
                  <a:gd name="T31" fmla="*/ 204 h 428"/>
                  <a:gd name="T32" fmla="*/ 192 w 576"/>
                  <a:gd name="T33" fmla="*/ 170 h 428"/>
                  <a:gd name="T34" fmla="*/ 170 w 576"/>
                  <a:gd name="T35" fmla="*/ 145 h 428"/>
                  <a:gd name="T36" fmla="*/ 138 w 576"/>
                  <a:gd name="T37" fmla="*/ 129 h 428"/>
                  <a:gd name="T38" fmla="*/ 135 w 576"/>
                  <a:gd name="T39" fmla="*/ 126 h 428"/>
                  <a:gd name="T40" fmla="*/ 95 w 576"/>
                  <a:gd name="T41" fmla="*/ 117 h 428"/>
                  <a:gd name="T42" fmla="*/ 54 w 576"/>
                  <a:gd name="T43" fmla="*/ 129 h 428"/>
                  <a:gd name="T44" fmla="*/ 27 w 576"/>
                  <a:gd name="T45" fmla="*/ 136 h 428"/>
                  <a:gd name="T46" fmla="*/ 7 w 576"/>
                  <a:gd name="T47" fmla="*/ 131 h 428"/>
                  <a:gd name="T48" fmla="*/ 0 w 576"/>
                  <a:gd name="T49" fmla="*/ 117 h 428"/>
                  <a:gd name="T50" fmla="*/ 2 w 576"/>
                  <a:gd name="T51" fmla="*/ 101 h 428"/>
                  <a:gd name="T52" fmla="*/ 15 w 576"/>
                  <a:gd name="T53" fmla="*/ 91 h 428"/>
                  <a:gd name="T54" fmla="*/ 59 w 576"/>
                  <a:gd name="T55" fmla="*/ 90 h 428"/>
                  <a:gd name="T56" fmla="*/ 96 w 576"/>
                  <a:gd name="T57" fmla="*/ 95 h 428"/>
                  <a:gd name="T58" fmla="*/ 103 w 576"/>
                  <a:gd name="T59" fmla="*/ 86 h 428"/>
                  <a:gd name="T60" fmla="*/ 91 w 576"/>
                  <a:gd name="T61" fmla="*/ 69 h 428"/>
                  <a:gd name="T62" fmla="*/ 65 w 576"/>
                  <a:gd name="T63" fmla="*/ 56 h 428"/>
                  <a:gd name="T64" fmla="*/ 31 w 576"/>
                  <a:gd name="T65" fmla="*/ 32 h 428"/>
                  <a:gd name="T66" fmla="*/ 27 w 576"/>
                  <a:gd name="T67" fmla="*/ 13 h 428"/>
                  <a:gd name="T68" fmla="*/ 35 w 576"/>
                  <a:gd name="T69" fmla="*/ 3 h 428"/>
                  <a:gd name="T70" fmla="*/ 48 w 576"/>
                  <a:gd name="T71" fmla="*/ 0 h 428"/>
                  <a:gd name="T72" fmla="*/ 73 w 576"/>
                  <a:gd name="T73" fmla="*/ 10 h 428"/>
                  <a:gd name="T74" fmla="*/ 99 w 576"/>
                  <a:gd name="T75" fmla="*/ 34 h 428"/>
                  <a:gd name="T76" fmla="*/ 123 w 576"/>
                  <a:gd name="T77" fmla="*/ 68 h 428"/>
                  <a:gd name="T78" fmla="*/ 137 w 576"/>
                  <a:gd name="T79" fmla="*/ 73 h 428"/>
                  <a:gd name="T80" fmla="*/ 153 w 576"/>
                  <a:gd name="T81" fmla="*/ 66 h 428"/>
                  <a:gd name="T82" fmla="*/ 180 w 576"/>
                  <a:gd name="T83" fmla="*/ 47 h 428"/>
                  <a:gd name="T84" fmla="*/ 199 w 576"/>
                  <a:gd name="T85" fmla="*/ 19 h 428"/>
                  <a:gd name="T86" fmla="*/ 218 w 576"/>
                  <a:gd name="T87" fmla="*/ 11 h 428"/>
                  <a:gd name="T88" fmla="*/ 233 w 576"/>
                  <a:gd name="T89" fmla="*/ 17 h 428"/>
                  <a:gd name="T90" fmla="*/ 237 w 576"/>
                  <a:gd name="T91" fmla="*/ 39 h 428"/>
                  <a:gd name="T92" fmla="*/ 227 w 576"/>
                  <a:gd name="T93" fmla="*/ 56 h 428"/>
                  <a:gd name="T94" fmla="*/ 204 w 576"/>
                  <a:gd name="T95" fmla="*/ 68 h 428"/>
                  <a:gd name="T96" fmla="*/ 170 w 576"/>
                  <a:gd name="T97" fmla="*/ 83 h 428"/>
                  <a:gd name="T98" fmla="*/ 164 w 576"/>
                  <a:gd name="T99" fmla="*/ 95 h 428"/>
                  <a:gd name="T100" fmla="*/ 164 w 576"/>
                  <a:gd name="T101" fmla="*/ 103 h 428"/>
                  <a:gd name="T102" fmla="*/ 167 w 576"/>
                  <a:gd name="T103" fmla="*/ 108 h 428"/>
                  <a:gd name="T104" fmla="*/ 172 w 576"/>
                  <a:gd name="T105" fmla="*/ 110 h 428"/>
                  <a:gd name="T106" fmla="*/ 178 w 576"/>
                  <a:gd name="T107" fmla="*/ 117 h 428"/>
                  <a:gd name="T108" fmla="*/ 207 w 576"/>
                  <a:gd name="T109" fmla="*/ 142 h 428"/>
                  <a:gd name="T110" fmla="*/ 234 w 576"/>
                  <a:gd name="T111" fmla="*/ 174 h 428"/>
                  <a:gd name="T112" fmla="*/ 263 w 576"/>
                  <a:gd name="T113" fmla="*/ 218 h 428"/>
                  <a:gd name="T114" fmla="*/ 291 w 576"/>
                  <a:gd name="T115" fmla="*/ 264 h 428"/>
                  <a:gd name="T116" fmla="*/ 318 w 576"/>
                  <a:gd name="T117" fmla="*/ 305 h 428"/>
                  <a:gd name="T118" fmla="*/ 340 w 576"/>
                  <a:gd name="T119" fmla="*/ 318 h 428"/>
                  <a:gd name="T120" fmla="*/ 388 w 576"/>
                  <a:gd name="T121" fmla="*/ 337 h 428"/>
                  <a:gd name="T122" fmla="*/ 415 w 576"/>
                  <a:gd name="T123" fmla="*/ 341 h 428"/>
                  <a:gd name="T124" fmla="*/ 438 w 576"/>
                  <a:gd name="T125" fmla="*/ 341 h 4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6"/>
                  <a:gd name="T190" fmla="*/ 0 h 428"/>
                  <a:gd name="T191" fmla="*/ 576 w 576"/>
                  <a:gd name="T192" fmla="*/ 428 h 4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6" h="428">
                    <a:moveTo>
                      <a:pt x="438" y="341"/>
                    </a:moveTo>
                    <a:lnTo>
                      <a:pt x="508" y="336"/>
                    </a:lnTo>
                    <a:lnTo>
                      <a:pt x="550" y="338"/>
                    </a:lnTo>
                    <a:lnTo>
                      <a:pt x="573" y="358"/>
                    </a:lnTo>
                    <a:lnTo>
                      <a:pt x="576" y="393"/>
                    </a:lnTo>
                    <a:lnTo>
                      <a:pt x="556" y="418"/>
                    </a:lnTo>
                    <a:lnTo>
                      <a:pt x="525" y="428"/>
                    </a:lnTo>
                    <a:lnTo>
                      <a:pt x="468" y="421"/>
                    </a:lnTo>
                    <a:lnTo>
                      <a:pt x="398" y="407"/>
                    </a:lnTo>
                    <a:lnTo>
                      <a:pt x="327" y="381"/>
                    </a:lnTo>
                    <a:lnTo>
                      <a:pt x="288" y="367"/>
                    </a:lnTo>
                    <a:lnTo>
                      <a:pt x="270" y="352"/>
                    </a:lnTo>
                    <a:lnTo>
                      <a:pt x="260" y="328"/>
                    </a:lnTo>
                    <a:lnTo>
                      <a:pt x="244" y="283"/>
                    </a:lnTo>
                    <a:lnTo>
                      <a:pt x="228" y="239"/>
                    </a:lnTo>
                    <a:lnTo>
                      <a:pt x="213" y="204"/>
                    </a:lnTo>
                    <a:lnTo>
                      <a:pt x="192" y="170"/>
                    </a:lnTo>
                    <a:lnTo>
                      <a:pt x="170" y="145"/>
                    </a:lnTo>
                    <a:lnTo>
                      <a:pt x="138" y="129"/>
                    </a:lnTo>
                    <a:lnTo>
                      <a:pt x="135" y="126"/>
                    </a:lnTo>
                    <a:lnTo>
                      <a:pt x="95" y="117"/>
                    </a:lnTo>
                    <a:lnTo>
                      <a:pt x="54" y="129"/>
                    </a:lnTo>
                    <a:lnTo>
                      <a:pt x="27" y="136"/>
                    </a:lnTo>
                    <a:lnTo>
                      <a:pt x="7" y="131"/>
                    </a:lnTo>
                    <a:lnTo>
                      <a:pt x="0" y="117"/>
                    </a:lnTo>
                    <a:lnTo>
                      <a:pt x="2" y="101"/>
                    </a:lnTo>
                    <a:lnTo>
                      <a:pt x="15" y="91"/>
                    </a:lnTo>
                    <a:lnTo>
                      <a:pt x="59" y="90"/>
                    </a:lnTo>
                    <a:lnTo>
                      <a:pt x="96" y="95"/>
                    </a:lnTo>
                    <a:lnTo>
                      <a:pt x="103" y="86"/>
                    </a:lnTo>
                    <a:lnTo>
                      <a:pt x="91" y="69"/>
                    </a:lnTo>
                    <a:lnTo>
                      <a:pt x="65" y="56"/>
                    </a:lnTo>
                    <a:lnTo>
                      <a:pt x="31" y="32"/>
                    </a:lnTo>
                    <a:lnTo>
                      <a:pt x="27" y="13"/>
                    </a:lnTo>
                    <a:lnTo>
                      <a:pt x="35" y="3"/>
                    </a:lnTo>
                    <a:lnTo>
                      <a:pt x="48" y="0"/>
                    </a:lnTo>
                    <a:lnTo>
                      <a:pt x="73" y="10"/>
                    </a:lnTo>
                    <a:lnTo>
                      <a:pt x="99" y="34"/>
                    </a:lnTo>
                    <a:lnTo>
                      <a:pt x="123" y="68"/>
                    </a:lnTo>
                    <a:lnTo>
                      <a:pt x="137" y="73"/>
                    </a:lnTo>
                    <a:lnTo>
                      <a:pt x="153" y="66"/>
                    </a:lnTo>
                    <a:lnTo>
                      <a:pt x="180" y="47"/>
                    </a:lnTo>
                    <a:lnTo>
                      <a:pt x="199" y="19"/>
                    </a:lnTo>
                    <a:lnTo>
                      <a:pt x="218" y="11"/>
                    </a:lnTo>
                    <a:lnTo>
                      <a:pt x="233" y="17"/>
                    </a:lnTo>
                    <a:lnTo>
                      <a:pt x="237" y="39"/>
                    </a:lnTo>
                    <a:lnTo>
                      <a:pt x="227" y="56"/>
                    </a:lnTo>
                    <a:lnTo>
                      <a:pt x="204" y="68"/>
                    </a:lnTo>
                    <a:lnTo>
                      <a:pt x="170" y="83"/>
                    </a:lnTo>
                    <a:lnTo>
                      <a:pt x="164" y="95"/>
                    </a:lnTo>
                    <a:lnTo>
                      <a:pt x="164" y="103"/>
                    </a:lnTo>
                    <a:lnTo>
                      <a:pt x="167" y="108"/>
                    </a:lnTo>
                    <a:lnTo>
                      <a:pt x="172" y="110"/>
                    </a:lnTo>
                    <a:lnTo>
                      <a:pt x="178" y="117"/>
                    </a:lnTo>
                    <a:lnTo>
                      <a:pt x="207" y="142"/>
                    </a:lnTo>
                    <a:lnTo>
                      <a:pt x="234" y="174"/>
                    </a:lnTo>
                    <a:lnTo>
                      <a:pt x="263" y="218"/>
                    </a:lnTo>
                    <a:lnTo>
                      <a:pt x="291" y="264"/>
                    </a:lnTo>
                    <a:lnTo>
                      <a:pt x="318" y="305"/>
                    </a:lnTo>
                    <a:lnTo>
                      <a:pt x="340" y="318"/>
                    </a:lnTo>
                    <a:lnTo>
                      <a:pt x="388" y="337"/>
                    </a:lnTo>
                    <a:lnTo>
                      <a:pt x="415" y="341"/>
                    </a:lnTo>
                    <a:lnTo>
                      <a:pt x="438"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3" name="Freeform 143"/>
              <p:cNvSpPr>
                <a:spLocks/>
              </p:cNvSpPr>
              <p:nvPr/>
            </p:nvSpPr>
            <p:spPr bwMode="auto">
              <a:xfrm>
                <a:off x="6513" y="2745"/>
                <a:ext cx="306" cy="296"/>
              </a:xfrm>
              <a:custGeom>
                <a:avLst/>
                <a:gdLst>
                  <a:gd name="T0" fmla="*/ 102 w 306"/>
                  <a:gd name="T1" fmla="*/ 169 h 296"/>
                  <a:gd name="T2" fmla="*/ 109 w 306"/>
                  <a:gd name="T3" fmla="*/ 123 h 296"/>
                  <a:gd name="T4" fmla="*/ 126 w 306"/>
                  <a:gd name="T5" fmla="*/ 81 h 296"/>
                  <a:gd name="T6" fmla="*/ 150 w 306"/>
                  <a:gd name="T7" fmla="*/ 47 h 296"/>
                  <a:gd name="T8" fmla="*/ 177 w 306"/>
                  <a:gd name="T9" fmla="*/ 22 h 296"/>
                  <a:gd name="T10" fmla="*/ 213 w 306"/>
                  <a:gd name="T11" fmla="*/ 7 h 296"/>
                  <a:gd name="T12" fmla="*/ 237 w 306"/>
                  <a:gd name="T13" fmla="*/ 0 h 296"/>
                  <a:gd name="T14" fmla="*/ 262 w 306"/>
                  <a:gd name="T15" fmla="*/ 8 h 296"/>
                  <a:gd name="T16" fmla="*/ 279 w 306"/>
                  <a:gd name="T17" fmla="*/ 19 h 296"/>
                  <a:gd name="T18" fmla="*/ 292 w 306"/>
                  <a:gd name="T19" fmla="*/ 46 h 296"/>
                  <a:gd name="T20" fmla="*/ 300 w 306"/>
                  <a:gd name="T21" fmla="*/ 84 h 296"/>
                  <a:gd name="T22" fmla="*/ 306 w 306"/>
                  <a:gd name="T23" fmla="*/ 125 h 296"/>
                  <a:gd name="T24" fmla="*/ 305 w 306"/>
                  <a:gd name="T25" fmla="*/ 157 h 296"/>
                  <a:gd name="T26" fmla="*/ 296 w 306"/>
                  <a:gd name="T27" fmla="*/ 189 h 296"/>
                  <a:gd name="T28" fmla="*/ 284 w 306"/>
                  <a:gd name="T29" fmla="*/ 221 h 296"/>
                  <a:gd name="T30" fmla="*/ 267 w 306"/>
                  <a:gd name="T31" fmla="*/ 249 h 296"/>
                  <a:gd name="T32" fmla="*/ 250 w 306"/>
                  <a:gd name="T33" fmla="*/ 270 h 296"/>
                  <a:gd name="T34" fmla="*/ 225 w 306"/>
                  <a:gd name="T35" fmla="*/ 287 h 296"/>
                  <a:gd name="T36" fmla="*/ 201 w 306"/>
                  <a:gd name="T37" fmla="*/ 293 h 296"/>
                  <a:gd name="T38" fmla="*/ 182 w 306"/>
                  <a:gd name="T39" fmla="*/ 296 h 296"/>
                  <a:gd name="T40" fmla="*/ 159 w 306"/>
                  <a:gd name="T41" fmla="*/ 291 h 296"/>
                  <a:gd name="T42" fmla="*/ 138 w 306"/>
                  <a:gd name="T43" fmla="*/ 275 h 296"/>
                  <a:gd name="T44" fmla="*/ 125 w 306"/>
                  <a:gd name="T45" fmla="*/ 252 h 296"/>
                  <a:gd name="T46" fmla="*/ 112 w 306"/>
                  <a:gd name="T47" fmla="*/ 231 h 296"/>
                  <a:gd name="T48" fmla="*/ 105 w 306"/>
                  <a:gd name="T49" fmla="*/ 214 h 296"/>
                  <a:gd name="T50" fmla="*/ 102 w 306"/>
                  <a:gd name="T51" fmla="*/ 202 h 296"/>
                  <a:gd name="T52" fmla="*/ 63 w 306"/>
                  <a:gd name="T53" fmla="*/ 220 h 296"/>
                  <a:gd name="T54" fmla="*/ 38 w 306"/>
                  <a:gd name="T55" fmla="*/ 240 h 296"/>
                  <a:gd name="T56" fmla="*/ 20 w 306"/>
                  <a:gd name="T57" fmla="*/ 241 h 296"/>
                  <a:gd name="T58" fmla="*/ 6 w 306"/>
                  <a:gd name="T59" fmla="*/ 230 h 296"/>
                  <a:gd name="T60" fmla="*/ 0 w 306"/>
                  <a:gd name="T61" fmla="*/ 214 h 296"/>
                  <a:gd name="T62" fmla="*/ 10 w 306"/>
                  <a:gd name="T63" fmla="*/ 200 h 296"/>
                  <a:gd name="T64" fmla="*/ 25 w 306"/>
                  <a:gd name="T65" fmla="*/ 188 h 296"/>
                  <a:gd name="T66" fmla="*/ 53 w 306"/>
                  <a:gd name="T67" fmla="*/ 181 h 296"/>
                  <a:gd name="T68" fmla="*/ 79 w 306"/>
                  <a:gd name="T69" fmla="*/ 175 h 296"/>
                  <a:gd name="T70" fmla="*/ 102 w 306"/>
                  <a:gd name="T71" fmla="*/ 169 h 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6"/>
                  <a:gd name="T109" fmla="*/ 0 h 296"/>
                  <a:gd name="T110" fmla="*/ 306 w 306"/>
                  <a:gd name="T111" fmla="*/ 296 h 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6" h="296">
                    <a:moveTo>
                      <a:pt x="102" y="169"/>
                    </a:moveTo>
                    <a:lnTo>
                      <a:pt x="109" y="123"/>
                    </a:lnTo>
                    <a:lnTo>
                      <a:pt x="126" y="81"/>
                    </a:lnTo>
                    <a:lnTo>
                      <a:pt x="150" y="47"/>
                    </a:lnTo>
                    <a:lnTo>
                      <a:pt x="177" y="22"/>
                    </a:lnTo>
                    <a:lnTo>
                      <a:pt x="213" y="7"/>
                    </a:lnTo>
                    <a:lnTo>
                      <a:pt x="237" y="0"/>
                    </a:lnTo>
                    <a:lnTo>
                      <a:pt x="262" y="8"/>
                    </a:lnTo>
                    <a:lnTo>
                      <a:pt x="279" y="19"/>
                    </a:lnTo>
                    <a:lnTo>
                      <a:pt x="292" y="46"/>
                    </a:lnTo>
                    <a:lnTo>
                      <a:pt x="300" y="84"/>
                    </a:lnTo>
                    <a:lnTo>
                      <a:pt x="306" y="125"/>
                    </a:lnTo>
                    <a:lnTo>
                      <a:pt x="305" y="157"/>
                    </a:lnTo>
                    <a:lnTo>
                      <a:pt x="296" y="189"/>
                    </a:lnTo>
                    <a:lnTo>
                      <a:pt x="284" y="221"/>
                    </a:lnTo>
                    <a:lnTo>
                      <a:pt x="267" y="249"/>
                    </a:lnTo>
                    <a:lnTo>
                      <a:pt x="250" y="270"/>
                    </a:lnTo>
                    <a:lnTo>
                      <a:pt x="225" y="287"/>
                    </a:lnTo>
                    <a:lnTo>
                      <a:pt x="201" y="293"/>
                    </a:lnTo>
                    <a:lnTo>
                      <a:pt x="182" y="296"/>
                    </a:lnTo>
                    <a:lnTo>
                      <a:pt x="159" y="291"/>
                    </a:lnTo>
                    <a:lnTo>
                      <a:pt x="138" y="275"/>
                    </a:lnTo>
                    <a:lnTo>
                      <a:pt x="125" y="252"/>
                    </a:lnTo>
                    <a:lnTo>
                      <a:pt x="112" y="231"/>
                    </a:lnTo>
                    <a:lnTo>
                      <a:pt x="105" y="214"/>
                    </a:lnTo>
                    <a:lnTo>
                      <a:pt x="102" y="202"/>
                    </a:lnTo>
                    <a:lnTo>
                      <a:pt x="63" y="220"/>
                    </a:lnTo>
                    <a:lnTo>
                      <a:pt x="38" y="240"/>
                    </a:lnTo>
                    <a:lnTo>
                      <a:pt x="20" y="241"/>
                    </a:lnTo>
                    <a:lnTo>
                      <a:pt x="6" y="230"/>
                    </a:lnTo>
                    <a:lnTo>
                      <a:pt x="0" y="214"/>
                    </a:lnTo>
                    <a:lnTo>
                      <a:pt x="10" y="200"/>
                    </a:lnTo>
                    <a:lnTo>
                      <a:pt x="25" y="188"/>
                    </a:lnTo>
                    <a:lnTo>
                      <a:pt x="53" y="181"/>
                    </a:lnTo>
                    <a:lnTo>
                      <a:pt x="79" y="175"/>
                    </a:lnTo>
                    <a:lnTo>
                      <a:pt x="10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4" name="Freeform 144"/>
              <p:cNvSpPr>
                <a:spLocks/>
              </p:cNvSpPr>
              <p:nvPr/>
            </p:nvSpPr>
            <p:spPr bwMode="auto">
              <a:xfrm>
                <a:off x="6786" y="2502"/>
                <a:ext cx="59" cy="138"/>
              </a:xfrm>
              <a:custGeom>
                <a:avLst/>
                <a:gdLst>
                  <a:gd name="T0" fmla="*/ 0 w 59"/>
                  <a:gd name="T1" fmla="*/ 138 h 138"/>
                  <a:gd name="T2" fmla="*/ 4 w 59"/>
                  <a:gd name="T3" fmla="*/ 0 h 138"/>
                  <a:gd name="T4" fmla="*/ 59 w 59"/>
                  <a:gd name="T5" fmla="*/ 16 h 138"/>
                  <a:gd name="T6" fmla="*/ 0 w 59"/>
                  <a:gd name="T7" fmla="*/ 138 h 138"/>
                  <a:gd name="T8" fmla="*/ 0 60000 65536"/>
                  <a:gd name="T9" fmla="*/ 0 60000 65536"/>
                  <a:gd name="T10" fmla="*/ 0 60000 65536"/>
                  <a:gd name="T11" fmla="*/ 0 60000 65536"/>
                  <a:gd name="T12" fmla="*/ 0 w 59"/>
                  <a:gd name="T13" fmla="*/ 0 h 138"/>
                  <a:gd name="T14" fmla="*/ 59 w 59"/>
                  <a:gd name="T15" fmla="*/ 138 h 138"/>
                </a:gdLst>
                <a:ahLst/>
                <a:cxnLst>
                  <a:cxn ang="T8">
                    <a:pos x="T0" y="T1"/>
                  </a:cxn>
                  <a:cxn ang="T9">
                    <a:pos x="T2" y="T3"/>
                  </a:cxn>
                  <a:cxn ang="T10">
                    <a:pos x="T4" y="T5"/>
                  </a:cxn>
                  <a:cxn ang="T11">
                    <a:pos x="T6" y="T7"/>
                  </a:cxn>
                </a:cxnLst>
                <a:rect l="T12" t="T13" r="T14" b="T15"/>
                <a:pathLst>
                  <a:path w="59" h="138">
                    <a:moveTo>
                      <a:pt x="0" y="138"/>
                    </a:moveTo>
                    <a:lnTo>
                      <a:pt x="4" y="0"/>
                    </a:lnTo>
                    <a:lnTo>
                      <a:pt x="59" y="16"/>
                    </a:lnTo>
                    <a:lnTo>
                      <a:pt x="0"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5" name="Freeform 145"/>
              <p:cNvSpPr>
                <a:spLocks/>
              </p:cNvSpPr>
              <p:nvPr/>
            </p:nvSpPr>
            <p:spPr bwMode="auto">
              <a:xfrm>
                <a:off x="6887" y="2693"/>
                <a:ext cx="135" cy="66"/>
              </a:xfrm>
              <a:custGeom>
                <a:avLst/>
                <a:gdLst>
                  <a:gd name="T0" fmla="*/ 0 w 135"/>
                  <a:gd name="T1" fmla="*/ 51 h 66"/>
                  <a:gd name="T2" fmla="*/ 115 w 135"/>
                  <a:gd name="T3" fmla="*/ 0 h 66"/>
                  <a:gd name="T4" fmla="*/ 135 w 135"/>
                  <a:gd name="T5" fmla="*/ 66 h 66"/>
                  <a:gd name="T6" fmla="*/ 0 w 135"/>
                  <a:gd name="T7" fmla="*/ 51 h 66"/>
                  <a:gd name="T8" fmla="*/ 0 60000 65536"/>
                  <a:gd name="T9" fmla="*/ 0 60000 65536"/>
                  <a:gd name="T10" fmla="*/ 0 60000 65536"/>
                  <a:gd name="T11" fmla="*/ 0 60000 65536"/>
                  <a:gd name="T12" fmla="*/ 0 w 135"/>
                  <a:gd name="T13" fmla="*/ 0 h 66"/>
                  <a:gd name="T14" fmla="*/ 135 w 135"/>
                  <a:gd name="T15" fmla="*/ 66 h 66"/>
                </a:gdLst>
                <a:ahLst/>
                <a:cxnLst>
                  <a:cxn ang="T8">
                    <a:pos x="T0" y="T1"/>
                  </a:cxn>
                  <a:cxn ang="T9">
                    <a:pos x="T2" y="T3"/>
                  </a:cxn>
                  <a:cxn ang="T10">
                    <a:pos x="T4" y="T5"/>
                  </a:cxn>
                  <a:cxn ang="T11">
                    <a:pos x="T6" y="T7"/>
                  </a:cxn>
                </a:cxnLst>
                <a:rect l="T12" t="T13" r="T14" b="T15"/>
                <a:pathLst>
                  <a:path w="135" h="66">
                    <a:moveTo>
                      <a:pt x="0" y="51"/>
                    </a:moveTo>
                    <a:lnTo>
                      <a:pt x="115" y="0"/>
                    </a:lnTo>
                    <a:lnTo>
                      <a:pt x="135" y="66"/>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6" name="Freeform 146"/>
              <p:cNvSpPr>
                <a:spLocks/>
              </p:cNvSpPr>
              <p:nvPr/>
            </p:nvSpPr>
            <p:spPr bwMode="auto">
              <a:xfrm>
                <a:off x="6894" y="2896"/>
                <a:ext cx="117" cy="83"/>
              </a:xfrm>
              <a:custGeom>
                <a:avLst/>
                <a:gdLst>
                  <a:gd name="T0" fmla="*/ 0 w 117"/>
                  <a:gd name="T1" fmla="*/ 0 h 83"/>
                  <a:gd name="T2" fmla="*/ 117 w 117"/>
                  <a:gd name="T3" fmla="*/ 36 h 83"/>
                  <a:gd name="T4" fmla="*/ 94 w 117"/>
                  <a:gd name="T5" fmla="*/ 83 h 83"/>
                  <a:gd name="T6" fmla="*/ 0 w 117"/>
                  <a:gd name="T7" fmla="*/ 0 h 83"/>
                  <a:gd name="T8" fmla="*/ 0 60000 65536"/>
                  <a:gd name="T9" fmla="*/ 0 60000 65536"/>
                  <a:gd name="T10" fmla="*/ 0 60000 65536"/>
                  <a:gd name="T11" fmla="*/ 0 60000 65536"/>
                  <a:gd name="T12" fmla="*/ 0 w 117"/>
                  <a:gd name="T13" fmla="*/ 0 h 83"/>
                  <a:gd name="T14" fmla="*/ 117 w 117"/>
                  <a:gd name="T15" fmla="*/ 83 h 83"/>
                </a:gdLst>
                <a:ahLst/>
                <a:cxnLst>
                  <a:cxn ang="T8">
                    <a:pos x="T0" y="T1"/>
                  </a:cxn>
                  <a:cxn ang="T9">
                    <a:pos x="T2" y="T3"/>
                  </a:cxn>
                  <a:cxn ang="T10">
                    <a:pos x="T4" y="T5"/>
                  </a:cxn>
                  <a:cxn ang="T11">
                    <a:pos x="T6" y="T7"/>
                  </a:cxn>
                </a:cxnLst>
                <a:rect l="T12" t="T13" r="T14" b="T15"/>
                <a:pathLst>
                  <a:path w="117" h="83">
                    <a:moveTo>
                      <a:pt x="0" y="0"/>
                    </a:moveTo>
                    <a:lnTo>
                      <a:pt x="117" y="36"/>
                    </a:lnTo>
                    <a:lnTo>
                      <a:pt x="94"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7" name="Freeform 147"/>
              <p:cNvSpPr>
                <a:spLocks/>
              </p:cNvSpPr>
              <p:nvPr/>
            </p:nvSpPr>
            <p:spPr bwMode="auto">
              <a:xfrm>
                <a:off x="6524" y="2581"/>
                <a:ext cx="93" cy="124"/>
              </a:xfrm>
              <a:custGeom>
                <a:avLst/>
                <a:gdLst>
                  <a:gd name="T0" fmla="*/ 93 w 93"/>
                  <a:gd name="T1" fmla="*/ 124 h 124"/>
                  <a:gd name="T2" fmla="*/ 45 w 93"/>
                  <a:gd name="T3" fmla="*/ 0 h 124"/>
                  <a:gd name="T4" fmla="*/ 0 w 93"/>
                  <a:gd name="T5" fmla="*/ 31 h 124"/>
                  <a:gd name="T6" fmla="*/ 93 w 93"/>
                  <a:gd name="T7" fmla="*/ 124 h 124"/>
                  <a:gd name="T8" fmla="*/ 0 60000 65536"/>
                  <a:gd name="T9" fmla="*/ 0 60000 65536"/>
                  <a:gd name="T10" fmla="*/ 0 60000 65536"/>
                  <a:gd name="T11" fmla="*/ 0 60000 65536"/>
                  <a:gd name="T12" fmla="*/ 0 w 93"/>
                  <a:gd name="T13" fmla="*/ 0 h 124"/>
                  <a:gd name="T14" fmla="*/ 93 w 93"/>
                  <a:gd name="T15" fmla="*/ 124 h 124"/>
                </a:gdLst>
                <a:ahLst/>
                <a:cxnLst>
                  <a:cxn ang="T8">
                    <a:pos x="T0" y="T1"/>
                  </a:cxn>
                  <a:cxn ang="T9">
                    <a:pos x="T2" y="T3"/>
                  </a:cxn>
                  <a:cxn ang="T10">
                    <a:pos x="T4" y="T5"/>
                  </a:cxn>
                  <a:cxn ang="T11">
                    <a:pos x="T6" y="T7"/>
                  </a:cxn>
                </a:cxnLst>
                <a:rect l="T12" t="T13" r="T14" b="T15"/>
                <a:pathLst>
                  <a:path w="93" h="124">
                    <a:moveTo>
                      <a:pt x="93" y="124"/>
                    </a:moveTo>
                    <a:lnTo>
                      <a:pt x="45" y="0"/>
                    </a:lnTo>
                    <a:lnTo>
                      <a:pt x="0" y="31"/>
                    </a:lnTo>
                    <a:lnTo>
                      <a:pt x="9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8" name="Freeform 148"/>
              <p:cNvSpPr>
                <a:spLocks/>
              </p:cNvSpPr>
              <p:nvPr/>
            </p:nvSpPr>
            <p:spPr bwMode="auto">
              <a:xfrm>
                <a:off x="6469" y="3082"/>
                <a:ext cx="308" cy="554"/>
              </a:xfrm>
              <a:custGeom>
                <a:avLst/>
                <a:gdLst>
                  <a:gd name="T0" fmla="*/ 97 w 308"/>
                  <a:gd name="T1" fmla="*/ 47 h 554"/>
                  <a:gd name="T2" fmla="*/ 129 w 308"/>
                  <a:gd name="T3" fmla="*/ 17 h 554"/>
                  <a:gd name="T4" fmla="*/ 161 w 308"/>
                  <a:gd name="T5" fmla="*/ 5 h 554"/>
                  <a:gd name="T6" fmla="*/ 187 w 308"/>
                  <a:gd name="T7" fmla="*/ 0 h 554"/>
                  <a:gd name="T8" fmla="*/ 222 w 308"/>
                  <a:gd name="T9" fmla="*/ 0 h 554"/>
                  <a:gd name="T10" fmla="*/ 247 w 308"/>
                  <a:gd name="T11" fmla="*/ 3 h 554"/>
                  <a:gd name="T12" fmla="*/ 269 w 308"/>
                  <a:gd name="T13" fmla="*/ 18 h 554"/>
                  <a:gd name="T14" fmla="*/ 286 w 308"/>
                  <a:gd name="T15" fmla="*/ 33 h 554"/>
                  <a:gd name="T16" fmla="*/ 299 w 308"/>
                  <a:gd name="T17" fmla="*/ 58 h 554"/>
                  <a:gd name="T18" fmla="*/ 303 w 308"/>
                  <a:gd name="T19" fmla="*/ 82 h 554"/>
                  <a:gd name="T20" fmla="*/ 302 w 308"/>
                  <a:gd name="T21" fmla="*/ 112 h 554"/>
                  <a:gd name="T22" fmla="*/ 294 w 308"/>
                  <a:gd name="T23" fmla="*/ 138 h 554"/>
                  <a:gd name="T24" fmla="*/ 277 w 308"/>
                  <a:gd name="T25" fmla="*/ 163 h 554"/>
                  <a:gd name="T26" fmla="*/ 257 w 308"/>
                  <a:gd name="T27" fmla="*/ 196 h 554"/>
                  <a:gd name="T28" fmla="*/ 248 w 308"/>
                  <a:gd name="T29" fmla="*/ 220 h 554"/>
                  <a:gd name="T30" fmla="*/ 243 w 308"/>
                  <a:gd name="T31" fmla="*/ 243 h 554"/>
                  <a:gd name="T32" fmla="*/ 243 w 308"/>
                  <a:gd name="T33" fmla="*/ 269 h 554"/>
                  <a:gd name="T34" fmla="*/ 252 w 308"/>
                  <a:gd name="T35" fmla="*/ 292 h 554"/>
                  <a:gd name="T36" fmla="*/ 264 w 308"/>
                  <a:gd name="T37" fmla="*/ 306 h 554"/>
                  <a:gd name="T38" fmla="*/ 286 w 308"/>
                  <a:gd name="T39" fmla="*/ 336 h 554"/>
                  <a:gd name="T40" fmla="*/ 297 w 308"/>
                  <a:gd name="T41" fmla="*/ 362 h 554"/>
                  <a:gd name="T42" fmla="*/ 305 w 308"/>
                  <a:gd name="T43" fmla="*/ 393 h 554"/>
                  <a:gd name="T44" fmla="*/ 308 w 308"/>
                  <a:gd name="T45" fmla="*/ 423 h 554"/>
                  <a:gd name="T46" fmla="*/ 300 w 308"/>
                  <a:gd name="T47" fmla="*/ 459 h 554"/>
                  <a:gd name="T48" fmla="*/ 290 w 308"/>
                  <a:gd name="T49" fmla="*/ 482 h 554"/>
                  <a:gd name="T50" fmla="*/ 275 w 308"/>
                  <a:gd name="T51" fmla="*/ 503 h 554"/>
                  <a:gd name="T52" fmla="*/ 258 w 308"/>
                  <a:gd name="T53" fmla="*/ 520 h 554"/>
                  <a:gd name="T54" fmla="*/ 235 w 308"/>
                  <a:gd name="T55" fmla="*/ 537 h 554"/>
                  <a:gd name="T56" fmla="*/ 209 w 308"/>
                  <a:gd name="T57" fmla="*/ 546 h 554"/>
                  <a:gd name="T58" fmla="*/ 177 w 308"/>
                  <a:gd name="T59" fmla="*/ 552 h 554"/>
                  <a:gd name="T60" fmla="*/ 138 w 308"/>
                  <a:gd name="T61" fmla="*/ 554 h 554"/>
                  <a:gd name="T62" fmla="*/ 109 w 308"/>
                  <a:gd name="T63" fmla="*/ 551 h 554"/>
                  <a:gd name="T64" fmla="*/ 75 w 308"/>
                  <a:gd name="T65" fmla="*/ 543 h 554"/>
                  <a:gd name="T66" fmla="*/ 46 w 308"/>
                  <a:gd name="T67" fmla="*/ 529 h 554"/>
                  <a:gd name="T68" fmla="*/ 30 w 308"/>
                  <a:gd name="T69" fmla="*/ 517 h 554"/>
                  <a:gd name="T70" fmla="*/ 21 w 308"/>
                  <a:gd name="T71" fmla="*/ 500 h 554"/>
                  <a:gd name="T72" fmla="*/ 12 w 308"/>
                  <a:gd name="T73" fmla="*/ 482 h 554"/>
                  <a:gd name="T74" fmla="*/ 7 w 308"/>
                  <a:gd name="T75" fmla="*/ 457 h 554"/>
                  <a:gd name="T76" fmla="*/ 1 w 308"/>
                  <a:gd name="T77" fmla="*/ 423 h 554"/>
                  <a:gd name="T78" fmla="*/ 0 w 308"/>
                  <a:gd name="T79" fmla="*/ 367 h 554"/>
                  <a:gd name="T80" fmla="*/ 2 w 308"/>
                  <a:gd name="T81" fmla="*/ 327 h 554"/>
                  <a:gd name="T82" fmla="*/ 8 w 308"/>
                  <a:gd name="T83" fmla="*/ 285 h 554"/>
                  <a:gd name="T84" fmla="*/ 16 w 308"/>
                  <a:gd name="T85" fmla="*/ 247 h 554"/>
                  <a:gd name="T86" fmla="*/ 27 w 308"/>
                  <a:gd name="T87" fmla="*/ 204 h 554"/>
                  <a:gd name="T88" fmla="*/ 39 w 308"/>
                  <a:gd name="T89" fmla="*/ 161 h 554"/>
                  <a:gd name="T90" fmla="*/ 57 w 308"/>
                  <a:gd name="T91" fmla="*/ 119 h 554"/>
                  <a:gd name="T92" fmla="*/ 73 w 308"/>
                  <a:gd name="T93" fmla="*/ 82 h 554"/>
                  <a:gd name="T94" fmla="*/ 97 w 308"/>
                  <a:gd name="T95" fmla="*/ 47 h 5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8"/>
                  <a:gd name="T145" fmla="*/ 0 h 554"/>
                  <a:gd name="T146" fmla="*/ 308 w 308"/>
                  <a:gd name="T147" fmla="*/ 554 h 5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8" h="554">
                    <a:moveTo>
                      <a:pt x="97" y="47"/>
                    </a:moveTo>
                    <a:lnTo>
                      <a:pt x="129" y="17"/>
                    </a:lnTo>
                    <a:lnTo>
                      <a:pt x="161" y="5"/>
                    </a:lnTo>
                    <a:lnTo>
                      <a:pt x="187" y="0"/>
                    </a:lnTo>
                    <a:lnTo>
                      <a:pt x="222" y="0"/>
                    </a:lnTo>
                    <a:lnTo>
                      <a:pt x="247" y="3"/>
                    </a:lnTo>
                    <a:lnTo>
                      <a:pt x="269" y="18"/>
                    </a:lnTo>
                    <a:lnTo>
                      <a:pt x="286" y="33"/>
                    </a:lnTo>
                    <a:lnTo>
                      <a:pt x="299" y="58"/>
                    </a:lnTo>
                    <a:lnTo>
                      <a:pt x="303" y="82"/>
                    </a:lnTo>
                    <a:lnTo>
                      <a:pt x="302" y="112"/>
                    </a:lnTo>
                    <a:lnTo>
                      <a:pt x="294" y="138"/>
                    </a:lnTo>
                    <a:lnTo>
                      <a:pt x="277" y="163"/>
                    </a:lnTo>
                    <a:lnTo>
                      <a:pt x="257" y="196"/>
                    </a:lnTo>
                    <a:lnTo>
                      <a:pt x="248" y="220"/>
                    </a:lnTo>
                    <a:lnTo>
                      <a:pt x="243" y="243"/>
                    </a:lnTo>
                    <a:lnTo>
                      <a:pt x="243" y="269"/>
                    </a:lnTo>
                    <a:lnTo>
                      <a:pt x="252" y="292"/>
                    </a:lnTo>
                    <a:lnTo>
                      <a:pt x="264" y="306"/>
                    </a:lnTo>
                    <a:lnTo>
                      <a:pt x="286" y="336"/>
                    </a:lnTo>
                    <a:lnTo>
                      <a:pt x="297" y="362"/>
                    </a:lnTo>
                    <a:lnTo>
                      <a:pt x="305" y="393"/>
                    </a:lnTo>
                    <a:lnTo>
                      <a:pt x="308" y="423"/>
                    </a:lnTo>
                    <a:lnTo>
                      <a:pt x="300" y="459"/>
                    </a:lnTo>
                    <a:lnTo>
                      <a:pt x="290" y="482"/>
                    </a:lnTo>
                    <a:lnTo>
                      <a:pt x="275" y="503"/>
                    </a:lnTo>
                    <a:lnTo>
                      <a:pt x="258" y="520"/>
                    </a:lnTo>
                    <a:lnTo>
                      <a:pt x="235" y="537"/>
                    </a:lnTo>
                    <a:lnTo>
                      <a:pt x="209" y="546"/>
                    </a:lnTo>
                    <a:lnTo>
                      <a:pt x="177" y="552"/>
                    </a:lnTo>
                    <a:lnTo>
                      <a:pt x="138" y="554"/>
                    </a:lnTo>
                    <a:lnTo>
                      <a:pt x="109" y="551"/>
                    </a:lnTo>
                    <a:lnTo>
                      <a:pt x="75" y="543"/>
                    </a:lnTo>
                    <a:lnTo>
                      <a:pt x="46" y="529"/>
                    </a:lnTo>
                    <a:lnTo>
                      <a:pt x="30" y="517"/>
                    </a:lnTo>
                    <a:lnTo>
                      <a:pt x="21" y="500"/>
                    </a:lnTo>
                    <a:lnTo>
                      <a:pt x="12" y="482"/>
                    </a:lnTo>
                    <a:lnTo>
                      <a:pt x="7" y="457"/>
                    </a:lnTo>
                    <a:lnTo>
                      <a:pt x="1" y="423"/>
                    </a:lnTo>
                    <a:lnTo>
                      <a:pt x="0" y="367"/>
                    </a:lnTo>
                    <a:lnTo>
                      <a:pt x="2" y="327"/>
                    </a:lnTo>
                    <a:lnTo>
                      <a:pt x="8" y="285"/>
                    </a:lnTo>
                    <a:lnTo>
                      <a:pt x="16" y="247"/>
                    </a:lnTo>
                    <a:lnTo>
                      <a:pt x="27" y="204"/>
                    </a:lnTo>
                    <a:lnTo>
                      <a:pt x="39" y="161"/>
                    </a:lnTo>
                    <a:lnTo>
                      <a:pt x="57" y="119"/>
                    </a:lnTo>
                    <a:lnTo>
                      <a:pt x="73" y="82"/>
                    </a:lnTo>
                    <a:lnTo>
                      <a:pt x="9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58373" name="Picture 8" descr="outl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693" y="2827539"/>
            <a:ext cx="1447800" cy="2176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4AE930470E4189BDA94CDC0C9EE7" ma:contentTypeVersion="0" ma:contentTypeDescription="Create a new document." ma:contentTypeScope="" ma:versionID="2827a0a4791e680edcf12727d9816fb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9EFF47F-EAD2-4841-87BA-544B1F713BDE}">
  <ds:schemaRefs>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DC48BF7-F59A-4FF5-BAB3-A6C69E87438A}">
  <ds:schemaRefs>
    <ds:schemaRef ds:uri="http://schemas.microsoft.com/sharepoint/v3/contenttype/forms"/>
  </ds:schemaRefs>
</ds:datastoreItem>
</file>

<file path=customXml/itemProps3.xml><?xml version="1.0" encoding="utf-8"?>
<ds:datastoreItem xmlns:ds="http://schemas.openxmlformats.org/officeDocument/2006/customXml" ds:itemID="{A1DF365E-0D75-4F9A-BE7B-685457CA8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1368</TotalTime>
  <Words>1899</Words>
  <Application>Microsoft Office PowerPoint</Application>
  <PresentationFormat>On-screen Show (4:3)</PresentationFormat>
  <Paragraphs>145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AHC PPT Template</vt:lpstr>
      <vt:lpstr>BBE Training</vt:lpstr>
      <vt:lpstr> How to Prevent Errors</vt:lpstr>
      <vt:lpstr>BBE 5:  Never Leave your Wingman</vt:lpstr>
      <vt:lpstr>Never Leave Your Wingman The Power of 200% Accountability</vt:lpstr>
      <vt:lpstr>BBE:  Never Leave your Wingman Tool:  Peer Checking and Peer Coaching</vt:lpstr>
      <vt:lpstr>A Peer Coaching Success</vt:lpstr>
      <vt:lpstr>A Peer Checking Failure</vt:lpstr>
      <vt:lpstr>Tool:  Speak Up for Safety using ARCC</vt:lpstr>
      <vt:lpstr>Power Distance</vt:lpstr>
      <vt:lpstr>An ARCC Success</vt:lpstr>
      <vt:lpstr>A Failure of ARCC</vt:lpstr>
      <vt:lpstr>Never Leave Your Wingman</vt:lpstr>
    </vt:vector>
  </TitlesOfParts>
  <Company>HY Connect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Hampton</dc:creator>
  <cp:lastModifiedBy>custom</cp:lastModifiedBy>
  <cp:revision>135</cp:revision>
  <cp:lastPrinted>2011-10-04T19:32:25Z</cp:lastPrinted>
  <dcterms:created xsi:type="dcterms:W3CDTF">2011-10-04T15:35:58Z</dcterms:created>
  <dcterms:modified xsi:type="dcterms:W3CDTF">2014-05-13T22:19:40Z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0x01010042574AE930470E4189BDA94CDC0C9EE7</vt:lpwstr>
  </property>
</Properties>
</file>