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2" r:id="rId3"/>
    <p:sldId id="270" r:id="rId4"/>
    <p:sldId id="271" r:id="rId5"/>
    <p:sldId id="263" r:id="rId6"/>
    <p:sldId id="264" r:id="rId7"/>
    <p:sldId id="281" r:id="rId8"/>
    <p:sldId id="282" r:id="rId9"/>
    <p:sldId id="283" r:id="rId10"/>
    <p:sldId id="286" r:id="rId11"/>
    <p:sldId id="285" r:id="rId12"/>
    <p:sldId id="279" r:id="rId13"/>
    <p:sldId id="284" r:id="rId14"/>
    <p:sldId id="287" r:id="rId15"/>
    <p:sldId id="273" r:id="rId16"/>
    <p:sldId id="27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FB567C-A979-4D74-9CA7-7B6EB776FC9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D4E0B2-33AC-4596-96F6-F15A713A5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17BAE-7EF1-4D45-95D5-EFA5CF93B516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17876-627B-4541-A829-94C8E70AB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29FD40-BE3B-4153-B926-6C7F74280860}" type="datetime1">
              <a:rPr lang="en-US" smtClean="0"/>
              <a:t>3/26/2015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DEE6-AAF5-410B-BB6A-7A84A725F095}" type="datetime1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FBAC9-BD34-477F-921E-C5D261432A1F}" type="datetime1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B53B-62E6-48AA-98B5-40EE897B835C}" type="datetime1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103F1-280E-459F-8FB5-525CEDFB3D3B}" type="datetime1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422ACD-D692-4EAA-B654-382F7B731CBB}" type="datetime1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A8C87-E85C-43C3-B2E3-A6E2CEBB507D}" type="datetime1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D00A-FAA7-4A19-A173-8B8428E6BEA2}" type="datetime1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E78DF-1F18-4AD6-BB8A-164C7B928229}" type="datetime1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A6F8E6-C986-4F1D-B1D7-749F79D66F51}" type="datetime1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FEE13C-83DB-4D37-A277-76D337C4C62A}" type="datetime1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D59D54-BBE5-430E-AB9B-FCC7269D517A}" type="datetime1">
              <a:rPr lang="en-US" smtClean="0"/>
              <a:t>3/26/2015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D1F75B-19B0-4C39-B18D-7C6321358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31371" y="1481138"/>
            <a:ext cx="348125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 ISOLA:  </a:t>
            </a:r>
            <a:r>
              <a:rPr lang="en-US" dirty="0" smtClean="0"/>
              <a:t>Has been in use since October </a:t>
            </a:r>
            <a:r>
              <a:rPr lang="en-US" dirty="0"/>
              <a:t>17, 2011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are able to count the colonies, it should not be reported as 60,000-100,000 CFU/mL or &gt;100,000 </a:t>
            </a:r>
            <a:r>
              <a:rPr lang="en-US" dirty="0" smtClean="0"/>
              <a:t>CFU/mL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If you see one or two colonies in a quadrant, that is not enough growth to report – so default to the next lower </a:t>
            </a:r>
            <a:r>
              <a:rPr lang="en-US" dirty="0" smtClean="0"/>
              <a:t>quadrant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If you see one or more skipped quadrants with growth in later quadrants – default to the lowest quadrant with growth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1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probability contamination urines will be reported using ranges of colony </a:t>
            </a:r>
            <a:r>
              <a:rPr lang="en-US" dirty="0" smtClean="0"/>
              <a:t>counts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Report colony count as one of four </a:t>
            </a:r>
            <a:r>
              <a:rPr lang="en-US" dirty="0" smtClean="0"/>
              <a:t>ranges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Reporting:  high probability contamination specimens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385138"/>
              </p:ext>
            </p:extLst>
          </p:nvPr>
        </p:nvGraphicFramePr>
        <p:xfrm>
          <a:off x="457200" y="1481138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Quadrant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Colony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 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&amp;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&lt;10,000 CFU/mL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L10K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10,000-50,000 CFU/mL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TTF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60,000-100,000 CFU/mL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SXTH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5, 6, 7, &amp;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&gt;100,000 CFU/mL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G100K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Reporting:  high probability contamination specimens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probability contamination urines will be reported by counting each colony and multiplying by </a:t>
            </a:r>
            <a:r>
              <a:rPr lang="en-US" dirty="0" smtClean="0"/>
              <a:t>100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For colony counts &lt;1,000, r</a:t>
            </a:r>
            <a:r>
              <a:rPr lang="en-US" dirty="0" smtClean="0"/>
              <a:t>eport an actual colony count rounded to the nearest 100 – do not report a range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Reporting:  </a:t>
            </a:r>
            <a:r>
              <a:rPr lang="en-US" dirty="0" smtClean="0"/>
              <a:t>low probability </a:t>
            </a:r>
            <a:r>
              <a:rPr lang="en-US" dirty="0"/>
              <a:t>contamination specimens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Reporting:  </a:t>
            </a:r>
            <a:r>
              <a:rPr lang="en-US" dirty="0" smtClean="0"/>
              <a:t>low probability </a:t>
            </a:r>
            <a:r>
              <a:rPr lang="en-US" dirty="0"/>
              <a:t>contamination specimens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174476" cy="2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0999"/>
            <a:ext cx="5584825" cy="164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8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819275"/>
            <a:ext cx="77803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38313"/>
            <a:ext cx="777081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vi slid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Inoculation of plates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0.01mL of urine is pipetted onto each plate, so each colony = </a:t>
            </a:r>
            <a:r>
              <a:rPr lang="en-US" dirty="0" smtClean="0"/>
              <a:t>100/mL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 comb consisting of 17 “loops” streaks the urine around in a circle	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Low and high probability contamination urines will be set up on Previ unless QNS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Inoculation of 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Ignore the center 5 “rings” of </a:t>
            </a:r>
            <a:r>
              <a:rPr lang="en-US" dirty="0" smtClean="0"/>
              <a:t>growth</a:t>
            </a:r>
          </a:p>
          <a:p>
            <a:endParaRPr lang="en-US" dirty="0" smtClean="0"/>
          </a:p>
          <a:p>
            <a:r>
              <a:rPr lang="en-US" dirty="0" smtClean="0"/>
              <a:t>Look for growth in each </a:t>
            </a:r>
            <a:r>
              <a:rPr lang="en-US" dirty="0" smtClean="0"/>
              <a:t>quadrant</a:t>
            </a:r>
          </a:p>
          <a:p>
            <a:endParaRPr lang="en-US" dirty="0" smtClean="0"/>
          </a:p>
          <a:p>
            <a:r>
              <a:rPr lang="en-US" dirty="0" smtClean="0"/>
              <a:t>Special “readers” will be used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vi slid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plates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vi slide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4165600" cy="3124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plates</a:t>
            </a:r>
            <a:endParaRPr lang="en-US" dirty="0"/>
          </a:p>
        </p:txBody>
      </p:sp>
      <p:pic>
        <p:nvPicPr>
          <p:cNvPr id="5" name="Content Placeholder 3" descr="previ slid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2672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read plates marked with an “X</a:t>
            </a:r>
            <a:r>
              <a:rPr lang="en-US" dirty="0" smtClean="0"/>
              <a:t>”</a:t>
            </a:r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Something went wrong during set up – no inoculum, no pipet tip, etc</a:t>
            </a:r>
            <a:r>
              <a:rPr lang="en-US" dirty="0" smtClean="0"/>
              <a:t>.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Can be misread as No Growth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plates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vi slide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977231"/>
            <a:ext cx="5531909" cy="41489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plates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Whenever you report a heavy colony count (</a:t>
            </a:r>
            <a:r>
              <a:rPr lang="en-US" dirty="0"/>
              <a:t>60,000-100,000 </a:t>
            </a:r>
            <a:r>
              <a:rPr lang="en-US" dirty="0" smtClean="0"/>
              <a:t>CFU/mL or &gt;100,000 CFU/mL), there must be heavy growth in the center rings that are ignored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When in doubt, count the number of colonies and multiply by 100 – then select the colony count range to report.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F75B-19B0-4C39-B18D-7C63213586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39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366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PREVI ISOLA:  Has been in use since October 17, 2011</vt:lpstr>
      <vt:lpstr>Inoculation of plates</vt:lpstr>
      <vt:lpstr>Inoculation of Plates</vt:lpstr>
      <vt:lpstr>Reading plates</vt:lpstr>
      <vt:lpstr>Reading plates</vt:lpstr>
      <vt:lpstr>Reading plates</vt:lpstr>
      <vt:lpstr>Reading plates </vt:lpstr>
      <vt:lpstr>Reading plates</vt:lpstr>
      <vt:lpstr>Reading plates</vt:lpstr>
      <vt:lpstr>Reading plates</vt:lpstr>
      <vt:lpstr>Reporting:  high probability contamination specimens</vt:lpstr>
      <vt:lpstr>Reporting:  high probability contamination specimens</vt:lpstr>
      <vt:lpstr>Reporting:  low probability contamination specimens</vt:lpstr>
      <vt:lpstr>Reporting:  low probability contamination specimens</vt:lpstr>
      <vt:lpstr>Reporting</vt:lpstr>
      <vt:lpstr>Reporting</vt:lpstr>
    </vt:vector>
  </TitlesOfParts>
  <Company>ACL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mjc9846</dc:creator>
  <cp:lastModifiedBy>custom</cp:lastModifiedBy>
  <cp:revision>25</cp:revision>
  <cp:lastPrinted>2015-03-05T13:32:07Z</cp:lastPrinted>
  <dcterms:created xsi:type="dcterms:W3CDTF">2011-07-22T15:22:17Z</dcterms:created>
  <dcterms:modified xsi:type="dcterms:W3CDTF">2015-03-26T17:25:52Z</dcterms:modified>
</cp:coreProperties>
</file>