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8" r:id="rId8"/>
    <p:sldId id="269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81" r:id="rId17"/>
    <p:sldId id="272" r:id="rId18"/>
    <p:sldId id="273" r:id="rId19"/>
    <p:sldId id="278" r:id="rId20"/>
    <p:sldId id="275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AA190-3328-4301-A892-FC3F3B5A96C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8752BD-822D-4498-8809-CEC7834970E6}">
      <dgm:prSet/>
      <dgm:spPr/>
      <dgm:t>
        <a:bodyPr/>
        <a:lstStyle/>
        <a:p>
          <a:r>
            <a:rPr lang="en-US" dirty="0"/>
            <a:t>Failing to clean the chamber with a chamber cleaner.</a:t>
          </a:r>
        </a:p>
      </dgm:t>
    </dgm:pt>
    <dgm:pt modelId="{6AA62D78-A820-46D7-B944-418799664293}" type="parTrans" cxnId="{500D789F-1304-4688-A66F-B76DBAB01E9B}">
      <dgm:prSet/>
      <dgm:spPr/>
      <dgm:t>
        <a:bodyPr/>
        <a:lstStyle/>
        <a:p>
          <a:endParaRPr lang="en-US"/>
        </a:p>
      </dgm:t>
    </dgm:pt>
    <dgm:pt modelId="{E86B200C-C10C-4237-AA8A-1C1483BEDDC5}" type="sibTrans" cxnId="{500D789F-1304-4688-A66F-B76DBAB01E9B}">
      <dgm:prSet/>
      <dgm:spPr/>
      <dgm:t>
        <a:bodyPr/>
        <a:lstStyle/>
        <a:p>
          <a:endParaRPr lang="en-US"/>
        </a:p>
      </dgm:t>
    </dgm:pt>
    <dgm:pt modelId="{8B0E8555-450C-4753-AF34-D3C4C6B3A904}">
      <dgm:prSet/>
      <dgm:spPr/>
      <dgm:t>
        <a:bodyPr/>
        <a:lstStyle/>
        <a:p>
          <a:r>
            <a:rPr lang="en-US" dirty="0"/>
            <a:t>Failing to leave a chamber cleaner in the port when not in use. </a:t>
          </a:r>
        </a:p>
      </dgm:t>
    </dgm:pt>
    <dgm:pt modelId="{FF68C08D-4E20-4E56-9EB0-C72E7BC8985A}" type="parTrans" cxnId="{901B1F72-BD32-4655-A6B0-DDA11D453CCF}">
      <dgm:prSet/>
      <dgm:spPr/>
      <dgm:t>
        <a:bodyPr/>
        <a:lstStyle/>
        <a:p>
          <a:endParaRPr lang="en-US"/>
        </a:p>
      </dgm:t>
    </dgm:pt>
    <dgm:pt modelId="{19F784FE-3B32-4329-A1DD-02C614D1AED0}" type="sibTrans" cxnId="{901B1F72-BD32-4655-A6B0-DDA11D453CCF}">
      <dgm:prSet/>
      <dgm:spPr/>
      <dgm:t>
        <a:bodyPr/>
        <a:lstStyle/>
        <a:p>
          <a:endParaRPr lang="en-US"/>
        </a:p>
      </dgm:t>
    </dgm:pt>
    <dgm:pt modelId="{E46F5B09-46F5-43C4-81F1-534D50CB6F9B}">
      <dgm:prSet/>
      <dgm:spPr/>
      <dgm:t>
        <a:bodyPr/>
        <a:lstStyle/>
        <a:p>
          <a:r>
            <a:rPr lang="en-US" dirty="0"/>
            <a:t>Not seating the plastic sample tip fully on the pipette. </a:t>
          </a:r>
        </a:p>
      </dgm:t>
    </dgm:pt>
    <dgm:pt modelId="{17FE77C1-6FA2-4295-BFAC-C58C5DD5D7CE}" type="parTrans" cxnId="{B206B55A-6B9B-41EF-A746-12FCBF2F26F7}">
      <dgm:prSet/>
      <dgm:spPr/>
      <dgm:t>
        <a:bodyPr/>
        <a:lstStyle/>
        <a:p>
          <a:endParaRPr lang="en-US"/>
        </a:p>
      </dgm:t>
    </dgm:pt>
    <dgm:pt modelId="{AE0B7B06-6AEE-4145-A703-540614971EE0}" type="sibTrans" cxnId="{B206B55A-6B9B-41EF-A746-12FCBF2F26F7}">
      <dgm:prSet/>
      <dgm:spPr/>
      <dgm:t>
        <a:bodyPr/>
        <a:lstStyle/>
        <a:p>
          <a:endParaRPr lang="en-US"/>
        </a:p>
      </dgm:t>
    </dgm:pt>
    <dgm:pt modelId="{BC3512DB-8295-4D64-8C79-C163BFA49134}">
      <dgm:prSet/>
      <dgm:spPr/>
      <dgm:t>
        <a:bodyPr/>
        <a:lstStyle/>
        <a:p>
          <a:r>
            <a:rPr lang="en-US" dirty="0"/>
            <a:t>Over wicking the sample tip. </a:t>
          </a:r>
        </a:p>
      </dgm:t>
    </dgm:pt>
    <dgm:pt modelId="{DF0ABAC1-BB2A-42E0-8362-A0D88404C5BD}" type="parTrans" cxnId="{A7D7A67C-C6A1-4AD0-BBF0-BF31F24EBE40}">
      <dgm:prSet/>
      <dgm:spPr/>
      <dgm:t>
        <a:bodyPr/>
        <a:lstStyle/>
        <a:p>
          <a:endParaRPr lang="en-US"/>
        </a:p>
      </dgm:t>
    </dgm:pt>
    <dgm:pt modelId="{AEE8CCA3-969C-474B-9663-8BCD204FBDF9}" type="sibTrans" cxnId="{A7D7A67C-C6A1-4AD0-BBF0-BF31F24EBE40}">
      <dgm:prSet/>
      <dgm:spPr/>
      <dgm:t>
        <a:bodyPr/>
        <a:lstStyle/>
        <a:p>
          <a:endParaRPr lang="en-US"/>
        </a:p>
      </dgm:t>
    </dgm:pt>
    <dgm:pt modelId="{C8EEC98E-32E5-405D-921B-195CEB594470}" type="pres">
      <dgm:prSet presAssocID="{8F9AA190-3328-4301-A892-FC3F3B5A96CF}" presName="matrix" presStyleCnt="0">
        <dgm:presLayoutVars>
          <dgm:chMax val="1"/>
          <dgm:dir/>
          <dgm:resizeHandles val="exact"/>
        </dgm:presLayoutVars>
      </dgm:prSet>
      <dgm:spPr/>
    </dgm:pt>
    <dgm:pt modelId="{FCD9BE6C-3104-40AD-B330-2538F59B12D9}" type="pres">
      <dgm:prSet presAssocID="{8F9AA190-3328-4301-A892-FC3F3B5A96CF}" presName="diamond" presStyleLbl="bgShp" presStyleIdx="0" presStyleCnt="1"/>
      <dgm:spPr/>
    </dgm:pt>
    <dgm:pt modelId="{0ABC8DFC-BA38-4C22-A343-E5C639B1A60E}" type="pres">
      <dgm:prSet presAssocID="{8F9AA190-3328-4301-A892-FC3F3B5A96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1C6660-F5BD-47B3-8E09-696778A66570}" type="pres">
      <dgm:prSet presAssocID="{8F9AA190-3328-4301-A892-FC3F3B5A96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9A4CB94-AA88-4995-A435-59C952FD611A}" type="pres">
      <dgm:prSet presAssocID="{8F9AA190-3328-4301-A892-FC3F3B5A96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1C952E-D579-4CAE-A342-FC389DB189A5}" type="pres">
      <dgm:prSet presAssocID="{8F9AA190-3328-4301-A892-FC3F3B5A96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3FAE139-8BCC-4072-B173-CCB858397994}" type="presOf" srcId="{8F9AA190-3328-4301-A892-FC3F3B5A96CF}" destId="{C8EEC98E-32E5-405D-921B-195CEB594470}" srcOrd="0" destOrd="0" presId="urn:microsoft.com/office/officeart/2005/8/layout/matrix3"/>
    <dgm:cxn modelId="{17197F3F-6C96-45A1-9F38-D9F3A573B810}" type="presOf" srcId="{028752BD-822D-4498-8809-CEC7834970E6}" destId="{0ABC8DFC-BA38-4C22-A343-E5C639B1A60E}" srcOrd="0" destOrd="0" presId="urn:microsoft.com/office/officeart/2005/8/layout/matrix3"/>
    <dgm:cxn modelId="{901B1F72-BD32-4655-A6B0-DDA11D453CCF}" srcId="{8F9AA190-3328-4301-A892-FC3F3B5A96CF}" destId="{8B0E8555-450C-4753-AF34-D3C4C6B3A904}" srcOrd="1" destOrd="0" parTransId="{FF68C08D-4E20-4E56-9EB0-C72E7BC8985A}" sibTransId="{19F784FE-3B32-4329-A1DD-02C614D1AED0}"/>
    <dgm:cxn modelId="{7E76CF75-E9EC-44DE-A4A2-07A571DF72D9}" type="presOf" srcId="{8B0E8555-450C-4753-AF34-D3C4C6B3A904}" destId="{FF1C6660-F5BD-47B3-8E09-696778A66570}" srcOrd="0" destOrd="0" presId="urn:microsoft.com/office/officeart/2005/8/layout/matrix3"/>
    <dgm:cxn modelId="{B206B55A-6B9B-41EF-A746-12FCBF2F26F7}" srcId="{8F9AA190-3328-4301-A892-FC3F3B5A96CF}" destId="{E46F5B09-46F5-43C4-81F1-534D50CB6F9B}" srcOrd="2" destOrd="0" parTransId="{17FE77C1-6FA2-4295-BFAC-C58C5DD5D7CE}" sibTransId="{AE0B7B06-6AEE-4145-A703-540614971EE0}"/>
    <dgm:cxn modelId="{A7D7A67C-C6A1-4AD0-BBF0-BF31F24EBE40}" srcId="{8F9AA190-3328-4301-A892-FC3F3B5A96CF}" destId="{BC3512DB-8295-4D64-8C79-C163BFA49134}" srcOrd="3" destOrd="0" parTransId="{DF0ABAC1-BB2A-42E0-8362-A0D88404C5BD}" sibTransId="{AEE8CCA3-969C-474B-9663-8BCD204FBDF9}"/>
    <dgm:cxn modelId="{500D789F-1304-4688-A66F-B76DBAB01E9B}" srcId="{8F9AA190-3328-4301-A892-FC3F3B5A96CF}" destId="{028752BD-822D-4498-8809-CEC7834970E6}" srcOrd="0" destOrd="0" parTransId="{6AA62D78-A820-46D7-B944-418799664293}" sibTransId="{E86B200C-C10C-4237-AA8A-1C1483BEDDC5}"/>
    <dgm:cxn modelId="{6E81A8CE-6018-4733-8D08-26AD825F6452}" type="presOf" srcId="{BC3512DB-8295-4D64-8C79-C163BFA49134}" destId="{101C952E-D579-4CAE-A342-FC389DB189A5}" srcOrd="0" destOrd="0" presId="urn:microsoft.com/office/officeart/2005/8/layout/matrix3"/>
    <dgm:cxn modelId="{0CAD8EF0-C334-4598-BD97-EAD69DBAC494}" type="presOf" srcId="{E46F5B09-46F5-43C4-81F1-534D50CB6F9B}" destId="{59A4CB94-AA88-4995-A435-59C952FD611A}" srcOrd="0" destOrd="0" presId="urn:microsoft.com/office/officeart/2005/8/layout/matrix3"/>
    <dgm:cxn modelId="{4AA878A6-B59E-497F-99A3-F81E9B8E070A}" type="presParOf" srcId="{C8EEC98E-32E5-405D-921B-195CEB594470}" destId="{FCD9BE6C-3104-40AD-B330-2538F59B12D9}" srcOrd="0" destOrd="0" presId="urn:microsoft.com/office/officeart/2005/8/layout/matrix3"/>
    <dgm:cxn modelId="{3C74C864-B251-41DC-A256-F8F733D88240}" type="presParOf" srcId="{C8EEC98E-32E5-405D-921B-195CEB594470}" destId="{0ABC8DFC-BA38-4C22-A343-E5C639B1A60E}" srcOrd="1" destOrd="0" presId="urn:microsoft.com/office/officeart/2005/8/layout/matrix3"/>
    <dgm:cxn modelId="{7DC124DD-FE02-4D5A-875D-B8FED494CB12}" type="presParOf" srcId="{C8EEC98E-32E5-405D-921B-195CEB594470}" destId="{FF1C6660-F5BD-47B3-8E09-696778A66570}" srcOrd="2" destOrd="0" presId="urn:microsoft.com/office/officeart/2005/8/layout/matrix3"/>
    <dgm:cxn modelId="{1B33478B-8F44-419F-9A6C-0A4F90B93D7B}" type="presParOf" srcId="{C8EEC98E-32E5-405D-921B-195CEB594470}" destId="{59A4CB94-AA88-4995-A435-59C952FD611A}" srcOrd="3" destOrd="0" presId="urn:microsoft.com/office/officeart/2005/8/layout/matrix3"/>
    <dgm:cxn modelId="{D86142CC-AFB8-49C4-9A71-A35289A994EE}" type="presParOf" srcId="{C8EEC98E-32E5-405D-921B-195CEB594470}" destId="{101C952E-D579-4CAE-A342-FC389DB189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9BE6C-3104-40AD-B330-2538F59B12D9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C8DFC-BA38-4C22-A343-E5C639B1A60E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Failing to clean the chamber with a chamber cleaner.</a:t>
          </a:r>
        </a:p>
      </dsp:txBody>
      <dsp:txXfrm>
        <a:off x="1007221" y="627745"/>
        <a:ext cx="1937228" cy="1937228"/>
      </dsp:txXfrm>
    </dsp:sp>
    <dsp:sp modelId="{FF1C6660-F5BD-47B3-8E09-696778A66570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Failing to leave a chamber cleaner in the port when not in use. </a:t>
          </a:r>
        </a:p>
      </dsp:txBody>
      <dsp:txXfrm>
        <a:off x="3319190" y="627745"/>
        <a:ext cx="1937228" cy="1937228"/>
      </dsp:txXfrm>
    </dsp:sp>
    <dsp:sp modelId="{59A4CB94-AA88-4995-A435-59C952FD611A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Not seating the plastic sample tip fully on the pipette. </a:t>
          </a:r>
        </a:p>
      </dsp:txBody>
      <dsp:txXfrm>
        <a:off x="1007221" y="2939714"/>
        <a:ext cx="1937228" cy="1937228"/>
      </dsp:txXfrm>
    </dsp:sp>
    <dsp:sp modelId="{101C952E-D579-4CAE-A342-FC389DB189A5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Over wicking the sample tip. </a:t>
          </a:r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580F-0725-4761-BEFF-5A37ECAB7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06FF9-735F-4F1D-86B2-28ECA86DD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61F69-9A71-4BD1-A82D-4E991ABB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4AFA-E3BC-4698-B117-812B6737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07F3A-BCEF-4836-8677-D96B66E0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7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841B-7C0D-4CD9-B48E-0D00FED0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BE7CC-3D65-4E24-8B5C-A7AACB34D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04D1-976D-4155-B6B9-144F9B75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5AE1D-C992-4EB2-8E09-7CB6589C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235F7-D206-47A6-A29D-C7AE5E02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A5B30-EF91-42B2-85C3-4CCFF4FC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2C8B9-5A4C-4C15-AF4C-3F066A4BC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B39E-5B3C-4C57-9EEF-0B381B21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C834-08E1-4346-97BF-757FF190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8CF27-30C3-47CE-9E9A-AB5C59AC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8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F298-D26B-4E66-A9B3-B650C003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AFB0-F76E-4330-A2B2-AE58B9CD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77E4F-A3A8-490A-861B-3738F9BF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2E19D-9EB8-43EF-9F72-FF096484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CF27-EE8E-41AB-B2D1-3EC99E32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2DD3-1C05-4D7C-9734-0CB17E6C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52851-036D-4F26-A0B0-72B042EFF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B058-016E-4BF2-946E-F786DF4D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293B-CB49-4E90-93AE-F5FCF8DC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2B71-7935-4AB3-8CC0-5211D2BF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0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872F-8FD6-4DAF-8B9B-766C2FAE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41E8C-7F92-4C98-978D-FE2C3EBB5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701E9-F666-49A0-B9C3-EA9961AC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80B6E-2C09-495F-8942-BD539C25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67BE1-96AE-4BD0-9186-0312D367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A408B-CB76-4510-A2B5-340D0B7A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6737-B1DC-4D9C-BDFD-1BBFAE4A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536AC-C314-4D95-A1B9-DA13CD5C9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21E7-8431-4AB4-8334-B170640C0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0DD8D-E1B3-45F2-8B96-630A059B7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6D98A-C931-46CD-9EBC-E414CFC9A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2F646-9677-4CA6-9C36-26765399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E60AA-1DBA-43AA-8561-6F8C2C1D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38790-5BB3-4CB0-B7A5-795D6CE7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A7CE-53A1-4D28-AEE9-5031E926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D8DB4-73B7-4517-B9D7-9EA51A25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EE495-3E7F-48C0-A2E2-C4C40C01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84489-F3A2-4A7F-ABC2-96453BF3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6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9EEA7-DB51-4A4F-8196-5469327D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3B53B-C2A6-4A9F-B793-2F9A9B31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80222-6D42-4831-B14D-E3ADC5E1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5F4D-E63F-48CD-9A87-F37FC4BB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CA9C0-9B60-4DD3-8168-F4F44194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1D4BC-4B32-4141-B666-9A6FC9AA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DDEAA-0391-498F-8C87-9283FB32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3CBE4-778C-4734-9696-822607DF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370-E623-435C-AA55-C80D2C2F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7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B646-7753-4373-A054-E6AE376A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A24DB-4618-4AB2-8362-132EF3423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CE72A-2068-4417-A2B6-8831941E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653CA-4669-49F3-9AD4-57F30651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DE20-3547-4481-AEC4-CD506AA4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3EEF2-F574-4B0A-A282-C966841C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8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5A83C-D83E-48B4-91A5-AB09CFCF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4A5C3-7E73-4723-A828-691F2288A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65234-988E-469A-8B38-E720745C6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6CBB-6D6E-4799-AFB4-A6841946F998}" type="datetimeFigureOut">
              <a:rPr lang="en-US" smtClean="0"/>
              <a:t>12/29/2021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9200-8888-4E20-8DDB-559D52172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E8A0-A59F-4F1B-AA19-2610746F2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F504-A373-4855-B584-BD78D36B77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5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rum-separating_tub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lscareers/6302672213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E7CE-9C9A-4CD7-B538-3727770E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Advanced Instruments Operation 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4917EC-5553-4431-B38B-53D499C4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087" y="1825625"/>
            <a:ext cx="57238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9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4959-B2C8-49FE-A451-805F364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B08372-28FF-4A84-BF76-834ED5704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805" y="1825625"/>
            <a:ext cx="65643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1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8C9124-F656-4EEA-AF6C-5D097FEB77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58996" y="643467"/>
            <a:ext cx="807400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8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5B0ED5-AC8C-4E6F-98D7-C15DA9CEE2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4520" y="643467"/>
            <a:ext cx="884296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800075-4694-46C0-B91C-EC345188F9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4890" y="643467"/>
            <a:ext cx="790222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87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729E7-67E8-4C27-832E-FCBE7CAE41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29529" y="643467"/>
            <a:ext cx="813294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7BFB5-F7FD-460D-8C03-C0C75549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5" y="643467"/>
            <a:ext cx="870479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4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C1E4C-479E-4A9B-A68B-F4462629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Patient Testing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DCA8A4-7892-4CB6-B06D-8B8A0A4F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b="1" dirty="0"/>
              <a:t>Patient testing is performed in duplicate</a:t>
            </a:r>
          </a:p>
          <a:p>
            <a:r>
              <a:rPr lang="en-US" sz="2000" dirty="0"/>
              <a:t>The first result in any given series of tests may differ slightly sue to temperature conditioning or residual contamination of the chamber.</a:t>
            </a:r>
          </a:p>
          <a:p>
            <a:r>
              <a:rPr lang="en-US" sz="2000" dirty="0"/>
              <a:t>Duplicate results MUST agree with in 3mOsm/kg for results between 0 and 400.</a:t>
            </a:r>
          </a:p>
          <a:p>
            <a:r>
              <a:rPr lang="en-US" sz="2000" dirty="0"/>
              <a:t>Duplicate results must agree with in 1% for results between 400 and 2000. </a:t>
            </a:r>
          </a:p>
          <a:p>
            <a:r>
              <a:rPr lang="en-US" sz="2000" dirty="0"/>
              <a:t>If duplicates do not agree, repeat patient testing. </a:t>
            </a:r>
          </a:p>
          <a:p>
            <a:r>
              <a:rPr lang="en-US" sz="2000" dirty="0"/>
              <a:t>If the results agree, do not average, report the last result run. 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6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C3C637-A4F8-4875-BC9A-F5B7CC64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09" y="643467"/>
            <a:ext cx="705198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8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8EFE8C-A275-47F8-879D-6BD5C9A7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9" y="643467"/>
            <a:ext cx="735454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39E46-2EBE-4D38-9C6D-7C225B6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Common Tech errors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AD3ECC-3EA3-4938-9C12-701A396FD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20238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34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B50D-EE26-4C06-AC7F-BC03C541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D99E6-D8F8-4A69-BE92-676532BB5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117" y="1825625"/>
            <a:ext cx="63417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31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8E1AE-62F0-4B56-9CCA-27239036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References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D6630-216D-444C-9685-CF5FA5D1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Power point was modified from Installation and Training Guide Osmo1 Osmometer Power Point from Advanced Instruments.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This power point does not replace the Procedure in PolicyTech.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Please review the OSMOLALITY-ADVANCED OSMOMETER OSMO1  procedure Reference #60678 prior to performing testing.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550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55828-52A1-4218-863D-A0EB76958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1101-4142-463B-83D1-664FD9A0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Instrument Operation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5A4AAC-8F51-43D6-BE97-D5A75CBBD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645" y="1825625"/>
            <a:ext cx="63127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4B7CA2-3AC2-4114-9816-B1CECD59B8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68769" y="522602"/>
            <a:ext cx="7831016" cy="54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3649A5-D721-4EB9-BADB-FE4D98FFED3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69021" y="678900"/>
            <a:ext cx="6751119" cy="47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5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476E6-2BA1-4D62-A9AA-B4EEBC82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Specimen:  (validated by ACL Labs)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771AD-4061-479B-842C-0149E0C71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680" r="-1" b="24096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up, plastic&#10;&#10;Description automatically generated">
            <a:extLst>
              <a:ext uri="{FF2B5EF4-FFF2-40B4-BE49-F238E27FC236}">
                <a16:creationId xmlns:a16="http://schemas.microsoft.com/office/drawing/2014/main" id="{6C4AD971-A9C0-4065-9A7B-D117A8AA8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729" r="3" b="3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2BA0-ED33-471F-8C9A-8F96A533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b="1" dirty="0"/>
              <a:t>SAMPLE </a:t>
            </a:r>
            <a:r>
              <a:rPr lang="en-US" sz="1500" dirty="0"/>
              <a:t>                                </a:t>
            </a:r>
            <a:r>
              <a:rPr lang="en-US" sz="1500" b="1" dirty="0"/>
              <a:t>STORAGE</a:t>
            </a:r>
            <a:r>
              <a:rPr lang="en-US" sz="1500" dirty="0"/>
              <a:t>                </a:t>
            </a:r>
            <a:r>
              <a:rPr lang="en-US" sz="1500" b="1" dirty="0"/>
              <a:t>STABILITY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b="1" dirty="0"/>
              <a:t>Serum    </a:t>
            </a:r>
            <a:r>
              <a:rPr lang="en-US" sz="1500" dirty="0"/>
              <a:t>                                Ambient                  24 Hours</a:t>
            </a:r>
          </a:p>
          <a:p>
            <a:pPr marL="0" indent="0">
              <a:buNone/>
            </a:pPr>
            <a:r>
              <a:rPr lang="en-US" sz="1500" dirty="0"/>
              <a:t>                                                Refrigerated            7 days</a:t>
            </a:r>
          </a:p>
          <a:p>
            <a:pPr marL="0" indent="0">
              <a:buNone/>
            </a:pPr>
            <a:r>
              <a:rPr lang="en-US" sz="1500" dirty="0"/>
              <a:t>                                                Frozen                     14 days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Lithium Heparin Plasma</a:t>
            </a:r>
            <a:r>
              <a:rPr lang="en-US" sz="1500" dirty="0"/>
              <a:t>      Ambient                   24 Hours</a:t>
            </a:r>
          </a:p>
          <a:p>
            <a:pPr marL="0" indent="0">
              <a:buNone/>
            </a:pPr>
            <a:r>
              <a:rPr lang="en-US" sz="1500" dirty="0"/>
              <a:t>                                                 Refrigerated            3 Days</a:t>
            </a:r>
          </a:p>
          <a:p>
            <a:pPr marL="0" indent="0">
              <a:buNone/>
            </a:pPr>
            <a:r>
              <a:rPr lang="en-US" sz="1500" dirty="0"/>
              <a:t>                                                 Frozen                     14 Days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Urine     </a:t>
            </a:r>
            <a:r>
              <a:rPr lang="en-US" sz="1500" dirty="0"/>
              <a:t>                                  Refrigerated           7 Days 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156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87FA-78DC-4ADC-94C4-1AACC1E5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E0948D-00B6-433E-84CC-21A0066AB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533" y="1825625"/>
            <a:ext cx="64269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4D41-C7D9-4884-B583-A586C07F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C97A-41F4-4B43-ABF0-1CEBCA9BC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ChemTRAK unassayed Chemistry Control Level 1</a:t>
            </a:r>
          </a:p>
          <a:p>
            <a:pPr lvl="1"/>
            <a:r>
              <a:rPr lang="en-US" dirty="0"/>
              <a:t>Store at -15 to -25 C Thaw completely prior to use. Open vial stability is 14 days when stored at 2-8 degrees C. </a:t>
            </a:r>
          </a:p>
          <a:p>
            <a:r>
              <a:rPr lang="en-US" dirty="0"/>
              <a:t>UrichemTRAK Urine Chemistry controls Level 1 and Level 2. Store at 2-8 degrees before and after opening. Refer to expiration date on Vial. </a:t>
            </a:r>
          </a:p>
          <a:p>
            <a:r>
              <a:rPr lang="en-US" dirty="0"/>
              <a:t>OSTD 290 Reference solution. Contains NaCl and H2O. Store at Room Temperature. No preparation required. Refer to expiration date on box. </a:t>
            </a:r>
          </a:p>
        </p:txBody>
      </p:sp>
    </p:spTree>
    <p:extLst>
      <p:ext uri="{BB962C8B-B14F-4D97-AF65-F5344CB8AC3E}">
        <p14:creationId xmlns:p14="http://schemas.microsoft.com/office/powerpoint/2010/main" val="397079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1268-5DDA-46A9-A950-092D48BA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08C0-873B-4EFE-95C9-31C97A877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The result of control reference solution 290 </a:t>
            </a:r>
            <a:r>
              <a:rPr lang="en-US" b="1" dirty="0"/>
              <a:t>must be 290 </a:t>
            </a:r>
            <a:r>
              <a:rPr lang="en-US" b="1" u="sng" dirty="0"/>
              <a:t>+ </a:t>
            </a:r>
            <a:r>
              <a:rPr lang="en-US" b="1" dirty="0"/>
              <a:t>3.  </a:t>
            </a:r>
            <a:r>
              <a:rPr lang="en-US" dirty="0"/>
              <a:t>Failed   290 controls may indicate that a calibration needs to be done.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QC material is not required to be tested in duplicate.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QC must be performed at least every 24 hours when patient testing is performed, and after major maintenance or calibration. </a:t>
            </a:r>
          </a:p>
        </p:txBody>
      </p:sp>
    </p:spTree>
    <p:extLst>
      <p:ext uri="{BB962C8B-B14F-4D97-AF65-F5344CB8AC3E}">
        <p14:creationId xmlns:p14="http://schemas.microsoft.com/office/powerpoint/2010/main" val="3698256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377</Words>
  <Application>Microsoft Office PowerPoint</Application>
  <PresentationFormat>Widescreen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Advanced Instruments Operation Training</vt:lpstr>
      <vt:lpstr>What’s new</vt:lpstr>
      <vt:lpstr>Instrument Operation</vt:lpstr>
      <vt:lpstr>PowerPoint Presentation</vt:lpstr>
      <vt:lpstr>PowerPoint Presentation</vt:lpstr>
      <vt:lpstr>Specimen:  (validated by ACL Labs)</vt:lpstr>
      <vt:lpstr>Controls </vt:lpstr>
      <vt:lpstr>Controls</vt:lpstr>
      <vt:lpstr>Controls Continued</vt:lpstr>
      <vt:lpstr>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Testing</vt:lpstr>
      <vt:lpstr>PowerPoint Presentation</vt:lpstr>
      <vt:lpstr>PowerPoint Presentation</vt:lpstr>
      <vt:lpstr>Common Tech errors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Instruments Operation</dc:title>
  <dc:creator>Scianna, Naomi</dc:creator>
  <cp:lastModifiedBy>Scianna, Naomi</cp:lastModifiedBy>
  <cp:revision>5</cp:revision>
  <dcterms:created xsi:type="dcterms:W3CDTF">2021-12-29T03:50:11Z</dcterms:created>
  <dcterms:modified xsi:type="dcterms:W3CDTF">2021-12-30T01:48:18Z</dcterms:modified>
</cp:coreProperties>
</file>