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4"/>
  </p:sldMasterIdLst>
  <p:notesMasterIdLst>
    <p:notesMasterId r:id="rId20"/>
  </p:notesMasterIdLst>
  <p:sldIdLst>
    <p:sldId id="338" r:id="rId5"/>
    <p:sldId id="356" r:id="rId6"/>
    <p:sldId id="347" r:id="rId7"/>
    <p:sldId id="357" r:id="rId8"/>
    <p:sldId id="340" r:id="rId9"/>
    <p:sldId id="349" r:id="rId10"/>
    <p:sldId id="342" r:id="rId11"/>
    <p:sldId id="350" r:id="rId12"/>
    <p:sldId id="351" r:id="rId13"/>
    <p:sldId id="353" r:id="rId14"/>
    <p:sldId id="354" r:id="rId15"/>
    <p:sldId id="355" r:id="rId16"/>
    <p:sldId id="343" r:id="rId17"/>
    <p:sldId id="345" r:id="rId18"/>
    <p:sldId id="35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3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C"/>
    <a:srgbClr val="003B5C"/>
    <a:srgbClr val="616364"/>
    <a:srgbClr val="FF9E1B"/>
    <a:srgbClr val="A4D65E"/>
    <a:srgbClr val="A7A8A9"/>
    <a:srgbClr val="00A3E0"/>
    <a:srgbClr val="572C5F"/>
    <a:srgbClr val="DFD1A7"/>
    <a:srgbClr val="71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16ACC-70E8-442B-B3C5-983C36593D65}" v="46" dt="2021-11-02T14:30:46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66741"/>
  </p:normalViewPr>
  <p:slideViewPr>
    <p:cSldViewPr snapToGrid="0" snapToObjects="1" showGuides="1">
      <p:cViewPr varScale="1">
        <p:scale>
          <a:sx n="132" d="100"/>
          <a:sy n="132" d="100"/>
        </p:scale>
        <p:origin x="163" y="110"/>
      </p:cViewPr>
      <p:guideLst>
        <p:guide orient="horz" pos="1620"/>
        <p:guide pos="2880"/>
        <p:guide pos="408"/>
        <p:guide orient="horz" pos="3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1EEB9-EA06-174D-9AE5-125B3EDF416C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5655-C74F-9745-9FE2-56B3FBDB2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19916" y="4050643"/>
            <a:ext cx="613396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Date | Presenter Information (14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19916" y="1355363"/>
            <a:ext cx="6133960" cy="1222094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0" y="1500186"/>
            <a:ext cx="2088801" cy="1532138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4586288"/>
            <a:ext cx="9144000" cy="55721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19916" y="2585549"/>
            <a:ext cx="6133960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Subtitle (24)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C445C3-3783-4A2D-AFB2-56B76E2BA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361" y="3292341"/>
            <a:ext cx="1335098" cy="10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| Call Out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24537" y="1576155"/>
            <a:ext cx="3592004" cy="147732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600" b="0" i="0" baseline="0"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Copy goes here.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Voloratis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perrum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repuda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pelignis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doluptae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niendi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plibusd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eatus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endus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denisit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soleser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ovidiorum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oditae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rerit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quatat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1EC26-E0EB-994D-9291-8E17D6E4EDDA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9B04B-69FA-9748-A64D-1E52D36BD989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4544887" y="628650"/>
            <a:ext cx="0" cy="3546088"/>
          </a:xfrm>
          <a:prstGeom prst="line">
            <a:avLst/>
          </a:prstGeom>
          <a:ln w="2222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C13B7327-FD28-414B-B0BF-5F096B2B3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018" y="1634712"/>
            <a:ext cx="3359363" cy="133882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Callout or Headline goes in this space.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B8688-9C13-4BE0-BDD4-1295AFEDA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4333" y="3732038"/>
            <a:ext cx="1165229" cy="88539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aption with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7350" y="617365"/>
            <a:ext cx="3276976" cy="1122911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87589" y="0"/>
            <a:ext cx="4256410" cy="47192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i="1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*Click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7348" y="1740276"/>
            <a:ext cx="3276977" cy="257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 goes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85A7-D857-9442-BA4B-B3E6D7DD0F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675B3E-B035-4F80-89A1-6A910000E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561" y="3703126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Caption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3999" cy="47192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i="1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	*Click to add full-size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FC90C-B13D-4827-99E0-B1AE873DE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947" y="3738414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ction Divider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980820"/>
            <a:ext cx="7886700" cy="5909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add title.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46C9B-3B4A-46FF-A083-F02FA6E141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6754" y="4158743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ction Divider_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980820"/>
            <a:ext cx="7886700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add title.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6FF54-2C9E-4F83-A7D9-2DE6A96C7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0369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all Out and Copy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00314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9308" y="1943886"/>
            <a:ext cx="2390075" cy="12557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Call out or </a:t>
            </a:r>
            <a:r>
              <a:rPr lang="en-US"/>
              <a:t>title option </a:t>
            </a:r>
            <a:r>
              <a:rPr lang="en-US" dirty="0"/>
              <a:t>page.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5204" y="1261880"/>
            <a:ext cx="5375249" cy="5078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0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b="1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title here.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05204" y="1978210"/>
            <a:ext cx="5375249" cy="153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Body copy goes here.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2895600" y="711811"/>
            <a:ext cx="1349" cy="34967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484F927-4CAA-4CF8-A6EF-FABDBCA49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7485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all Out and Copy_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9308" y="1943886"/>
            <a:ext cx="2390075" cy="12557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Call out or title option page.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5204" y="1261880"/>
            <a:ext cx="5375249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b="1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title here.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05204" y="1978210"/>
            <a:ext cx="5375249" cy="153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Body copy goes here.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2895600" y="711811"/>
            <a:ext cx="1349" cy="34967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4899CD6-349E-4B33-960A-28C3F86BF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0368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Quote or Statistic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00200" y="1397942"/>
            <a:ext cx="5943602" cy="175432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“Call out page for quotes or </a:t>
            </a:r>
            <a:r>
              <a:rPr lang="en-US"/>
              <a:t>important statistics.”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5EF52-90BC-4C3E-AF36-4DD6CE4B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511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Quote or Statistic_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00200" y="1397942"/>
            <a:ext cx="5943602" cy="175432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“Call out page for quotes or </a:t>
            </a:r>
            <a:r>
              <a:rPr lang="en-US"/>
              <a:t>important statistics.”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D6908-55DA-4473-8BD8-70757AFBD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511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756" y="623287"/>
            <a:ext cx="7396120" cy="1790700"/>
          </a:xfrm>
          <a:prstGeom prst="rect">
            <a:avLst/>
          </a:prstGeom>
        </p:spPr>
        <p:txBody>
          <a:bodyPr anchor="b"/>
          <a:lstStyle>
            <a:lvl1pPr algn="l">
              <a:defRPr sz="4000" b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Presentation Title (40pt)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756" y="2422079"/>
            <a:ext cx="7396120" cy="3320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(24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7756" y="2911949"/>
            <a:ext cx="7396120" cy="337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Date | Presenter Information (14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/>
        </p:nvSpPr>
        <p:spPr>
          <a:xfrm>
            <a:off x="0" y="4633529"/>
            <a:ext cx="9144000" cy="50997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/>
        </p:nvSpPr>
        <p:spPr>
          <a:xfrm>
            <a:off x="0" y="0"/>
            <a:ext cx="4047067" cy="64641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 userDrawn="1"/>
        </p:nvSpPr>
        <p:spPr>
          <a:xfrm>
            <a:off x="0" y="4633529"/>
            <a:ext cx="9144000" cy="50997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 userDrawn="1"/>
        </p:nvSpPr>
        <p:spPr>
          <a:xfrm>
            <a:off x="0" y="0"/>
            <a:ext cx="4047067" cy="64641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B046BC-39F7-4306-945D-CA460198C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0871" y="3588630"/>
            <a:ext cx="1226009" cy="931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37458"/>
            <a:ext cx="7617134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6742" y="1228390"/>
            <a:ext cx="7617134" cy="21806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400">
                <a:latin typeface="Verdana" charset="0"/>
                <a:ea typeface="Verdana" charset="0"/>
                <a:cs typeface="Verdana" charset="0"/>
              </a:defRPr>
            </a:lvl2pPr>
            <a:lvl3pPr>
              <a:defRPr sz="1400">
                <a:latin typeface="Verdana" charset="0"/>
                <a:ea typeface="Verdana" charset="0"/>
                <a:cs typeface="Verdana" charset="0"/>
              </a:defRPr>
            </a:lvl3pPr>
            <a:lvl4pPr>
              <a:defRPr sz="1400">
                <a:latin typeface="Verdana" charset="0"/>
                <a:ea typeface="Verdana" charset="0"/>
                <a:cs typeface="Verdana" charset="0"/>
              </a:defRPr>
            </a:lvl4pPr>
            <a:lvl5pPr>
              <a:defRPr sz="1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E52F4-6E36-4AC3-8EDE-461F9FD21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658" y="3718143"/>
            <a:ext cx="1184435" cy="8999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37458"/>
            <a:ext cx="7617134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6742" y="1228389"/>
            <a:ext cx="7617134" cy="283400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Verdana" charset="0"/>
                <a:ea typeface="Verdana" charset="0"/>
                <a:cs typeface="Verdana" charset="0"/>
              </a:defRPr>
            </a:lvl1pPr>
            <a:lvl2pPr>
              <a:defRPr sz="1400">
                <a:latin typeface="Verdana" charset="0"/>
                <a:ea typeface="Verdana" charset="0"/>
                <a:cs typeface="Verdana" charset="0"/>
              </a:defRPr>
            </a:lvl2pPr>
            <a:lvl3pPr>
              <a:defRPr sz="1400">
                <a:latin typeface="Verdana" charset="0"/>
                <a:ea typeface="Verdana" charset="0"/>
                <a:cs typeface="Verdana" charset="0"/>
              </a:defRPr>
            </a:lvl3pPr>
            <a:lvl4pPr>
              <a:defRPr sz="1400">
                <a:latin typeface="Verdana" charset="0"/>
                <a:ea typeface="Verdana" charset="0"/>
                <a:cs typeface="Verdana" charset="0"/>
              </a:defRPr>
            </a:lvl4pPr>
            <a:lvl5pPr>
              <a:defRPr sz="1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20200"/>
            <a:ext cx="7633318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6588" y="1211263"/>
            <a:ext cx="7632700" cy="2345139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600">
                <a:latin typeface="Verdana" charset="0"/>
                <a:ea typeface="Verdana" charset="0"/>
                <a:cs typeface="Verdana" charset="0"/>
              </a:defRPr>
            </a:lvl2pPr>
            <a:lvl3pPr>
              <a:defRPr sz="1600"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3CAE3-07F9-4AB4-96D7-CDFD7DFFF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9034" y="3738414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Layout_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20200"/>
            <a:ext cx="7633318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7514" y="1211131"/>
            <a:ext cx="7632546" cy="25765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Copy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F6FA2-6C17-49DC-A018-727750D2C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05" y="4014860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0124" y="970838"/>
            <a:ext cx="2987502" cy="284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62046" y="1497845"/>
            <a:ext cx="4099921" cy="231406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162046" y="898211"/>
            <a:ext cx="4099921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B64C3-BEAC-413D-8306-859DAD043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261" y="3776321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opy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9271" y="624637"/>
            <a:ext cx="8075850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across top of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8194" y="1658866"/>
            <a:ext cx="5356927" cy="273478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00"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sz="1500"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sz="1500" b="1" i="0">
                <a:latin typeface="Verdana" charset="0"/>
                <a:ea typeface="Verdana" charset="0"/>
                <a:cs typeface="Verdana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*Insert Graph Here.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270" y="1658867"/>
            <a:ext cx="2535973" cy="2734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 goes here.</a:t>
            </a:r>
          </a:p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9270" y="1211102"/>
            <a:ext cx="8075851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EF3A0-2F4E-4E13-917F-36D60FBFE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8629" y="3751021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opy with Graph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9270" y="624637"/>
            <a:ext cx="8075851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across top of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93536" y="1950005"/>
            <a:ext cx="5356927" cy="269249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00"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sz="1500"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sz="1500" b="1" i="0">
                <a:latin typeface="Verdana" charset="0"/>
                <a:ea typeface="Verdana" charset="0"/>
                <a:cs typeface="Verdana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</a:t>
            </a:r>
            <a:r>
              <a:rPr lang="en-US"/>
              <a:t>Insert Graph Here.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270" y="1215568"/>
            <a:ext cx="8075851" cy="645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 goes here.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5450B-E5E5-4820-9D1F-5E5AED4FF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5176" y="3757097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1233" y="4769645"/>
            <a:ext cx="5357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20485A7-D857-9442-BA4B-B3E6D7DD0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6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70" r:id="rId13"/>
    <p:sldLayoutId id="2147483773" r:id="rId14"/>
    <p:sldLayoutId id="2147483774" r:id="rId15"/>
    <p:sldLayoutId id="2147483777" r:id="rId16"/>
    <p:sldLayoutId id="2147483778" r:id="rId17"/>
    <p:sldLayoutId id="2147483781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904DAC-D90A-43B1-B7C3-3A1207744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26" y="937612"/>
            <a:ext cx="7396120" cy="1790700"/>
          </a:xfrm>
        </p:spPr>
        <p:txBody>
          <a:bodyPr anchor="b">
            <a:normAutofit/>
          </a:bodyPr>
          <a:lstStyle/>
          <a:p>
            <a:r>
              <a:rPr lang="en-US" dirty="0"/>
              <a:t>ACL IL- Direct Immunofluorescence</a:t>
            </a:r>
            <a:br>
              <a:rPr lang="en-US" dirty="0"/>
            </a:br>
            <a:r>
              <a:rPr lang="en-US" dirty="0"/>
              <a:t>(DIF)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CE93D4-66F6-4AD7-A6EE-624A0BDE6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351306"/>
            <a:ext cx="7396120" cy="33781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</a:rPr>
              <a:t>Prepared by: WI &amp; IL Histology</a:t>
            </a:r>
          </a:p>
        </p:txBody>
      </p:sp>
    </p:spTree>
    <p:extLst>
      <p:ext uri="{BB962C8B-B14F-4D97-AF65-F5344CB8AC3E}">
        <p14:creationId xmlns:p14="http://schemas.microsoft.com/office/powerpoint/2010/main" val="366196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401A-5C79-424A-BCDC-FC91509C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01" y="268759"/>
            <a:ext cx="7617134" cy="590931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 dirty="0">
                <a:latin typeface="Verdana"/>
                <a:ea typeface="Verdana"/>
              </a:rPr>
              <a:t>ACCESSIONING- PROTOCOL</a:t>
            </a:r>
            <a:endParaRPr lang="en-US" dirty="0"/>
          </a:p>
        </p:txBody>
      </p:sp>
      <p:pic>
        <p:nvPicPr>
          <p:cNvPr id="4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E420787-87D8-4EDC-9F70-EC0192106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3" t="485" r="24452" b="5340"/>
          <a:stretch/>
        </p:blipFill>
        <p:spPr>
          <a:xfrm rot="5400000">
            <a:off x="388910" y="818719"/>
            <a:ext cx="3580727" cy="38433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BDB23B0-386D-4AAB-BCAE-4B5E6EE39FA2}"/>
              </a:ext>
            </a:extLst>
          </p:cNvPr>
          <p:cNvSpPr/>
          <p:nvPr/>
        </p:nvSpPr>
        <p:spPr>
          <a:xfrm>
            <a:off x="1071563" y="3171825"/>
            <a:ext cx="1171575" cy="590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50CAFF-13C2-4F15-B14B-2984EB0FB816}"/>
              </a:ext>
            </a:extLst>
          </p:cNvPr>
          <p:cNvSpPr/>
          <p:nvPr/>
        </p:nvSpPr>
        <p:spPr>
          <a:xfrm>
            <a:off x="490654" y="1589500"/>
            <a:ext cx="498087" cy="6021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C9510FB-18E8-402F-A3A6-359EB7304B82}"/>
              </a:ext>
            </a:extLst>
          </p:cNvPr>
          <p:cNvSpPr/>
          <p:nvPr/>
        </p:nvSpPr>
        <p:spPr>
          <a:xfrm>
            <a:off x="3902926" y="2354581"/>
            <a:ext cx="3692309" cy="183889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SKIN IF_ Rosemont </a:t>
            </a:r>
            <a:r>
              <a:rPr lang="en-US" sz="1600" dirty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IL SKIN Direct </a:t>
            </a:r>
            <a:r>
              <a:rPr lang="en-US" sz="1400" i="1" dirty="0">
                <a:solidFill>
                  <a:schemeClr val="tx1"/>
                </a:solidFill>
              </a:rPr>
              <a:t>Immunofluorescence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DIF IF is the protocol to choose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5D4D0-64F9-4150-BEC0-7BBB1898A5EF}"/>
              </a:ext>
            </a:extLst>
          </p:cNvPr>
          <p:cNvSpPr txBox="1"/>
          <p:nvPr/>
        </p:nvSpPr>
        <p:spPr>
          <a:xfrm>
            <a:off x="4211466" y="1014098"/>
            <a:ext cx="457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**EPIC ticket entered to change the protocol name</a:t>
            </a:r>
          </a:p>
          <a:p>
            <a:r>
              <a:rPr lang="en-US" sz="1600" i="1" dirty="0"/>
              <a:t> to make it more obvious for DIF.</a:t>
            </a:r>
          </a:p>
          <a:p>
            <a:r>
              <a:rPr lang="en-US" sz="1600" i="1" dirty="0"/>
              <a:t> It will say </a:t>
            </a:r>
            <a:r>
              <a:rPr lang="en-US" sz="1600" b="1" i="1" dirty="0">
                <a:solidFill>
                  <a:srgbClr val="FF0000"/>
                </a:solidFill>
              </a:rPr>
              <a:t>IL SKIN Direct Immunofluorescence DIF/IF</a:t>
            </a:r>
          </a:p>
        </p:txBody>
      </p:sp>
    </p:spTree>
    <p:extLst>
      <p:ext uri="{BB962C8B-B14F-4D97-AF65-F5344CB8AC3E}">
        <p14:creationId xmlns:p14="http://schemas.microsoft.com/office/powerpoint/2010/main" val="218243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908E3B-E856-460E-BD68-1480CFD5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" y="125219"/>
            <a:ext cx="7616825" cy="590550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 dirty="0">
                <a:latin typeface="Verdana"/>
                <a:ea typeface="Verdana"/>
              </a:rPr>
              <a:t>ACCESSIONING- PROTOCOL</a:t>
            </a:r>
            <a:endParaRPr lang="en-US" dirty="0"/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D9837921-ADB2-43F0-A2CF-B1C249096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9" r="28667"/>
          <a:stretch/>
        </p:blipFill>
        <p:spPr>
          <a:xfrm rot="5400000">
            <a:off x="1393279" y="263291"/>
            <a:ext cx="3855072" cy="49110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AA6297-A946-49BB-85C2-18C1014F981B}"/>
              </a:ext>
            </a:extLst>
          </p:cNvPr>
          <p:cNvSpPr/>
          <p:nvPr/>
        </p:nvSpPr>
        <p:spPr>
          <a:xfrm>
            <a:off x="981307" y="1293541"/>
            <a:ext cx="453483" cy="8400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C2C0A182-6FBA-443E-A681-56DDFA794B29}"/>
              </a:ext>
            </a:extLst>
          </p:cNvPr>
          <p:cNvSpPr/>
          <p:nvPr/>
        </p:nvSpPr>
        <p:spPr>
          <a:xfrm>
            <a:off x="5776331" y="1994535"/>
            <a:ext cx="3218985" cy="201308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SKIN IF_ Rosemont </a:t>
            </a:r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IL SKIN Direct </a:t>
            </a:r>
            <a:r>
              <a:rPr lang="en-US" sz="1600" i="1" dirty="0">
                <a:solidFill>
                  <a:schemeClr val="tx1"/>
                </a:solidFill>
              </a:rPr>
              <a:t>Immunofluorescence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DIF IF is the protocol to choose </a:t>
            </a:r>
          </a:p>
        </p:txBody>
      </p:sp>
    </p:spTree>
    <p:extLst>
      <p:ext uri="{BB962C8B-B14F-4D97-AF65-F5344CB8AC3E}">
        <p14:creationId xmlns:p14="http://schemas.microsoft.com/office/powerpoint/2010/main" val="213558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9369-E0F2-4FDA-9E07-EE6B6CEA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433" y="123639"/>
            <a:ext cx="7617134" cy="590931"/>
          </a:xfrm>
        </p:spPr>
        <p:txBody>
          <a:bodyPr/>
          <a:lstStyle/>
          <a:p>
            <a:r>
              <a:rPr lang="en-US" dirty="0"/>
              <a:t>NOT THIS!</a:t>
            </a:r>
          </a:p>
        </p:txBody>
      </p:sp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B83C9A4-769B-4465-8D51-954B8E165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4" r="28204" b="5345"/>
          <a:stretch/>
        </p:blipFill>
        <p:spPr>
          <a:xfrm rot="5400000">
            <a:off x="322480" y="474854"/>
            <a:ext cx="4506904" cy="3858322"/>
          </a:xfrm>
          <a:prstGeom prst="rect">
            <a:avLst/>
          </a:prstGeom>
        </p:spPr>
      </p:pic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9ACA11F9-7864-4310-842F-2F0503B196A3}"/>
              </a:ext>
            </a:extLst>
          </p:cNvPr>
          <p:cNvSpPr/>
          <p:nvPr/>
        </p:nvSpPr>
        <p:spPr>
          <a:xfrm>
            <a:off x="583579" y="1687505"/>
            <a:ext cx="3490333" cy="2862191"/>
          </a:xfrm>
          <a:prstGeom prst="noSmok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19BA7A2-559C-4D39-9FF2-6FA30B95D7B7}"/>
              </a:ext>
            </a:extLst>
          </p:cNvPr>
          <p:cNvSpPr/>
          <p:nvPr/>
        </p:nvSpPr>
        <p:spPr>
          <a:xfrm>
            <a:off x="3902926" y="1776761"/>
            <a:ext cx="3969835" cy="241671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SKIN, Biopsy </a:t>
            </a:r>
            <a:r>
              <a:rPr lang="en-US" dirty="0">
                <a:solidFill>
                  <a:schemeClr val="tx1"/>
                </a:solidFill>
              </a:rPr>
              <a:t>is chosen the specimen will be treated as a normal formalin specimen and will NOT be viable for DIF</a:t>
            </a:r>
          </a:p>
        </p:txBody>
      </p:sp>
    </p:spTree>
    <p:extLst>
      <p:ext uri="{BB962C8B-B14F-4D97-AF65-F5344CB8AC3E}">
        <p14:creationId xmlns:p14="http://schemas.microsoft.com/office/powerpoint/2010/main" val="316095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4B08-69E5-410B-B6C1-D0AC3EF5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2" y="55353"/>
            <a:ext cx="7617134" cy="535531"/>
          </a:xfrm>
        </p:spPr>
        <p:txBody>
          <a:bodyPr/>
          <a:lstStyle/>
          <a:p>
            <a:r>
              <a:rPr lang="en-US" sz="3200" dirty="0"/>
              <a:t>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DA50D-A745-43B8-8B7D-AAC0B7DC0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32" y="590883"/>
            <a:ext cx="5256030" cy="288955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Zeus</a:t>
            </a:r>
            <a:r>
              <a:rPr lang="en-US" dirty="0"/>
              <a:t> and </a:t>
            </a:r>
            <a:r>
              <a:rPr lang="en-US" b="1" dirty="0"/>
              <a:t>Michel’s Fixative</a:t>
            </a:r>
            <a:r>
              <a:rPr lang="en-US" dirty="0"/>
              <a:t> containers are very small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Manufacturer label is usually covered by EPIC patient label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u="sng" dirty="0"/>
              <a:t>DO NOT </a:t>
            </a:r>
            <a:r>
              <a:rPr lang="en-US" dirty="0"/>
              <a:t>assume green top specimen container is formalin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sz="3200" b="1" dirty="0">
                <a:solidFill>
                  <a:srgbClr val="FF0000"/>
                </a:solidFill>
              </a:rPr>
              <a:t>Attention to detail &amp; check the container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 descr="A picture containing toiletry, skin cream&#10;&#10;Description automatically generated">
            <a:extLst>
              <a:ext uri="{FF2B5EF4-FFF2-40B4-BE49-F238E27FC236}">
                <a16:creationId xmlns:a16="http://schemas.microsoft.com/office/drawing/2014/main" id="{D1A42793-7855-4E93-8532-E948BF516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7" t="14604" r="23953" b="14962"/>
          <a:stretch/>
        </p:blipFill>
        <p:spPr>
          <a:xfrm>
            <a:off x="4677060" y="3022031"/>
            <a:ext cx="974734" cy="165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3E3AF-9C17-4FA3-B381-DF690531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46" t="12050" r="26979"/>
          <a:stretch/>
        </p:blipFill>
        <p:spPr>
          <a:xfrm>
            <a:off x="6744951" y="1451160"/>
            <a:ext cx="1320801" cy="2345431"/>
          </a:xfrm>
          <a:prstGeom prst="rect">
            <a:avLst/>
          </a:prstGeom>
        </p:spPr>
      </p:pic>
      <p:pic>
        <p:nvPicPr>
          <p:cNvPr id="1026" name="Picture 2" descr="Image.jpeg">
            <a:extLst>
              <a:ext uri="{FF2B5EF4-FFF2-40B4-BE49-F238E27FC236}">
                <a16:creationId xmlns:a16="http://schemas.microsoft.com/office/drawing/2014/main" id="{201DE819-EFE4-4CEA-842C-85567122C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13066" r="26041" b="39750"/>
          <a:stretch/>
        </p:blipFill>
        <p:spPr bwMode="auto">
          <a:xfrm>
            <a:off x="5533371" y="2771576"/>
            <a:ext cx="1211580" cy="17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C4BD5E4-BF1D-48D9-9975-53B374493A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66660" y="2537794"/>
            <a:ext cx="668655" cy="3360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DD86C92-ECD1-435E-A006-4F598CA4F1FB}"/>
              </a:ext>
            </a:extLst>
          </p:cNvPr>
          <p:cNvSpPr/>
          <p:nvPr/>
        </p:nvSpPr>
        <p:spPr>
          <a:xfrm>
            <a:off x="7259618" y="2782559"/>
            <a:ext cx="291465" cy="1826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87517-0E33-40A3-B3EA-50D877D9C970}"/>
              </a:ext>
            </a:extLst>
          </p:cNvPr>
          <p:cNvSpPr txBox="1"/>
          <p:nvPr/>
        </p:nvSpPr>
        <p:spPr>
          <a:xfrm>
            <a:off x="8235315" y="2367060"/>
            <a:ext cx="85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 clearly labeled on patient specimen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5C20C-0894-4F90-96BC-1CDE34B079BB}"/>
              </a:ext>
            </a:extLst>
          </p:cNvPr>
          <p:cNvSpPr txBox="1"/>
          <p:nvPr/>
        </p:nvSpPr>
        <p:spPr>
          <a:xfrm>
            <a:off x="2739082" y="4091353"/>
            <a:ext cx="146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ZEUS Tissue Fixative bottle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A8C3C2B-BE5F-4430-B987-F9C0ABB9DE7F}"/>
              </a:ext>
            </a:extLst>
          </p:cNvPr>
          <p:cNvCxnSpPr>
            <a:cxnSpLocks/>
          </p:cNvCxnSpPr>
          <p:nvPr/>
        </p:nvCxnSpPr>
        <p:spPr>
          <a:xfrm flipV="1">
            <a:off x="4113533" y="3962766"/>
            <a:ext cx="360041" cy="2571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E20348-60C5-4522-B466-16EA4CBC40CA}"/>
              </a:ext>
            </a:extLst>
          </p:cNvPr>
          <p:cNvCxnSpPr>
            <a:cxnSpLocks/>
          </p:cNvCxnSpPr>
          <p:nvPr/>
        </p:nvCxnSpPr>
        <p:spPr>
          <a:xfrm>
            <a:off x="5619381" y="2104012"/>
            <a:ext cx="118764" cy="588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007BA9-4F83-47C1-9D4A-1285C9AB2C18}"/>
              </a:ext>
            </a:extLst>
          </p:cNvPr>
          <p:cNvSpPr txBox="1"/>
          <p:nvPr/>
        </p:nvSpPr>
        <p:spPr>
          <a:xfrm>
            <a:off x="5074276" y="1834157"/>
            <a:ext cx="137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Michel’s Solution bottle</a:t>
            </a:r>
          </a:p>
        </p:txBody>
      </p:sp>
    </p:spTree>
    <p:extLst>
      <p:ext uri="{BB962C8B-B14F-4D97-AF65-F5344CB8AC3E}">
        <p14:creationId xmlns:p14="http://schemas.microsoft.com/office/powerpoint/2010/main" val="76428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2C7C-42F0-48B5-B352-D7BAFE9E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7" y="209901"/>
            <a:ext cx="7617134" cy="535531"/>
          </a:xfrm>
        </p:spPr>
        <p:txBody>
          <a:bodyPr/>
          <a:lstStyle/>
          <a:p>
            <a:r>
              <a:rPr lang="en-US" sz="3200" dirty="0"/>
              <a:t>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651C-8A87-4F66-B9B8-5AA3ABB40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829" y="745432"/>
            <a:ext cx="7617134" cy="2180692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As always, the more communication the better.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If something doesn’t look right </a:t>
            </a:r>
            <a:r>
              <a:rPr lang="en-US" sz="2800" b="1" dirty="0">
                <a:solidFill>
                  <a:srgbClr val="FF0000"/>
                </a:solidFill>
              </a:rPr>
              <a:t>PLEASE</a:t>
            </a:r>
            <a:r>
              <a:rPr lang="en-US" sz="2800" dirty="0">
                <a:solidFill>
                  <a:srgbClr val="FF0000"/>
                </a:solidFill>
              </a:rPr>
              <a:t> ask questions!!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7ED4-6836-4662-8DE5-C8DF1955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3" y="1910889"/>
            <a:ext cx="7617134" cy="840230"/>
          </a:xfrm>
        </p:spPr>
        <p:txBody>
          <a:bodyPr/>
          <a:lstStyle/>
          <a:p>
            <a:pPr algn="ct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5910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27D2-47B0-4E7B-96FF-549BD272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52" y="403143"/>
            <a:ext cx="7617134" cy="590931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52CBC-75C0-4C8A-A8F2-D58A5AA87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302" y="1142665"/>
            <a:ext cx="7617134" cy="2180692"/>
          </a:xfrm>
        </p:spPr>
        <p:txBody>
          <a:bodyPr/>
          <a:lstStyle/>
          <a:p>
            <a:r>
              <a:rPr lang="en-US" dirty="0"/>
              <a:t>95% of specimens received are fixed in formalin and receive an H&amp;E protocol… </a:t>
            </a:r>
            <a:r>
              <a:rPr lang="en-US" b="1" dirty="0"/>
              <a:t>BUT</a:t>
            </a:r>
          </a:p>
          <a:p>
            <a:endParaRPr lang="en-US" dirty="0"/>
          </a:p>
          <a:p>
            <a:r>
              <a:rPr lang="en-US" dirty="0"/>
              <a:t>5% of specimens require a </a:t>
            </a:r>
            <a:r>
              <a:rPr lang="en-US" b="1" dirty="0"/>
              <a:t>SPECIFIC</a:t>
            </a:r>
            <a:r>
              <a:rPr lang="en-US" dirty="0"/>
              <a:t> transport medium of </a:t>
            </a:r>
            <a:r>
              <a:rPr lang="en-US" b="1" dirty="0"/>
              <a:t>fresh</a:t>
            </a:r>
            <a:r>
              <a:rPr lang="en-US" dirty="0"/>
              <a:t> tissue in order to perform necessary tests. </a:t>
            </a:r>
          </a:p>
          <a:p>
            <a:endParaRPr lang="en-US" dirty="0"/>
          </a:p>
          <a:p>
            <a:r>
              <a:rPr lang="en-US" dirty="0"/>
              <a:t>If the specimen is not put in the correct solution, the specimen is NOT VIABLE and results in a patient safety event or recollection issue.</a:t>
            </a:r>
          </a:p>
          <a:p>
            <a:endParaRPr lang="en-US" dirty="0"/>
          </a:p>
          <a:p>
            <a:r>
              <a:rPr lang="en-US" dirty="0"/>
              <a:t>When you see SKIN, MUSCLE, LUNG, KIDNEY (renal), ORAL biopsy, </a:t>
            </a:r>
            <a:r>
              <a:rPr lang="en-US" dirty="0">
                <a:solidFill>
                  <a:srgbClr val="FF0000"/>
                </a:solidFill>
              </a:rPr>
              <a:t>STOP AND THINK.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1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5A4F-6361-4B67-AFE6-0D8A3DD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7" y="20006"/>
            <a:ext cx="9060286" cy="978729"/>
          </a:xfrm>
        </p:spPr>
        <p:txBody>
          <a:bodyPr/>
          <a:lstStyle/>
          <a:p>
            <a:r>
              <a:rPr lang="en-US" sz="3200" dirty="0"/>
              <a:t>Introduction to</a:t>
            </a:r>
            <a:br>
              <a:rPr lang="en-US" sz="3200" dirty="0"/>
            </a:br>
            <a:r>
              <a:rPr lang="en-US" sz="3200" dirty="0"/>
              <a:t>Immunofluorescence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4AD95-E4A4-4AA0-8F32-97A327953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539" y="1254271"/>
            <a:ext cx="7617134" cy="218069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Fluorescence labeled antibodies are used to detect specific antigens in cells or tissues. These specimens REQUIRE a special solution.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Examples: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Skin, muscle (</a:t>
            </a:r>
            <a:r>
              <a:rPr lang="en-US" sz="2200" dirty="0" err="1"/>
              <a:t>myo</a:t>
            </a:r>
            <a:r>
              <a:rPr lang="en-US" sz="2200" dirty="0"/>
              <a:t>), lung, kidney (renal), oral biopsies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7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B265-B1E5-482A-964D-80A78664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Fixatives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A13E8-3058-45BB-A79F-3DCCCA70E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41" y="1228390"/>
            <a:ext cx="8438679" cy="218069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Glutaraldehyde- used for fresh kidney specimens for Electron Microscopy</a:t>
            </a:r>
          </a:p>
          <a:p>
            <a:pPr marL="342900" indent="-342900">
              <a:buAutoNum type="arabicPeriod"/>
            </a:pPr>
            <a:r>
              <a:rPr lang="en-US" dirty="0"/>
              <a:t>Saline- fresh specimen</a:t>
            </a:r>
          </a:p>
          <a:p>
            <a:pPr marL="342900" indent="-342900">
              <a:buAutoNum type="arabicPeriod"/>
            </a:pPr>
            <a:r>
              <a:rPr lang="en-US" dirty="0"/>
              <a:t>Michel- transport medium for fresh tissue that will get snap frozen in histology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 err="1"/>
              <a:t>Zues</a:t>
            </a:r>
            <a:r>
              <a:rPr lang="en-US" dirty="0"/>
              <a:t>- transport medium for fresh tissue that will get snap frozen in histology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5A4F-6361-4B67-AFE6-0D8A3DD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7" y="61793"/>
            <a:ext cx="9060286" cy="535531"/>
          </a:xfrm>
        </p:spPr>
        <p:txBody>
          <a:bodyPr/>
          <a:lstStyle/>
          <a:p>
            <a:r>
              <a:rPr lang="en-US" sz="3200" dirty="0"/>
              <a:t>Introduction - Immunofluorescence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4AD95-E4A4-4AA0-8F32-97A327953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64" y="621539"/>
            <a:ext cx="7617134" cy="3816968"/>
          </a:xfrm>
        </p:spPr>
        <p:txBody>
          <a:bodyPr/>
          <a:lstStyle/>
          <a:p>
            <a:r>
              <a:rPr lang="en-US" sz="2400" b="1" dirty="0">
                <a:highlight>
                  <a:srgbClr val="FFFF00"/>
                </a:highlight>
              </a:rPr>
              <a:t>Direct </a:t>
            </a:r>
            <a:r>
              <a:rPr lang="en-US" sz="2400" b="1" dirty="0" err="1">
                <a:highlight>
                  <a:srgbClr val="FFFF00"/>
                </a:highlight>
              </a:rPr>
              <a:t>Immunofluorescene</a:t>
            </a:r>
            <a:r>
              <a:rPr lang="en-US" sz="2400" b="1" dirty="0">
                <a:highlight>
                  <a:srgbClr val="FFFF00"/>
                </a:highlight>
              </a:rPr>
              <a:t> (DIF)-</a:t>
            </a:r>
            <a:r>
              <a:rPr lang="en-US" sz="1800" dirty="0"/>
              <a:t>helps a </a:t>
            </a:r>
            <a:r>
              <a:rPr lang="en-US" sz="1800" dirty="0" err="1"/>
              <a:t>dermatopathologist</a:t>
            </a:r>
            <a:r>
              <a:rPr lang="en-US" sz="1800" dirty="0"/>
              <a:t> diagnose immune-related disorders of the skin such as:</a:t>
            </a:r>
          </a:p>
          <a:p>
            <a:pPr lvl="1" fontAlgn="base"/>
            <a:r>
              <a:rPr lang="en-US" sz="1100" dirty="0"/>
              <a:t>Pemphigus vulgaris</a:t>
            </a:r>
          </a:p>
          <a:p>
            <a:pPr lvl="1" fontAlgn="base"/>
            <a:r>
              <a:rPr lang="en-US" sz="1100" dirty="0"/>
              <a:t>Pemphigus foliaceus</a:t>
            </a:r>
          </a:p>
          <a:p>
            <a:pPr lvl="1" fontAlgn="base"/>
            <a:r>
              <a:rPr lang="en-US" sz="1100" dirty="0"/>
              <a:t>Paraneoplastic pemphigus</a:t>
            </a:r>
          </a:p>
          <a:p>
            <a:pPr lvl="1" fontAlgn="base"/>
            <a:r>
              <a:rPr lang="en-US" sz="1100" dirty="0"/>
              <a:t>Immunoglobulin (Ig) A pemphigus</a:t>
            </a:r>
          </a:p>
          <a:p>
            <a:pPr lvl="1" fontAlgn="base"/>
            <a:r>
              <a:rPr lang="en-US" sz="1100" dirty="0"/>
              <a:t>Bullous pemphigoid</a:t>
            </a:r>
          </a:p>
          <a:p>
            <a:pPr lvl="1" fontAlgn="base"/>
            <a:r>
              <a:rPr lang="en-US" sz="1100" dirty="0"/>
              <a:t>Pemphigoid </a:t>
            </a:r>
            <a:r>
              <a:rPr lang="en-US" sz="1100" dirty="0" err="1"/>
              <a:t>gestationis</a:t>
            </a:r>
            <a:endParaRPr lang="en-US" sz="1100" dirty="0"/>
          </a:p>
          <a:p>
            <a:pPr lvl="1" fontAlgn="base"/>
            <a:r>
              <a:rPr lang="en-US" sz="1100" dirty="0"/>
              <a:t>Mucous membrane pemphigoid (cicatricial pemphigoid)</a:t>
            </a:r>
          </a:p>
          <a:p>
            <a:pPr lvl="1" fontAlgn="base"/>
            <a:r>
              <a:rPr lang="en-US" sz="1100" dirty="0"/>
              <a:t>Epidermolysis bullosa </a:t>
            </a:r>
            <a:r>
              <a:rPr lang="en-US" sz="1100" dirty="0" err="1"/>
              <a:t>acquisita</a:t>
            </a:r>
            <a:endParaRPr lang="en-US" sz="1100" dirty="0"/>
          </a:p>
          <a:p>
            <a:pPr lvl="1" fontAlgn="base"/>
            <a:r>
              <a:rPr lang="en-US" sz="1100" dirty="0"/>
              <a:t>Bullous systemic lupus erythematosus (SLE)</a:t>
            </a:r>
          </a:p>
          <a:p>
            <a:pPr lvl="1" fontAlgn="base"/>
            <a:r>
              <a:rPr lang="en-US" sz="1100" dirty="0"/>
              <a:t>Linear IgA bullous disease</a:t>
            </a:r>
          </a:p>
          <a:p>
            <a:pPr lvl="1" fontAlgn="base"/>
            <a:r>
              <a:rPr lang="en-US" sz="1100" dirty="0"/>
              <a:t>Dermatitis herpetiformis</a:t>
            </a:r>
          </a:p>
          <a:p>
            <a:endParaRPr lang="en-US" dirty="0"/>
          </a:p>
        </p:txBody>
      </p:sp>
      <p:pic>
        <p:nvPicPr>
          <p:cNvPr id="1026" name="Picture 2" descr="Immunofluorescence Examination of Skin Biopsies – ProPath">
            <a:extLst>
              <a:ext uri="{FF2B5EF4-FFF2-40B4-BE49-F238E27FC236}">
                <a16:creationId xmlns:a16="http://schemas.microsoft.com/office/drawing/2014/main" id="{79C8440E-B89C-492C-A3DB-780D642D7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t="8245" r="45043" b="9299"/>
          <a:stretch/>
        </p:blipFill>
        <p:spPr bwMode="auto">
          <a:xfrm>
            <a:off x="5697855" y="1457325"/>
            <a:ext cx="2377767" cy="18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3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D3AD-0DF6-4EEF-B512-32C9283B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77" y="140253"/>
            <a:ext cx="7617134" cy="590931"/>
          </a:xfrm>
        </p:spPr>
        <p:txBody>
          <a:bodyPr/>
          <a:lstStyle/>
          <a:p>
            <a:r>
              <a:rPr lang="en-US" dirty="0"/>
              <a:t>Transport Medium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D8CB9-3791-408C-9A85-F8901F13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" y="1026732"/>
            <a:ext cx="8783955" cy="2180692"/>
          </a:xfrm>
        </p:spPr>
        <p:txBody>
          <a:bodyPr lIns="91440" tIns="45720" rIns="91440" bIns="45720" anchor="t"/>
          <a:lstStyle/>
          <a:p>
            <a:r>
              <a:rPr lang="en-US" sz="1800" dirty="0"/>
              <a:t>If specimen arrives in these fixatives, pay close attention to the protocol chosen.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Zeus Fixative</a:t>
            </a:r>
          </a:p>
          <a:p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Michel’s Transport Medium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r>
              <a:rPr lang="en-US" sz="1800" b="1" dirty="0">
                <a:latin typeface="Verdana"/>
                <a:ea typeface="Verdana"/>
              </a:rPr>
              <a:t>Both solutions are specifically for the transport of </a:t>
            </a:r>
            <a:r>
              <a:rPr lang="en-US" sz="1800" b="1" i="1" u="sng" dirty="0">
                <a:latin typeface="Verdana"/>
                <a:ea typeface="Verdana"/>
              </a:rPr>
              <a:t>unfixed tissue </a:t>
            </a:r>
            <a:r>
              <a:rPr lang="en-US" sz="1800" b="1" dirty="0">
                <a:latin typeface="Verdana"/>
                <a:ea typeface="Verdana"/>
              </a:rPr>
              <a:t>being sent for immunofluorescence testing</a:t>
            </a:r>
            <a:endParaRPr lang="en-US" sz="18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160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0CE0-C45E-4A78-BD12-26180AA7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2" y="81111"/>
            <a:ext cx="7617134" cy="535531"/>
          </a:xfrm>
        </p:spPr>
        <p:txBody>
          <a:bodyPr/>
          <a:lstStyle/>
          <a:p>
            <a:r>
              <a:rPr lang="en-US" sz="3200" dirty="0"/>
              <a:t>ACCESSIONING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BD66D-4F04-46D3-BCDC-D72CBF19CC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63" y="616641"/>
            <a:ext cx="7617134" cy="2886654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Skin specimens for DIF will typically be sent in pairs</a:t>
            </a:r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en-US" dirty="0"/>
              <a:t>A)</a:t>
            </a:r>
            <a:r>
              <a:rPr lang="en-US" b="1" dirty="0"/>
              <a:t>Formalin </a:t>
            </a:r>
            <a:r>
              <a:rPr lang="en-US" dirty="0"/>
              <a:t>for routine formalin fixed tissue</a:t>
            </a:r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en-US" dirty="0"/>
              <a:t>B)</a:t>
            </a:r>
            <a:r>
              <a:rPr lang="en-US" b="1" dirty="0"/>
              <a:t>Zeus</a:t>
            </a:r>
            <a:r>
              <a:rPr lang="en-US" dirty="0"/>
              <a:t> or </a:t>
            </a:r>
            <a:r>
              <a:rPr lang="en-US" b="1" dirty="0"/>
              <a:t>Michel’s</a:t>
            </a:r>
            <a:r>
              <a:rPr lang="en-US" dirty="0"/>
              <a:t> for IF testing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ALL</a:t>
            </a:r>
            <a:r>
              <a:rPr lang="en-US" dirty="0"/>
              <a:t> skin specimens with a </a:t>
            </a:r>
            <a:r>
              <a:rPr lang="en-US" b="1" dirty="0"/>
              <a:t>DERM DOCTOR</a:t>
            </a:r>
            <a:r>
              <a:rPr lang="en-US" dirty="0"/>
              <a:t> or </a:t>
            </a:r>
            <a:r>
              <a:rPr lang="en-US" b="1" dirty="0"/>
              <a:t>CLIENT CODE </a:t>
            </a:r>
            <a:r>
              <a:rPr lang="en-US" dirty="0"/>
              <a:t>receive a </a:t>
            </a:r>
            <a:r>
              <a:rPr lang="en-US" b="1" dirty="0"/>
              <a:t>DOS </a:t>
            </a:r>
            <a:r>
              <a:rPr lang="en-US" dirty="0"/>
              <a:t>prefix at the time of accessioning at the fixative can be indicated as an engineering control.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ATTENTION TO DETAIL IS KEY!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If something doesn’t look right always have a questioning attitude</a:t>
            </a:r>
          </a:p>
          <a:p>
            <a:pPr marL="342900" lvl="1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2800" b="1" u="sng" dirty="0">
                <a:solidFill>
                  <a:schemeClr val="accent6"/>
                </a:solidFill>
                <a:latin typeface="Verdana"/>
                <a:ea typeface="Verdana"/>
              </a:rPr>
              <a:t>Note:</a:t>
            </a:r>
            <a:r>
              <a:rPr lang="en-US" b="1" u="sng" dirty="0">
                <a:solidFill>
                  <a:schemeClr val="accent6"/>
                </a:solidFill>
                <a:latin typeface="Verdana"/>
                <a:ea typeface="Verdana"/>
              </a:rPr>
              <a:t> </a:t>
            </a:r>
            <a:r>
              <a:rPr lang="en-US" sz="1600" dirty="0">
                <a:latin typeface="Verdana"/>
                <a:ea typeface="Verdana"/>
              </a:rPr>
              <a:t>A single skin specimen </a:t>
            </a:r>
            <a:r>
              <a:rPr lang="en-US" sz="1600" i="1" dirty="0">
                <a:latin typeface="Verdana"/>
                <a:ea typeface="Verdana"/>
              </a:rPr>
              <a:t>may</a:t>
            </a:r>
            <a:r>
              <a:rPr lang="en-US" sz="1600" dirty="0">
                <a:latin typeface="Verdana"/>
                <a:ea typeface="Verdana"/>
              </a:rPr>
              <a:t> be received for DIF testing, where a second specimen for H&amp;E is not received. </a:t>
            </a:r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524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EEA9-5066-4A1D-8701-DC776575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" y="67612"/>
            <a:ext cx="7617134" cy="590931"/>
          </a:xfrm>
        </p:spPr>
        <p:txBody>
          <a:bodyPr/>
          <a:lstStyle/>
          <a:p>
            <a:r>
              <a:rPr lang="en-US" dirty="0"/>
              <a:t>REQUISITIONS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F8DBA-0BE3-43D6-9518-EA7E1A8D7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4A536-C427-40FA-AFAF-325D36F18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" t="47170" r="52742" b="18049"/>
          <a:stretch/>
        </p:blipFill>
        <p:spPr>
          <a:xfrm>
            <a:off x="108706" y="857438"/>
            <a:ext cx="4356946" cy="19291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1BE9BA-C93C-49A2-B5EF-4623991DB1FE}"/>
              </a:ext>
            </a:extLst>
          </p:cNvPr>
          <p:cNvSpPr/>
          <p:nvPr/>
        </p:nvSpPr>
        <p:spPr>
          <a:xfrm>
            <a:off x="778933" y="1259294"/>
            <a:ext cx="932228" cy="74295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FEF4997-95F8-4EF9-BB90-F63834B5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54" y="180909"/>
            <a:ext cx="3140516" cy="24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6637B4A3-BE73-4ED3-9049-5472DEDC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58" y="2728870"/>
            <a:ext cx="3917363" cy="19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C73FFA-A16E-4976-9F40-B4DC2E6308E8}"/>
              </a:ext>
            </a:extLst>
          </p:cNvPr>
          <p:cNvSpPr txBox="1"/>
          <p:nvPr/>
        </p:nvSpPr>
        <p:spPr>
          <a:xfrm>
            <a:off x="79884" y="2904733"/>
            <a:ext cx="2114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ATTENTION TO DETAIL IS KEY</a:t>
            </a:r>
          </a:p>
        </p:txBody>
      </p:sp>
    </p:spTree>
    <p:extLst>
      <p:ext uri="{BB962C8B-B14F-4D97-AF65-F5344CB8AC3E}">
        <p14:creationId xmlns:p14="http://schemas.microsoft.com/office/powerpoint/2010/main" val="237453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9AEE-60EC-46AF-8AF1-7C0F44FD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745"/>
            <a:ext cx="7617134" cy="590931"/>
          </a:xfrm>
        </p:spPr>
        <p:txBody>
          <a:bodyPr/>
          <a:lstStyle/>
          <a:p>
            <a:r>
              <a:rPr lang="en-US" dirty="0"/>
              <a:t>EPIC ORDER REQUISITION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2AFC16-7ED3-4E46-B5EF-D8D9C8DC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1249558"/>
            <a:ext cx="7098454" cy="27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5367309-FF26-4596-9906-AE79315FD75F}"/>
              </a:ext>
            </a:extLst>
          </p:cNvPr>
          <p:cNvSpPr/>
          <p:nvPr/>
        </p:nvSpPr>
        <p:spPr>
          <a:xfrm rot="7515171">
            <a:off x="6420765" y="3182150"/>
            <a:ext cx="758614" cy="295458"/>
          </a:xfrm>
          <a:prstGeom prst="rightArrow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8E6E596-8F7F-4A61-AE44-229E07FB68C3}"/>
              </a:ext>
            </a:extLst>
          </p:cNvPr>
          <p:cNvSpPr/>
          <p:nvPr/>
        </p:nvSpPr>
        <p:spPr>
          <a:xfrm>
            <a:off x="4433879" y="3724894"/>
            <a:ext cx="600075" cy="248367"/>
          </a:xfrm>
          <a:prstGeom prst="rightArrow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3F6C5B-52A6-4E79-A555-2916FC58233E}"/>
              </a:ext>
            </a:extLst>
          </p:cNvPr>
          <p:cNvSpPr/>
          <p:nvPr/>
        </p:nvSpPr>
        <p:spPr>
          <a:xfrm>
            <a:off x="1296491" y="620762"/>
            <a:ext cx="5354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ATTENTION TO DETAIL!</a:t>
            </a:r>
          </a:p>
        </p:txBody>
      </p:sp>
    </p:spTree>
    <p:extLst>
      <p:ext uri="{BB962C8B-B14F-4D97-AF65-F5344CB8AC3E}">
        <p14:creationId xmlns:p14="http://schemas.microsoft.com/office/powerpoint/2010/main" val="1731616285"/>
      </p:ext>
    </p:extLst>
  </p:cSld>
  <p:clrMapOvr>
    <a:masterClrMapping/>
  </p:clrMapOvr>
</p:sld>
</file>

<file path=ppt/theme/theme1.xml><?xml version="1.0" encoding="utf-8"?>
<a:theme xmlns:a="http://schemas.openxmlformats.org/drawingml/2006/main" name="AAH Theme">
  <a:themeElements>
    <a:clrScheme name="AAH Brand Colors 2019">
      <a:dk1>
        <a:srgbClr val="000000"/>
      </a:dk1>
      <a:lt1>
        <a:srgbClr val="FFFFFF"/>
      </a:lt1>
      <a:dk2>
        <a:srgbClr val="00304B"/>
      </a:dk2>
      <a:lt2>
        <a:srgbClr val="A3A8AB"/>
      </a:lt2>
      <a:accent1>
        <a:srgbClr val="4A1852"/>
      </a:accent1>
      <a:accent2>
        <a:srgbClr val="00A5D5"/>
      </a:accent2>
      <a:accent3>
        <a:srgbClr val="004239"/>
      </a:accent3>
      <a:accent4>
        <a:srgbClr val="A1CB67"/>
      </a:accent4>
      <a:accent5>
        <a:srgbClr val="ED9F33"/>
      </a:accent5>
      <a:accent6>
        <a:srgbClr val="B4398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H Theme" id="{AC0099BC-DA7D-2145-956E-AA7DB1F3AC17}" vid="{BE8CB45D-4617-B54D-96AF-9536AE241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EAFD1D3576E41B311B60EB16E8F47" ma:contentTypeVersion="10" ma:contentTypeDescription="Create a new document." ma:contentTypeScope="" ma:versionID="9b752e7def519a8ac70247b3161690a3">
  <xsd:schema xmlns:xsd="http://www.w3.org/2001/XMLSchema" xmlns:xs="http://www.w3.org/2001/XMLSchema" xmlns:p="http://schemas.microsoft.com/office/2006/metadata/properties" xmlns:ns2="83527b34-8755-45ee-8e54-dcdb2de53ef9" xmlns:ns3="5b947038-af62-4ad5-85fe-fb42e135f052" targetNamespace="http://schemas.microsoft.com/office/2006/metadata/properties" ma:root="true" ma:fieldsID="1c5b3b2439c3b1ff6d841750777aa0b0" ns2:_="" ns3:_="">
    <xsd:import namespace="83527b34-8755-45ee-8e54-dcdb2de53ef9"/>
    <xsd:import namespace="5b947038-af62-4ad5-85fe-fb42e135f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27b34-8755-45ee-8e54-dcdb2de53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47038-af62-4ad5-85fe-fb42e135f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AAE4C8-29AE-4226-B884-A085F221C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0D720-5885-4B5E-B756-FB5234168B35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5b947038-af62-4ad5-85fe-fb42e135f052"/>
    <ds:schemaRef ds:uri="83527b34-8755-45ee-8e54-dcdb2de53ef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9BD3B70-76F1-4E87-A19F-1B578F298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527b34-8755-45ee-8e54-dcdb2de53ef9"/>
    <ds:schemaRef ds:uri="5b947038-af62-4ad5-85fe-fb42e135f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6992</TotalTime>
  <Words>508</Words>
  <Application>Microsoft Office PowerPoint</Application>
  <PresentationFormat>On-screen Show (16:9)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AAH Theme</vt:lpstr>
      <vt:lpstr>ACL IL- Direct Immunofluorescence (DIF)</vt:lpstr>
      <vt:lpstr>WHY?</vt:lpstr>
      <vt:lpstr>Introduction to Immunofluorescence</vt:lpstr>
      <vt:lpstr>Specialty Fixatives</vt:lpstr>
      <vt:lpstr>Introduction - Immunofluorescence</vt:lpstr>
      <vt:lpstr>Transport Medium</vt:lpstr>
      <vt:lpstr>ACCESSIONING</vt:lpstr>
      <vt:lpstr>REQUISITIONS</vt:lpstr>
      <vt:lpstr>EPIC ORDER REQUISITION</vt:lpstr>
      <vt:lpstr>ACCESSIONING- PROTOCOL</vt:lpstr>
      <vt:lpstr>ACCESSIONING- PROTOCOL</vt:lpstr>
      <vt:lpstr>NOT THIS!</vt:lpstr>
      <vt:lpstr>Containers</vt:lpstr>
      <vt:lpstr>Communication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Essex, Merle</cp:lastModifiedBy>
  <cp:revision>209</cp:revision>
  <cp:lastPrinted>2019-10-17T16:21:35Z</cp:lastPrinted>
  <dcterms:created xsi:type="dcterms:W3CDTF">2019-10-14T18:20:14Z</dcterms:created>
  <dcterms:modified xsi:type="dcterms:W3CDTF">2022-02-01T04:06:00Z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0x0101004F8EAFD1D3576E41B311B60EB16E8F47</vt:lpwstr>
  </property>
</Properties>
</file>