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6" r:id="rId4"/>
    <p:sldMasterId id="2147483786" r:id="rId5"/>
    <p:sldMasterId id="2147483805" r:id="rId6"/>
  </p:sldMasterIdLst>
  <p:notesMasterIdLst>
    <p:notesMasterId r:id="rId20"/>
  </p:notesMasterIdLst>
  <p:sldIdLst>
    <p:sldId id="342" r:id="rId7"/>
    <p:sldId id="343" r:id="rId8"/>
    <p:sldId id="346" r:id="rId9"/>
    <p:sldId id="347" r:id="rId10"/>
    <p:sldId id="348" r:id="rId11"/>
    <p:sldId id="349" r:id="rId12"/>
    <p:sldId id="355" r:id="rId13"/>
    <p:sldId id="350" r:id="rId14"/>
    <p:sldId id="351" r:id="rId15"/>
    <p:sldId id="352" r:id="rId16"/>
    <p:sldId id="353" r:id="rId17"/>
    <p:sldId id="354" r:id="rId18"/>
    <p:sldId id="344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3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5C"/>
    <a:srgbClr val="00314C"/>
    <a:srgbClr val="616364"/>
    <a:srgbClr val="FF9E1B"/>
    <a:srgbClr val="A4D65E"/>
    <a:srgbClr val="A7A8A9"/>
    <a:srgbClr val="00A3E0"/>
    <a:srgbClr val="572C5F"/>
    <a:srgbClr val="DFD1A7"/>
    <a:srgbClr val="71C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8"/>
    <p:restoredTop sz="66741"/>
  </p:normalViewPr>
  <p:slideViewPr>
    <p:cSldViewPr snapToGrid="0" snapToObjects="1" showGuides="1">
      <p:cViewPr varScale="1">
        <p:scale>
          <a:sx n="119" d="100"/>
          <a:sy n="119" d="100"/>
        </p:scale>
        <p:origin x="101" y="67"/>
      </p:cViewPr>
      <p:guideLst>
        <p:guide orient="horz" pos="1620"/>
        <p:guide pos="2880"/>
        <p:guide pos="408"/>
        <p:guide orient="horz" pos="3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1EEB9-EA06-174D-9AE5-125B3EDF416C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15655-C74F-9745-9FE2-56B3FBDB2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7756" y="623287"/>
            <a:ext cx="7396120" cy="1790700"/>
          </a:xfrm>
          <a:prstGeom prst="rect">
            <a:avLst/>
          </a:prstGeom>
        </p:spPr>
        <p:txBody>
          <a:bodyPr anchor="b"/>
          <a:lstStyle>
            <a:lvl1pPr algn="l">
              <a:defRPr sz="4000" b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Presentation Title (40pt)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7756" y="2422079"/>
            <a:ext cx="7396120" cy="33206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 (24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57756" y="2911949"/>
            <a:ext cx="7396120" cy="337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Date | Presenter Information (14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pt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 userDrawn="1"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 userDrawn="1"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2B046BC-39F7-4306-945D-CA460198CC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0871" y="3588630"/>
            <a:ext cx="1226009" cy="9315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Half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7350" y="617365"/>
            <a:ext cx="3276976" cy="1122911"/>
          </a:xfrm>
          <a:prstGeom prst="rect">
            <a:avLst/>
          </a:prstGeom>
        </p:spPr>
        <p:txBody>
          <a:bodyPr anchor="b"/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87589" y="0"/>
            <a:ext cx="4256410" cy="471929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*Click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7348" y="1740276"/>
            <a:ext cx="3276977" cy="25782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85A7-D857-9442-BA4B-B3E6D7DD0F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675B3E-B035-4F80-89A1-6A910000E2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561" y="3703126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Caption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3999" cy="471929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	*Click to add full-size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CFC90C-B13D-4827-99E0-B1AE873DE6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947" y="3738414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D46C9B-3B4A-46FF-A083-F02FA6E141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56754" y="4158743"/>
            <a:ext cx="1122210" cy="852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Da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26FF54-2C9E-4F83-A7D9-2DE6A96C70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0369" y="4126215"/>
            <a:ext cx="1122210" cy="852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>
              <a:solidFill>
                <a:srgbClr val="00314C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</a:t>
            </a:r>
            <a:r>
              <a:rPr lang="en-US"/>
              <a:t>title option </a:t>
            </a:r>
            <a:r>
              <a:rPr lang="en-US" dirty="0"/>
              <a:t>page.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84F927-4CAA-4CF8-A6EF-FABDBCA491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7485" y="4126215"/>
            <a:ext cx="1122210" cy="852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title option page.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4899CD6-349E-4B33-960A-28C3F86BFC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0368" y="4126215"/>
            <a:ext cx="1122210" cy="852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95EF52-90BC-4C3E-AF36-4DD6CE4BFB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511" y="4126215"/>
            <a:ext cx="1122210" cy="852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D6908-55DA-4473-8BD8-70757AFBD2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511" y="4126215"/>
            <a:ext cx="1122210" cy="852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2119916" y="4050643"/>
            <a:ext cx="6133960" cy="2862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r">
              <a:buNone/>
              <a:defRPr sz="1400" baseline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Date | Presenter Information (14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19916" y="1355363"/>
            <a:ext cx="6133960" cy="1222094"/>
          </a:xfrm>
          <a:prstGeom prst="rect">
            <a:avLst/>
          </a:prstGeom>
        </p:spPr>
        <p:txBody>
          <a:bodyPr anchor="b"/>
          <a:lstStyle>
            <a:lvl1pPr algn="l">
              <a:defRPr sz="4000" b="1" i="0" baseline="0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Presentation Title (40pt)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C1C5-BCFD-E74C-BB4D-B3A564E128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5B886B3-8C49-D741-A041-118D116EDF7B}"/>
              </a:ext>
            </a:extLst>
          </p:cNvPr>
          <p:cNvSpPr/>
          <p:nvPr userDrawn="1"/>
        </p:nvSpPr>
        <p:spPr>
          <a:xfrm rot="10800000">
            <a:off x="0" y="1500186"/>
            <a:ext cx="2088801" cy="1532138"/>
          </a:xfrm>
          <a:custGeom>
            <a:avLst/>
            <a:gdLst>
              <a:gd name="connsiteX0" fmla="*/ 0 w 9564547"/>
              <a:gd name="connsiteY0" fmla="*/ 0 h 1031872"/>
              <a:gd name="connsiteX1" fmla="*/ 9564547 w 9564547"/>
              <a:gd name="connsiteY1" fmla="*/ 0 h 1031872"/>
              <a:gd name="connsiteX2" fmla="*/ 9564547 w 9564547"/>
              <a:gd name="connsiteY2" fmla="*/ 1031872 h 1031872"/>
              <a:gd name="connsiteX3" fmla="*/ 0 w 9564547"/>
              <a:gd name="connsiteY3" fmla="*/ 1031872 h 1031872"/>
              <a:gd name="connsiteX4" fmla="*/ 0 w 9564547"/>
              <a:gd name="connsiteY4" fmla="*/ 0 h 1031872"/>
              <a:gd name="connsiteX0" fmla="*/ 729205 w 10293752"/>
              <a:gd name="connsiteY0" fmla="*/ 0 h 1031872"/>
              <a:gd name="connsiteX1" fmla="*/ 10293752 w 10293752"/>
              <a:gd name="connsiteY1" fmla="*/ 0 h 1031872"/>
              <a:gd name="connsiteX2" fmla="*/ 10293752 w 10293752"/>
              <a:gd name="connsiteY2" fmla="*/ 1031872 h 1031872"/>
              <a:gd name="connsiteX3" fmla="*/ 0 w 10293752"/>
              <a:gd name="connsiteY3" fmla="*/ 1020297 h 1031872"/>
              <a:gd name="connsiteX4" fmla="*/ 729205 w 10293752"/>
              <a:gd name="connsiteY4" fmla="*/ 0 h 1031872"/>
              <a:gd name="connsiteX0" fmla="*/ 729205 w 10293752"/>
              <a:gd name="connsiteY0" fmla="*/ 0 h 1043446"/>
              <a:gd name="connsiteX1" fmla="*/ 10293752 w 10293752"/>
              <a:gd name="connsiteY1" fmla="*/ 0 h 1043446"/>
              <a:gd name="connsiteX2" fmla="*/ 10293752 w 10293752"/>
              <a:gd name="connsiteY2" fmla="*/ 1031872 h 1043446"/>
              <a:gd name="connsiteX3" fmla="*/ 0 w 10293752"/>
              <a:gd name="connsiteY3" fmla="*/ 1043446 h 1043446"/>
              <a:gd name="connsiteX4" fmla="*/ 729205 w 10293752"/>
              <a:gd name="connsiteY4" fmla="*/ 0 h 1043446"/>
              <a:gd name="connsiteX0" fmla="*/ 740779 w 10305326"/>
              <a:gd name="connsiteY0" fmla="*/ 0 h 1055021"/>
              <a:gd name="connsiteX1" fmla="*/ 10305326 w 10305326"/>
              <a:gd name="connsiteY1" fmla="*/ 0 h 1055021"/>
              <a:gd name="connsiteX2" fmla="*/ 10305326 w 10305326"/>
              <a:gd name="connsiteY2" fmla="*/ 1031872 h 1055021"/>
              <a:gd name="connsiteX3" fmla="*/ 0 w 10305326"/>
              <a:gd name="connsiteY3" fmla="*/ 1055021 h 1055021"/>
              <a:gd name="connsiteX4" fmla="*/ 740779 w 10305326"/>
              <a:gd name="connsiteY4" fmla="*/ 0 h 1055021"/>
              <a:gd name="connsiteX0" fmla="*/ 729204 w 10293751"/>
              <a:gd name="connsiteY0" fmla="*/ 0 h 1031872"/>
              <a:gd name="connsiteX1" fmla="*/ 10293751 w 10293751"/>
              <a:gd name="connsiteY1" fmla="*/ 0 h 1031872"/>
              <a:gd name="connsiteX2" fmla="*/ 10293751 w 10293751"/>
              <a:gd name="connsiteY2" fmla="*/ 1031872 h 1031872"/>
              <a:gd name="connsiteX3" fmla="*/ 0 w 10293751"/>
              <a:gd name="connsiteY3" fmla="*/ 1031871 h 1031872"/>
              <a:gd name="connsiteX4" fmla="*/ 729204 w 10293751"/>
              <a:gd name="connsiteY4" fmla="*/ 0 h 1031872"/>
              <a:gd name="connsiteX0" fmla="*/ 2057270 w 10293751"/>
              <a:gd name="connsiteY0" fmla="*/ 0 h 1031872"/>
              <a:gd name="connsiteX1" fmla="*/ 10293751 w 10293751"/>
              <a:gd name="connsiteY1" fmla="*/ 0 h 1031872"/>
              <a:gd name="connsiteX2" fmla="*/ 10293751 w 10293751"/>
              <a:gd name="connsiteY2" fmla="*/ 1031872 h 1031872"/>
              <a:gd name="connsiteX3" fmla="*/ 0 w 10293751"/>
              <a:gd name="connsiteY3" fmla="*/ 1031871 h 1031872"/>
              <a:gd name="connsiteX4" fmla="*/ 2057270 w 10293751"/>
              <a:gd name="connsiteY4" fmla="*/ 0 h 1031872"/>
              <a:gd name="connsiteX0" fmla="*/ 2673873 w 10293751"/>
              <a:gd name="connsiteY0" fmla="*/ 0 h 1031872"/>
              <a:gd name="connsiteX1" fmla="*/ 10293751 w 10293751"/>
              <a:gd name="connsiteY1" fmla="*/ 0 h 1031872"/>
              <a:gd name="connsiteX2" fmla="*/ 10293751 w 10293751"/>
              <a:gd name="connsiteY2" fmla="*/ 1031872 h 1031872"/>
              <a:gd name="connsiteX3" fmla="*/ 0 w 10293751"/>
              <a:gd name="connsiteY3" fmla="*/ 1031871 h 1031872"/>
              <a:gd name="connsiteX4" fmla="*/ 2673873 w 10293751"/>
              <a:gd name="connsiteY4" fmla="*/ 0 h 1031872"/>
              <a:gd name="connsiteX0" fmla="*/ 3432769 w 10293751"/>
              <a:gd name="connsiteY0" fmla="*/ 0 h 1055022"/>
              <a:gd name="connsiteX1" fmla="*/ 10293751 w 10293751"/>
              <a:gd name="connsiteY1" fmla="*/ 23150 h 1055022"/>
              <a:gd name="connsiteX2" fmla="*/ 10293751 w 10293751"/>
              <a:gd name="connsiteY2" fmla="*/ 1055022 h 1055022"/>
              <a:gd name="connsiteX3" fmla="*/ 0 w 10293751"/>
              <a:gd name="connsiteY3" fmla="*/ 1055021 h 1055022"/>
              <a:gd name="connsiteX4" fmla="*/ 3432769 w 10293751"/>
              <a:gd name="connsiteY4" fmla="*/ 0 h 1055022"/>
              <a:gd name="connsiteX0" fmla="*/ 3100752 w 10293751"/>
              <a:gd name="connsiteY0" fmla="*/ 0 h 1043448"/>
              <a:gd name="connsiteX1" fmla="*/ 10293751 w 10293751"/>
              <a:gd name="connsiteY1" fmla="*/ 11576 h 1043448"/>
              <a:gd name="connsiteX2" fmla="*/ 10293751 w 10293751"/>
              <a:gd name="connsiteY2" fmla="*/ 1043448 h 1043448"/>
              <a:gd name="connsiteX3" fmla="*/ 0 w 10293751"/>
              <a:gd name="connsiteY3" fmla="*/ 1043447 h 1043448"/>
              <a:gd name="connsiteX4" fmla="*/ 3100752 w 10293751"/>
              <a:gd name="connsiteY4" fmla="*/ 0 h 1043448"/>
              <a:gd name="connsiteX0" fmla="*/ 3100752 w 10293751"/>
              <a:gd name="connsiteY0" fmla="*/ 0 h 1031873"/>
              <a:gd name="connsiteX1" fmla="*/ 10293751 w 10293751"/>
              <a:gd name="connsiteY1" fmla="*/ 1 h 1031873"/>
              <a:gd name="connsiteX2" fmla="*/ 10293751 w 10293751"/>
              <a:gd name="connsiteY2" fmla="*/ 1031873 h 1031873"/>
              <a:gd name="connsiteX3" fmla="*/ 0 w 10293751"/>
              <a:gd name="connsiteY3" fmla="*/ 1031872 h 1031873"/>
              <a:gd name="connsiteX4" fmla="*/ 3100752 w 10293751"/>
              <a:gd name="connsiteY4" fmla="*/ 0 h 1031873"/>
              <a:gd name="connsiteX0" fmla="*/ 3579068 w 10293751"/>
              <a:gd name="connsiteY0" fmla="*/ 0 h 1031873"/>
              <a:gd name="connsiteX1" fmla="*/ 10293751 w 10293751"/>
              <a:gd name="connsiteY1" fmla="*/ 1 h 1031873"/>
              <a:gd name="connsiteX2" fmla="*/ 10293751 w 10293751"/>
              <a:gd name="connsiteY2" fmla="*/ 1031873 h 1031873"/>
              <a:gd name="connsiteX3" fmla="*/ 0 w 10293751"/>
              <a:gd name="connsiteY3" fmla="*/ 1031872 h 1031873"/>
              <a:gd name="connsiteX4" fmla="*/ 3579068 w 10293751"/>
              <a:gd name="connsiteY4" fmla="*/ 0 h 103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3751" h="1031873">
                <a:moveTo>
                  <a:pt x="3579068" y="0"/>
                </a:moveTo>
                <a:lnTo>
                  <a:pt x="10293751" y="1"/>
                </a:lnTo>
                <a:lnTo>
                  <a:pt x="10293751" y="1031873"/>
                </a:lnTo>
                <a:lnTo>
                  <a:pt x="0" y="1031872"/>
                </a:lnTo>
                <a:lnTo>
                  <a:pt x="3579068" y="0"/>
                </a:lnTo>
                <a:close/>
              </a:path>
            </a:pathLst>
          </a:cu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ED7014-B2AA-DB40-863A-452745F507E6}"/>
              </a:ext>
            </a:extLst>
          </p:cNvPr>
          <p:cNvSpPr/>
          <p:nvPr userDrawn="1"/>
        </p:nvSpPr>
        <p:spPr>
          <a:xfrm>
            <a:off x="0" y="4586288"/>
            <a:ext cx="9144000" cy="55721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119916" y="2585549"/>
            <a:ext cx="6133960" cy="534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Subtitle </a:t>
            </a:r>
            <a:r>
              <a:rPr lang="en-US"/>
              <a:t>(24)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45773D2-6F75-8443-B3A1-EAC994FA80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39697" y="3137332"/>
            <a:ext cx="3041904" cy="84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88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7756" y="623287"/>
            <a:ext cx="7396120" cy="1790700"/>
          </a:xfrm>
          <a:prstGeom prst="rect">
            <a:avLst/>
          </a:prstGeom>
        </p:spPr>
        <p:txBody>
          <a:bodyPr anchor="b"/>
          <a:lstStyle>
            <a:lvl1pPr algn="l">
              <a:defRPr sz="4000" b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Presentation Title (40pt)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7756" y="2422079"/>
            <a:ext cx="7396120" cy="33206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 (24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57756" y="2911949"/>
            <a:ext cx="7396120" cy="337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Date | Presenter Information (14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pt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 userDrawn="1"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 userDrawn="1"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DB4279-9149-404C-9AA8-520FDD1687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931409" y="3746932"/>
            <a:ext cx="3041904" cy="84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98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90"/>
            <a:ext cx="7617134" cy="218069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DE52F4-6E36-4AC3-8EDE-461F9FD210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1658" y="3718143"/>
            <a:ext cx="1184435" cy="8999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89"/>
            <a:ext cx="7617134" cy="3087869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0375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89"/>
            <a:ext cx="7617134" cy="3087869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CBB494-8659-9147-841E-6AC185A9DD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86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36588" y="1211263"/>
            <a:ext cx="7632700" cy="2859087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>
                <a:latin typeface="Verdana" charset="0"/>
                <a:ea typeface="Verdana" charset="0"/>
                <a:cs typeface="Verdana" charset="0"/>
              </a:defRPr>
            </a:lvl2pPr>
            <a:lvl3pPr>
              <a:defRPr sz="1600">
                <a:latin typeface="Verdana" charset="0"/>
                <a:ea typeface="Verdana" charset="0"/>
                <a:cs typeface="Verdana" charset="0"/>
              </a:defRPr>
            </a:lvl3pPr>
            <a:lvl4pPr>
              <a:defRPr sz="1600">
                <a:latin typeface="Verdana" charset="0"/>
                <a:ea typeface="Verdana" charset="0"/>
                <a:cs typeface="Verdana" charset="0"/>
              </a:defRPr>
            </a:lvl4pPr>
            <a:lvl5pPr>
              <a:defRPr sz="16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  <a:p>
            <a:pPr lvl="0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9818AF-4E18-0B44-8C3B-BB7A5F98B8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61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37514" y="1211131"/>
            <a:ext cx="7632546" cy="2576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D36D91-0E91-BB4A-8194-EA49E61E33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80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Picture and Cop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90124" y="970838"/>
            <a:ext cx="2987502" cy="28410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*Insert Image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62046" y="1497845"/>
            <a:ext cx="4099921" cy="23140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162046" y="898211"/>
            <a:ext cx="409992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014B60-51D7-404B-9815-DE0EA661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8961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1" y="624637"/>
            <a:ext cx="8075850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8194" y="1658866"/>
            <a:ext cx="5356927" cy="273478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*Insert Graph Here.</a:t>
            </a:r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658867"/>
            <a:ext cx="2535973" cy="27347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  <a:p>
            <a:pPr lvl="0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39270" y="1211102"/>
            <a:ext cx="8075851" cy="27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0AD90C-7396-7F43-AA3D-54E5D23060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8124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0" y="624637"/>
            <a:ext cx="807585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93536" y="1950005"/>
            <a:ext cx="5356927" cy="269249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</a:t>
            </a:r>
            <a:r>
              <a:rPr lang="en-US"/>
              <a:t>Insert Graph Here.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215568"/>
            <a:ext cx="8075851" cy="6455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1B657E-1AE6-2548-8958-5D66C1D2B3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65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 | Call Out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24537" y="1576155"/>
            <a:ext cx="3592004" cy="147732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16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Copy goes here.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Voloratis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repuda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pelignis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consequos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niendi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plibusd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andero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et,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eatus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denisit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soleser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ovidiorum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qui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oditae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rerit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quatat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E1EC26-E0EB-994D-9291-8E17D6E4EDDA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99B04B-69FA-9748-A64D-1E52D36BD989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4544887" y="628650"/>
            <a:ext cx="0" cy="3546088"/>
          </a:xfrm>
          <a:prstGeom prst="line">
            <a:avLst/>
          </a:prstGeom>
          <a:ln w="22225">
            <a:solidFill>
              <a:srgbClr val="A4D6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5">
            <a:extLst>
              <a:ext uri="{FF2B5EF4-FFF2-40B4-BE49-F238E27FC236}">
                <a16:creationId xmlns:a16="http://schemas.microsoft.com/office/drawing/2014/main" id="{C13B7327-FD28-414B-B0BF-5F096B2B31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018" y="1634712"/>
            <a:ext cx="3359363" cy="133882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b="1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Callout or Headline goes in this space.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11C9EB-AA94-E34D-8761-97DC7E3ABF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9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Half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7350" y="617365"/>
            <a:ext cx="3276976" cy="1122911"/>
          </a:xfrm>
          <a:prstGeom prst="rect">
            <a:avLst/>
          </a:prstGeom>
        </p:spPr>
        <p:txBody>
          <a:bodyPr anchor="b"/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87589" y="0"/>
            <a:ext cx="4256410" cy="471929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*Click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7348" y="1740276"/>
            <a:ext cx="3276977" cy="25782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85A7-D857-9442-BA4B-B3E6D7DD0F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D30B91-ADAE-394F-AE37-82AEA0DFD7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429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Caption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3999" cy="471929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	*Click to add full-size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5E9A4B-31CE-2F43-91E7-B9D99AFD04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70576" y="4773168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3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89"/>
            <a:ext cx="7617134" cy="2834005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8B12CBD-2C61-BD40-A053-A51E2AF9B0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10091" y="4692396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333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Da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8EBD6C-11D8-8346-8612-248D62946C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10091" y="4692396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115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>
              <a:solidFill>
                <a:srgbClr val="00314C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</a:t>
            </a:r>
            <a:r>
              <a:rPr lang="en-US"/>
              <a:t>title option </a:t>
            </a:r>
            <a:r>
              <a:rPr lang="en-US" dirty="0"/>
              <a:t>page.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3E90C37-EBAB-5046-9C65-75D15AC65B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10091" y="4692396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5203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title option page.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C8D60C8-A296-B244-9ECC-52C5CB6C4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10091" y="4692396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300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60083B-CC83-EA43-972A-B6DFB83E2E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10091" y="4692396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731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ED6BAC-A45D-7C41-899E-436BDF6B89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10091" y="4692396"/>
            <a:ext cx="3866853" cy="3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02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7756" y="623287"/>
            <a:ext cx="7396120" cy="1790700"/>
          </a:xfrm>
          <a:prstGeom prst="rect">
            <a:avLst/>
          </a:prstGeom>
        </p:spPr>
        <p:txBody>
          <a:bodyPr anchor="b"/>
          <a:lstStyle>
            <a:lvl1pPr algn="l">
              <a:defRPr sz="4000" b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Presentation Title (40pt)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7756" y="2422079"/>
            <a:ext cx="7396120" cy="33206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 (24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57756" y="2911949"/>
            <a:ext cx="7396120" cy="337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Date | Presenter Information (14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pt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 userDrawn="1"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 userDrawn="1"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2B046BC-39F7-4306-945D-CA460198CC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0871" y="3588630"/>
            <a:ext cx="1226009" cy="9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810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90"/>
            <a:ext cx="7617134" cy="218069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DE52F4-6E36-4AC3-8EDE-461F9FD210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1658" y="3718143"/>
            <a:ext cx="1184435" cy="89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91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89"/>
            <a:ext cx="7617134" cy="2834005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7845B6-030C-40C1-B752-16E5A3376E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261" y="4149184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032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36588" y="1211263"/>
            <a:ext cx="7632700" cy="2345139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>
                <a:latin typeface="Verdana" charset="0"/>
                <a:ea typeface="Verdana" charset="0"/>
                <a:cs typeface="Verdana" charset="0"/>
              </a:defRPr>
            </a:lvl2pPr>
            <a:lvl3pPr>
              <a:defRPr sz="1600">
                <a:latin typeface="Verdana" charset="0"/>
                <a:ea typeface="Verdana" charset="0"/>
                <a:cs typeface="Verdana" charset="0"/>
              </a:defRPr>
            </a:lvl3pPr>
            <a:lvl4pPr>
              <a:defRPr sz="1600">
                <a:latin typeface="Verdana" charset="0"/>
                <a:ea typeface="Verdana" charset="0"/>
                <a:cs typeface="Verdana" charset="0"/>
              </a:defRPr>
            </a:lvl4pPr>
            <a:lvl5pPr>
              <a:defRPr sz="16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  <a:p>
            <a:pPr lvl="0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73CAE3-07F9-4AB4-96D7-CDFD7DFFFF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9034" y="3738414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9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36588" y="1211263"/>
            <a:ext cx="7632700" cy="2345139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>
                <a:latin typeface="Verdana" charset="0"/>
                <a:ea typeface="Verdana" charset="0"/>
                <a:cs typeface="Verdana" charset="0"/>
              </a:defRPr>
            </a:lvl2pPr>
            <a:lvl3pPr>
              <a:defRPr sz="1600">
                <a:latin typeface="Verdana" charset="0"/>
                <a:ea typeface="Verdana" charset="0"/>
                <a:cs typeface="Verdana" charset="0"/>
              </a:defRPr>
            </a:lvl3pPr>
            <a:lvl4pPr>
              <a:defRPr sz="1600">
                <a:latin typeface="Verdana" charset="0"/>
                <a:ea typeface="Verdana" charset="0"/>
                <a:cs typeface="Verdana" charset="0"/>
              </a:defRPr>
            </a:lvl4pPr>
            <a:lvl5pPr>
              <a:defRPr sz="16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  <a:p>
            <a:pPr lvl="0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73CAE3-07F9-4AB4-96D7-CDFD7DFFFF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9034" y="3738414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37514" y="1211131"/>
            <a:ext cx="7632546" cy="2576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1F6FA2-6C17-49DC-A018-727750D2C0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57105" y="4014860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859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Picture and Cop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90124" y="970838"/>
            <a:ext cx="2987502" cy="28410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*Insert Image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62046" y="1497845"/>
            <a:ext cx="4099921" cy="23140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162046" y="898211"/>
            <a:ext cx="409992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8B64C3-BEAC-413D-8306-859DAD0436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261" y="3776321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79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1" y="624637"/>
            <a:ext cx="8075850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8194" y="1658866"/>
            <a:ext cx="5356927" cy="273478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*Insert Graph Here.</a:t>
            </a:r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658867"/>
            <a:ext cx="2535973" cy="27347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  <a:p>
            <a:pPr lvl="0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39270" y="1211102"/>
            <a:ext cx="8075851" cy="27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BEF3A0-2F4E-4E13-917F-36D60FBFEC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8629" y="3751021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570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0" y="624637"/>
            <a:ext cx="807585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93536" y="1950005"/>
            <a:ext cx="5356927" cy="269249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</a:t>
            </a:r>
            <a:r>
              <a:rPr lang="en-US"/>
              <a:t>Insert Graph Here.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215568"/>
            <a:ext cx="8075851" cy="6455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B5450B-E5E5-4820-9D1F-5E5AED4FF0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5176" y="3757097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010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 | Call Out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24537" y="1576155"/>
            <a:ext cx="3592004" cy="147732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16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Copy goes here.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Voloratis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repuda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pelignis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consequos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niendi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plibusd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andero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et,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eatus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denisit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soleser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ovidiorum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qui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oditae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rerit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quatat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E1EC26-E0EB-994D-9291-8E17D6E4EDDA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99B04B-69FA-9748-A64D-1E52D36BD989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4544887" y="628650"/>
            <a:ext cx="0" cy="3546088"/>
          </a:xfrm>
          <a:prstGeom prst="line">
            <a:avLst/>
          </a:prstGeom>
          <a:ln w="22225">
            <a:solidFill>
              <a:srgbClr val="A4D6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5">
            <a:extLst>
              <a:ext uri="{FF2B5EF4-FFF2-40B4-BE49-F238E27FC236}">
                <a16:creationId xmlns:a16="http://schemas.microsoft.com/office/drawing/2014/main" id="{C13B7327-FD28-414B-B0BF-5F096B2B31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018" y="1634712"/>
            <a:ext cx="3359363" cy="133882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b="1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Callout or Headline goes in this space.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5B8688-9C13-4BE0-BDD4-1295AFEDAF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4333" y="3732038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11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Half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7350" y="617365"/>
            <a:ext cx="3276976" cy="1122911"/>
          </a:xfrm>
          <a:prstGeom prst="rect">
            <a:avLst/>
          </a:prstGeom>
        </p:spPr>
        <p:txBody>
          <a:bodyPr anchor="b"/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87589" y="0"/>
            <a:ext cx="4256410" cy="471929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*Click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7348" y="1740276"/>
            <a:ext cx="3276977" cy="25782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9D4A-F6A9-EC46-A2DF-BB7FBC55CD1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85A7-D857-9442-BA4B-B3E6D7DD0F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675B3E-B035-4F80-89A1-6A910000E2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561" y="3703126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45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Caption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3999" cy="471929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	*Click to add full-size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CFC90C-B13D-4827-99E0-B1AE873DE6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947" y="3738414"/>
            <a:ext cx="1165229" cy="88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7397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D46C9B-3B4A-46FF-A083-F02FA6E141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56754" y="4158743"/>
            <a:ext cx="1122210" cy="85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487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Da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26FF54-2C9E-4F83-A7D9-2DE6A96C70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0369" y="4126215"/>
            <a:ext cx="1122210" cy="85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4299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>
              <a:solidFill>
                <a:srgbClr val="00314C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</a:t>
            </a:r>
            <a:r>
              <a:rPr lang="en-US"/>
              <a:t>title option </a:t>
            </a:r>
            <a:r>
              <a:rPr lang="en-US" dirty="0"/>
              <a:t>page.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84F927-4CAA-4CF8-A6EF-FABDBCA491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7485" y="4126215"/>
            <a:ext cx="1122210" cy="85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3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37514" y="1211131"/>
            <a:ext cx="7632546" cy="2576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1F6FA2-6C17-49DC-A018-727750D2C0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57105" y="4014860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title option page.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4899CD6-349E-4B33-960A-28C3F86BFC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0368" y="4126215"/>
            <a:ext cx="1122210" cy="85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2754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95EF52-90BC-4C3E-AF36-4DD6CE4BFB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511" y="4126215"/>
            <a:ext cx="1122210" cy="85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060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D6908-55DA-4473-8BD8-70757AFBD2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511" y="4126215"/>
            <a:ext cx="1122210" cy="85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15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Picture and Cop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90124" y="970838"/>
            <a:ext cx="2987502" cy="28410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*Insert Image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62046" y="1497845"/>
            <a:ext cx="4099921" cy="23140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162046" y="898211"/>
            <a:ext cx="409992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8B64C3-BEAC-413D-8306-859DAD0436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261" y="3776321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1" y="624637"/>
            <a:ext cx="8075850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8194" y="1658866"/>
            <a:ext cx="5356927" cy="273478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*Insert Graph Here.</a:t>
            </a:r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658867"/>
            <a:ext cx="2535973" cy="27347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  <a:p>
            <a:pPr lvl="0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39270" y="1211102"/>
            <a:ext cx="8075851" cy="27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BEF3A0-2F4E-4E13-917F-36D60FBFEC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8629" y="3751021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0" y="624637"/>
            <a:ext cx="807585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93536" y="1950005"/>
            <a:ext cx="5356927" cy="269249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</a:t>
            </a:r>
            <a:r>
              <a:rPr lang="en-US"/>
              <a:t>Insert Graph Here.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215568"/>
            <a:ext cx="8075851" cy="6455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B5450B-E5E5-4820-9D1F-5E5AED4FF0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5176" y="3757097"/>
            <a:ext cx="1165229" cy="885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 | Call Out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24537" y="1576155"/>
            <a:ext cx="3592004" cy="147732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16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Copy goes here.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Voloratis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repuda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pelignis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consequos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niendi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plibusd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andero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et,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eatus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denisit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soleser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ovidiorum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qui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oditae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rerit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quatat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E1EC26-E0EB-994D-9291-8E17D6E4EDDA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99B04B-69FA-9748-A64D-1E52D36BD989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4544887" y="628650"/>
            <a:ext cx="0" cy="3546088"/>
          </a:xfrm>
          <a:prstGeom prst="line">
            <a:avLst/>
          </a:prstGeom>
          <a:ln w="22225">
            <a:solidFill>
              <a:srgbClr val="A4D6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5">
            <a:extLst>
              <a:ext uri="{FF2B5EF4-FFF2-40B4-BE49-F238E27FC236}">
                <a16:creationId xmlns:a16="http://schemas.microsoft.com/office/drawing/2014/main" id="{C13B7327-FD28-414B-B0BF-5F096B2B31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018" y="1634712"/>
            <a:ext cx="3359363" cy="133882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b="1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Callout or Headline goes in this space.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5B8688-9C13-4BE0-BDD4-1295AFEDAF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4333" y="3732038"/>
            <a:ext cx="1165229" cy="88539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61233" y="4769645"/>
            <a:ext cx="53578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20485A7-D857-9442-BA4B-B3E6D7DD0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6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70" r:id="rId12"/>
    <p:sldLayoutId id="2147483773" r:id="rId13"/>
    <p:sldLayoutId id="2147483774" r:id="rId14"/>
    <p:sldLayoutId id="2147483777" r:id="rId15"/>
    <p:sldLayoutId id="2147483778" r:id="rId16"/>
    <p:sldLayoutId id="2147483781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85A7-D857-9442-BA4B-B3E6D7DD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8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  <p:sldLayoutId id="2147483804" r:id="rId18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99D4A-F6A9-EC46-A2DF-BB7FBC55CD1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85A7-D857-9442-BA4B-B3E6D7DD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82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D20C-E085-486F-A8F8-F68325674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756" y="332341"/>
            <a:ext cx="7396120" cy="1790700"/>
          </a:xfrm>
        </p:spPr>
        <p:txBody>
          <a:bodyPr/>
          <a:lstStyle/>
          <a:p>
            <a:r>
              <a:rPr lang="en-US" altLang="en-US" sz="2800" dirty="0">
                <a:ea typeface="Trebuchet MS" pitchFamily="34" charset="0"/>
                <a:cs typeface="Trebuchet MS" pitchFamily="34" charset="0"/>
              </a:rPr>
              <a:t>Reducing Hemolysis in Specimen Collection and Processing</a:t>
            </a:r>
            <a:endParaRPr lang="en-US" sz="2800" b="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673195C-34A4-45B7-9A0C-1894792FDFEC}"/>
              </a:ext>
            </a:extLst>
          </p:cNvPr>
          <p:cNvSpPr txBox="1">
            <a:spLocks noChangeArrowheads="1"/>
          </p:cNvSpPr>
          <p:nvPr/>
        </p:nvSpPr>
        <p:spPr>
          <a:xfrm>
            <a:off x="238991" y="2469742"/>
            <a:ext cx="8382000" cy="4044349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  <a:defRPr/>
            </a:pPr>
            <a:r>
              <a:rPr lang="en-US" dirty="0"/>
              <a:t>This presentation was prepared by the  ACL Specimen Collection, Processing, and Exception Handling Technical Advisory Team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en-US" dirty="0"/>
              <a:t>Last reviewed 8/12/2022 SJP/SDV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02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91FE-F731-44A1-8349-13284B3FE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Trebuchet MS" pitchFamily="34" charset="0"/>
                <a:cs typeface="Trebuchet MS" pitchFamily="34" charset="0"/>
              </a:rPr>
              <a:t>Butterflies (also known as: winged infusion sets)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D9EF7-492E-4C96-BDBF-7C9BA3BAF9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588" y="1211263"/>
            <a:ext cx="7632700" cy="3148236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Butterfly usage should be kept to a minimum and used with discretion as they are inherently higher risk for hemolysis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200" dirty="0"/>
              <a:t>When collecting blood cultures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200" dirty="0"/>
              <a:t>When it is a difficult venipuncture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200" dirty="0"/>
              <a:t>Small/difficult veins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200" dirty="0"/>
              <a:t>Hand veins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200" dirty="0"/>
              <a:t>When a patient is insistent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200" dirty="0"/>
              <a:t>Pediatric patient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21 Gauge butterfly is the preferred size to prevent hemolysis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altLang="en-US" sz="1400" dirty="0"/>
              <a:t>Reasons </a:t>
            </a:r>
            <a:r>
              <a:rPr lang="en-US" altLang="en-US" sz="1400" b="1" u="sng" dirty="0"/>
              <a:t>not</a:t>
            </a:r>
            <a:r>
              <a:rPr lang="en-US" altLang="en-US" sz="1400" dirty="0"/>
              <a:t> to use butterflies:</a:t>
            </a:r>
          </a:p>
          <a:p>
            <a:pPr marL="971550" lvl="1" indent="-457200">
              <a:buFont typeface="Wingdings" pitchFamily="2" charset="2"/>
              <a:buChar char="§"/>
            </a:pPr>
            <a:r>
              <a:rPr lang="en-US" altLang="en-US" sz="1050" dirty="0"/>
              <a:t>Butterflies with a gauge of 22 or higher are not indicated for certain types of draws (i.e. potassium) because the smaller diameter of the needle may damage red cells</a:t>
            </a:r>
          </a:p>
          <a:p>
            <a:pPr marL="971550" lvl="1" indent="-457200">
              <a:buFont typeface="Wingdings" pitchFamily="2" charset="2"/>
              <a:buChar char="§"/>
            </a:pPr>
            <a:r>
              <a:rPr lang="en-US" altLang="en-US" sz="1200" dirty="0"/>
              <a:t>Increased risk of needle stick incident</a:t>
            </a:r>
          </a:p>
          <a:p>
            <a:pPr marL="971550" lvl="1" indent="-457200">
              <a:buFont typeface="Wingdings" pitchFamily="2" charset="2"/>
              <a:buChar char="§"/>
            </a:pPr>
            <a:r>
              <a:rPr lang="en-US" altLang="en-US" sz="1200" dirty="0"/>
              <a:t>Higher cost/expense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7E7AA5C-9874-4DF2-82DF-E53B972AF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986" y="210046"/>
            <a:ext cx="1616111" cy="163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02E83581-803B-4659-BB73-F122F8957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111" y="1621285"/>
            <a:ext cx="1306132" cy="130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9AE13F-1A98-4A6D-A503-FCA9F19BD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6005" y="1881205"/>
            <a:ext cx="1134094" cy="158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57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A571-8322-4C13-BE71-F1D6AB7A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Trebuchet MS" pitchFamily="34" charset="0"/>
                <a:cs typeface="Trebuchet MS" pitchFamily="34" charset="0"/>
              </a:rPr>
              <a:t>Butterflies (continued)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09D96-14B9-4B09-A091-53BED7B3C1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Misconceptions: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dirty="0"/>
              <a:t>Drawing multiple tubes is easier with a butterfly.</a:t>
            </a:r>
          </a:p>
          <a:p>
            <a:pPr marL="1314450" lvl="2" indent="-457200">
              <a:buFont typeface="Wingdings" pitchFamily="2" charset="2"/>
              <a:buChar char="§"/>
              <a:defRPr/>
            </a:pPr>
            <a:r>
              <a:rPr lang="en-US" dirty="0"/>
              <a:t>Truth: with proper technique, drawing multiple tubes with a standard, straight needle is the same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dirty="0"/>
              <a:t>Using a butterfly causes less discomfort.</a:t>
            </a:r>
          </a:p>
          <a:p>
            <a:pPr marL="1314450" lvl="2" indent="-457200">
              <a:buFont typeface="Wingdings" pitchFamily="2" charset="2"/>
              <a:buChar char="§"/>
              <a:defRPr/>
            </a:pPr>
            <a:r>
              <a:rPr lang="en-US" dirty="0"/>
              <a:t>Truth: discomfort is caused by poor technique and certainly not by the length of the needle</a:t>
            </a:r>
          </a:p>
          <a:p>
            <a:pPr marL="1314450" lvl="2" indent="-457200">
              <a:buFont typeface="Wingdings" pitchFamily="2" charset="2"/>
              <a:buChar char="§"/>
              <a:defRPr/>
            </a:pPr>
            <a:r>
              <a:rPr lang="en-US" dirty="0"/>
              <a:t>Butterflies are easier to use and control</a:t>
            </a:r>
          </a:p>
          <a:p>
            <a:pPr marL="1657350" lvl="3" indent="-457200">
              <a:buFont typeface="Wingdings" pitchFamily="2" charset="2"/>
              <a:buChar char="§"/>
              <a:defRPr/>
            </a:pPr>
            <a:r>
              <a:rPr lang="en-US" dirty="0"/>
              <a:t>Truth: more accidental needle sticks occur while performing venipunctures with a butterfly (source: </a:t>
            </a:r>
            <a:r>
              <a:rPr lang="en-US" i="1" dirty="0"/>
              <a:t>Medical Data International</a:t>
            </a:r>
            <a:r>
              <a:rPr lang="en-US" dirty="0"/>
              <a:t>)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endParaRPr lang="en-US" dirty="0"/>
          </a:p>
          <a:p>
            <a:pPr marL="741362" lvl="2" indent="0">
              <a:buNone/>
              <a:defRPr/>
            </a:pPr>
            <a:endParaRPr lang="en-US" dirty="0"/>
          </a:p>
          <a:p>
            <a:pPr lvl="2">
              <a:buNone/>
              <a:defRPr/>
            </a:pPr>
            <a:r>
              <a:rPr lang="en-US" dirty="0"/>
              <a:t>	</a:t>
            </a:r>
          </a:p>
          <a:p>
            <a:pPr lvl="2"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682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E594-D830-4562-8BD5-B68635F48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70" y="489724"/>
            <a:ext cx="7633318" cy="590931"/>
          </a:xfrm>
        </p:spPr>
        <p:txBody>
          <a:bodyPr/>
          <a:lstStyle/>
          <a:p>
            <a:r>
              <a:rPr lang="en-US" altLang="en-US" dirty="0">
                <a:ea typeface="Trebuchet MS" pitchFamily="34" charset="0"/>
                <a:cs typeface="Trebuchet MS" pitchFamily="34" charset="0"/>
              </a:rPr>
              <a:t>Positive Patient Outcomes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1BF9B-1BB6-4D12-AC5D-2621153D78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588" y="1211263"/>
            <a:ext cx="7632700" cy="2851582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Increased Patient Safety by: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dirty="0"/>
              <a:t> Providing timely test results and treatment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dirty="0"/>
              <a:t> Providing successful venipunctures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dirty="0"/>
              <a:t> Following best practices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Increased Patient Satisfaction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Increased Physician Satisfaction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106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287799-838B-41F1-A9A8-9B47F59D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3522"/>
            <a:ext cx="7886700" cy="1588127"/>
          </a:xfrm>
        </p:spPr>
        <p:txBody>
          <a:bodyPr/>
          <a:lstStyle/>
          <a:p>
            <a:r>
              <a:rPr lang="en-US" dirty="0"/>
              <a:t>Reducing Hemolysis in Specimen Collection and Processing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4DEFF9F-1822-476A-99BA-341B01D3A5E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47900"/>
            <a:ext cx="8382000" cy="452596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  <a:defRPr/>
            </a:pPr>
            <a:r>
              <a:rPr lang="en-US" dirty="0">
                <a:solidFill>
                  <a:schemeClr val="bg1"/>
                </a:solidFill>
              </a:rPr>
              <a:t>This presentation was prepared by the  ACL Specimen Collection, Processing, and Exception Handling Technical Advisory Team</a:t>
            </a:r>
          </a:p>
          <a:p>
            <a:pPr marL="0" indent="0" algn="ctr">
              <a:buFont typeface="Wingdings 2" pitchFamily="18" charset="2"/>
              <a:buNone/>
              <a:defRPr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en-US" dirty="0">
                <a:solidFill>
                  <a:schemeClr val="bg1"/>
                </a:solidFill>
              </a:rPr>
              <a:t>Last reviewed 8/12/2022 SJP/SDV</a:t>
            </a:r>
          </a:p>
          <a:p>
            <a:pPr>
              <a:defRPr/>
            </a:pPr>
            <a:endParaRPr lang="en-US" dirty="0">
              <a:solidFill>
                <a:schemeClr val="bg1"/>
              </a:solidFill>
            </a:endParaRPr>
          </a:p>
          <a:p>
            <a:pPr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38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171DEE-60AA-4463-A0A1-361037F9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2" y="637458"/>
            <a:ext cx="7617134" cy="590931"/>
          </a:xfrm>
        </p:spPr>
        <p:txBody>
          <a:bodyPr/>
          <a:lstStyle/>
          <a:p>
            <a:r>
              <a:rPr lang="en-US" altLang="en-US" dirty="0">
                <a:ea typeface="Trebuchet MS" pitchFamily="34" charset="0"/>
                <a:cs typeface="Trebuchet MS" pitchFamily="34" charset="0"/>
              </a:rPr>
              <a:t>Objectives: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640E5-F148-4B78-B4A9-6E3D775CAD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This presentation applies to new and experienced phlebotomists, laboratory assistants, and all team members involved in collection or processing of blood specimens.</a:t>
            </a:r>
          </a:p>
          <a:p>
            <a:pPr>
              <a:defRPr/>
            </a:pPr>
            <a:endParaRPr lang="en-US" dirty="0"/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Improve patient safety by reducing specimen rejection due to hemolysis to ensure accurate results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Define hemolysis and its causes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Tips for prevention and reduction of hemolysis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Tips for specimen processing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Best practices when using butterfly/wing-set collection devices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0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0750A-8070-48F4-A43B-D065F3AF4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2" y="324734"/>
            <a:ext cx="7633318" cy="590931"/>
          </a:xfrm>
        </p:spPr>
        <p:txBody>
          <a:bodyPr/>
          <a:lstStyle/>
          <a:p>
            <a:r>
              <a:rPr lang="en-US" altLang="en-US" dirty="0">
                <a:ea typeface="Trebuchet MS" pitchFamily="34" charset="0"/>
                <a:cs typeface="Trebuchet MS" pitchFamily="34" charset="0"/>
              </a:rPr>
              <a:t>What is Hemolysis?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EBB5C-7FCF-4FE4-9136-259037C2CB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588" y="1211263"/>
            <a:ext cx="7632700" cy="3283464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000" dirty="0"/>
              <a:t>Hemolysis is the rupture of red blood cells and the release of intracellular contents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000" dirty="0"/>
              <a:t>Hemolysis is mainly caused by:</a:t>
            </a:r>
          </a:p>
          <a:p>
            <a:pPr marL="976313" lvl="2" indent="-457200">
              <a:buFont typeface="Wingdings" pitchFamily="2" charset="2"/>
              <a:buChar char="§"/>
              <a:defRPr/>
            </a:pPr>
            <a:r>
              <a:rPr lang="en-US" sz="1800" dirty="0"/>
              <a:t>Improper specimen collection</a:t>
            </a:r>
          </a:p>
          <a:p>
            <a:pPr marL="976313" lvl="2" indent="-457200">
              <a:buFont typeface="Wingdings" pitchFamily="2" charset="2"/>
              <a:buChar char="§"/>
              <a:defRPr/>
            </a:pPr>
            <a:r>
              <a:rPr lang="en-US" sz="1800" dirty="0"/>
              <a:t>Improper specimen handling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000" dirty="0"/>
              <a:t>Minor causes of hemolysis:</a:t>
            </a:r>
          </a:p>
          <a:p>
            <a:pPr marL="1028700" lvl="2" indent="-457200">
              <a:buFont typeface="Wingdings" pitchFamily="2" charset="2"/>
              <a:buChar char="§"/>
              <a:defRPr/>
            </a:pPr>
            <a:r>
              <a:rPr lang="en-US" sz="2000" dirty="0"/>
              <a:t>Hemolytic anemia and certain disease states in patient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000" dirty="0"/>
              <a:t>If serum/plasma is a pink/red color it is typically       an indication of hemolysis</a:t>
            </a:r>
          </a:p>
        </p:txBody>
      </p:sp>
    </p:spTree>
    <p:extLst>
      <p:ext uri="{BB962C8B-B14F-4D97-AF65-F5344CB8AC3E}">
        <p14:creationId xmlns:p14="http://schemas.microsoft.com/office/powerpoint/2010/main" val="4952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FB9DC-F796-42FA-9162-8DFB1DF3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Possible Outcomes if Best Practices Are Not Followed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6EE2F-6002-44FB-AB36-83D2F870D9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Patient safety is compromised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Testing delay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Delay in treatment / diagnosis / discharge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Redraws / additional patient sticks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Rework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Patient Dissatisfaction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/>
              <a:t>Physician Dissatisfaction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9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49A3B-0984-4663-BD2E-D23D8F469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Trebuchet MS" pitchFamily="34" charset="0"/>
                <a:cs typeface="Trebuchet MS" pitchFamily="34" charset="0"/>
              </a:rPr>
              <a:t>Venipuncture Best Practices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CB733-2BA0-475F-B88E-C3F9195E42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588" y="1211263"/>
            <a:ext cx="7632700" cy="3122478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Recommended needle size is 21 gauge. Smaller gauges may be used in difficult or pediatric venipuncture situations, but have higher chance of hemolysis.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Cleanse site with alcohol and allow site to air dry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Never leave tourniquet on for more than 60 seconds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Patient should be asked to close their hand </a:t>
            </a:r>
            <a:r>
              <a:rPr lang="en-US" sz="1400" u="sng" dirty="0"/>
              <a:t>without</a:t>
            </a:r>
            <a:r>
              <a:rPr lang="en-US" sz="1400" dirty="0"/>
              <a:t> clenching or pumping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Instruct patient to open hand once blood starts flowing into vacutainer tube(s)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Avoid slow draws/poor blood flow from improperly positioned needles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In the event a syringe needs to be used for the collection, the plunger must be pulled back slowly and gently to prevent hemolysis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78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645BC-0F8C-4C4F-B24C-EBE0D1FF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2" y="324734"/>
            <a:ext cx="7633318" cy="590931"/>
          </a:xfrm>
        </p:spPr>
        <p:txBody>
          <a:bodyPr/>
          <a:lstStyle/>
          <a:p>
            <a:r>
              <a:rPr lang="en-US" altLang="en-US" sz="2400" dirty="0">
                <a:ea typeface="Trebuchet MS" pitchFamily="34" charset="0"/>
                <a:cs typeface="Trebuchet MS" pitchFamily="34" charset="0"/>
              </a:rPr>
              <a:t>Venipuncture Best Practices (continued)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C6318-9F83-4E2F-B965-7044C1FB7E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0139" y="929193"/>
            <a:ext cx="7632700" cy="3335191"/>
          </a:xfrm>
        </p:spPr>
        <p:txBody>
          <a:bodyPr/>
          <a:lstStyle/>
          <a:p>
            <a:pPr>
              <a:defRPr/>
            </a:pPr>
            <a:r>
              <a:rPr lang="en-US" dirty="0"/>
              <a:t>Tubes must be collected via venipuncture in the correct order of draw to avoid contamination from preceding tube: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Blood Cultures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Blue top tubes (sodium citrate)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Gold top tubes (serum tube with or without gel)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Red top tubes (serum tube without gel)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Green tubes (heparin gel)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Green tubes (heparin no gel)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Lavender top tubes (EDTA)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Pink top tubes (EDTA)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Gray top tubes (glycolytic inhibitor)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Royal blue top tubes(with or without additive)</a:t>
            </a:r>
          </a:p>
          <a:p>
            <a:endParaRPr lang="en-US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6E831E-64B0-4C06-95D5-D2D80DA9C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980" y="1374232"/>
            <a:ext cx="1588040" cy="228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D8EF-E5BE-4314-825C-8396D687F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2" y="786399"/>
            <a:ext cx="7633318" cy="424732"/>
          </a:xfrm>
        </p:spPr>
        <p:txBody>
          <a:bodyPr/>
          <a:lstStyle/>
          <a:p>
            <a:r>
              <a:rPr lang="en-US" altLang="en-US" sz="2400" dirty="0">
                <a:ea typeface="Trebuchet MS" pitchFamily="34" charset="0"/>
                <a:cs typeface="Trebuchet MS" pitchFamily="34" charset="0"/>
              </a:rPr>
              <a:t>Venipuncture Best Practices (continued)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DED0B-CFC0-4CB5-9F6C-1E5F3AD85B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588" y="1211264"/>
            <a:ext cx="4418370" cy="2813384"/>
          </a:xfrm>
        </p:spPr>
        <p:txBody>
          <a:bodyPr/>
          <a:lstStyle/>
          <a:p>
            <a:pPr marL="171450" lvl="0" indent="-171450">
              <a:defRPr/>
            </a:pPr>
            <a:r>
              <a:rPr lang="en-US" sz="1100" dirty="0">
                <a:solidFill>
                  <a:srgbClr val="000000"/>
                </a:solidFill>
              </a:rPr>
              <a:t>Any additional tubes, for example (ACD Yellow, </a:t>
            </a:r>
            <a:r>
              <a:rPr lang="en-US" sz="1100" dirty="0" err="1">
                <a:solidFill>
                  <a:srgbClr val="000000"/>
                </a:solidFill>
              </a:rPr>
              <a:t>Quantiferon</a:t>
            </a:r>
            <a:r>
              <a:rPr lang="en-US" sz="1100" dirty="0">
                <a:solidFill>
                  <a:srgbClr val="000000"/>
                </a:solidFill>
              </a:rPr>
              <a:t> Kit, etc..)</a:t>
            </a:r>
          </a:p>
          <a:p>
            <a:pPr lvl="0">
              <a:defRPr/>
            </a:pPr>
            <a:r>
              <a:rPr lang="en-US" sz="1100" dirty="0">
                <a:solidFill>
                  <a:srgbClr val="000000"/>
                </a:solidFill>
              </a:rPr>
              <a:t>Note: If a winged butterfly set is used and a coagulation tube needs to be drawn and a blood culture sample is not required, use a no-additive or sodium citrate discard tube first.</a:t>
            </a:r>
          </a:p>
          <a:p>
            <a:pPr lvl="0">
              <a:defRPr/>
            </a:pPr>
            <a:r>
              <a:rPr lang="en-US" sz="1100" dirty="0">
                <a:solidFill>
                  <a:srgbClr val="000000"/>
                </a:solidFill>
              </a:rPr>
              <a:t>Note: If a capillary collection is completed, the order of draw is: EDTA &gt; Lithium Heparin (no gel) &gt; Lithium Heparin (with gel) &gt; Sodium Fluoride &gt; Clot Activator and gel for serum separation &gt; No Additive.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7C7058-6C6F-4FB8-8237-4E91CF563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235" y="1276720"/>
            <a:ext cx="1859441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285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29569-5A22-469C-BEF0-2BF53AAE8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70" y="284636"/>
            <a:ext cx="7633318" cy="590931"/>
          </a:xfrm>
        </p:spPr>
        <p:txBody>
          <a:bodyPr/>
          <a:lstStyle/>
          <a:p>
            <a:r>
              <a:rPr lang="en-US" altLang="en-US" sz="2400" dirty="0">
                <a:ea typeface="Trebuchet MS" pitchFamily="34" charset="0"/>
                <a:cs typeface="Trebuchet MS" pitchFamily="34" charset="0"/>
              </a:rPr>
              <a:t>Venipuncture Best Practices (continued)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E7398-75E4-482F-94A9-5DB0B66F6C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5970" y="895534"/>
            <a:ext cx="7632700" cy="3296539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altLang="en-US" sz="1400" dirty="0"/>
              <a:t>Immediately after each tube is filled, invert tubes </a:t>
            </a:r>
            <a:r>
              <a:rPr lang="en-US" altLang="en-US" sz="1400" b="1" u="sng" dirty="0"/>
              <a:t>gently</a:t>
            </a:r>
            <a:r>
              <a:rPr lang="en-US" altLang="en-US" sz="1400" dirty="0"/>
              <a:t> the appropriate # of times to ensure thorough mixing:</a:t>
            </a:r>
            <a:endParaRPr lang="en-US" altLang="en-US" sz="1400" b="1" u="sng" dirty="0"/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400" dirty="0"/>
              <a:t>Blue 3-4 times each</a:t>
            </a:r>
          </a:p>
          <a:p>
            <a:pPr marL="976313" lvl="2" indent="-457200">
              <a:buFont typeface="Wingdings" pitchFamily="2" charset="2"/>
              <a:buChar char="§"/>
              <a:defRPr/>
            </a:pPr>
            <a:r>
              <a:rPr lang="en-US" altLang="en-US" sz="1400" dirty="0"/>
              <a:t>Gold/Red 5 times each</a:t>
            </a:r>
          </a:p>
          <a:p>
            <a:pPr marL="976313" lvl="2" indent="-457200">
              <a:buFont typeface="Wingdings" pitchFamily="2" charset="2"/>
              <a:buChar char="§"/>
              <a:defRPr/>
            </a:pPr>
            <a:r>
              <a:rPr lang="en-US" altLang="en-US" sz="1400" dirty="0"/>
              <a:t>All other tube types 8 times each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altLang="en-US" sz="1400" b="1" dirty="0"/>
              <a:t>*DO NOT SHAKE TUBES!*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400" dirty="0"/>
              <a:t>Red cells can be damaged and release potassium and other cell contents that can impact results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altLang="en-US" sz="1400" dirty="0" err="1"/>
              <a:t>Quantiferon</a:t>
            </a:r>
            <a:r>
              <a:rPr lang="en-US" altLang="en-US" sz="1400" dirty="0"/>
              <a:t> Collection Kit is an exception</a:t>
            </a:r>
          </a:p>
          <a:p>
            <a:pPr lvl="1" indent="0">
              <a:buNone/>
              <a:defRPr/>
            </a:pPr>
            <a:endParaRPr lang="en-US" altLang="en-US" sz="1400" dirty="0"/>
          </a:p>
          <a:p>
            <a:pPr marL="0" indent="0">
              <a:buNone/>
              <a:defRPr/>
            </a:pPr>
            <a:r>
              <a:rPr lang="en-US" sz="1400" dirty="0"/>
              <a:t>Note: If not properly mixed, fine clots may form in tubes containing anticoagulants that may seriously interfere with all testing.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B015A9-7304-4F69-8D50-52DDA2728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3948" y="1209198"/>
            <a:ext cx="1246163" cy="146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57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CA0F-1ED4-465D-B547-31C65041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2" y="388380"/>
            <a:ext cx="7633318" cy="590931"/>
          </a:xfrm>
        </p:spPr>
        <p:txBody>
          <a:bodyPr/>
          <a:lstStyle/>
          <a:p>
            <a:r>
              <a:rPr lang="en-US" altLang="en-US" sz="2800" dirty="0">
                <a:ea typeface="Trebuchet MS" pitchFamily="34" charset="0"/>
                <a:cs typeface="Trebuchet MS" pitchFamily="34" charset="0"/>
              </a:rPr>
              <a:t>Processing Best Practices</a:t>
            </a: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6CAE8-4EED-4BF9-B377-9C3B8525FD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US" altLang="en-US" sz="1400" dirty="0"/>
              <a:t>Allow gel top tubes to clot in an upright position for 30 minutes at room temperature; no longer than 2 hours before centrifuging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altLang="en-US" sz="1400" dirty="0"/>
              <a:t>Allow red top tubes to clot in an upright position for 60 minutes at room temperature; no longer than 2 hours before centrifuging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altLang="en-US" sz="1400" dirty="0"/>
              <a:t>Specimens must be centrifuged for the appropriate time at the appropriate speed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altLang="en-US" sz="1400" b="1" dirty="0"/>
              <a:t>Do not</a:t>
            </a:r>
            <a:r>
              <a:rPr lang="en-US" altLang="en-US" sz="1400" dirty="0"/>
              <a:t> re-spin blood in a gel tube after it has been centrifuged to recover additional serum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Do not refrigerate specimens prior to centrifugation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sz="1400" dirty="0"/>
              <a:t>Refrigeration will elevate potassium levels quickly, significantly, and irreversibly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1400" dirty="0"/>
              <a:t>Do not freeze blood in a gel tube or freeze a serum aliquot if red cells         are present.</a:t>
            </a:r>
          </a:p>
          <a:p>
            <a:pPr marL="971550" lvl="1" indent="-457200">
              <a:buFont typeface="Wingdings" pitchFamily="2" charset="2"/>
              <a:buChar char="§"/>
              <a:defRPr/>
            </a:pPr>
            <a:r>
              <a:rPr lang="en-US" sz="1400" dirty="0"/>
              <a:t>Freezing will release potassium from red cells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930202"/>
      </p:ext>
    </p:extLst>
  </p:cSld>
  <p:clrMapOvr>
    <a:masterClrMapping/>
  </p:clrMapOvr>
</p:sld>
</file>

<file path=ppt/theme/theme1.xml><?xml version="1.0" encoding="utf-8"?>
<a:theme xmlns:a="http://schemas.openxmlformats.org/drawingml/2006/main" name="AAH Theme">
  <a:themeElements>
    <a:clrScheme name="AAH Brand Colors 2019">
      <a:dk1>
        <a:srgbClr val="000000"/>
      </a:dk1>
      <a:lt1>
        <a:srgbClr val="FFFFFF"/>
      </a:lt1>
      <a:dk2>
        <a:srgbClr val="00304B"/>
      </a:dk2>
      <a:lt2>
        <a:srgbClr val="A3A8AB"/>
      </a:lt2>
      <a:accent1>
        <a:srgbClr val="4A1852"/>
      </a:accent1>
      <a:accent2>
        <a:srgbClr val="00A5D5"/>
      </a:accent2>
      <a:accent3>
        <a:srgbClr val="004239"/>
      </a:accent3>
      <a:accent4>
        <a:srgbClr val="A1CB67"/>
      </a:accent4>
      <a:accent5>
        <a:srgbClr val="ED9F33"/>
      </a:accent5>
      <a:accent6>
        <a:srgbClr val="B43984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H Theme" id="{AC0099BC-DA7D-2145-956E-AA7DB1F3AC17}" vid="{BE8CB45D-4617-B54D-96AF-9536AE24182E}"/>
    </a:ext>
  </a:extLst>
</a:theme>
</file>

<file path=ppt/theme/theme2.xml><?xml version="1.0" encoding="utf-8"?>
<a:theme xmlns:a="http://schemas.openxmlformats.org/drawingml/2006/main" name="1_AAH Theme">
  <a:themeElements>
    <a:clrScheme name="AAH Brand Colors 2019">
      <a:dk1>
        <a:srgbClr val="000000"/>
      </a:dk1>
      <a:lt1>
        <a:srgbClr val="FFFFFF"/>
      </a:lt1>
      <a:dk2>
        <a:srgbClr val="00304B"/>
      </a:dk2>
      <a:lt2>
        <a:srgbClr val="A3A8AB"/>
      </a:lt2>
      <a:accent1>
        <a:srgbClr val="4A1852"/>
      </a:accent1>
      <a:accent2>
        <a:srgbClr val="00A5D5"/>
      </a:accent2>
      <a:accent3>
        <a:srgbClr val="004239"/>
      </a:accent3>
      <a:accent4>
        <a:srgbClr val="A1CB67"/>
      </a:accent4>
      <a:accent5>
        <a:srgbClr val="ED9F33"/>
      </a:accent5>
      <a:accent6>
        <a:srgbClr val="B43984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H Theme" id="{AC0099BC-DA7D-2145-956E-AA7DB1F3AC17}" vid="{BE8CB45D-4617-B54D-96AF-9536AE24182E}"/>
    </a:ext>
  </a:extLst>
</a:theme>
</file>

<file path=ppt/theme/theme3.xml><?xml version="1.0" encoding="utf-8"?>
<a:theme xmlns:a="http://schemas.openxmlformats.org/drawingml/2006/main" name="2_AAH Theme">
  <a:themeElements>
    <a:clrScheme name="AAH Brand Colors 2019">
      <a:dk1>
        <a:srgbClr val="000000"/>
      </a:dk1>
      <a:lt1>
        <a:srgbClr val="FFFFFF"/>
      </a:lt1>
      <a:dk2>
        <a:srgbClr val="00304B"/>
      </a:dk2>
      <a:lt2>
        <a:srgbClr val="A3A8AB"/>
      </a:lt2>
      <a:accent1>
        <a:srgbClr val="4A1852"/>
      </a:accent1>
      <a:accent2>
        <a:srgbClr val="00A5D5"/>
      </a:accent2>
      <a:accent3>
        <a:srgbClr val="004239"/>
      </a:accent3>
      <a:accent4>
        <a:srgbClr val="A1CB67"/>
      </a:accent4>
      <a:accent5>
        <a:srgbClr val="ED9F33"/>
      </a:accent5>
      <a:accent6>
        <a:srgbClr val="B43984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H Theme" id="{AC0099BC-DA7D-2145-956E-AA7DB1F3AC17}" vid="{BE8CB45D-4617-B54D-96AF-9536AE24182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E78633302FBB48AD1C32CB279B745C" ma:contentTypeVersion="4" ma:contentTypeDescription="Create a new document." ma:contentTypeScope="" ma:versionID="8a3181b6c126a199114f2660553ef101">
  <xsd:schema xmlns:xsd="http://www.w3.org/2001/XMLSchema" xmlns:xs="http://www.w3.org/2001/XMLSchema" xmlns:p="http://schemas.microsoft.com/office/2006/metadata/properties" xmlns:ns2="f6247f28-73b9-4026-a7e8-b8cb3136828b" xmlns:ns3="6a7e8ca4-6166-4299-9e82-4ab810cb22db" targetNamespace="http://schemas.microsoft.com/office/2006/metadata/properties" ma:root="true" ma:fieldsID="40d38815b505f2d4ee482a60a2d5f20c" ns2:_="" ns3:_="">
    <xsd:import namespace="f6247f28-73b9-4026-a7e8-b8cb3136828b"/>
    <xsd:import namespace="6a7e8ca4-6166-4299-9e82-4ab810cb22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247f28-73b9-4026-a7e8-b8cb313682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e8ca4-6166-4299-9e82-4ab810cb22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AAE4C8-29AE-4226-B884-A085F221CC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19858F-3AD2-42D5-A299-28C9F2AFA1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247f28-73b9-4026-a7e8-b8cb3136828b"/>
    <ds:schemaRef ds:uri="6a7e8ca4-6166-4299-9e82-4ab810cb2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C0D720-5885-4B5E-B756-FB5234168B35}">
  <ds:schemaRefs>
    <ds:schemaRef ds:uri="f6247f28-73b9-4026-a7e8-b8cb3136828b"/>
    <ds:schemaRef ds:uri="http://purl.org/dc/terms/"/>
    <ds:schemaRef ds:uri="http://schemas.openxmlformats.org/package/2006/metadata/core-properties"/>
    <ds:schemaRef ds:uri="http://purl.org/dc/dcmitype/"/>
    <ds:schemaRef ds:uri="6a7e8ca4-6166-4299-9e82-4ab810cb22db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972</Words>
  <Application>Microsoft Office PowerPoint</Application>
  <PresentationFormat>On-screen Show (16:9)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Verdana</vt:lpstr>
      <vt:lpstr>Wingdings</vt:lpstr>
      <vt:lpstr>Wingdings 2</vt:lpstr>
      <vt:lpstr>AAH Theme</vt:lpstr>
      <vt:lpstr>1_AAH Theme</vt:lpstr>
      <vt:lpstr>2_AAH Theme</vt:lpstr>
      <vt:lpstr>Reducing Hemolysis in Specimen Collection and Processing</vt:lpstr>
      <vt:lpstr>Objectives:</vt:lpstr>
      <vt:lpstr>What is Hemolysis?</vt:lpstr>
      <vt:lpstr>Possible Outcomes if Best Practices Are Not Followed </vt:lpstr>
      <vt:lpstr>Venipuncture Best Practices</vt:lpstr>
      <vt:lpstr>Venipuncture Best Practices (continued)</vt:lpstr>
      <vt:lpstr>Venipuncture Best Practices (continued)</vt:lpstr>
      <vt:lpstr>Venipuncture Best Practices (continued)</vt:lpstr>
      <vt:lpstr>Processing Best Practices</vt:lpstr>
      <vt:lpstr>Butterflies (also known as: winged infusion sets)</vt:lpstr>
      <vt:lpstr>Butterflies (continued)</vt:lpstr>
      <vt:lpstr>Positive Patient Outcomes</vt:lpstr>
      <vt:lpstr>Reducing Hemolysis in Specimen Collection and Processing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&amp; I Moment  Inclusion starts with “I”</dc:title>
  <dc:creator>Kau, Garrett</dc:creator>
  <cp:lastModifiedBy>Susan Vainisi</cp:lastModifiedBy>
  <cp:revision>25</cp:revision>
  <dcterms:created xsi:type="dcterms:W3CDTF">2021-05-10T15:24:24Z</dcterms:created>
  <dcterms:modified xsi:type="dcterms:W3CDTF">2022-09-13T15:43:49Z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0x010100BFE78633302FBB48AD1C32CB279B745C</vt:lpwstr>
  </property>
</Properties>
</file>