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handoutMasterIdLst>
    <p:handoutMasterId r:id="rId13"/>
  </p:handoutMasterIdLst>
  <p:sldIdLst>
    <p:sldId id="257" r:id="rId6"/>
    <p:sldId id="260" r:id="rId7"/>
    <p:sldId id="261" r:id="rId8"/>
    <p:sldId id="258" r:id="rId9"/>
    <p:sldId id="259" r:id="rId10"/>
    <p:sldId id="263" r:id="rId11"/>
    <p:sldId id="262"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99" d="100"/>
          <a:sy n="99" d="100"/>
        </p:scale>
        <p:origin x="1507"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D341B65-4115-4DD4-BF74-A3CD654CC6B9}"/>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11267" name="Rectangle 3">
            <a:extLst>
              <a:ext uri="{FF2B5EF4-FFF2-40B4-BE49-F238E27FC236}">
                <a16:creationId xmlns:a16="http://schemas.microsoft.com/office/drawing/2014/main" id="{45ADE619-9AC0-4E4C-B668-BF981CE0F623}"/>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11268" name="Rectangle 4">
            <a:extLst>
              <a:ext uri="{FF2B5EF4-FFF2-40B4-BE49-F238E27FC236}">
                <a16:creationId xmlns:a16="http://schemas.microsoft.com/office/drawing/2014/main" id="{BFEBB451-088E-4E60-91F0-386F0E565811}"/>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11269" name="Rectangle 5">
            <a:extLst>
              <a:ext uri="{FF2B5EF4-FFF2-40B4-BE49-F238E27FC236}">
                <a16:creationId xmlns:a16="http://schemas.microsoft.com/office/drawing/2014/main" id="{FB9C60FD-B7B8-44D8-BA2F-0A8BB5FCF568}"/>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79C5B28-5D45-4D96-BD1F-2B0C5E3EE07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6B343-72E9-4E7E-9E3A-D16F7CEF97BC}"/>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1C1F2E6-9611-454E-A22B-6C52C298AEF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47817B67-1A0E-4906-A8E0-B02B1AF99C3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345E0CC-51AF-4767-B25B-54494CDEE84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50E99C12-59DE-4F67-A821-EE38997D2C72}"/>
              </a:ext>
            </a:extLst>
          </p:cNvPr>
          <p:cNvSpPr>
            <a:spLocks noGrp="1" noChangeArrowheads="1"/>
          </p:cNvSpPr>
          <p:nvPr>
            <p:ph type="sldNum" sz="quarter" idx="12"/>
          </p:nvPr>
        </p:nvSpPr>
        <p:spPr>
          <a:ln/>
        </p:spPr>
        <p:txBody>
          <a:bodyPr/>
          <a:lstStyle>
            <a:lvl1pPr>
              <a:defRPr/>
            </a:lvl1pPr>
          </a:lstStyle>
          <a:p>
            <a:pPr>
              <a:defRPr/>
            </a:pPr>
            <a:fld id="{8138AAA9-97E4-4B11-A112-0E2733EA369B}" type="slidenum">
              <a:rPr lang="en-US" altLang="en-US"/>
              <a:pPr>
                <a:defRPr/>
              </a:pPr>
              <a:t>‹#›</a:t>
            </a:fld>
            <a:endParaRPr lang="en-US" altLang="en-US"/>
          </a:p>
        </p:txBody>
      </p:sp>
    </p:spTree>
    <p:extLst>
      <p:ext uri="{BB962C8B-B14F-4D97-AF65-F5344CB8AC3E}">
        <p14:creationId xmlns:p14="http://schemas.microsoft.com/office/powerpoint/2010/main" val="2779954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9C822-2858-47FE-8235-6D61EF72F27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C8DD98-BF60-49AD-AB4D-8E9C818E4F0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F07E36D-04F1-4868-9CF2-7B3A6E9B268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497E564F-BEC5-4BC6-B55F-491B8075118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38F4F665-6C5D-4187-ABE4-4E923A11B87F}"/>
              </a:ext>
            </a:extLst>
          </p:cNvPr>
          <p:cNvSpPr>
            <a:spLocks noGrp="1" noChangeArrowheads="1"/>
          </p:cNvSpPr>
          <p:nvPr>
            <p:ph type="sldNum" sz="quarter" idx="12"/>
          </p:nvPr>
        </p:nvSpPr>
        <p:spPr>
          <a:ln/>
        </p:spPr>
        <p:txBody>
          <a:bodyPr/>
          <a:lstStyle>
            <a:lvl1pPr>
              <a:defRPr/>
            </a:lvl1pPr>
          </a:lstStyle>
          <a:p>
            <a:pPr>
              <a:defRPr/>
            </a:pPr>
            <a:fld id="{5D5AB0C7-7688-471C-A7E7-3BE0A1290780}" type="slidenum">
              <a:rPr lang="en-US" altLang="en-US"/>
              <a:pPr>
                <a:defRPr/>
              </a:pPr>
              <a:t>‹#›</a:t>
            </a:fld>
            <a:endParaRPr lang="en-US" altLang="en-US"/>
          </a:p>
        </p:txBody>
      </p:sp>
    </p:spTree>
    <p:extLst>
      <p:ext uri="{BB962C8B-B14F-4D97-AF65-F5344CB8AC3E}">
        <p14:creationId xmlns:p14="http://schemas.microsoft.com/office/powerpoint/2010/main" val="296975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40BB72-30AB-41C3-8ABA-526B06DD91E0}"/>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0627F9-61FA-4D3B-8BAE-234A20E63287}"/>
              </a:ext>
            </a:extLst>
          </p:cNvPr>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DBCD90D-7E03-427C-9316-E6F1452E351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B098F1C-B657-498D-9486-9E7E67D6EC3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0F23D8D0-3980-4EFD-9A33-532DDF7829DA}"/>
              </a:ext>
            </a:extLst>
          </p:cNvPr>
          <p:cNvSpPr>
            <a:spLocks noGrp="1" noChangeArrowheads="1"/>
          </p:cNvSpPr>
          <p:nvPr>
            <p:ph type="sldNum" sz="quarter" idx="12"/>
          </p:nvPr>
        </p:nvSpPr>
        <p:spPr>
          <a:ln/>
        </p:spPr>
        <p:txBody>
          <a:bodyPr/>
          <a:lstStyle>
            <a:lvl1pPr>
              <a:defRPr/>
            </a:lvl1pPr>
          </a:lstStyle>
          <a:p>
            <a:pPr>
              <a:defRPr/>
            </a:pPr>
            <a:fld id="{45974DE0-13D0-46F4-BD49-3ACBA572689A}" type="slidenum">
              <a:rPr lang="en-US" altLang="en-US"/>
              <a:pPr>
                <a:defRPr/>
              </a:pPr>
              <a:t>‹#›</a:t>
            </a:fld>
            <a:endParaRPr lang="en-US" altLang="en-US"/>
          </a:p>
        </p:txBody>
      </p:sp>
    </p:spTree>
    <p:extLst>
      <p:ext uri="{BB962C8B-B14F-4D97-AF65-F5344CB8AC3E}">
        <p14:creationId xmlns:p14="http://schemas.microsoft.com/office/powerpoint/2010/main" val="2447334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2F53D-A4AF-4BDF-B003-02223A742A2A}"/>
              </a:ext>
            </a:extLst>
          </p:cNvPr>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32A183FC-7AED-4BFC-8492-D672E8BE34DB}"/>
              </a:ext>
            </a:extLst>
          </p:cNvPr>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90D3D8-85A7-47FE-820E-AE1F0D615823}"/>
              </a:ext>
            </a:extLst>
          </p:cNvPr>
          <p:cNvSpPr>
            <a:spLocks noGrp="1"/>
          </p:cNvSpPr>
          <p:nvPr>
            <p:ph sz="quarter" idx="2"/>
          </p:nvPr>
        </p:nvSpPr>
        <p:spPr>
          <a:xfrm>
            <a:off x="4648200" y="1600200"/>
            <a:ext cx="4038600" cy="2185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a:extLst>
              <a:ext uri="{FF2B5EF4-FFF2-40B4-BE49-F238E27FC236}">
                <a16:creationId xmlns:a16="http://schemas.microsoft.com/office/drawing/2014/main" id="{BCAD3739-8BBE-49E3-B82B-13D3C6EFE77E}"/>
              </a:ext>
            </a:extLst>
          </p:cNvPr>
          <p:cNvSpPr>
            <a:spLocks noGrp="1"/>
          </p:cNvSpPr>
          <p:nvPr>
            <p:ph sz="quarter" idx="3"/>
          </p:nvPr>
        </p:nvSpPr>
        <p:spPr>
          <a:xfrm>
            <a:off x="4648200" y="3938588"/>
            <a:ext cx="4038600" cy="21875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C62A6C30-4CFD-40ED-9337-C9E186B8E7B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a:extLst>
              <a:ext uri="{FF2B5EF4-FFF2-40B4-BE49-F238E27FC236}">
                <a16:creationId xmlns:a16="http://schemas.microsoft.com/office/drawing/2014/main" id="{C9968C50-7F19-4F1B-AE9F-B37D8BF1F8A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a:extLst>
              <a:ext uri="{FF2B5EF4-FFF2-40B4-BE49-F238E27FC236}">
                <a16:creationId xmlns:a16="http://schemas.microsoft.com/office/drawing/2014/main" id="{89236B1D-E440-4DB9-8E65-450B7F0F77A9}"/>
              </a:ext>
            </a:extLst>
          </p:cNvPr>
          <p:cNvSpPr>
            <a:spLocks noGrp="1" noChangeArrowheads="1"/>
          </p:cNvSpPr>
          <p:nvPr>
            <p:ph type="sldNum" sz="quarter" idx="12"/>
          </p:nvPr>
        </p:nvSpPr>
        <p:spPr>
          <a:ln/>
        </p:spPr>
        <p:txBody>
          <a:bodyPr/>
          <a:lstStyle>
            <a:lvl1pPr>
              <a:defRPr/>
            </a:lvl1pPr>
          </a:lstStyle>
          <a:p>
            <a:pPr>
              <a:defRPr/>
            </a:pPr>
            <a:fld id="{1A0211BD-7C8E-4B5F-B6BD-C8D6A1B2AA4B}" type="slidenum">
              <a:rPr lang="en-US" altLang="en-US"/>
              <a:pPr>
                <a:defRPr/>
              </a:pPr>
              <a:t>‹#›</a:t>
            </a:fld>
            <a:endParaRPr lang="en-US" altLang="en-US"/>
          </a:p>
        </p:txBody>
      </p:sp>
    </p:spTree>
    <p:extLst>
      <p:ext uri="{BB962C8B-B14F-4D97-AF65-F5344CB8AC3E}">
        <p14:creationId xmlns:p14="http://schemas.microsoft.com/office/powerpoint/2010/main" val="3528039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3CD3F0-ECBA-486C-AE43-AB7A3E03DCF2}"/>
              </a:ext>
            </a:extLst>
          </p:cNvPr>
          <p:cNvSpPr>
            <a:spLocks noGrp="1"/>
          </p:cNvSpPr>
          <p:nvPr>
            <p:ph/>
          </p:nvPr>
        </p:nvSpPr>
        <p:spPr>
          <a:xfrm>
            <a:off x="457200" y="274638"/>
            <a:ext cx="8229600" cy="58515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DE050798-15D0-4F54-9D4E-B3BBF02EC67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17A1E962-3EC9-447E-984A-B6B908E33E5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808B5305-CE41-4688-A23A-E9EF92EC63F3}"/>
              </a:ext>
            </a:extLst>
          </p:cNvPr>
          <p:cNvSpPr>
            <a:spLocks noGrp="1" noChangeArrowheads="1"/>
          </p:cNvSpPr>
          <p:nvPr>
            <p:ph type="sldNum" sz="quarter" idx="12"/>
          </p:nvPr>
        </p:nvSpPr>
        <p:spPr>
          <a:ln/>
        </p:spPr>
        <p:txBody>
          <a:bodyPr/>
          <a:lstStyle>
            <a:lvl1pPr>
              <a:defRPr/>
            </a:lvl1pPr>
          </a:lstStyle>
          <a:p>
            <a:pPr>
              <a:defRPr/>
            </a:pPr>
            <a:fld id="{C37305FA-0E5B-4015-AC70-83E888FA6C2F}" type="slidenum">
              <a:rPr lang="en-US" altLang="en-US"/>
              <a:pPr>
                <a:defRPr/>
              </a:pPr>
              <a:t>‹#›</a:t>
            </a:fld>
            <a:endParaRPr lang="en-US" altLang="en-US"/>
          </a:p>
        </p:txBody>
      </p:sp>
    </p:spTree>
    <p:extLst>
      <p:ext uri="{BB962C8B-B14F-4D97-AF65-F5344CB8AC3E}">
        <p14:creationId xmlns:p14="http://schemas.microsoft.com/office/powerpoint/2010/main" val="2506963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F6817-6CB0-4722-A06F-21013F9B5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DDA8AD-C601-44EF-92EA-AA6669C6313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7375048-AC1C-4072-9318-6BF31D580D4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D92135E9-7379-4F3A-8774-20D1A78FCB2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43AB5E2B-353C-408C-BB62-C36C94428A02}"/>
              </a:ext>
            </a:extLst>
          </p:cNvPr>
          <p:cNvSpPr>
            <a:spLocks noGrp="1" noChangeArrowheads="1"/>
          </p:cNvSpPr>
          <p:nvPr>
            <p:ph type="sldNum" sz="quarter" idx="12"/>
          </p:nvPr>
        </p:nvSpPr>
        <p:spPr>
          <a:ln/>
        </p:spPr>
        <p:txBody>
          <a:bodyPr/>
          <a:lstStyle>
            <a:lvl1pPr>
              <a:defRPr/>
            </a:lvl1pPr>
          </a:lstStyle>
          <a:p>
            <a:pPr>
              <a:defRPr/>
            </a:pPr>
            <a:fld id="{BAEC1C09-27C3-4560-9BD0-D1E229B42142}" type="slidenum">
              <a:rPr lang="en-US" altLang="en-US"/>
              <a:pPr>
                <a:defRPr/>
              </a:pPr>
              <a:t>‹#›</a:t>
            </a:fld>
            <a:endParaRPr lang="en-US" altLang="en-US"/>
          </a:p>
        </p:txBody>
      </p:sp>
    </p:spTree>
    <p:extLst>
      <p:ext uri="{BB962C8B-B14F-4D97-AF65-F5344CB8AC3E}">
        <p14:creationId xmlns:p14="http://schemas.microsoft.com/office/powerpoint/2010/main" val="1474586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F17A-00D1-49D0-8C79-BAEEF55B790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992CB9-D78D-458B-836B-085C2DA4452B}"/>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4">
            <a:extLst>
              <a:ext uri="{FF2B5EF4-FFF2-40B4-BE49-F238E27FC236}">
                <a16:creationId xmlns:a16="http://schemas.microsoft.com/office/drawing/2014/main" id="{37EBDB11-8AAD-49BE-B50C-0E0DBAABD54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B5DD7B1-B8BA-4FCD-8333-8D2027D309C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C70F905-4B6C-4D5D-9CCF-1B2348E5A6D1}"/>
              </a:ext>
            </a:extLst>
          </p:cNvPr>
          <p:cNvSpPr>
            <a:spLocks noGrp="1" noChangeArrowheads="1"/>
          </p:cNvSpPr>
          <p:nvPr>
            <p:ph type="sldNum" sz="quarter" idx="12"/>
          </p:nvPr>
        </p:nvSpPr>
        <p:spPr>
          <a:ln/>
        </p:spPr>
        <p:txBody>
          <a:bodyPr/>
          <a:lstStyle>
            <a:lvl1pPr>
              <a:defRPr/>
            </a:lvl1pPr>
          </a:lstStyle>
          <a:p>
            <a:pPr>
              <a:defRPr/>
            </a:pPr>
            <a:fld id="{0BDAAA57-E102-4336-AC06-28B62054949B}" type="slidenum">
              <a:rPr lang="en-US" altLang="en-US"/>
              <a:pPr>
                <a:defRPr/>
              </a:pPr>
              <a:t>‹#›</a:t>
            </a:fld>
            <a:endParaRPr lang="en-US" altLang="en-US"/>
          </a:p>
        </p:txBody>
      </p:sp>
    </p:spTree>
    <p:extLst>
      <p:ext uri="{BB962C8B-B14F-4D97-AF65-F5344CB8AC3E}">
        <p14:creationId xmlns:p14="http://schemas.microsoft.com/office/powerpoint/2010/main" val="817342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6B773-2075-40AB-B327-3A12CC6484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E23E90-639D-47AD-AFEC-7D0C4B74361C}"/>
              </a:ext>
            </a:extLst>
          </p:cNvPr>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E3E282-1189-4ACD-9705-EE3014D61F44}"/>
              </a:ext>
            </a:extLst>
          </p:cNvPr>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6071E57-2EB5-4DC5-9A26-30CD6430C83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4BEDF1B9-5733-4A05-B0BE-0912CC05A20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A142F247-EA42-4462-AF7C-321359D10FCA}"/>
              </a:ext>
            </a:extLst>
          </p:cNvPr>
          <p:cNvSpPr>
            <a:spLocks noGrp="1" noChangeArrowheads="1"/>
          </p:cNvSpPr>
          <p:nvPr>
            <p:ph type="sldNum" sz="quarter" idx="12"/>
          </p:nvPr>
        </p:nvSpPr>
        <p:spPr>
          <a:ln/>
        </p:spPr>
        <p:txBody>
          <a:bodyPr/>
          <a:lstStyle>
            <a:lvl1pPr>
              <a:defRPr/>
            </a:lvl1pPr>
          </a:lstStyle>
          <a:p>
            <a:pPr>
              <a:defRPr/>
            </a:pPr>
            <a:fld id="{E088A2E3-6C68-4495-A8A0-1853DC3746B5}" type="slidenum">
              <a:rPr lang="en-US" altLang="en-US"/>
              <a:pPr>
                <a:defRPr/>
              </a:pPr>
              <a:t>‹#›</a:t>
            </a:fld>
            <a:endParaRPr lang="en-US" altLang="en-US"/>
          </a:p>
        </p:txBody>
      </p:sp>
    </p:spTree>
    <p:extLst>
      <p:ext uri="{BB962C8B-B14F-4D97-AF65-F5344CB8AC3E}">
        <p14:creationId xmlns:p14="http://schemas.microsoft.com/office/powerpoint/2010/main" val="1729336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1646E-BEDC-4362-891B-70947DD5F19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17EBD34-C17A-4D00-A26F-7DB8B47D8B7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3A2F43A-4660-45F9-A819-BACA639C84F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9153FE-FF62-45EA-B741-965F7468AC5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BBF74C0-E1F2-40B8-9F52-9574F435137E}"/>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9778EC7-5D4F-43ED-8D9C-E290B223812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B1494D6E-6E39-4616-9139-BF52DE88E2F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F7845227-6A3A-4730-8E5E-34301554784F}"/>
              </a:ext>
            </a:extLst>
          </p:cNvPr>
          <p:cNvSpPr>
            <a:spLocks noGrp="1" noChangeArrowheads="1"/>
          </p:cNvSpPr>
          <p:nvPr>
            <p:ph type="sldNum" sz="quarter" idx="12"/>
          </p:nvPr>
        </p:nvSpPr>
        <p:spPr>
          <a:ln/>
        </p:spPr>
        <p:txBody>
          <a:bodyPr/>
          <a:lstStyle>
            <a:lvl1pPr>
              <a:defRPr/>
            </a:lvl1pPr>
          </a:lstStyle>
          <a:p>
            <a:pPr>
              <a:defRPr/>
            </a:pPr>
            <a:fld id="{702FB184-60D4-4945-A69C-B47620D63541}" type="slidenum">
              <a:rPr lang="en-US" altLang="en-US"/>
              <a:pPr>
                <a:defRPr/>
              </a:pPr>
              <a:t>‹#›</a:t>
            </a:fld>
            <a:endParaRPr lang="en-US" altLang="en-US"/>
          </a:p>
        </p:txBody>
      </p:sp>
    </p:spTree>
    <p:extLst>
      <p:ext uri="{BB962C8B-B14F-4D97-AF65-F5344CB8AC3E}">
        <p14:creationId xmlns:p14="http://schemas.microsoft.com/office/powerpoint/2010/main" val="1073404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84B7D-7572-4658-8A03-987318DCF891}"/>
              </a:ext>
            </a:extLst>
          </p:cNvPr>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BB07C29C-3254-48FF-B5E9-3852CB942E3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77018924-BDC5-444A-8536-B90682D26B4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1C8723D3-52C6-425D-B0B0-906BF5BCDBA8}"/>
              </a:ext>
            </a:extLst>
          </p:cNvPr>
          <p:cNvSpPr>
            <a:spLocks noGrp="1" noChangeArrowheads="1"/>
          </p:cNvSpPr>
          <p:nvPr>
            <p:ph type="sldNum" sz="quarter" idx="12"/>
          </p:nvPr>
        </p:nvSpPr>
        <p:spPr>
          <a:ln/>
        </p:spPr>
        <p:txBody>
          <a:bodyPr/>
          <a:lstStyle>
            <a:lvl1pPr>
              <a:defRPr/>
            </a:lvl1pPr>
          </a:lstStyle>
          <a:p>
            <a:pPr>
              <a:defRPr/>
            </a:pPr>
            <a:fld id="{8FE72304-BA25-4920-8EDD-ED0096024461}" type="slidenum">
              <a:rPr lang="en-US" altLang="en-US"/>
              <a:pPr>
                <a:defRPr/>
              </a:pPr>
              <a:t>‹#›</a:t>
            </a:fld>
            <a:endParaRPr lang="en-US" altLang="en-US"/>
          </a:p>
        </p:txBody>
      </p:sp>
    </p:spTree>
    <p:extLst>
      <p:ext uri="{BB962C8B-B14F-4D97-AF65-F5344CB8AC3E}">
        <p14:creationId xmlns:p14="http://schemas.microsoft.com/office/powerpoint/2010/main" val="167265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60AD733-6F9D-43C4-89E9-0419984103B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50249BBA-6B74-4178-AA01-3982FB9A948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E4FA5FAF-36ED-48CF-A0AB-9CE2A7C9E36D}"/>
              </a:ext>
            </a:extLst>
          </p:cNvPr>
          <p:cNvSpPr>
            <a:spLocks noGrp="1" noChangeArrowheads="1"/>
          </p:cNvSpPr>
          <p:nvPr>
            <p:ph type="sldNum" sz="quarter" idx="12"/>
          </p:nvPr>
        </p:nvSpPr>
        <p:spPr>
          <a:ln/>
        </p:spPr>
        <p:txBody>
          <a:bodyPr/>
          <a:lstStyle>
            <a:lvl1pPr>
              <a:defRPr/>
            </a:lvl1pPr>
          </a:lstStyle>
          <a:p>
            <a:pPr>
              <a:defRPr/>
            </a:pPr>
            <a:fld id="{30C1F087-333D-4783-9B04-937EE05D27C4}" type="slidenum">
              <a:rPr lang="en-US" altLang="en-US"/>
              <a:pPr>
                <a:defRPr/>
              </a:pPr>
              <a:t>‹#›</a:t>
            </a:fld>
            <a:endParaRPr lang="en-US" altLang="en-US"/>
          </a:p>
        </p:txBody>
      </p:sp>
    </p:spTree>
    <p:extLst>
      <p:ext uri="{BB962C8B-B14F-4D97-AF65-F5344CB8AC3E}">
        <p14:creationId xmlns:p14="http://schemas.microsoft.com/office/powerpoint/2010/main" val="3484342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AB12C-B170-46EA-8F9D-174136BFCC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C67748-0724-4CC9-982E-EA180241B872}"/>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ECFFD1-95C3-429D-AB2A-4289A78C7EE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397DB986-7F60-437A-A83D-56451B51E79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77BC09A2-0FBE-45E0-85D3-DFE57C1616E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F989A91A-876B-4C2B-BF5F-8E8D44FC69F8}"/>
              </a:ext>
            </a:extLst>
          </p:cNvPr>
          <p:cNvSpPr>
            <a:spLocks noGrp="1" noChangeArrowheads="1"/>
          </p:cNvSpPr>
          <p:nvPr>
            <p:ph type="sldNum" sz="quarter" idx="12"/>
          </p:nvPr>
        </p:nvSpPr>
        <p:spPr>
          <a:ln/>
        </p:spPr>
        <p:txBody>
          <a:bodyPr/>
          <a:lstStyle>
            <a:lvl1pPr>
              <a:defRPr/>
            </a:lvl1pPr>
          </a:lstStyle>
          <a:p>
            <a:pPr>
              <a:defRPr/>
            </a:pPr>
            <a:fld id="{7D0F2699-E9D4-4BB4-94FD-E696027E1015}" type="slidenum">
              <a:rPr lang="en-US" altLang="en-US"/>
              <a:pPr>
                <a:defRPr/>
              </a:pPr>
              <a:t>‹#›</a:t>
            </a:fld>
            <a:endParaRPr lang="en-US" altLang="en-US"/>
          </a:p>
        </p:txBody>
      </p:sp>
    </p:spTree>
    <p:extLst>
      <p:ext uri="{BB962C8B-B14F-4D97-AF65-F5344CB8AC3E}">
        <p14:creationId xmlns:p14="http://schemas.microsoft.com/office/powerpoint/2010/main" val="2857924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FB36-4970-42CE-A0DE-03AF64E80A5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6F3895E-128D-4509-B2B1-5780DF773A8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a:ext uri="{FF2B5EF4-FFF2-40B4-BE49-F238E27FC236}">
                <a16:creationId xmlns:a16="http://schemas.microsoft.com/office/drawing/2014/main" id="{D38560E2-6C0E-4061-ABB6-DADA8F4A871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43F881EE-9473-41DA-BC92-7BDF34C04CE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DCE97930-87FF-48C7-A967-D1B15D80D9F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B6081B07-77A0-46C4-BB2B-C4F8C9DD0D1F}"/>
              </a:ext>
            </a:extLst>
          </p:cNvPr>
          <p:cNvSpPr>
            <a:spLocks noGrp="1" noChangeArrowheads="1"/>
          </p:cNvSpPr>
          <p:nvPr>
            <p:ph type="sldNum" sz="quarter" idx="12"/>
          </p:nvPr>
        </p:nvSpPr>
        <p:spPr>
          <a:ln/>
        </p:spPr>
        <p:txBody>
          <a:bodyPr/>
          <a:lstStyle>
            <a:lvl1pPr>
              <a:defRPr/>
            </a:lvl1pPr>
          </a:lstStyle>
          <a:p>
            <a:pPr>
              <a:defRPr/>
            </a:pPr>
            <a:fld id="{D524E323-7E70-4694-AEF6-F34B89DD2CCE}" type="slidenum">
              <a:rPr lang="en-US" altLang="en-US"/>
              <a:pPr>
                <a:defRPr/>
              </a:pPr>
              <a:t>‹#›</a:t>
            </a:fld>
            <a:endParaRPr lang="en-US" altLang="en-US"/>
          </a:p>
        </p:txBody>
      </p:sp>
    </p:spTree>
    <p:extLst>
      <p:ext uri="{BB962C8B-B14F-4D97-AF65-F5344CB8AC3E}">
        <p14:creationId xmlns:p14="http://schemas.microsoft.com/office/powerpoint/2010/main" val="2535480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611BD16-58DA-4F95-A0B2-E5FCE4D68466}"/>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03F04C2-F1EC-4FE0-9F38-398C28648FFC}"/>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3FEAAE35-B3A1-4BAD-9896-CDCC9E10D4B0}"/>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29" name="Rectangle 5">
            <a:extLst>
              <a:ext uri="{FF2B5EF4-FFF2-40B4-BE49-F238E27FC236}">
                <a16:creationId xmlns:a16="http://schemas.microsoft.com/office/drawing/2014/main" id="{F7F2DB3B-6E56-4361-937C-A65D53936450}"/>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a:extLst>
              <a:ext uri="{FF2B5EF4-FFF2-40B4-BE49-F238E27FC236}">
                <a16:creationId xmlns:a16="http://schemas.microsoft.com/office/drawing/2014/main" id="{1C0F260A-8270-4359-90FA-D38754607711}"/>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C062B084-689B-4D68-ACEE-E4B11A78BBB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entrifugetesttube_small">
            <a:extLst>
              <a:ext uri="{FF2B5EF4-FFF2-40B4-BE49-F238E27FC236}">
                <a16:creationId xmlns:a16="http://schemas.microsoft.com/office/drawing/2014/main" id="{DAFFB2A3-BC73-42E4-A74A-12D2653B0525}"/>
              </a:ext>
            </a:extLst>
          </p:cNvPr>
          <p:cNvPicPr>
            <a:picLocks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838200" y="1447800"/>
            <a:ext cx="1336675" cy="198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5" name="Text Box 3">
            <a:extLst>
              <a:ext uri="{FF2B5EF4-FFF2-40B4-BE49-F238E27FC236}">
                <a16:creationId xmlns:a16="http://schemas.microsoft.com/office/drawing/2014/main" id="{7AE7D588-45A3-4202-8978-483330369BAA}"/>
              </a:ext>
            </a:extLst>
          </p:cNvPr>
          <p:cNvSpPr txBox="1">
            <a:spLocks noChangeArrowheads="1"/>
          </p:cNvSpPr>
          <p:nvPr/>
        </p:nvSpPr>
        <p:spPr bwMode="auto">
          <a:xfrm>
            <a:off x="1524000" y="304800"/>
            <a:ext cx="6375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4000" b="1">
                <a:solidFill>
                  <a:srgbClr val="CC0099"/>
                </a:solidFill>
                <a:effectLst>
                  <a:outerShdw blurRad="38100" dist="38100" dir="2700000" algn="tl">
                    <a:srgbClr val="C0C0C0"/>
                  </a:outerShdw>
                </a:effectLst>
                <a:latin typeface="Comic Sans MS" panose="030F0702030302020204" pitchFamily="66" charset="0"/>
              </a:rPr>
              <a:t>Centrifugation &amp; Aliquots</a:t>
            </a:r>
          </a:p>
        </p:txBody>
      </p:sp>
      <p:sp>
        <p:nvSpPr>
          <p:cNvPr id="3076" name="Text Box 4">
            <a:extLst>
              <a:ext uri="{FF2B5EF4-FFF2-40B4-BE49-F238E27FC236}">
                <a16:creationId xmlns:a16="http://schemas.microsoft.com/office/drawing/2014/main" id="{982C8802-1503-4D42-B7E1-8A4C778861FD}"/>
              </a:ext>
            </a:extLst>
          </p:cNvPr>
          <p:cNvSpPr txBox="1">
            <a:spLocks noChangeArrowheads="1"/>
          </p:cNvSpPr>
          <p:nvPr/>
        </p:nvSpPr>
        <p:spPr bwMode="auto">
          <a:xfrm>
            <a:off x="2514600" y="1905000"/>
            <a:ext cx="5738813" cy="109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spAutoFit/>
          </a:bodyPr>
          <a:lstStyle/>
          <a:p>
            <a:pPr algn="ctr">
              <a:defRPr/>
            </a:pPr>
            <a:r>
              <a:rPr lang="en-US" altLang="en-US" sz="2400" b="1">
                <a:solidFill>
                  <a:srgbClr val="008080"/>
                </a:solidFill>
                <a:effectLst>
                  <a:outerShdw blurRad="38100" dist="38100" dir="2700000" algn="tl">
                    <a:srgbClr val="C0C0C0"/>
                  </a:outerShdw>
                </a:effectLst>
                <a:latin typeface="Comic Sans MS" panose="030F0702030302020204" pitchFamily="66" charset="0"/>
              </a:rPr>
              <a:t>GOAL = Platelet Poor Plasma (PPP) </a:t>
            </a:r>
          </a:p>
          <a:p>
            <a:pPr algn="ctr">
              <a:defRPr/>
            </a:pPr>
            <a:endParaRPr lang="en-US" altLang="en-US" sz="1000" b="1">
              <a:solidFill>
                <a:srgbClr val="008080"/>
              </a:solidFill>
              <a:effectLst>
                <a:outerShdw blurRad="38100" dist="38100" dir="2700000" algn="tl">
                  <a:srgbClr val="C0C0C0"/>
                </a:outerShdw>
              </a:effectLst>
              <a:latin typeface="Comic Sans MS" panose="030F0702030302020204" pitchFamily="66" charset="0"/>
            </a:endParaRPr>
          </a:p>
          <a:p>
            <a:pPr algn="ctr">
              <a:defRPr/>
            </a:pPr>
            <a:r>
              <a:rPr lang="en-US" altLang="en-US" sz="3200" b="1">
                <a:solidFill>
                  <a:srgbClr val="008080"/>
                </a:solidFill>
                <a:effectLst>
                  <a:outerShdw blurRad="38100" dist="38100" dir="2700000" algn="tl">
                    <a:srgbClr val="C0C0C0"/>
                  </a:outerShdw>
                </a:effectLst>
                <a:latin typeface="Comic Sans MS" panose="030F0702030302020204" pitchFamily="66" charset="0"/>
              </a:rPr>
              <a:t>Platelet Count &lt;10,000/mcL</a:t>
            </a:r>
          </a:p>
        </p:txBody>
      </p:sp>
      <p:sp>
        <p:nvSpPr>
          <p:cNvPr id="3077" name="Text Box 5">
            <a:extLst>
              <a:ext uri="{FF2B5EF4-FFF2-40B4-BE49-F238E27FC236}">
                <a16:creationId xmlns:a16="http://schemas.microsoft.com/office/drawing/2014/main" id="{C6993ADF-28E6-46AA-B1B9-C2FA5CEC1FED}"/>
              </a:ext>
            </a:extLst>
          </p:cNvPr>
          <p:cNvSpPr txBox="1">
            <a:spLocks noChangeArrowheads="1"/>
          </p:cNvSpPr>
          <p:nvPr/>
        </p:nvSpPr>
        <p:spPr bwMode="auto">
          <a:xfrm>
            <a:off x="228600" y="3810000"/>
            <a:ext cx="8610600" cy="2849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3200" b="1">
                <a:effectLst>
                  <a:outerShdw blurRad="38100" dist="38100" dir="2700000" algn="tl">
                    <a:srgbClr val="C0C0C0"/>
                  </a:outerShdw>
                </a:effectLst>
                <a:latin typeface="Comic Sans MS" panose="030F0702030302020204" pitchFamily="66" charset="0"/>
              </a:rPr>
              <a:t>Any specimen to be frozen for coagulation</a:t>
            </a:r>
          </a:p>
          <a:p>
            <a:pPr algn="ctr">
              <a:defRPr/>
            </a:pPr>
            <a:r>
              <a:rPr lang="en-US" altLang="en-US" sz="3200" b="1">
                <a:effectLst>
                  <a:outerShdw blurRad="38100" dist="38100" dir="2700000" algn="tl">
                    <a:srgbClr val="C0C0C0"/>
                  </a:outerShdw>
                </a:effectLst>
                <a:latin typeface="Comic Sans MS" panose="030F0702030302020204" pitchFamily="66" charset="0"/>
              </a:rPr>
              <a:t>testing must be double spun to assure</a:t>
            </a:r>
          </a:p>
          <a:p>
            <a:pPr algn="ctr">
              <a:defRPr/>
            </a:pPr>
            <a:r>
              <a:rPr lang="en-US" altLang="en-US" sz="3200" b="1">
                <a:effectLst>
                  <a:outerShdw blurRad="38100" dist="38100" dir="2700000" algn="tl">
                    <a:srgbClr val="C0C0C0"/>
                  </a:outerShdw>
                </a:effectLst>
                <a:latin typeface="Comic Sans MS" panose="030F0702030302020204" pitchFamily="66" charset="0"/>
              </a:rPr>
              <a:t>that the specimen is platelet poor</a:t>
            </a:r>
          </a:p>
          <a:p>
            <a:pPr algn="ctr">
              <a:defRPr/>
            </a:pPr>
            <a:endParaRPr lang="en-US" altLang="en-US" sz="3200" b="1">
              <a:effectLst>
                <a:outerShdw blurRad="38100" dist="38100" dir="2700000" algn="tl">
                  <a:srgbClr val="C0C0C0"/>
                </a:outerShdw>
              </a:effectLst>
              <a:latin typeface="Comic Sans MS" panose="030F0702030302020204" pitchFamily="66" charset="0"/>
            </a:endParaRPr>
          </a:p>
          <a:p>
            <a:pPr algn="ctr">
              <a:defRPr/>
            </a:pPr>
            <a:endParaRPr lang="en-US" altLang="en-US" sz="3200" b="1" baseline="30000">
              <a:effectLst>
                <a:outerShdw blurRad="38100" dist="38100" dir="2700000" algn="tl">
                  <a:srgbClr val="C0C0C0"/>
                </a:outerShdw>
              </a:effectLst>
              <a:latin typeface="Comic Sans MS" panose="030F0702030302020204" pitchFamily="66" charset="0"/>
            </a:endParaRPr>
          </a:p>
          <a:p>
            <a:pPr algn="ctr">
              <a:defRPr/>
            </a:pPr>
            <a:endParaRPr lang="en-US" altLang="en-US" sz="3200" b="1">
              <a:effectLst>
                <a:outerShdw blurRad="38100" dist="38100" dir="2700000" algn="tl">
                  <a:srgbClr val="C0C0C0"/>
                </a:outerShdw>
              </a:effectLst>
              <a:latin typeface="Comic Sans MS" panose="030F0702030302020204" pitchFamily="66" charset="0"/>
            </a:endParaRPr>
          </a:p>
        </p:txBody>
      </p:sp>
      <p:sp>
        <p:nvSpPr>
          <p:cNvPr id="3078" name="Text Box 6">
            <a:extLst>
              <a:ext uri="{FF2B5EF4-FFF2-40B4-BE49-F238E27FC236}">
                <a16:creationId xmlns:a16="http://schemas.microsoft.com/office/drawing/2014/main" id="{FED8C584-ED93-40BE-A654-9056D2B3D127}"/>
              </a:ext>
            </a:extLst>
          </p:cNvPr>
          <p:cNvSpPr txBox="1">
            <a:spLocks noChangeArrowheads="1"/>
          </p:cNvSpPr>
          <p:nvPr/>
        </p:nvSpPr>
        <p:spPr bwMode="auto">
          <a:xfrm>
            <a:off x="2590800" y="3048000"/>
            <a:ext cx="5562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a:t>However, an even lower platelet count is better for frozen specimens.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6C77F995-AB10-4CDE-B390-07008901920D}"/>
              </a:ext>
            </a:extLst>
          </p:cNvPr>
          <p:cNvSpPr txBox="1">
            <a:spLocks noChangeArrowheads="1"/>
          </p:cNvSpPr>
          <p:nvPr/>
        </p:nvSpPr>
        <p:spPr bwMode="auto">
          <a:xfrm>
            <a:off x="1074738" y="104775"/>
            <a:ext cx="7612062" cy="1463675"/>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4000" b="1">
                <a:solidFill>
                  <a:srgbClr val="CC00CC"/>
                </a:solidFill>
                <a:latin typeface="Comic Sans MS" panose="030F0702030302020204" pitchFamily="66" charset="0"/>
              </a:rPr>
              <a:t>Why Platelet Poor Plasma ???</a:t>
            </a:r>
          </a:p>
          <a:p>
            <a:pPr algn="ctr"/>
            <a:endParaRPr lang="en-US" altLang="en-US" sz="1000" b="1">
              <a:solidFill>
                <a:srgbClr val="CC00CC"/>
              </a:solidFill>
              <a:latin typeface="Comic Sans MS" panose="030F0702030302020204" pitchFamily="66" charset="0"/>
            </a:endParaRPr>
          </a:p>
          <a:p>
            <a:pPr algn="ctr"/>
            <a:r>
              <a:rPr lang="en-US" altLang="en-US" sz="4000" b="1">
                <a:solidFill>
                  <a:schemeClr val="accent1"/>
                </a:solidFill>
                <a:latin typeface="Comic Sans MS" panose="030F0702030302020204" pitchFamily="66" charset="0"/>
              </a:rPr>
              <a:t>What is the BIG DEAL …????</a:t>
            </a:r>
          </a:p>
        </p:txBody>
      </p:sp>
      <p:sp>
        <p:nvSpPr>
          <p:cNvPr id="6147" name="Text Box 3">
            <a:extLst>
              <a:ext uri="{FF2B5EF4-FFF2-40B4-BE49-F238E27FC236}">
                <a16:creationId xmlns:a16="http://schemas.microsoft.com/office/drawing/2014/main" id="{56D2A567-EB05-4E2C-8DD3-E44DC85A75C6}"/>
              </a:ext>
            </a:extLst>
          </p:cNvPr>
          <p:cNvSpPr txBox="1">
            <a:spLocks noChangeArrowheads="1"/>
          </p:cNvSpPr>
          <p:nvPr/>
        </p:nvSpPr>
        <p:spPr bwMode="auto">
          <a:xfrm>
            <a:off x="228600" y="1676400"/>
            <a:ext cx="8647113" cy="5175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spAutoFit/>
          </a:bodyPr>
          <a:lstStyle/>
          <a:p>
            <a:pPr>
              <a:buClr>
                <a:srgbClr val="FF3300"/>
              </a:buClr>
              <a:buFont typeface="Wingdings" panose="05000000000000000000" pitchFamily="2" charset="2"/>
              <a:buChar char="ü"/>
              <a:defRPr/>
            </a:pPr>
            <a:r>
              <a:rPr lang="en-US" altLang="en-US" sz="2400" b="1">
                <a:solidFill>
                  <a:schemeClr val="hlink"/>
                </a:solidFill>
                <a:effectLst>
                  <a:outerShdw blurRad="38100" dist="38100" dir="2700000" algn="tl">
                    <a:srgbClr val="C0C0C0"/>
                  </a:outerShdw>
                </a:effectLst>
                <a:latin typeface="Comic Sans MS" panose="030F0702030302020204" pitchFamily="66" charset="0"/>
              </a:rPr>
              <a:t> </a:t>
            </a:r>
            <a:r>
              <a:rPr lang="en-US" altLang="en-US" sz="2400" b="1">
                <a:solidFill>
                  <a:srgbClr val="FF6600"/>
                </a:solidFill>
                <a:latin typeface="Comic Sans MS" panose="030F0702030302020204" pitchFamily="66" charset="0"/>
              </a:rPr>
              <a:t>Platelets are source of phospholipid</a:t>
            </a:r>
          </a:p>
          <a:p>
            <a:pPr>
              <a:buFont typeface="Wingdings" panose="05000000000000000000" pitchFamily="2" charset="2"/>
              <a:buChar char="ü"/>
              <a:defRPr/>
            </a:pPr>
            <a:endParaRPr lang="en-US" altLang="en-US" sz="1000" b="1">
              <a:solidFill>
                <a:srgbClr val="FF6600"/>
              </a:solidFill>
              <a:latin typeface="Comic Sans MS" panose="030F0702030302020204" pitchFamily="66" charset="0"/>
            </a:endParaRPr>
          </a:p>
          <a:p>
            <a:pPr>
              <a:buFont typeface="Wingdings" panose="05000000000000000000" pitchFamily="2" charset="2"/>
              <a:buChar char="ü"/>
              <a:defRPr/>
            </a:pPr>
            <a:r>
              <a:rPr lang="en-US" altLang="en-US" sz="2400" b="1">
                <a:solidFill>
                  <a:srgbClr val="FF6600"/>
                </a:solidFill>
                <a:latin typeface="Comic Sans MS" panose="030F0702030302020204" pitchFamily="66" charset="0"/>
              </a:rPr>
              <a:t> Reagents for coag tests are phospholipids</a:t>
            </a:r>
          </a:p>
          <a:p>
            <a:pPr>
              <a:buFont typeface="Wingdings" panose="05000000000000000000" pitchFamily="2" charset="2"/>
              <a:buNone/>
              <a:defRPr/>
            </a:pPr>
            <a:endParaRPr lang="en-US" altLang="en-US" sz="1000" b="1">
              <a:solidFill>
                <a:srgbClr val="FF6600"/>
              </a:solidFill>
              <a:latin typeface="Comic Sans MS" panose="030F0702030302020204" pitchFamily="66" charset="0"/>
            </a:endParaRPr>
          </a:p>
          <a:p>
            <a:pPr>
              <a:buFont typeface="Wingdings" panose="05000000000000000000" pitchFamily="2" charset="2"/>
              <a:buChar char="ü"/>
              <a:defRPr/>
            </a:pPr>
            <a:r>
              <a:rPr lang="en-US" altLang="en-US" sz="2400" b="1">
                <a:solidFill>
                  <a:srgbClr val="FF6600"/>
                </a:solidFill>
                <a:latin typeface="Comic Sans MS" panose="030F0702030302020204" pitchFamily="66" charset="0"/>
              </a:rPr>
              <a:t> Therefore, platelets in the specimen can </a:t>
            </a:r>
          </a:p>
          <a:p>
            <a:pPr lvl="1">
              <a:buFont typeface="Wingdings" panose="05000000000000000000" pitchFamily="2" charset="2"/>
              <a:buNone/>
              <a:defRPr/>
            </a:pPr>
            <a:r>
              <a:rPr lang="en-US" altLang="en-US" sz="2400" b="1">
                <a:solidFill>
                  <a:srgbClr val="FF6600"/>
                </a:solidFill>
                <a:latin typeface="Comic Sans MS" panose="030F0702030302020204" pitchFamily="66" charset="0"/>
              </a:rPr>
              <a:t>shorten results</a:t>
            </a:r>
          </a:p>
          <a:p>
            <a:pPr>
              <a:buFont typeface="Wingdings" panose="05000000000000000000" pitchFamily="2" charset="2"/>
              <a:buChar char="ü"/>
              <a:defRPr/>
            </a:pPr>
            <a:endParaRPr lang="en-US" altLang="en-US" sz="1000" b="1">
              <a:solidFill>
                <a:srgbClr val="FF6600"/>
              </a:solidFill>
              <a:latin typeface="Comic Sans MS" panose="030F0702030302020204" pitchFamily="66" charset="0"/>
            </a:endParaRPr>
          </a:p>
          <a:p>
            <a:pPr>
              <a:buFont typeface="Wingdings" panose="05000000000000000000" pitchFamily="2" charset="2"/>
              <a:buChar char="ü"/>
              <a:defRPr/>
            </a:pPr>
            <a:r>
              <a:rPr lang="en-US" altLang="en-US" sz="2400" b="1">
                <a:solidFill>
                  <a:srgbClr val="FF6600"/>
                </a:solidFill>
                <a:latin typeface="Comic Sans MS" panose="030F0702030302020204" pitchFamily="66" charset="0"/>
              </a:rPr>
              <a:t> Platelets release PF4 in cold and when frozen </a:t>
            </a:r>
          </a:p>
          <a:p>
            <a:pPr>
              <a:buFont typeface="Wingdings" panose="05000000000000000000" pitchFamily="2" charset="2"/>
              <a:buNone/>
              <a:defRPr/>
            </a:pPr>
            <a:endParaRPr lang="en-US" altLang="en-US" sz="1000" b="1">
              <a:solidFill>
                <a:srgbClr val="FF6600"/>
              </a:solidFill>
              <a:latin typeface="Comic Sans MS" panose="030F0702030302020204" pitchFamily="66" charset="0"/>
            </a:endParaRPr>
          </a:p>
          <a:p>
            <a:pPr>
              <a:buFont typeface="Wingdings" panose="05000000000000000000" pitchFamily="2" charset="2"/>
              <a:buChar char="ü"/>
              <a:defRPr/>
            </a:pPr>
            <a:r>
              <a:rPr lang="en-US" altLang="en-US" sz="2400" b="1">
                <a:solidFill>
                  <a:srgbClr val="FF6600"/>
                </a:solidFill>
                <a:latin typeface="Comic Sans MS" panose="030F0702030302020204" pitchFamily="66" charset="0"/>
              </a:rPr>
              <a:t> PF4 can neutralize heparin…shorten aPTT</a:t>
            </a:r>
          </a:p>
          <a:p>
            <a:pPr>
              <a:buFont typeface="Wingdings" panose="05000000000000000000" pitchFamily="2" charset="2"/>
              <a:buChar char="ü"/>
              <a:defRPr/>
            </a:pPr>
            <a:endParaRPr lang="en-US" altLang="en-US" sz="1000" b="1">
              <a:solidFill>
                <a:srgbClr val="FF6600"/>
              </a:solidFill>
              <a:latin typeface="Comic Sans MS" panose="030F0702030302020204" pitchFamily="66" charset="0"/>
            </a:endParaRPr>
          </a:p>
          <a:p>
            <a:pPr>
              <a:buFont typeface="Wingdings" panose="05000000000000000000" pitchFamily="2" charset="2"/>
              <a:buChar char="ü"/>
              <a:defRPr/>
            </a:pPr>
            <a:r>
              <a:rPr lang="en-US" altLang="en-US" sz="2400" b="1">
                <a:solidFill>
                  <a:srgbClr val="FF6600"/>
                </a:solidFill>
                <a:latin typeface="Comic Sans MS" panose="030F0702030302020204" pitchFamily="66" charset="0"/>
              </a:rPr>
              <a:t> Spun tube…platelets can resuspend</a:t>
            </a:r>
          </a:p>
          <a:p>
            <a:pPr>
              <a:buFont typeface="Wingdings" panose="05000000000000000000" pitchFamily="2" charset="2"/>
              <a:buChar char="ü"/>
              <a:defRPr/>
            </a:pPr>
            <a:endParaRPr lang="en-US" altLang="en-US" sz="1000" b="1">
              <a:solidFill>
                <a:srgbClr val="FF6600"/>
              </a:solidFill>
              <a:latin typeface="Comic Sans MS" panose="030F0702030302020204" pitchFamily="66" charset="0"/>
            </a:endParaRPr>
          </a:p>
          <a:p>
            <a:pPr>
              <a:buFont typeface="Wingdings" panose="05000000000000000000" pitchFamily="2" charset="2"/>
              <a:buChar char="ü"/>
              <a:defRPr/>
            </a:pPr>
            <a:r>
              <a:rPr lang="en-US" altLang="en-US" sz="2400" b="1">
                <a:solidFill>
                  <a:srgbClr val="FF6600"/>
                </a:solidFill>
                <a:latin typeface="Comic Sans MS" panose="030F0702030302020204" pitchFamily="66" charset="0"/>
              </a:rPr>
              <a:t> StatSpin…beware platelets diffuse back into plasma</a:t>
            </a:r>
          </a:p>
          <a:p>
            <a:pPr>
              <a:buFont typeface="Wingdings" panose="05000000000000000000" pitchFamily="2" charset="2"/>
              <a:buNone/>
              <a:defRPr/>
            </a:pPr>
            <a:endParaRPr lang="en-US" altLang="en-US" sz="2400" b="1">
              <a:solidFill>
                <a:srgbClr val="FF6600"/>
              </a:solidFill>
              <a:latin typeface="Comic Sans MS" panose="030F0702030302020204" pitchFamily="66" charset="0"/>
            </a:endParaRPr>
          </a:p>
          <a:p>
            <a:pPr>
              <a:buFont typeface="Wingdings" panose="05000000000000000000" pitchFamily="2" charset="2"/>
              <a:buNone/>
              <a:defRPr/>
            </a:pPr>
            <a:r>
              <a:rPr lang="en-US" altLang="en-US" sz="2400" b="1">
                <a:solidFill>
                  <a:srgbClr val="FF6600"/>
                </a:solidFill>
                <a:latin typeface="Comic Sans MS" panose="030F0702030302020204" pitchFamily="66" charset="0"/>
              </a:rPr>
              <a:t>For these reasons, processing of samples for coagulation</a:t>
            </a:r>
          </a:p>
          <a:p>
            <a:pPr>
              <a:buFont typeface="Wingdings" panose="05000000000000000000" pitchFamily="2" charset="2"/>
              <a:buNone/>
              <a:defRPr/>
            </a:pPr>
            <a:r>
              <a:rPr lang="en-US" altLang="en-US" sz="2400" b="1">
                <a:solidFill>
                  <a:srgbClr val="FF6600"/>
                </a:solidFill>
                <a:latin typeface="Comic Sans MS" panose="030F0702030302020204" pitchFamily="66" charset="0"/>
              </a:rPr>
              <a:t>testing is CRITICAL</a:t>
            </a:r>
          </a:p>
          <a:p>
            <a:pPr>
              <a:buFont typeface="Wingdings" panose="05000000000000000000" pitchFamily="2" charset="2"/>
              <a:buChar char="ü"/>
              <a:defRPr/>
            </a:pPr>
            <a:endParaRPr lang="en-US" altLang="en-US" sz="1000" b="1">
              <a:solidFill>
                <a:srgbClr val="FF6600"/>
              </a:solidFill>
              <a:latin typeface="Comic Sans MS" panose="030F0702030302020204" pitchFamily="66" charset="0"/>
            </a:endParaRPr>
          </a:p>
        </p:txBody>
      </p:sp>
      <p:pic>
        <p:nvPicPr>
          <p:cNvPr id="4100" name="Picture 4" descr="platelet1">
            <a:extLst>
              <a:ext uri="{FF2B5EF4-FFF2-40B4-BE49-F238E27FC236}">
                <a16:creationId xmlns:a16="http://schemas.microsoft.com/office/drawing/2014/main" id="{8C7E6FA6-9570-4DC7-85A3-9117B6D67F44}"/>
              </a:ext>
            </a:extLst>
          </p:cNvPr>
          <p:cNvPicPr>
            <a:picLocks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rot="2267465">
            <a:off x="7086600" y="1828800"/>
            <a:ext cx="1752600" cy="1406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a:extLst>
              <a:ext uri="{FF2B5EF4-FFF2-40B4-BE49-F238E27FC236}">
                <a16:creationId xmlns:a16="http://schemas.microsoft.com/office/drawing/2014/main" id="{9D4E42C2-4597-4FB5-B0ED-D0FE18B3F24B}"/>
              </a:ext>
            </a:extLst>
          </p:cNvPr>
          <p:cNvSpPr txBox="1">
            <a:spLocks noChangeArrowheads="1"/>
          </p:cNvSpPr>
          <p:nvPr/>
        </p:nvSpPr>
        <p:spPr bwMode="auto">
          <a:xfrm>
            <a:off x="1219200" y="228600"/>
            <a:ext cx="69881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4000" b="1">
                <a:solidFill>
                  <a:srgbClr val="CC0099"/>
                </a:solidFill>
                <a:effectLst>
                  <a:outerShdw blurRad="38100" dist="38100" dir="2700000" algn="tl">
                    <a:srgbClr val="C0C0C0"/>
                  </a:outerShdw>
                </a:effectLst>
                <a:latin typeface="Comic Sans MS" panose="030F0702030302020204" pitchFamily="66" charset="0"/>
              </a:rPr>
              <a:t>Don’t use the STAT-SPIN </a:t>
            </a:r>
          </a:p>
        </p:txBody>
      </p:sp>
      <p:sp>
        <p:nvSpPr>
          <p:cNvPr id="7171" name="Text Box 3">
            <a:extLst>
              <a:ext uri="{FF2B5EF4-FFF2-40B4-BE49-F238E27FC236}">
                <a16:creationId xmlns:a16="http://schemas.microsoft.com/office/drawing/2014/main" id="{B766A3EF-6338-4425-B767-D7C2F9B48F97}"/>
              </a:ext>
            </a:extLst>
          </p:cNvPr>
          <p:cNvSpPr txBox="1">
            <a:spLocks noChangeArrowheads="1"/>
          </p:cNvSpPr>
          <p:nvPr/>
        </p:nvSpPr>
        <p:spPr bwMode="auto">
          <a:xfrm>
            <a:off x="2541588" y="1066800"/>
            <a:ext cx="6678612" cy="252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defRPr/>
            </a:pPr>
            <a:r>
              <a:rPr lang="en-US" altLang="en-US" sz="3200" b="1">
                <a:effectLst>
                  <a:outerShdw blurRad="38100" dist="38100" dir="2700000" algn="tl">
                    <a:srgbClr val="C0C0C0"/>
                  </a:outerShdw>
                </a:effectLst>
                <a:latin typeface="Comic Sans MS" panose="030F0702030302020204" pitchFamily="66" charset="0"/>
              </a:rPr>
              <a:t>  It’s a fast spin - good for </a:t>
            </a:r>
          </a:p>
          <a:p>
            <a:pPr lvl="1">
              <a:defRPr/>
            </a:pPr>
            <a:r>
              <a:rPr lang="en-US" altLang="en-US" sz="3200" b="1">
                <a:effectLst>
                  <a:outerShdw blurRad="38100" dist="38100" dir="2700000" algn="tl">
                    <a:srgbClr val="C0C0C0"/>
                  </a:outerShdw>
                </a:effectLst>
                <a:latin typeface="Comic Sans MS" panose="030F0702030302020204" pitchFamily="66" charset="0"/>
              </a:rPr>
              <a:t>	immediate testing</a:t>
            </a:r>
          </a:p>
          <a:p>
            <a:pPr>
              <a:buFontTx/>
              <a:buChar char="•"/>
              <a:defRPr/>
            </a:pPr>
            <a:r>
              <a:rPr lang="en-US" altLang="en-US" sz="3200" b="1">
                <a:effectLst>
                  <a:outerShdw blurRad="38100" dist="38100" dir="2700000" algn="tl">
                    <a:srgbClr val="C0C0C0"/>
                  </a:outerShdw>
                </a:effectLst>
                <a:latin typeface="Comic Sans MS" panose="030F0702030302020204" pitchFamily="66" charset="0"/>
              </a:rPr>
              <a:t>  However, platelets resuspend </a:t>
            </a:r>
          </a:p>
          <a:p>
            <a:pPr>
              <a:defRPr/>
            </a:pPr>
            <a:r>
              <a:rPr lang="en-US" altLang="en-US" sz="3200" b="1">
                <a:effectLst>
                  <a:outerShdw blurRad="38100" dist="38100" dir="2700000" algn="tl">
                    <a:srgbClr val="C0C0C0"/>
                  </a:outerShdw>
                </a:effectLst>
                <a:latin typeface="Comic Sans MS" panose="030F0702030302020204" pitchFamily="66" charset="0"/>
              </a:rPr>
              <a:t>	to an unacceptable level </a:t>
            </a:r>
          </a:p>
          <a:p>
            <a:pPr>
              <a:defRPr/>
            </a:pPr>
            <a:r>
              <a:rPr lang="en-US" altLang="en-US" sz="3200" b="1">
                <a:effectLst>
                  <a:outerShdw blurRad="38100" dist="38100" dir="2700000" algn="tl">
                    <a:srgbClr val="C0C0C0"/>
                  </a:outerShdw>
                </a:effectLst>
                <a:latin typeface="Comic Sans MS" panose="030F0702030302020204" pitchFamily="66" charset="0"/>
              </a:rPr>
              <a:t>	very quickly </a:t>
            </a:r>
          </a:p>
        </p:txBody>
      </p:sp>
      <p:pic>
        <p:nvPicPr>
          <p:cNvPr id="5124" name="Picture 4" descr="STAT Spin">
            <a:extLst>
              <a:ext uri="{FF2B5EF4-FFF2-40B4-BE49-F238E27FC236}">
                <a16:creationId xmlns:a16="http://schemas.microsoft.com/office/drawing/2014/main" id="{3347D13C-4EB2-4FD6-839D-2EFD3824C849}"/>
              </a:ext>
            </a:extLst>
          </p:cNvPr>
          <p:cNvPicPr>
            <a:picLocks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914400" y="914400"/>
            <a:ext cx="1546225" cy="2514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aphicFrame>
        <p:nvGraphicFramePr>
          <p:cNvPr id="7213" name="Group 45">
            <a:extLst>
              <a:ext uri="{FF2B5EF4-FFF2-40B4-BE49-F238E27FC236}">
                <a16:creationId xmlns:a16="http://schemas.microsoft.com/office/drawing/2014/main" id="{E539F920-C61D-487B-BB97-E6E4D5936AFF}"/>
              </a:ext>
            </a:extLst>
          </p:cNvPr>
          <p:cNvGraphicFramePr>
            <a:graphicFrameLocks noGrp="1"/>
          </p:cNvGraphicFramePr>
          <p:nvPr>
            <p:ph sz="half" idx="2"/>
          </p:nvPr>
        </p:nvGraphicFramePr>
        <p:xfrm>
          <a:off x="3276600" y="4038600"/>
          <a:ext cx="5029200" cy="2193925"/>
        </p:xfrm>
        <a:graphic>
          <a:graphicData uri="http://schemas.openxmlformats.org/drawingml/2006/table">
            <a:tbl>
              <a:tblPr/>
              <a:tblGrid>
                <a:gridCol w="1311275">
                  <a:extLst>
                    <a:ext uri="{9D8B030D-6E8A-4147-A177-3AD203B41FA5}">
                      <a16:colId xmlns:a16="http://schemas.microsoft.com/office/drawing/2014/main" val="3675220062"/>
                    </a:ext>
                  </a:extLst>
                </a:gridCol>
                <a:gridCol w="930275">
                  <a:extLst>
                    <a:ext uri="{9D8B030D-6E8A-4147-A177-3AD203B41FA5}">
                      <a16:colId xmlns:a16="http://schemas.microsoft.com/office/drawing/2014/main" val="1450659473"/>
                    </a:ext>
                  </a:extLst>
                </a:gridCol>
                <a:gridCol w="927100">
                  <a:extLst>
                    <a:ext uri="{9D8B030D-6E8A-4147-A177-3AD203B41FA5}">
                      <a16:colId xmlns:a16="http://schemas.microsoft.com/office/drawing/2014/main" val="3466533443"/>
                    </a:ext>
                  </a:extLst>
                </a:gridCol>
                <a:gridCol w="927100">
                  <a:extLst>
                    <a:ext uri="{9D8B030D-6E8A-4147-A177-3AD203B41FA5}">
                      <a16:colId xmlns:a16="http://schemas.microsoft.com/office/drawing/2014/main" val="1645584040"/>
                    </a:ext>
                  </a:extLst>
                </a:gridCol>
                <a:gridCol w="933450">
                  <a:extLst>
                    <a:ext uri="{9D8B030D-6E8A-4147-A177-3AD203B41FA5}">
                      <a16:colId xmlns:a16="http://schemas.microsoft.com/office/drawing/2014/main" val="571782421"/>
                    </a:ext>
                  </a:extLst>
                </a:gridCol>
              </a:tblGrid>
              <a:tr h="51801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5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Platelet Counts (x10</a:t>
                      </a:r>
                      <a:r>
                        <a:rPr kumimoji="0" lang="en-US" altLang="en-US" sz="1500" b="1"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3</a:t>
                      </a:r>
                      <a:r>
                        <a:rPr kumimoji="0" lang="en-US" altLang="en-US" sz="15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/uL)</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9098162"/>
                  </a:ext>
                </a:extLst>
              </a:tr>
              <a:tr h="51801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Trial 1</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Trial 2</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3001370092"/>
                  </a:ext>
                </a:extLst>
              </a:tr>
              <a:tr h="28947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Sampling</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Top</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Bottom</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Top</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Bottom</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08820312"/>
                  </a:ext>
                </a:extLst>
              </a:tr>
              <a:tr h="28947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Immediate</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48416349"/>
                  </a:ext>
                </a:extLst>
              </a:tr>
              <a:tr h="28947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10 Minutes</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14</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12</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33</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03973760"/>
                  </a:ext>
                </a:extLst>
              </a:tr>
              <a:tr h="28947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30 Minutes</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17</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30</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26</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57</a:t>
                      </a:r>
                      <a:endParaRPr kumimoji="0" lang="en-US" altLang="en-US" sz="1900" b="0" i="0" u="none" strike="noStrike" cap="none" normalizeH="0" baseline="0">
                        <a:ln>
                          <a:noFill/>
                        </a:ln>
                        <a:solidFill>
                          <a:schemeClr val="tx1"/>
                        </a:solidFill>
                        <a:effectLst/>
                        <a:latin typeface="Arial" panose="020B0604020202020204"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51502903"/>
                  </a:ext>
                </a:extLst>
              </a:tr>
            </a:tbl>
          </a:graphicData>
        </a:graphic>
      </p:graphicFrame>
      <p:sp>
        <p:nvSpPr>
          <p:cNvPr id="5164" name="Rectangle 44">
            <a:extLst>
              <a:ext uri="{FF2B5EF4-FFF2-40B4-BE49-F238E27FC236}">
                <a16:creationId xmlns:a16="http://schemas.microsoft.com/office/drawing/2014/main" id="{56E3242C-4AEB-4E2B-8FAC-844F5AB7AE63}"/>
              </a:ext>
            </a:extLst>
          </p:cNvPr>
          <p:cNvSpPr>
            <a:spLocks noChangeArrowheads="1"/>
          </p:cNvSpPr>
          <p:nvPr/>
        </p:nvSpPr>
        <p:spPr bwMode="auto">
          <a:xfrm>
            <a:off x="-1219200" y="5562600"/>
            <a:ext cx="7924800" cy="231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42640" tIns="914112" rIns="1142640" bIns="914112"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800">
                <a:latin typeface="Comic Sans MS" panose="030F0702030302020204" pitchFamily="66" charset="0"/>
              </a:rPr>
              <a:t>Residual Platelet Counts of Plasma Prepared for Coagulation Studies Using the StatSpin Express®</a:t>
            </a:r>
          </a:p>
          <a:p>
            <a:pPr algn="ctr"/>
            <a:r>
              <a:rPr lang="en-US" altLang="en-US" sz="800">
                <a:latin typeface="Comic Sans MS" panose="030F0702030302020204" pitchFamily="66" charset="0"/>
              </a:rPr>
              <a:t>Ellinor I. B. Peerschke, Department of Pathology, Cornell University Medical College, New York, New York </a:t>
            </a:r>
          </a:p>
          <a:p>
            <a:pPr algn="ctr"/>
            <a:br>
              <a:rPr lang="en-US" altLang="en-US" sz="800">
                <a:latin typeface="Comic Sans MS" panose="030F0702030302020204" pitchFamily="66" charset="0"/>
              </a:rPr>
            </a:br>
            <a:endParaRPr lang="en-US" altLang="en-US" sz="800">
              <a:latin typeface="Comic Sans MS" panose="030F0702030302020204"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6EDDC410-7758-4D84-A915-C214A4660BD4}"/>
              </a:ext>
            </a:extLst>
          </p:cNvPr>
          <p:cNvSpPr txBox="1">
            <a:spLocks noChangeArrowheads="1"/>
          </p:cNvSpPr>
          <p:nvPr/>
        </p:nvSpPr>
        <p:spPr bwMode="auto">
          <a:xfrm>
            <a:off x="1905000" y="104775"/>
            <a:ext cx="62325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3200" b="1">
                <a:solidFill>
                  <a:srgbClr val="CC0099"/>
                </a:solidFill>
                <a:effectLst>
                  <a:outerShdw blurRad="38100" dist="38100" dir="2700000" algn="tl">
                    <a:srgbClr val="C0C0C0"/>
                  </a:outerShdw>
                </a:effectLst>
                <a:latin typeface="Comic Sans MS" panose="030F0702030302020204" pitchFamily="66" charset="0"/>
              </a:rPr>
              <a:t>Preparation of Frozen Aliquots</a:t>
            </a:r>
          </a:p>
        </p:txBody>
      </p:sp>
      <p:grpSp>
        <p:nvGrpSpPr>
          <p:cNvPr id="6147" name="Group 3">
            <a:extLst>
              <a:ext uri="{FF2B5EF4-FFF2-40B4-BE49-F238E27FC236}">
                <a16:creationId xmlns:a16="http://schemas.microsoft.com/office/drawing/2014/main" id="{8AB8AE72-76DD-4F87-80A6-20EE5DA64159}"/>
              </a:ext>
            </a:extLst>
          </p:cNvPr>
          <p:cNvGrpSpPr>
            <a:grpSpLocks/>
          </p:cNvGrpSpPr>
          <p:nvPr/>
        </p:nvGrpSpPr>
        <p:grpSpPr bwMode="auto">
          <a:xfrm>
            <a:off x="914400" y="990600"/>
            <a:ext cx="1444625" cy="1752600"/>
            <a:chOff x="576" y="624"/>
            <a:chExt cx="910" cy="1104"/>
          </a:xfrm>
        </p:grpSpPr>
        <p:pic>
          <p:nvPicPr>
            <p:cNvPr id="6185" name="Picture 4" descr="Centrifugetesttube_small">
              <a:extLst>
                <a:ext uri="{FF2B5EF4-FFF2-40B4-BE49-F238E27FC236}">
                  <a16:creationId xmlns:a16="http://schemas.microsoft.com/office/drawing/2014/main" id="{4672A490-7193-4C6D-B27F-B909BD7FAA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 y="624"/>
              <a:ext cx="525" cy="11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86" name="Line 5">
              <a:extLst>
                <a:ext uri="{FF2B5EF4-FFF2-40B4-BE49-F238E27FC236}">
                  <a16:creationId xmlns:a16="http://schemas.microsoft.com/office/drawing/2014/main" id="{6645128E-F63F-441B-8103-B88C56F91601}"/>
                </a:ext>
              </a:extLst>
            </p:cNvPr>
            <p:cNvSpPr>
              <a:spLocks noChangeShapeType="1"/>
            </p:cNvSpPr>
            <p:nvPr/>
          </p:nvSpPr>
          <p:spPr bwMode="auto">
            <a:xfrm>
              <a:off x="1152" y="1152"/>
              <a:ext cx="334"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148" name="Line 6">
            <a:extLst>
              <a:ext uri="{FF2B5EF4-FFF2-40B4-BE49-F238E27FC236}">
                <a16:creationId xmlns:a16="http://schemas.microsoft.com/office/drawing/2014/main" id="{6D6187B6-0C4D-4C25-97EC-4352512B64EA}"/>
              </a:ext>
            </a:extLst>
          </p:cNvPr>
          <p:cNvSpPr>
            <a:spLocks noChangeShapeType="1"/>
          </p:cNvSpPr>
          <p:nvPr/>
        </p:nvSpPr>
        <p:spPr bwMode="auto">
          <a:xfrm>
            <a:off x="3733800" y="1828800"/>
            <a:ext cx="56515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6149" name="Picture 7" descr="Centrifugetesttube_small">
            <a:extLst>
              <a:ext uri="{FF2B5EF4-FFF2-40B4-BE49-F238E27FC236}">
                <a16:creationId xmlns:a16="http://schemas.microsoft.com/office/drawing/2014/main" id="{5FD1E4A8-E7D9-4BD9-BD84-A5AB4FAA99EF}"/>
              </a:ext>
            </a:extLst>
          </p:cNvPr>
          <p:cNvPicPr>
            <a:picLocks noChangeAspect="1" noChangeArrowheads="1"/>
          </p:cNvPicPr>
          <p:nvPr>
            <p:ph sz="quarter" idx="3"/>
          </p:nvPr>
        </p:nvPicPr>
        <p:blipFill>
          <a:blip r:embed="rId2">
            <a:extLst>
              <a:ext uri="{28A0092B-C50C-407E-A947-70E740481C1C}">
                <a14:useLocalDpi xmlns:a14="http://schemas.microsoft.com/office/drawing/2010/main" val="0"/>
              </a:ext>
            </a:extLst>
          </a:blip>
          <a:srcRect/>
          <a:stretch>
            <a:fillRect/>
          </a:stretch>
        </p:blipFill>
        <p:spPr>
          <a:xfrm>
            <a:off x="4419600" y="990600"/>
            <a:ext cx="876300" cy="1752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nvGrpSpPr>
          <p:cNvPr id="6150" name="Group 8">
            <a:extLst>
              <a:ext uri="{FF2B5EF4-FFF2-40B4-BE49-F238E27FC236}">
                <a16:creationId xmlns:a16="http://schemas.microsoft.com/office/drawing/2014/main" id="{41F2E194-BE34-42CF-B87A-B52329657988}"/>
              </a:ext>
            </a:extLst>
          </p:cNvPr>
          <p:cNvGrpSpPr>
            <a:grpSpLocks/>
          </p:cNvGrpSpPr>
          <p:nvPr/>
        </p:nvGrpSpPr>
        <p:grpSpPr bwMode="auto">
          <a:xfrm>
            <a:off x="2209800" y="1143000"/>
            <a:ext cx="1776413" cy="1965325"/>
            <a:chOff x="1392" y="720"/>
            <a:chExt cx="1119" cy="1238"/>
          </a:xfrm>
        </p:grpSpPr>
        <p:grpSp>
          <p:nvGrpSpPr>
            <p:cNvPr id="6173" name="Group 9">
              <a:extLst>
                <a:ext uri="{FF2B5EF4-FFF2-40B4-BE49-F238E27FC236}">
                  <a16:creationId xmlns:a16="http://schemas.microsoft.com/office/drawing/2014/main" id="{2783A684-CDCF-4A95-95A9-39641FCE1913}"/>
                </a:ext>
              </a:extLst>
            </p:cNvPr>
            <p:cNvGrpSpPr>
              <a:grpSpLocks/>
            </p:cNvGrpSpPr>
            <p:nvPr/>
          </p:nvGrpSpPr>
          <p:grpSpPr bwMode="auto">
            <a:xfrm>
              <a:off x="1392" y="912"/>
              <a:ext cx="526" cy="1046"/>
              <a:chOff x="1392" y="912"/>
              <a:chExt cx="526" cy="1046"/>
            </a:xfrm>
          </p:grpSpPr>
          <p:grpSp>
            <p:nvGrpSpPr>
              <p:cNvPr id="6181" name="Group 10">
                <a:extLst>
                  <a:ext uri="{FF2B5EF4-FFF2-40B4-BE49-F238E27FC236}">
                    <a16:creationId xmlns:a16="http://schemas.microsoft.com/office/drawing/2014/main" id="{DD12795A-FE3B-4587-AA8B-689C9856EFE6}"/>
                  </a:ext>
                </a:extLst>
              </p:cNvPr>
              <p:cNvGrpSpPr>
                <a:grpSpLocks/>
              </p:cNvGrpSpPr>
              <p:nvPr/>
            </p:nvGrpSpPr>
            <p:grpSpPr bwMode="auto">
              <a:xfrm>
                <a:off x="1584" y="912"/>
                <a:ext cx="192" cy="672"/>
                <a:chOff x="1536" y="2544"/>
                <a:chExt cx="96" cy="528"/>
              </a:xfrm>
            </p:grpSpPr>
            <p:sp>
              <p:nvSpPr>
                <p:cNvPr id="6183" name="AutoShape 11">
                  <a:extLst>
                    <a:ext uri="{FF2B5EF4-FFF2-40B4-BE49-F238E27FC236}">
                      <a16:creationId xmlns:a16="http://schemas.microsoft.com/office/drawing/2014/main" id="{28A7B128-DD3C-4165-ADFD-2E71B5622888}"/>
                    </a:ext>
                  </a:extLst>
                </p:cNvPr>
                <p:cNvSpPr>
                  <a:spLocks noChangeArrowheads="1"/>
                </p:cNvSpPr>
                <p:nvPr/>
              </p:nvSpPr>
              <p:spPr bwMode="auto">
                <a:xfrm>
                  <a:off x="1536" y="2544"/>
                  <a:ext cx="96" cy="528"/>
                </a:xfrm>
                <a:prstGeom prst="can">
                  <a:avLst>
                    <a:gd name="adj" fmla="val 1375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6184" name="Line 12">
                  <a:extLst>
                    <a:ext uri="{FF2B5EF4-FFF2-40B4-BE49-F238E27FC236}">
                      <a16:creationId xmlns:a16="http://schemas.microsoft.com/office/drawing/2014/main" id="{979824C4-23D8-4D53-956C-5D88F9C24632}"/>
                    </a:ext>
                  </a:extLst>
                </p:cNvPr>
                <p:cNvSpPr>
                  <a:spLocks noChangeShapeType="1"/>
                </p:cNvSpPr>
                <p:nvPr/>
              </p:nvSpPr>
              <p:spPr bwMode="auto">
                <a:xfrm>
                  <a:off x="1536" y="2832"/>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109" name="Text Box 13">
                <a:extLst>
                  <a:ext uri="{FF2B5EF4-FFF2-40B4-BE49-F238E27FC236}">
                    <a16:creationId xmlns:a16="http://schemas.microsoft.com/office/drawing/2014/main" id="{78C82142-94CE-406E-B4DF-1C812FEFE987}"/>
                  </a:ext>
                </a:extLst>
              </p:cNvPr>
              <p:cNvSpPr txBox="1">
                <a:spLocks noChangeArrowheads="1"/>
              </p:cNvSpPr>
              <p:nvPr/>
            </p:nvSpPr>
            <p:spPr bwMode="auto">
              <a:xfrm>
                <a:off x="1392" y="1632"/>
                <a:ext cx="526"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defRPr/>
                </a:pPr>
                <a:r>
                  <a:rPr lang="en-US" altLang="en-US" sz="1400" b="1">
                    <a:effectLst>
                      <a:outerShdw blurRad="38100" dist="38100" dir="2700000" algn="tl">
                        <a:srgbClr val="C0C0C0"/>
                      </a:outerShdw>
                    </a:effectLst>
                    <a:latin typeface="Comic Sans MS" panose="030F0702030302020204" pitchFamily="66" charset="0"/>
                  </a:rPr>
                  <a:t>Primary</a:t>
                </a:r>
              </a:p>
              <a:p>
                <a:pPr algn="ctr">
                  <a:defRPr/>
                </a:pPr>
                <a:r>
                  <a:rPr lang="en-US" altLang="en-US" sz="1400" b="1">
                    <a:effectLst>
                      <a:outerShdw blurRad="38100" dist="38100" dir="2700000" algn="tl">
                        <a:srgbClr val="C0C0C0"/>
                      </a:outerShdw>
                    </a:effectLst>
                    <a:latin typeface="Comic Sans MS" panose="030F0702030302020204" pitchFamily="66" charset="0"/>
                  </a:rPr>
                  <a:t>Tube</a:t>
                </a:r>
              </a:p>
            </p:txBody>
          </p:sp>
        </p:grpSp>
        <p:grpSp>
          <p:nvGrpSpPr>
            <p:cNvPr id="6174" name="Group 14">
              <a:extLst>
                <a:ext uri="{FF2B5EF4-FFF2-40B4-BE49-F238E27FC236}">
                  <a16:creationId xmlns:a16="http://schemas.microsoft.com/office/drawing/2014/main" id="{18B9AF14-2313-4307-BB5C-E016E1D5EB8C}"/>
                </a:ext>
              </a:extLst>
            </p:cNvPr>
            <p:cNvGrpSpPr>
              <a:grpSpLocks/>
            </p:cNvGrpSpPr>
            <p:nvPr/>
          </p:nvGrpSpPr>
          <p:grpSpPr bwMode="auto">
            <a:xfrm>
              <a:off x="1680" y="720"/>
              <a:ext cx="831" cy="1238"/>
              <a:chOff x="1680" y="720"/>
              <a:chExt cx="831" cy="1238"/>
            </a:xfrm>
          </p:grpSpPr>
          <p:sp>
            <p:nvSpPr>
              <p:cNvPr id="6175" name="AutoShape 15">
                <a:extLst>
                  <a:ext uri="{FF2B5EF4-FFF2-40B4-BE49-F238E27FC236}">
                    <a16:creationId xmlns:a16="http://schemas.microsoft.com/office/drawing/2014/main" id="{B3D0B35C-CFE8-4CE0-BF3F-E126A4958228}"/>
                  </a:ext>
                </a:extLst>
              </p:cNvPr>
              <p:cNvSpPr>
                <a:spLocks noChangeArrowheads="1"/>
              </p:cNvSpPr>
              <p:nvPr/>
            </p:nvSpPr>
            <p:spPr bwMode="auto">
              <a:xfrm>
                <a:off x="1680" y="720"/>
                <a:ext cx="528" cy="336"/>
              </a:xfrm>
              <a:prstGeom prst="curvedDownArrow">
                <a:avLst>
                  <a:gd name="adj1" fmla="val 31429"/>
                  <a:gd name="adj2" fmla="val 62857"/>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6176" name="Group 16">
                <a:extLst>
                  <a:ext uri="{FF2B5EF4-FFF2-40B4-BE49-F238E27FC236}">
                    <a16:creationId xmlns:a16="http://schemas.microsoft.com/office/drawing/2014/main" id="{B6C34A39-5DC9-4C9C-9D0A-10A25DD1B6D4}"/>
                  </a:ext>
                </a:extLst>
              </p:cNvPr>
              <p:cNvGrpSpPr>
                <a:grpSpLocks/>
              </p:cNvGrpSpPr>
              <p:nvPr/>
            </p:nvGrpSpPr>
            <p:grpSpPr bwMode="auto">
              <a:xfrm>
                <a:off x="1968" y="912"/>
                <a:ext cx="543" cy="1046"/>
                <a:chOff x="1968" y="912"/>
                <a:chExt cx="543" cy="1046"/>
              </a:xfrm>
            </p:grpSpPr>
            <p:grpSp>
              <p:nvGrpSpPr>
                <p:cNvPr id="6177" name="Group 17">
                  <a:extLst>
                    <a:ext uri="{FF2B5EF4-FFF2-40B4-BE49-F238E27FC236}">
                      <a16:creationId xmlns:a16="http://schemas.microsoft.com/office/drawing/2014/main" id="{837E9082-3712-4A5F-A1E8-505B60C667F3}"/>
                    </a:ext>
                  </a:extLst>
                </p:cNvPr>
                <p:cNvGrpSpPr>
                  <a:grpSpLocks/>
                </p:cNvGrpSpPr>
                <p:nvPr/>
              </p:nvGrpSpPr>
              <p:grpSpPr bwMode="auto">
                <a:xfrm>
                  <a:off x="2016" y="912"/>
                  <a:ext cx="192" cy="672"/>
                  <a:chOff x="1536" y="2544"/>
                  <a:chExt cx="96" cy="528"/>
                </a:xfrm>
              </p:grpSpPr>
              <p:sp>
                <p:nvSpPr>
                  <p:cNvPr id="6179" name="AutoShape 18">
                    <a:extLst>
                      <a:ext uri="{FF2B5EF4-FFF2-40B4-BE49-F238E27FC236}">
                        <a16:creationId xmlns:a16="http://schemas.microsoft.com/office/drawing/2014/main" id="{7FBCF146-2623-4E79-8F97-DE34AAAC0741}"/>
                      </a:ext>
                    </a:extLst>
                  </p:cNvPr>
                  <p:cNvSpPr>
                    <a:spLocks noChangeArrowheads="1"/>
                  </p:cNvSpPr>
                  <p:nvPr/>
                </p:nvSpPr>
                <p:spPr bwMode="auto">
                  <a:xfrm>
                    <a:off x="1536" y="2544"/>
                    <a:ext cx="96" cy="528"/>
                  </a:xfrm>
                  <a:prstGeom prst="can">
                    <a:avLst>
                      <a:gd name="adj" fmla="val 1375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6180" name="Line 19">
                    <a:extLst>
                      <a:ext uri="{FF2B5EF4-FFF2-40B4-BE49-F238E27FC236}">
                        <a16:creationId xmlns:a16="http://schemas.microsoft.com/office/drawing/2014/main" id="{61A4E840-256A-4BB6-8BE0-3D745366621A}"/>
                      </a:ext>
                    </a:extLst>
                  </p:cNvPr>
                  <p:cNvSpPr>
                    <a:spLocks noChangeShapeType="1"/>
                  </p:cNvSpPr>
                  <p:nvPr/>
                </p:nvSpPr>
                <p:spPr bwMode="auto">
                  <a:xfrm>
                    <a:off x="1536" y="2832"/>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116" name="Text Box 20">
                  <a:extLst>
                    <a:ext uri="{FF2B5EF4-FFF2-40B4-BE49-F238E27FC236}">
                      <a16:creationId xmlns:a16="http://schemas.microsoft.com/office/drawing/2014/main" id="{97D25213-15B6-407A-BF20-FED09F19E04C}"/>
                    </a:ext>
                  </a:extLst>
                </p:cNvPr>
                <p:cNvSpPr txBox="1">
                  <a:spLocks noChangeArrowheads="1"/>
                </p:cNvSpPr>
                <p:nvPr/>
              </p:nvSpPr>
              <p:spPr bwMode="auto">
                <a:xfrm>
                  <a:off x="1968" y="1632"/>
                  <a:ext cx="543"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400" b="1">
                      <a:effectLst>
                        <a:outerShdw blurRad="38100" dist="38100" dir="2700000" algn="tl">
                          <a:srgbClr val="C0C0C0"/>
                        </a:outerShdw>
                      </a:effectLst>
                      <a:latin typeface="Comic Sans MS" panose="030F0702030302020204" pitchFamily="66" charset="0"/>
                    </a:rPr>
                    <a:t>Plastic</a:t>
                  </a:r>
                </a:p>
                <a:p>
                  <a:pPr>
                    <a:defRPr/>
                  </a:pPr>
                  <a:r>
                    <a:rPr lang="en-US" altLang="en-US" sz="1400" b="1">
                      <a:effectLst>
                        <a:outerShdw blurRad="38100" dist="38100" dir="2700000" algn="tl">
                          <a:srgbClr val="C0C0C0"/>
                        </a:outerShdw>
                      </a:effectLst>
                      <a:latin typeface="Comic Sans MS" panose="030F0702030302020204" pitchFamily="66" charset="0"/>
                    </a:rPr>
                    <a:t>Tube#1</a:t>
                  </a:r>
                </a:p>
              </p:txBody>
            </p:sp>
          </p:grpSp>
        </p:grpSp>
      </p:grpSp>
      <p:grpSp>
        <p:nvGrpSpPr>
          <p:cNvPr id="6151" name="Group 21">
            <a:extLst>
              <a:ext uri="{FF2B5EF4-FFF2-40B4-BE49-F238E27FC236}">
                <a16:creationId xmlns:a16="http://schemas.microsoft.com/office/drawing/2014/main" id="{8A13C046-E31B-4E88-9B2E-DC4630B8AA9D}"/>
              </a:ext>
            </a:extLst>
          </p:cNvPr>
          <p:cNvGrpSpPr>
            <a:grpSpLocks/>
          </p:cNvGrpSpPr>
          <p:nvPr/>
        </p:nvGrpSpPr>
        <p:grpSpPr bwMode="auto">
          <a:xfrm>
            <a:off x="5454650" y="1143000"/>
            <a:ext cx="2249488" cy="1979613"/>
            <a:chOff x="3436" y="720"/>
            <a:chExt cx="1417" cy="1247"/>
          </a:xfrm>
        </p:grpSpPr>
        <p:grpSp>
          <p:nvGrpSpPr>
            <p:cNvPr id="6159" name="Group 22">
              <a:extLst>
                <a:ext uri="{FF2B5EF4-FFF2-40B4-BE49-F238E27FC236}">
                  <a16:creationId xmlns:a16="http://schemas.microsoft.com/office/drawing/2014/main" id="{4B705B8C-A17F-4317-9AB9-43D353E43EDF}"/>
                </a:ext>
              </a:extLst>
            </p:cNvPr>
            <p:cNvGrpSpPr>
              <a:grpSpLocks/>
            </p:cNvGrpSpPr>
            <p:nvPr/>
          </p:nvGrpSpPr>
          <p:grpSpPr bwMode="auto">
            <a:xfrm>
              <a:off x="3436" y="912"/>
              <a:ext cx="980" cy="1046"/>
              <a:chOff x="3436" y="912"/>
              <a:chExt cx="980" cy="1046"/>
            </a:xfrm>
          </p:grpSpPr>
          <p:sp>
            <p:nvSpPr>
              <p:cNvPr id="6167" name="Line 23">
                <a:extLst>
                  <a:ext uri="{FF2B5EF4-FFF2-40B4-BE49-F238E27FC236}">
                    <a16:creationId xmlns:a16="http://schemas.microsoft.com/office/drawing/2014/main" id="{DAA15284-4AA4-49C7-8585-717452D5F280}"/>
                  </a:ext>
                </a:extLst>
              </p:cNvPr>
              <p:cNvSpPr>
                <a:spLocks noChangeShapeType="1"/>
              </p:cNvSpPr>
              <p:nvPr/>
            </p:nvSpPr>
            <p:spPr bwMode="auto">
              <a:xfrm>
                <a:off x="3436" y="1153"/>
                <a:ext cx="356"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168" name="Group 24">
                <a:extLst>
                  <a:ext uri="{FF2B5EF4-FFF2-40B4-BE49-F238E27FC236}">
                    <a16:creationId xmlns:a16="http://schemas.microsoft.com/office/drawing/2014/main" id="{C36354BB-9F6E-464D-9E21-489F2B913332}"/>
                  </a:ext>
                </a:extLst>
              </p:cNvPr>
              <p:cNvGrpSpPr>
                <a:grpSpLocks/>
              </p:cNvGrpSpPr>
              <p:nvPr/>
            </p:nvGrpSpPr>
            <p:grpSpPr bwMode="auto">
              <a:xfrm>
                <a:off x="3696" y="912"/>
                <a:ext cx="720" cy="1046"/>
                <a:chOff x="3696" y="912"/>
                <a:chExt cx="720" cy="1046"/>
              </a:xfrm>
            </p:grpSpPr>
            <p:grpSp>
              <p:nvGrpSpPr>
                <p:cNvPr id="6169" name="Group 25">
                  <a:extLst>
                    <a:ext uri="{FF2B5EF4-FFF2-40B4-BE49-F238E27FC236}">
                      <a16:creationId xmlns:a16="http://schemas.microsoft.com/office/drawing/2014/main" id="{BF1DBA0A-F9E4-4C96-BC1C-A8F1E7CE6B72}"/>
                    </a:ext>
                  </a:extLst>
                </p:cNvPr>
                <p:cNvGrpSpPr>
                  <a:grpSpLocks/>
                </p:cNvGrpSpPr>
                <p:nvPr/>
              </p:nvGrpSpPr>
              <p:grpSpPr bwMode="auto">
                <a:xfrm>
                  <a:off x="3936" y="912"/>
                  <a:ext cx="192" cy="672"/>
                  <a:chOff x="1536" y="2544"/>
                  <a:chExt cx="96" cy="528"/>
                </a:xfrm>
              </p:grpSpPr>
              <p:sp>
                <p:nvSpPr>
                  <p:cNvPr id="6171" name="AutoShape 26">
                    <a:extLst>
                      <a:ext uri="{FF2B5EF4-FFF2-40B4-BE49-F238E27FC236}">
                        <a16:creationId xmlns:a16="http://schemas.microsoft.com/office/drawing/2014/main" id="{137FA1DE-EB8B-49D7-9F3E-0D2631B6C35F}"/>
                      </a:ext>
                    </a:extLst>
                  </p:cNvPr>
                  <p:cNvSpPr>
                    <a:spLocks noChangeArrowheads="1"/>
                  </p:cNvSpPr>
                  <p:nvPr/>
                </p:nvSpPr>
                <p:spPr bwMode="auto">
                  <a:xfrm>
                    <a:off x="1536" y="2544"/>
                    <a:ext cx="96" cy="528"/>
                  </a:xfrm>
                  <a:prstGeom prst="can">
                    <a:avLst>
                      <a:gd name="adj" fmla="val 1375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6172" name="Line 27">
                    <a:extLst>
                      <a:ext uri="{FF2B5EF4-FFF2-40B4-BE49-F238E27FC236}">
                        <a16:creationId xmlns:a16="http://schemas.microsoft.com/office/drawing/2014/main" id="{66D774A1-5CCE-44C5-8AA9-87E1CDBB2D5D}"/>
                      </a:ext>
                    </a:extLst>
                  </p:cNvPr>
                  <p:cNvSpPr>
                    <a:spLocks noChangeShapeType="1"/>
                  </p:cNvSpPr>
                  <p:nvPr/>
                </p:nvSpPr>
                <p:spPr bwMode="auto">
                  <a:xfrm>
                    <a:off x="1536" y="2832"/>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124" name="Rectangle 28">
                  <a:extLst>
                    <a:ext uri="{FF2B5EF4-FFF2-40B4-BE49-F238E27FC236}">
                      <a16:creationId xmlns:a16="http://schemas.microsoft.com/office/drawing/2014/main" id="{02796016-0BCC-41B6-BD4C-BAAB1C6410CD}"/>
                    </a:ext>
                  </a:extLst>
                </p:cNvPr>
                <p:cNvSpPr>
                  <a:spLocks noChangeArrowheads="1"/>
                </p:cNvSpPr>
                <p:nvPr/>
              </p:nvSpPr>
              <p:spPr bwMode="auto">
                <a:xfrm>
                  <a:off x="3696" y="1632"/>
                  <a:ext cx="72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1400" b="1">
                      <a:effectLst>
                        <a:outerShdw blurRad="38100" dist="38100" dir="2700000" algn="tl">
                          <a:srgbClr val="C0C0C0"/>
                        </a:outerShdw>
                      </a:effectLst>
                      <a:latin typeface="Comic Sans MS" panose="030F0702030302020204" pitchFamily="66" charset="0"/>
                    </a:rPr>
                    <a:t>Plastic</a:t>
                  </a:r>
                </a:p>
                <a:p>
                  <a:pPr>
                    <a:defRPr/>
                  </a:pPr>
                  <a:r>
                    <a:rPr lang="en-US" altLang="en-US" sz="1400" b="1">
                      <a:effectLst>
                        <a:outerShdw blurRad="38100" dist="38100" dir="2700000" algn="tl">
                          <a:srgbClr val="C0C0C0"/>
                        </a:outerShdw>
                      </a:effectLst>
                      <a:latin typeface="Comic Sans MS" panose="030F0702030302020204" pitchFamily="66" charset="0"/>
                    </a:rPr>
                    <a:t>Tube#1</a:t>
                  </a:r>
                </a:p>
              </p:txBody>
            </p:sp>
          </p:grpSp>
        </p:grpSp>
        <p:grpSp>
          <p:nvGrpSpPr>
            <p:cNvPr id="6160" name="Group 29">
              <a:extLst>
                <a:ext uri="{FF2B5EF4-FFF2-40B4-BE49-F238E27FC236}">
                  <a16:creationId xmlns:a16="http://schemas.microsoft.com/office/drawing/2014/main" id="{B194326F-2959-405F-9A7F-7FB24A725F26}"/>
                </a:ext>
              </a:extLst>
            </p:cNvPr>
            <p:cNvGrpSpPr>
              <a:grpSpLocks/>
            </p:cNvGrpSpPr>
            <p:nvPr/>
          </p:nvGrpSpPr>
          <p:grpSpPr bwMode="auto">
            <a:xfrm>
              <a:off x="4032" y="720"/>
              <a:ext cx="821" cy="1247"/>
              <a:chOff x="4032" y="720"/>
              <a:chExt cx="821" cy="1247"/>
            </a:xfrm>
          </p:grpSpPr>
          <p:sp>
            <p:nvSpPr>
              <p:cNvPr id="6161" name="AutoShape 30">
                <a:extLst>
                  <a:ext uri="{FF2B5EF4-FFF2-40B4-BE49-F238E27FC236}">
                    <a16:creationId xmlns:a16="http://schemas.microsoft.com/office/drawing/2014/main" id="{E1E2F852-72BC-440B-A58E-A0E503AC8394}"/>
                  </a:ext>
                </a:extLst>
              </p:cNvPr>
              <p:cNvSpPr>
                <a:spLocks noChangeArrowheads="1"/>
              </p:cNvSpPr>
              <p:nvPr/>
            </p:nvSpPr>
            <p:spPr bwMode="auto">
              <a:xfrm>
                <a:off x="4032" y="720"/>
                <a:ext cx="528" cy="336"/>
              </a:xfrm>
              <a:prstGeom prst="curvedDownArrow">
                <a:avLst>
                  <a:gd name="adj1" fmla="val 31429"/>
                  <a:gd name="adj2" fmla="val 62857"/>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6162" name="Group 31">
                <a:extLst>
                  <a:ext uri="{FF2B5EF4-FFF2-40B4-BE49-F238E27FC236}">
                    <a16:creationId xmlns:a16="http://schemas.microsoft.com/office/drawing/2014/main" id="{435ECA52-264F-421A-A0AE-EEB5F5E9B896}"/>
                  </a:ext>
                </a:extLst>
              </p:cNvPr>
              <p:cNvGrpSpPr>
                <a:grpSpLocks/>
              </p:cNvGrpSpPr>
              <p:nvPr/>
            </p:nvGrpSpPr>
            <p:grpSpPr bwMode="auto">
              <a:xfrm>
                <a:off x="4310" y="912"/>
                <a:ext cx="543" cy="1055"/>
                <a:chOff x="4310" y="912"/>
                <a:chExt cx="543" cy="1055"/>
              </a:xfrm>
            </p:grpSpPr>
            <p:grpSp>
              <p:nvGrpSpPr>
                <p:cNvPr id="6163" name="Group 32">
                  <a:extLst>
                    <a:ext uri="{FF2B5EF4-FFF2-40B4-BE49-F238E27FC236}">
                      <a16:creationId xmlns:a16="http://schemas.microsoft.com/office/drawing/2014/main" id="{9C597F8A-BAF3-4218-868C-F95EBD211C30}"/>
                    </a:ext>
                  </a:extLst>
                </p:cNvPr>
                <p:cNvGrpSpPr>
                  <a:grpSpLocks/>
                </p:cNvGrpSpPr>
                <p:nvPr/>
              </p:nvGrpSpPr>
              <p:grpSpPr bwMode="auto">
                <a:xfrm>
                  <a:off x="4368" y="912"/>
                  <a:ext cx="192" cy="672"/>
                  <a:chOff x="1536" y="2544"/>
                  <a:chExt cx="96" cy="528"/>
                </a:xfrm>
              </p:grpSpPr>
              <p:sp>
                <p:nvSpPr>
                  <p:cNvPr id="6165" name="AutoShape 33">
                    <a:extLst>
                      <a:ext uri="{FF2B5EF4-FFF2-40B4-BE49-F238E27FC236}">
                        <a16:creationId xmlns:a16="http://schemas.microsoft.com/office/drawing/2014/main" id="{12B602F3-F61A-4F5F-B38F-15A1C5813D74}"/>
                      </a:ext>
                    </a:extLst>
                  </p:cNvPr>
                  <p:cNvSpPr>
                    <a:spLocks noChangeArrowheads="1"/>
                  </p:cNvSpPr>
                  <p:nvPr/>
                </p:nvSpPr>
                <p:spPr bwMode="auto">
                  <a:xfrm>
                    <a:off x="1536" y="2544"/>
                    <a:ext cx="96" cy="528"/>
                  </a:xfrm>
                  <a:prstGeom prst="can">
                    <a:avLst>
                      <a:gd name="adj" fmla="val 1375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6166" name="Line 34">
                    <a:extLst>
                      <a:ext uri="{FF2B5EF4-FFF2-40B4-BE49-F238E27FC236}">
                        <a16:creationId xmlns:a16="http://schemas.microsoft.com/office/drawing/2014/main" id="{07D8143F-FE92-4172-8506-5F7D57FB9B8F}"/>
                      </a:ext>
                    </a:extLst>
                  </p:cNvPr>
                  <p:cNvSpPr>
                    <a:spLocks noChangeShapeType="1"/>
                  </p:cNvSpPr>
                  <p:nvPr/>
                </p:nvSpPr>
                <p:spPr bwMode="auto">
                  <a:xfrm>
                    <a:off x="1536" y="2832"/>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131" name="Text Box 35">
                  <a:extLst>
                    <a:ext uri="{FF2B5EF4-FFF2-40B4-BE49-F238E27FC236}">
                      <a16:creationId xmlns:a16="http://schemas.microsoft.com/office/drawing/2014/main" id="{711F3227-A0AA-4E8D-B2E0-17E12FF9456E}"/>
                    </a:ext>
                  </a:extLst>
                </p:cNvPr>
                <p:cNvSpPr txBox="1">
                  <a:spLocks noChangeArrowheads="1"/>
                </p:cNvSpPr>
                <p:nvPr/>
              </p:nvSpPr>
              <p:spPr bwMode="auto">
                <a:xfrm>
                  <a:off x="4310" y="1641"/>
                  <a:ext cx="543"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1400" b="1">
                      <a:effectLst>
                        <a:outerShdw blurRad="38100" dist="38100" dir="2700000" algn="tl">
                          <a:srgbClr val="C0C0C0"/>
                        </a:outerShdw>
                      </a:effectLst>
                      <a:latin typeface="Comic Sans MS" panose="030F0702030302020204" pitchFamily="66" charset="0"/>
                    </a:rPr>
                    <a:t>Plastic </a:t>
                  </a:r>
                </a:p>
                <a:p>
                  <a:pPr>
                    <a:defRPr/>
                  </a:pPr>
                  <a:r>
                    <a:rPr lang="en-US" altLang="en-US" sz="1400" b="1">
                      <a:effectLst>
                        <a:outerShdw blurRad="38100" dist="38100" dir="2700000" algn="tl">
                          <a:srgbClr val="C0C0C0"/>
                        </a:outerShdw>
                      </a:effectLst>
                      <a:latin typeface="Comic Sans MS" panose="030F0702030302020204" pitchFamily="66" charset="0"/>
                    </a:rPr>
                    <a:t>Tube#2</a:t>
                  </a:r>
                </a:p>
              </p:txBody>
            </p:sp>
          </p:grpSp>
        </p:grpSp>
      </p:grpSp>
      <p:grpSp>
        <p:nvGrpSpPr>
          <p:cNvPr id="6152" name="Group 36">
            <a:extLst>
              <a:ext uri="{FF2B5EF4-FFF2-40B4-BE49-F238E27FC236}">
                <a16:creationId xmlns:a16="http://schemas.microsoft.com/office/drawing/2014/main" id="{1E203989-79A8-46BB-94B8-09F223C099A2}"/>
              </a:ext>
            </a:extLst>
          </p:cNvPr>
          <p:cNvGrpSpPr>
            <a:grpSpLocks/>
          </p:cNvGrpSpPr>
          <p:nvPr/>
        </p:nvGrpSpPr>
        <p:grpSpPr bwMode="auto">
          <a:xfrm>
            <a:off x="7467600" y="1447800"/>
            <a:ext cx="1563688" cy="730250"/>
            <a:chOff x="4704" y="912"/>
            <a:chExt cx="985" cy="460"/>
          </a:xfrm>
        </p:grpSpPr>
        <p:sp>
          <p:nvSpPr>
            <p:cNvPr id="6157" name="Line 37">
              <a:extLst>
                <a:ext uri="{FF2B5EF4-FFF2-40B4-BE49-F238E27FC236}">
                  <a16:creationId xmlns:a16="http://schemas.microsoft.com/office/drawing/2014/main" id="{682A2553-8376-4230-8B3F-83DDEE78AD34}"/>
                </a:ext>
              </a:extLst>
            </p:cNvPr>
            <p:cNvSpPr>
              <a:spLocks noChangeShapeType="1"/>
            </p:cNvSpPr>
            <p:nvPr/>
          </p:nvSpPr>
          <p:spPr bwMode="auto">
            <a:xfrm>
              <a:off x="4704" y="1152"/>
              <a:ext cx="384"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34" name="Text Box 38">
              <a:extLst>
                <a:ext uri="{FF2B5EF4-FFF2-40B4-BE49-F238E27FC236}">
                  <a16:creationId xmlns:a16="http://schemas.microsoft.com/office/drawing/2014/main" id="{54D2200E-182C-4B36-B537-F79955DCAC5A}"/>
                </a:ext>
              </a:extLst>
            </p:cNvPr>
            <p:cNvSpPr txBox="1">
              <a:spLocks noChangeArrowheads="1"/>
            </p:cNvSpPr>
            <p:nvPr/>
          </p:nvSpPr>
          <p:spPr bwMode="auto">
            <a:xfrm>
              <a:off x="5148" y="912"/>
              <a:ext cx="541" cy="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defRPr/>
              </a:pPr>
              <a:r>
                <a:rPr lang="en-US" altLang="en-US" sz="1400" b="1">
                  <a:effectLst>
                    <a:outerShdw blurRad="38100" dist="38100" dir="2700000" algn="tl">
                      <a:srgbClr val="C0C0C0"/>
                    </a:outerShdw>
                  </a:effectLst>
                  <a:latin typeface="Comic Sans MS" panose="030F0702030302020204" pitchFamily="66" charset="0"/>
                </a:rPr>
                <a:t>-20</a:t>
              </a:r>
              <a:r>
                <a:rPr lang="en-US" altLang="en-US" sz="1400" b="1" baseline="30000">
                  <a:effectLst>
                    <a:outerShdw blurRad="38100" dist="38100" dir="2700000" algn="tl">
                      <a:srgbClr val="C0C0C0"/>
                    </a:outerShdw>
                  </a:effectLst>
                  <a:latin typeface="Comic Sans MS" panose="030F0702030302020204" pitchFamily="66" charset="0"/>
                </a:rPr>
                <a:t>o</a:t>
              </a:r>
              <a:r>
                <a:rPr lang="en-US" altLang="en-US" sz="1400" b="1">
                  <a:effectLst>
                    <a:outerShdw blurRad="38100" dist="38100" dir="2700000" algn="tl">
                      <a:srgbClr val="C0C0C0"/>
                    </a:outerShdw>
                  </a:effectLst>
                  <a:latin typeface="Comic Sans MS" panose="030F0702030302020204" pitchFamily="66" charset="0"/>
                </a:rPr>
                <a:t>C</a:t>
              </a:r>
            </a:p>
            <a:p>
              <a:pPr algn="ctr">
                <a:defRPr/>
              </a:pPr>
              <a:r>
                <a:rPr lang="en-US" altLang="en-US" sz="1400" b="1">
                  <a:effectLst>
                    <a:outerShdw blurRad="38100" dist="38100" dir="2700000" algn="tl">
                      <a:srgbClr val="C0C0C0"/>
                    </a:outerShdw>
                  </a:effectLst>
                  <a:latin typeface="Comic Sans MS" panose="030F0702030302020204" pitchFamily="66" charset="0"/>
                </a:rPr>
                <a:t>Freezer</a:t>
              </a:r>
            </a:p>
            <a:p>
              <a:pPr algn="ctr">
                <a:defRPr/>
              </a:pPr>
              <a:endParaRPr lang="en-US" altLang="en-US" sz="1400" b="1">
                <a:effectLst>
                  <a:outerShdw blurRad="38100" dist="38100" dir="2700000" algn="tl">
                    <a:srgbClr val="C0C0C0"/>
                  </a:outerShdw>
                </a:effectLst>
                <a:latin typeface="Comic Sans MS" panose="030F0702030302020204" pitchFamily="66" charset="0"/>
              </a:endParaRPr>
            </a:p>
          </p:txBody>
        </p:sp>
      </p:grpSp>
      <p:sp>
        <p:nvSpPr>
          <p:cNvPr id="6153" name="Text Box 39">
            <a:extLst>
              <a:ext uri="{FF2B5EF4-FFF2-40B4-BE49-F238E27FC236}">
                <a16:creationId xmlns:a16="http://schemas.microsoft.com/office/drawing/2014/main" id="{61DFB42A-182D-435C-831A-A18AAA375F97}"/>
              </a:ext>
            </a:extLst>
          </p:cNvPr>
          <p:cNvSpPr txBox="1">
            <a:spLocks noChangeArrowheads="1"/>
          </p:cNvSpPr>
          <p:nvPr/>
        </p:nvSpPr>
        <p:spPr bwMode="auto">
          <a:xfrm>
            <a:off x="304800" y="2971800"/>
            <a:ext cx="8502650" cy="414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eaLnBrk="0" fontAlgn="base" hangingPunct="0">
              <a:spcBef>
                <a:spcPct val="0"/>
              </a:spcBef>
              <a:spcAft>
                <a:spcPct val="0"/>
              </a:spcAft>
              <a:defRPr>
                <a:solidFill>
                  <a:schemeClr val="tx1"/>
                </a:solidFill>
                <a:latin typeface="Arial" panose="020B0604020202020204" pitchFamily="34" charset="0"/>
              </a:defRPr>
            </a:lvl6pPr>
            <a:lvl7pPr marL="3086100" indent="-342900" eaLnBrk="0" fontAlgn="base" hangingPunct="0">
              <a:spcBef>
                <a:spcPct val="0"/>
              </a:spcBef>
              <a:spcAft>
                <a:spcPct val="0"/>
              </a:spcAft>
              <a:defRPr>
                <a:solidFill>
                  <a:schemeClr val="tx1"/>
                </a:solidFill>
                <a:latin typeface="Arial" panose="020B0604020202020204" pitchFamily="34" charset="0"/>
              </a:defRPr>
            </a:lvl7pPr>
            <a:lvl8pPr marL="3543300" indent="-342900" eaLnBrk="0" fontAlgn="base" hangingPunct="0">
              <a:spcBef>
                <a:spcPct val="0"/>
              </a:spcBef>
              <a:spcAft>
                <a:spcPct val="0"/>
              </a:spcAft>
              <a:defRPr>
                <a:solidFill>
                  <a:schemeClr val="tx1"/>
                </a:solidFill>
                <a:latin typeface="Arial" panose="020B0604020202020204" pitchFamily="34" charset="0"/>
              </a:defRPr>
            </a:lvl8pPr>
            <a:lvl9pPr marL="4000500" indent="-342900" eaLnBrk="0" fontAlgn="base" hangingPunct="0">
              <a:spcBef>
                <a:spcPct val="0"/>
              </a:spcBef>
              <a:spcAft>
                <a:spcPct val="0"/>
              </a:spcAft>
              <a:defRPr>
                <a:solidFill>
                  <a:schemeClr val="tx1"/>
                </a:solidFill>
                <a:latin typeface="Arial" panose="020B0604020202020204" pitchFamily="34" charset="0"/>
              </a:defRPr>
            </a:lvl9pPr>
          </a:lstStyle>
          <a:p>
            <a:r>
              <a:rPr lang="en-US" altLang="en-US" b="1" i="1">
                <a:solidFill>
                  <a:schemeClr val="bg2"/>
                </a:solidFill>
                <a:latin typeface="Comic Sans MS" panose="030F0702030302020204" pitchFamily="66" charset="0"/>
              </a:rPr>
              <a:t>Process</a:t>
            </a:r>
          </a:p>
          <a:p>
            <a:pPr>
              <a:buFontTx/>
              <a:buAutoNum type="arabicPeriod"/>
            </a:pPr>
            <a:r>
              <a:rPr lang="en-US" altLang="en-US" b="1" i="1">
                <a:solidFill>
                  <a:schemeClr val="bg2"/>
                </a:solidFill>
                <a:latin typeface="Comic Sans MS" panose="030F0702030302020204" pitchFamily="66" charset="0"/>
              </a:rPr>
              <a:t>As soon as possible after collection, spin primary tube for 15 minutes at 2500-3500 x g</a:t>
            </a:r>
            <a:r>
              <a:rPr lang="en-US" altLang="en-US" sz="1200" b="1" i="1">
                <a:solidFill>
                  <a:schemeClr val="bg2"/>
                </a:solidFill>
                <a:latin typeface="Comic Sans MS" panose="030F0702030302020204" pitchFamily="66" charset="0"/>
              </a:rPr>
              <a:t> (</a:t>
            </a:r>
            <a:r>
              <a:rPr lang="en-US" altLang="en-US" sz="1600" b="1" i="1">
                <a:solidFill>
                  <a:schemeClr val="bg2"/>
                </a:solidFill>
                <a:latin typeface="Comic Sans MS" panose="030F0702030302020204" pitchFamily="66" charset="0"/>
              </a:rPr>
              <a:t>Refer to your centrifuge for appropriate RPM setting)</a:t>
            </a:r>
          </a:p>
          <a:p>
            <a:pPr>
              <a:buFontTx/>
              <a:buAutoNum type="arabicPeriod"/>
            </a:pPr>
            <a:r>
              <a:rPr lang="en-US" altLang="en-US" b="1" i="1">
                <a:solidFill>
                  <a:schemeClr val="bg2"/>
                </a:solidFill>
                <a:latin typeface="Comic Sans MS" panose="030F0702030302020204" pitchFamily="66" charset="0"/>
              </a:rPr>
              <a:t>Transfer plasma to a plastic pour off tube with a plastic transfer pipette.  Be sure not to disturb the cell layer - leave a layer of plasma on the cells.</a:t>
            </a:r>
          </a:p>
          <a:p>
            <a:r>
              <a:rPr lang="en-US" altLang="en-US" b="1" i="1">
                <a:solidFill>
                  <a:schemeClr val="bg2"/>
                </a:solidFill>
                <a:latin typeface="Comic Sans MS" panose="030F0702030302020204" pitchFamily="66" charset="0"/>
              </a:rPr>
              <a:t>3. Centrifuge pour off tube at 2500-3000 x g for 15 minutes.</a:t>
            </a:r>
          </a:p>
          <a:p>
            <a:pPr>
              <a:buFontTx/>
              <a:buAutoNum type="arabicPeriod" startAt="4"/>
            </a:pPr>
            <a:r>
              <a:rPr lang="en-US" altLang="en-US" b="1" i="1">
                <a:solidFill>
                  <a:schemeClr val="bg2"/>
                </a:solidFill>
                <a:latin typeface="Comic Sans MS" panose="030F0702030302020204" pitchFamily="66" charset="0"/>
              </a:rPr>
              <a:t>With a plastic pipette, transfer plasma to properly labeled aliquot tubes. (</a:t>
            </a:r>
            <a:r>
              <a:rPr lang="en-US" altLang="en-US" sz="1400" b="1" i="1">
                <a:solidFill>
                  <a:schemeClr val="bg2"/>
                </a:solidFill>
                <a:latin typeface="Comic Sans MS" panose="030F0702030302020204" pitchFamily="66" charset="0"/>
              </a:rPr>
              <a:t>Residual cells may not be visible in the tube, but they are there. Do not remove all the plasma.  This will assure complete platelet removal.)</a:t>
            </a:r>
          </a:p>
          <a:p>
            <a:r>
              <a:rPr lang="en-US" altLang="en-US" b="1" i="1">
                <a:solidFill>
                  <a:schemeClr val="bg2"/>
                </a:solidFill>
                <a:latin typeface="Comic Sans MS" panose="030F0702030302020204" pitchFamily="66" charset="0"/>
              </a:rPr>
              <a:t>	A minimum of 1 mL and a maximum of 2 mL  of plasma should be placed in each tube.</a:t>
            </a:r>
          </a:p>
          <a:p>
            <a:r>
              <a:rPr lang="en-US" altLang="en-US" b="1" i="1">
                <a:solidFill>
                  <a:schemeClr val="bg2"/>
                </a:solidFill>
                <a:latin typeface="Comic Sans MS" panose="030F0702030302020204" pitchFamily="66" charset="0"/>
              </a:rPr>
              <a:t>5.	Freeze immediately in an upright position.  </a:t>
            </a:r>
          </a:p>
          <a:p>
            <a:pPr>
              <a:buFontTx/>
              <a:buAutoNum type="arabicPeriod" startAt="4"/>
            </a:pPr>
            <a:endParaRPr lang="en-US" altLang="en-US" b="1" i="1">
              <a:solidFill>
                <a:schemeClr val="bg2"/>
              </a:solidFill>
              <a:latin typeface="Comic Sans MS" panose="030F0702030302020204" pitchFamily="66" charset="0"/>
            </a:endParaRPr>
          </a:p>
          <a:p>
            <a:endParaRPr lang="en-US" altLang="en-US" b="1" i="1">
              <a:solidFill>
                <a:schemeClr val="bg2"/>
              </a:solidFill>
              <a:latin typeface="Verdana" panose="020B0604030504040204" pitchFamily="34" charset="0"/>
            </a:endParaRPr>
          </a:p>
        </p:txBody>
      </p:sp>
      <p:sp>
        <p:nvSpPr>
          <p:cNvPr id="6154" name="Text Box 45">
            <a:extLst>
              <a:ext uri="{FF2B5EF4-FFF2-40B4-BE49-F238E27FC236}">
                <a16:creationId xmlns:a16="http://schemas.microsoft.com/office/drawing/2014/main" id="{CFB46D6D-E3D4-47AC-AD2C-08222148A6E7}"/>
              </a:ext>
            </a:extLst>
          </p:cNvPr>
          <p:cNvSpPr txBox="1">
            <a:spLocks noChangeArrowheads="1"/>
          </p:cNvSpPr>
          <p:nvPr/>
        </p:nvSpPr>
        <p:spPr bwMode="auto">
          <a:xfrm>
            <a:off x="2667000" y="914400"/>
            <a:ext cx="838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200" b="1">
                <a:latin typeface="Comic Sans MS" panose="030F0702030302020204" pitchFamily="66" charset="0"/>
              </a:rPr>
              <a:t>pipette</a:t>
            </a:r>
          </a:p>
        </p:txBody>
      </p:sp>
      <p:sp>
        <p:nvSpPr>
          <p:cNvPr id="6155" name="Text Box 46">
            <a:extLst>
              <a:ext uri="{FF2B5EF4-FFF2-40B4-BE49-F238E27FC236}">
                <a16:creationId xmlns:a16="http://schemas.microsoft.com/office/drawing/2014/main" id="{8C0A99F3-B9E6-4852-85A4-7DB1DC4003DD}"/>
              </a:ext>
            </a:extLst>
          </p:cNvPr>
          <p:cNvSpPr txBox="1">
            <a:spLocks noChangeArrowheads="1"/>
          </p:cNvSpPr>
          <p:nvPr/>
        </p:nvSpPr>
        <p:spPr bwMode="auto">
          <a:xfrm>
            <a:off x="6477000" y="914400"/>
            <a:ext cx="838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200" b="1">
                <a:latin typeface="Comic Sans MS" panose="030F0702030302020204" pitchFamily="66" charset="0"/>
              </a:rPr>
              <a:t>pipette</a:t>
            </a:r>
          </a:p>
        </p:txBody>
      </p:sp>
      <p:sp>
        <p:nvSpPr>
          <p:cNvPr id="6156" name="Text Box 48">
            <a:extLst>
              <a:ext uri="{FF2B5EF4-FFF2-40B4-BE49-F238E27FC236}">
                <a16:creationId xmlns:a16="http://schemas.microsoft.com/office/drawing/2014/main" id="{3B5F6552-D465-40BC-91D0-FD21D2F7E642}"/>
              </a:ext>
            </a:extLst>
          </p:cNvPr>
          <p:cNvSpPr txBox="1">
            <a:spLocks noChangeArrowheads="1"/>
          </p:cNvSpPr>
          <p:nvPr/>
        </p:nvSpPr>
        <p:spPr bwMode="auto">
          <a:xfrm>
            <a:off x="3124200" y="609600"/>
            <a:ext cx="3733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 DO NOT USE STAT-SPIN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2">
            <a:extLst>
              <a:ext uri="{FF2B5EF4-FFF2-40B4-BE49-F238E27FC236}">
                <a16:creationId xmlns:a16="http://schemas.microsoft.com/office/drawing/2014/main" id="{67B2F12B-B9A7-423C-9AB8-8D6359F25876}"/>
              </a:ext>
            </a:extLst>
          </p:cNvPr>
          <p:cNvGrpSpPr>
            <a:grpSpLocks/>
          </p:cNvGrpSpPr>
          <p:nvPr/>
        </p:nvGrpSpPr>
        <p:grpSpPr bwMode="auto">
          <a:xfrm>
            <a:off x="762000" y="609600"/>
            <a:ext cx="2149475" cy="2103438"/>
            <a:chOff x="1502" y="720"/>
            <a:chExt cx="791" cy="1209"/>
          </a:xfrm>
        </p:grpSpPr>
        <p:grpSp>
          <p:nvGrpSpPr>
            <p:cNvPr id="7174" name="Group 3">
              <a:extLst>
                <a:ext uri="{FF2B5EF4-FFF2-40B4-BE49-F238E27FC236}">
                  <a16:creationId xmlns:a16="http://schemas.microsoft.com/office/drawing/2014/main" id="{06E2D294-AF85-4C2F-BCBD-8E458F0C3BF4}"/>
                </a:ext>
              </a:extLst>
            </p:cNvPr>
            <p:cNvGrpSpPr>
              <a:grpSpLocks/>
            </p:cNvGrpSpPr>
            <p:nvPr/>
          </p:nvGrpSpPr>
          <p:grpSpPr bwMode="auto">
            <a:xfrm>
              <a:off x="1502" y="912"/>
              <a:ext cx="307" cy="1017"/>
              <a:chOff x="1502" y="912"/>
              <a:chExt cx="307" cy="1017"/>
            </a:xfrm>
          </p:grpSpPr>
          <p:grpSp>
            <p:nvGrpSpPr>
              <p:cNvPr id="7182" name="Group 4">
                <a:extLst>
                  <a:ext uri="{FF2B5EF4-FFF2-40B4-BE49-F238E27FC236}">
                    <a16:creationId xmlns:a16="http://schemas.microsoft.com/office/drawing/2014/main" id="{B598B8FC-D054-4FE9-AAD2-309007DF0314}"/>
                  </a:ext>
                </a:extLst>
              </p:cNvPr>
              <p:cNvGrpSpPr>
                <a:grpSpLocks/>
              </p:cNvGrpSpPr>
              <p:nvPr/>
            </p:nvGrpSpPr>
            <p:grpSpPr bwMode="auto">
              <a:xfrm>
                <a:off x="1584" y="912"/>
                <a:ext cx="192" cy="672"/>
                <a:chOff x="1536" y="2544"/>
                <a:chExt cx="96" cy="528"/>
              </a:xfrm>
            </p:grpSpPr>
            <p:sp>
              <p:nvSpPr>
                <p:cNvPr id="7184" name="AutoShape 5">
                  <a:extLst>
                    <a:ext uri="{FF2B5EF4-FFF2-40B4-BE49-F238E27FC236}">
                      <a16:creationId xmlns:a16="http://schemas.microsoft.com/office/drawing/2014/main" id="{93BAAC0D-DEE6-40C1-8DC3-E9D366B64703}"/>
                    </a:ext>
                  </a:extLst>
                </p:cNvPr>
                <p:cNvSpPr>
                  <a:spLocks noChangeArrowheads="1"/>
                </p:cNvSpPr>
                <p:nvPr/>
              </p:nvSpPr>
              <p:spPr bwMode="auto">
                <a:xfrm>
                  <a:off x="1536" y="2544"/>
                  <a:ext cx="96" cy="528"/>
                </a:xfrm>
                <a:prstGeom prst="can">
                  <a:avLst>
                    <a:gd name="adj" fmla="val 1375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7185" name="Line 6">
                  <a:extLst>
                    <a:ext uri="{FF2B5EF4-FFF2-40B4-BE49-F238E27FC236}">
                      <a16:creationId xmlns:a16="http://schemas.microsoft.com/office/drawing/2014/main" id="{767BE0FC-6A9B-4A36-BD79-A83947D11DF0}"/>
                    </a:ext>
                  </a:extLst>
                </p:cNvPr>
                <p:cNvSpPr>
                  <a:spLocks noChangeShapeType="1"/>
                </p:cNvSpPr>
                <p:nvPr/>
              </p:nvSpPr>
              <p:spPr bwMode="auto">
                <a:xfrm>
                  <a:off x="1536" y="2832"/>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127" name="Text Box 7">
                <a:extLst>
                  <a:ext uri="{FF2B5EF4-FFF2-40B4-BE49-F238E27FC236}">
                    <a16:creationId xmlns:a16="http://schemas.microsoft.com/office/drawing/2014/main" id="{7FA334B1-2A5C-46E5-A9AF-0E60DC42D56E}"/>
                  </a:ext>
                </a:extLst>
              </p:cNvPr>
              <p:cNvSpPr txBox="1">
                <a:spLocks noChangeArrowheads="1"/>
              </p:cNvSpPr>
              <p:nvPr/>
            </p:nvSpPr>
            <p:spPr bwMode="auto">
              <a:xfrm>
                <a:off x="1502" y="1632"/>
                <a:ext cx="307" cy="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defRPr/>
                </a:pPr>
                <a:r>
                  <a:rPr lang="en-US" altLang="en-US" sz="1400" b="1">
                    <a:effectLst>
                      <a:outerShdw blurRad="38100" dist="38100" dir="2700000" algn="tl">
                        <a:srgbClr val="C0C0C0"/>
                      </a:outerShdw>
                    </a:effectLst>
                    <a:latin typeface="Comic Sans MS" panose="030F0702030302020204" pitchFamily="66" charset="0"/>
                  </a:rPr>
                  <a:t>Primary</a:t>
                </a:r>
              </a:p>
              <a:p>
                <a:pPr algn="ctr">
                  <a:defRPr/>
                </a:pPr>
                <a:r>
                  <a:rPr lang="en-US" altLang="en-US" sz="1400" b="1">
                    <a:effectLst>
                      <a:outerShdw blurRad="38100" dist="38100" dir="2700000" algn="tl">
                        <a:srgbClr val="C0C0C0"/>
                      </a:outerShdw>
                    </a:effectLst>
                    <a:latin typeface="Comic Sans MS" panose="030F0702030302020204" pitchFamily="66" charset="0"/>
                  </a:rPr>
                  <a:t>Tube</a:t>
                </a:r>
              </a:p>
            </p:txBody>
          </p:sp>
        </p:grpSp>
        <p:grpSp>
          <p:nvGrpSpPr>
            <p:cNvPr id="7175" name="Group 8">
              <a:extLst>
                <a:ext uri="{FF2B5EF4-FFF2-40B4-BE49-F238E27FC236}">
                  <a16:creationId xmlns:a16="http://schemas.microsoft.com/office/drawing/2014/main" id="{570703B7-631E-4013-89DB-09B16D32D529}"/>
                </a:ext>
              </a:extLst>
            </p:cNvPr>
            <p:cNvGrpSpPr>
              <a:grpSpLocks/>
            </p:cNvGrpSpPr>
            <p:nvPr/>
          </p:nvGrpSpPr>
          <p:grpSpPr bwMode="auto">
            <a:xfrm>
              <a:off x="1680" y="720"/>
              <a:ext cx="613" cy="1209"/>
              <a:chOff x="1680" y="720"/>
              <a:chExt cx="613" cy="1209"/>
            </a:xfrm>
          </p:grpSpPr>
          <p:sp>
            <p:nvSpPr>
              <p:cNvPr id="7176" name="AutoShape 9">
                <a:extLst>
                  <a:ext uri="{FF2B5EF4-FFF2-40B4-BE49-F238E27FC236}">
                    <a16:creationId xmlns:a16="http://schemas.microsoft.com/office/drawing/2014/main" id="{1BCE63DD-A292-4CB5-B0FD-A7E50A4229FF}"/>
                  </a:ext>
                </a:extLst>
              </p:cNvPr>
              <p:cNvSpPr>
                <a:spLocks noChangeArrowheads="1"/>
              </p:cNvSpPr>
              <p:nvPr/>
            </p:nvSpPr>
            <p:spPr bwMode="auto">
              <a:xfrm>
                <a:off x="1680" y="720"/>
                <a:ext cx="528" cy="336"/>
              </a:xfrm>
              <a:prstGeom prst="curvedDownArrow">
                <a:avLst>
                  <a:gd name="adj1" fmla="val 31429"/>
                  <a:gd name="adj2" fmla="val 62857"/>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7177" name="Group 10">
                <a:extLst>
                  <a:ext uri="{FF2B5EF4-FFF2-40B4-BE49-F238E27FC236}">
                    <a16:creationId xmlns:a16="http://schemas.microsoft.com/office/drawing/2014/main" id="{571A2B8F-C3E4-4ED7-AA93-57C73362E2F1}"/>
                  </a:ext>
                </a:extLst>
              </p:cNvPr>
              <p:cNvGrpSpPr>
                <a:grpSpLocks/>
              </p:cNvGrpSpPr>
              <p:nvPr/>
            </p:nvGrpSpPr>
            <p:grpSpPr bwMode="auto">
              <a:xfrm>
                <a:off x="1968" y="912"/>
                <a:ext cx="325" cy="1017"/>
                <a:chOff x="1968" y="912"/>
                <a:chExt cx="325" cy="1017"/>
              </a:xfrm>
            </p:grpSpPr>
            <p:grpSp>
              <p:nvGrpSpPr>
                <p:cNvPr id="7178" name="Group 11">
                  <a:extLst>
                    <a:ext uri="{FF2B5EF4-FFF2-40B4-BE49-F238E27FC236}">
                      <a16:creationId xmlns:a16="http://schemas.microsoft.com/office/drawing/2014/main" id="{49DA8F8D-2A85-42A6-A96E-93CEC46934C1}"/>
                    </a:ext>
                  </a:extLst>
                </p:cNvPr>
                <p:cNvGrpSpPr>
                  <a:grpSpLocks/>
                </p:cNvGrpSpPr>
                <p:nvPr/>
              </p:nvGrpSpPr>
              <p:grpSpPr bwMode="auto">
                <a:xfrm>
                  <a:off x="2016" y="912"/>
                  <a:ext cx="192" cy="672"/>
                  <a:chOff x="1536" y="2544"/>
                  <a:chExt cx="96" cy="528"/>
                </a:xfrm>
              </p:grpSpPr>
              <p:sp>
                <p:nvSpPr>
                  <p:cNvPr id="7180" name="AutoShape 12">
                    <a:extLst>
                      <a:ext uri="{FF2B5EF4-FFF2-40B4-BE49-F238E27FC236}">
                        <a16:creationId xmlns:a16="http://schemas.microsoft.com/office/drawing/2014/main" id="{924C7F84-950C-412F-9CE3-1CB7377A7C27}"/>
                      </a:ext>
                    </a:extLst>
                  </p:cNvPr>
                  <p:cNvSpPr>
                    <a:spLocks noChangeArrowheads="1"/>
                  </p:cNvSpPr>
                  <p:nvPr/>
                </p:nvSpPr>
                <p:spPr bwMode="auto">
                  <a:xfrm>
                    <a:off x="1536" y="2544"/>
                    <a:ext cx="96" cy="528"/>
                  </a:xfrm>
                  <a:prstGeom prst="can">
                    <a:avLst>
                      <a:gd name="adj" fmla="val 1375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7181" name="Line 13">
                    <a:extLst>
                      <a:ext uri="{FF2B5EF4-FFF2-40B4-BE49-F238E27FC236}">
                        <a16:creationId xmlns:a16="http://schemas.microsoft.com/office/drawing/2014/main" id="{235525F7-C7F2-4851-93A5-5E169084B9D7}"/>
                      </a:ext>
                    </a:extLst>
                  </p:cNvPr>
                  <p:cNvSpPr>
                    <a:spLocks noChangeShapeType="1"/>
                  </p:cNvSpPr>
                  <p:nvPr/>
                </p:nvSpPr>
                <p:spPr bwMode="auto">
                  <a:xfrm>
                    <a:off x="1536" y="2832"/>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134" name="Text Box 14">
                  <a:extLst>
                    <a:ext uri="{FF2B5EF4-FFF2-40B4-BE49-F238E27FC236}">
                      <a16:creationId xmlns:a16="http://schemas.microsoft.com/office/drawing/2014/main" id="{3181B8B3-7102-42FA-BC7C-4BEA7C094FD5}"/>
                    </a:ext>
                  </a:extLst>
                </p:cNvPr>
                <p:cNvSpPr txBox="1">
                  <a:spLocks noChangeArrowheads="1"/>
                </p:cNvSpPr>
                <p:nvPr/>
              </p:nvSpPr>
              <p:spPr bwMode="auto">
                <a:xfrm>
                  <a:off x="1968" y="1632"/>
                  <a:ext cx="325" cy="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1400" b="1">
                      <a:effectLst>
                        <a:outerShdw blurRad="38100" dist="38100" dir="2700000" algn="tl">
                          <a:srgbClr val="C0C0C0"/>
                        </a:outerShdw>
                      </a:effectLst>
                      <a:latin typeface="Comic Sans MS" panose="030F0702030302020204" pitchFamily="66" charset="0"/>
                    </a:rPr>
                    <a:t>Plastic</a:t>
                  </a:r>
                </a:p>
                <a:p>
                  <a:pPr>
                    <a:defRPr/>
                  </a:pPr>
                  <a:r>
                    <a:rPr lang="en-US" altLang="en-US" sz="1400" b="1">
                      <a:effectLst>
                        <a:outerShdw blurRad="38100" dist="38100" dir="2700000" algn="tl">
                          <a:srgbClr val="C0C0C0"/>
                        </a:outerShdw>
                      </a:effectLst>
                      <a:latin typeface="Comic Sans MS" panose="030F0702030302020204" pitchFamily="66" charset="0"/>
                    </a:rPr>
                    <a:t>Tube#1</a:t>
                  </a:r>
                </a:p>
              </p:txBody>
            </p:sp>
          </p:grpSp>
        </p:grpSp>
      </p:grpSp>
      <p:sp>
        <p:nvSpPr>
          <p:cNvPr id="5135" name="Text Box 15">
            <a:extLst>
              <a:ext uri="{FF2B5EF4-FFF2-40B4-BE49-F238E27FC236}">
                <a16:creationId xmlns:a16="http://schemas.microsoft.com/office/drawing/2014/main" id="{8AC5CE2B-3B70-4F96-A3D5-A6995EC2AA5F}"/>
              </a:ext>
            </a:extLst>
          </p:cNvPr>
          <p:cNvSpPr txBox="1">
            <a:spLocks noChangeArrowheads="1"/>
          </p:cNvSpPr>
          <p:nvPr/>
        </p:nvSpPr>
        <p:spPr bwMode="auto">
          <a:xfrm>
            <a:off x="3505200" y="762000"/>
            <a:ext cx="49149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defRPr/>
            </a:pPr>
            <a:r>
              <a:rPr lang="en-US" altLang="en-US" sz="4000" b="1">
                <a:solidFill>
                  <a:srgbClr val="CC0099"/>
                </a:solidFill>
                <a:effectLst>
                  <a:outerShdw blurRad="38100" dist="38100" dir="2700000" algn="tl">
                    <a:srgbClr val="C0C0C0"/>
                  </a:outerShdw>
                </a:effectLst>
                <a:latin typeface="Comic Sans MS" panose="030F0702030302020204" pitchFamily="66" charset="0"/>
              </a:rPr>
              <a:t>Proper Transfer of</a:t>
            </a:r>
          </a:p>
          <a:p>
            <a:pPr algn="ctr">
              <a:defRPr/>
            </a:pPr>
            <a:r>
              <a:rPr lang="en-US" altLang="en-US" sz="4000" b="1">
                <a:solidFill>
                  <a:srgbClr val="CC0099"/>
                </a:solidFill>
                <a:effectLst>
                  <a:outerShdw blurRad="38100" dist="38100" dir="2700000" algn="tl">
                    <a:srgbClr val="C0C0C0"/>
                  </a:outerShdw>
                </a:effectLst>
                <a:latin typeface="Comic Sans MS" panose="030F0702030302020204" pitchFamily="66" charset="0"/>
              </a:rPr>
              <a:t>Plasma</a:t>
            </a:r>
          </a:p>
        </p:txBody>
      </p:sp>
      <p:sp>
        <p:nvSpPr>
          <p:cNvPr id="5136" name="Text Box 16">
            <a:extLst>
              <a:ext uri="{FF2B5EF4-FFF2-40B4-BE49-F238E27FC236}">
                <a16:creationId xmlns:a16="http://schemas.microsoft.com/office/drawing/2014/main" id="{13853428-BAF7-4FB8-816D-FCC516D1337A}"/>
              </a:ext>
            </a:extLst>
          </p:cNvPr>
          <p:cNvSpPr txBox="1">
            <a:spLocks noChangeArrowheads="1"/>
          </p:cNvSpPr>
          <p:nvPr/>
        </p:nvSpPr>
        <p:spPr bwMode="auto">
          <a:xfrm>
            <a:off x="304800" y="3200400"/>
            <a:ext cx="8516938" cy="3446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8080"/>
              </a:buClr>
              <a:buFont typeface="Wingdings" panose="05000000000000000000" pitchFamily="2" charset="2"/>
              <a:buChar char="ü"/>
              <a:defRPr/>
            </a:pPr>
            <a:r>
              <a:rPr lang="en-US" altLang="en-US" sz="2400" b="1">
                <a:effectLst>
                  <a:outerShdw blurRad="38100" dist="38100" dir="2700000" algn="tl">
                    <a:srgbClr val="C0C0C0"/>
                  </a:outerShdw>
                </a:effectLst>
                <a:latin typeface="Comic Sans MS" panose="030F0702030302020204" pitchFamily="66" charset="0"/>
              </a:rPr>
              <a:t> </a:t>
            </a:r>
            <a:r>
              <a:rPr lang="en-US" altLang="en-US" sz="2800" b="1">
                <a:solidFill>
                  <a:srgbClr val="009999"/>
                </a:solidFill>
                <a:effectLst>
                  <a:outerShdw blurRad="38100" dist="38100" dir="2700000" algn="tl">
                    <a:srgbClr val="C0C0C0"/>
                  </a:outerShdw>
                </a:effectLst>
                <a:latin typeface="Comic Sans MS" panose="030F0702030302020204" pitchFamily="66" charset="0"/>
              </a:rPr>
              <a:t>Do not disturb buffy coat</a:t>
            </a:r>
          </a:p>
          <a:p>
            <a:pPr>
              <a:buFont typeface="Wingdings" panose="05000000000000000000" pitchFamily="2" charset="2"/>
              <a:buNone/>
              <a:defRPr/>
            </a:pPr>
            <a:r>
              <a:rPr lang="en-US" altLang="en-US" sz="2800" b="1">
                <a:solidFill>
                  <a:srgbClr val="009999"/>
                </a:solidFill>
                <a:effectLst>
                  <a:outerShdw blurRad="38100" dist="38100" dir="2700000" algn="tl">
                    <a:srgbClr val="C0C0C0"/>
                  </a:outerShdw>
                </a:effectLst>
                <a:latin typeface="Comic Sans MS" panose="030F0702030302020204" pitchFamily="66" charset="0"/>
              </a:rPr>
              <a:t>	 </a:t>
            </a:r>
            <a:r>
              <a:rPr lang="en-US" altLang="en-US" sz="2400" b="1">
                <a:solidFill>
                  <a:srgbClr val="FF6600"/>
                </a:solidFill>
                <a:latin typeface="Comic Sans MS" panose="030F0702030302020204" pitchFamily="66" charset="0"/>
              </a:rPr>
              <a:t>avoid buffy coat &amp; platelet button</a:t>
            </a:r>
            <a:endParaRPr lang="en-US" altLang="en-US" sz="2800" b="1">
              <a:solidFill>
                <a:srgbClr val="009999"/>
              </a:solidFill>
              <a:effectLst>
                <a:outerShdw blurRad="38100" dist="38100" dir="2700000" algn="tl">
                  <a:srgbClr val="C0C0C0"/>
                </a:outerShdw>
              </a:effectLst>
              <a:latin typeface="Comic Sans MS" panose="030F0702030302020204" pitchFamily="66" charset="0"/>
            </a:endParaRPr>
          </a:p>
          <a:p>
            <a:pPr>
              <a:buFont typeface="Wingdings" panose="05000000000000000000" pitchFamily="2" charset="2"/>
              <a:buChar char="ü"/>
              <a:defRPr/>
            </a:pPr>
            <a:r>
              <a:rPr lang="en-US" altLang="en-US" sz="2800" b="1">
                <a:solidFill>
                  <a:srgbClr val="009999"/>
                </a:solidFill>
                <a:effectLst>
                  <a:outerShdw blurRad="38100" dist="38100" dir="2700000" algn="tl">
                    <a:srgbClr val="C0C0C0"/>
                  </a:outerShdw>
                </a:effectLst>
                <a:latin typeface="Comic Sans MS" panose="030F0702030302020204" pitchFamily="66" charset="0"/>
              </a:rPr>
              <a:t> Use Plastic Transfer Pipets</a:t>
            </a:r>
          </a:p>
          <a:p>
            <a:pPr>
              <a:buFont typeface="Wingdings" panose="05000000000000000000" pitchFamily="2" charset="2"/>
              <a:buChar char="ü"/>
              <a:defRPr/>
            </a:pPr>
            <a:endParaRPr lang="en-US" altLang="en-US" sz="2800" b="1">
              <a:solidFill>
                <a:srgbClr val="009999"/>
              </a:solidFill>
              <a:effectLst>
                <a:outerShdw blurRad="38100" dist="38100" dir="2700000" algn="tl">
                  <a:srgbClr val="C0C0C0"/>
                </a:outerShdw>
              </a:effectLst>
              <a:latin typeface="Comic Sans MS" panose="030F0702030302020204" pitchFamily="66" charset="0"/>
            </a:endParaRPr>
          </a:p>
          <a:p>
            <a:pPr>
              <a:buFont typeface="Wingdings" panose="05000000000000000000" pitchFamily="2" charset="2"/>
              <a:buChar char="ü"/>
              <a:defRPr/>
            </a:pPr>
            <a:r>
              <a:rPr lang="en-US" altLang="en-US" sz="2800" b="1">
                <a:solidFill>
                  <a:srgbClr val="009999"/>
                </a:solidFill>
                <a:effectLst>
                  <a:outerShdw blurRad="38100" dist="38100" dir="2700000" algn="tl">
                    <a:srgbClr val="C0C0C0"/>
                  </a:outerShdw>
                </a:effectLst>
                <a:latin typeface="Comic Sans MS" panose="030F0702030302020204" pitchFamily="66" charset="0"/>
              </a:rPr>
              <a:t> Do not pour plasma from one tube to another</a:t>
            </a:r>
          </a:p>
          <a:p>
            <a:pPr>
              <a:buFont typeface="Wingdings" panose="05000000000000000000" pitchFamily="2" charset="2"/>
              <a:buChar char="ü"/>
              <a:defRPr/>
            </a:pPr>
            <a:endParaRPr lang="en-US" altLang="en-US" sz="2800" b="1">
              <a:solidFill>
                <a:srgbClr val="009999"/>
              </a:solidFill>
              <a:effectLst>
                <a:outerShdw blurRad="38100" dist="38100" dir="2700000" algn="tl">
                  <a:srgbClr val="C0C0C0"/>
                </a:outerShdw>
              </a:effectLst>
              <a:latin typeface="Comic Sans MS" panose="030F0702030302020204" pitchFamily="66" charset="0"/>
            </a:endParaRPr>
          </a:p>
          <a:p>
            <a:pPr>
              <a:buFont typeface="Wingdings" panose="05000000000000000000" pitchFamily="2" charset="2"/>
              <a:buChar char="ü"/>
              <a:defRPr/>
            </a:pPr>
            <a:r>
              <a:rPr lang="en-US" altLang="en-US" sz="2800" b="1">
                <a:solidFill>
                  <a:srgbClr val="009999"/>
                </a:solidFill>
                <a:effectLst>
                  <a:outerShdw blurRad="38100" dist="38100" dir="2700000" algn="tl">
                    <a:srgbClr val="C0C0C0"/>
                  </a:outerShdw>
                </a:effectLst>
                <a:latin typeface="Comic Sans MS" panose="030F0702030302020204" pitchFamily="66" charset="0"/>
              </a:rPr>
              <a:t> More plasma is not better</a:t>
            </a:r>
            <a:endParaRPr lang="en-US" altLang="en-US" sz="2400" b="1">
              <a:solidFill>
                <a:srgbClr val="FF6600"/>
              </a:solidFill>
              <a:latin typeface="Comic Sans MS" panose="030F0702030302020204" pitchFamily="66" charset="0"/>
            </a:endParaRPr>
          </a:p>
          <a:p>
            <a:pPr>
              <a:buFont typeface="Wingdings" panose="05000000000000000000" pitchFamily="2" charset="2"/>
              <a:buNone/>
              <a:defRPr/>
            </a:pPr>
            <a:endParaRPr lang="en-US" altLang="en-US" sz="2400" b="1">
              <a:solidFill>
                <a:srgbClr val="FF6600"/>
              </a:solidFill>
              <a:latin typeface="Comic Sans MS" panose="030F0702030302020204" pitchFamily="66" charset="0"/>
            </a:endParaRPr>
          </a:p>
        </p:txBody>
      </p:sp>
      <p:sp>
        <p:nvSpPr>
          <p:cNvPr id="7173" name="Text Box 17">
            <a:extLst>
              <a:ext uri="{FF2B5EF4-FFF2-40B4-BE49-F238E27FC236}">
                <a16:creationId xmlns:a16="http://schemas.microsoft.com/office/drawing/2014/main" id="{2212EDBC-FA5F-4C7F-B9FC-61E3D2D25FF9}"/>
              </a:ext>
            </a:extLst>
          </p:cNvPr>
          <p:cNvSpPr txBox="1">
            <a:spLocks noChangeArrowheads="1"/>
          </p:cNvSpPr>
          <p:nvPr/>
        </p:nvSpPr>
        <p:spPr bwMode="auto">
          <a:xfrm>
            <a:off x="1447800" y="2286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latin typeface="Comic Sans MS" panose="030F0702030302020204" pitchFamily="66" charset="0"/>
              </a:rPr>
              <a:t>pipette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968390B5-4E98-4AE8-8F82-CADD14223E26}"/>
              </a:ext>
            </a:extLst>
          </p:cNvPr>
          <p:cNvSpPr>
            <a:spLocks noChangeArrowheads="1"/>
          </p:cNvSpPr>
          <p:nvPr/>
        </p:nvSpPr>
        <p:spPr bwMode="auto">
          <a:xfrm>
            <a:off x="1833563" y="1504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8195" name="Picture 2" descr="LABELS">
            <a:extLst>
              <a:ext uri="{FF2B5EF4-FFF2-40B4-BE49-F238E27FC236}">
                <a16:creationId xmlns:a16="http://schemas.microsoft.com/office/drawing/2014/main" id="{EE06AE31-2334-434E-BFBE-B2C4031CB0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28600"/>
            <a:ext cx="7620000" cy="535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Text Box 4">
            <a:extLst>
              <a:ext uri="{FF2B5EF4-FFF2-40B4-BE49-F238E27FC236}">
                <a16:creationId xmlns:a16="http://schemas.microsoft.com/office/drawing/2014/main" id="{ABD748BC-79BE-4058-9126-33BF30D84206}"/>
              </a:ext>
            </a:extLst>
          </p:cNvPr>
          <p:cNvSpPr txBox="1">
            <a:spLocks noChangeArrowheads="1"/>
          </p:cNvSpPr>
          <p:nvPr/>
        </p:nvSpPr>
        <p:spPr bwMode="auto">
          <a:xfrm>
            <a:off x="1066800" y="5410200"/>
            <a:ext cx="70104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chemeClr val="accent2"/>
                </a:solidFill>
                <a:latin typeface="Comic Sans MS" panose="030F0702030302020204" pitchFamily="66" charset="0"/>
              </a:rPr>
              <a:t>Even though this picture deals with hematology specimens, it is true of label placement on all tubes, including pour off tubes, that may be placed on an analyzer to be read.</a:t>
            </a:r>
          </a:p>
        </p:txBody>
      </p:sp>
      <p:sp>
        <p:nvSpPr>
          <p:cNvPr id="8197" name="Text Box 5">
            <a:extLst>
              <a:ext uri="{FF2B5EF4-FFF2-40B4-BE49-F238E27FC236}">
                <a16:creationId xmlns:a16="http://schemas.microsoft.com/office/drawing/2014/main" id="{4BDBF4CA-51E9-4134-AF80-F61BD863D5CB}"/>
              </a:ext>
            </a:extLst>
          </p:cNvPr>
          <p:cNvSpPr txBox="1">
            <a:spLocks noChangeArrowheads="1"/>
          </p:cNvSpPr>
          <p:nvPr/>
        </p:nvSpPr>
        <p:spPr bwMode="auto">
          <a:xfrm>
            <a:off x="1295400" y="228600"/>
            <a:ext cx="6705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a:latin typeface="Comic Sans MS" panose="030F0702030302020204" pitchFamily="66" charset="0"/>
              </a:rPr>
              <a:t>PROPER LABELING IS IMPORTANT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a:extLst>
              <a:ext uri="{FF2B5EF4-FFF2-40B4-BE49-F238E27FC236}">
                <a16:creationId xmlns:a16="http://schemas.microsoft.com/office/drawing/2014/main" id="{A59B1866-27E5-4A45-BEB3-3D6617189F5C}"/>
              </a:ext>
            </a:extLst>
          </p:cNvPr>
          <p:cNvGrpSpPr>
            <a:grpSpLocks/>
          </p:cNvGrpSpPr>
          <p:nvPr/>
        </p:nvGrpSpPr>
        <p:grpSpPr bwMode="auto">
          <a:xfrm>
            <a:off x="322263" y="3886200"/>
            <a:ext cx="8821737" cy="1968500"/>
            <a:chOff x="384" y="2946"/>
            <a:chExt cx="5557" cy="1240"/>
          </a:xfrm>
        </p:grpSpPr>
        <p:sp>
          <p:nvSpPr>
            <p:cNvPr id="8195" name="Text Box 3">
              <a:extLst>
                <a:ext uri="{FF2B5EF4-FFF2-40B4-BE49-F238E27FC236}">
                  <a16:creationId xmlns:a16="http://schemas.microsoft.com/office/drawing/2014/main" id="{BECA61DC-A963-49FF-94D1-F74659ADDFB8}"/>
                </a:ext>
              </a:extLst>
            </p:cNvPr>
            <p:cNvSpPr txBox="1">
              <a:spLocks noChangeArrowheads="1"/>
            </p:cNvSpPr>
            <p:nvPr/>
          </p:nvSpPr>
          <p:spPr bwMode="auto">
            <a:xfrm>
              <a:off x="1392" y="2946"/>
              <a:ext cx="4549"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3200" b="1">
                  <a:solidFill>
                    <a:srgbClr val="CC0099"/>
                  </a:solidFill>
                  <a:effectLst>
                    <a:outerShdw blurRad="38100" dist="38100" dir="2700000" algn="tl">
                      <a:srgbClr val="C0C0C0"/>
                    </a:outerShdw>
                  </a:effectLst>
                  <a:latin typeface="Comic Sans MS" panose="030F0702030302020204" pitchFamily="66" charset="0"/>
                </a:rPr>
                <a:t>Correct Thawing of Frozen Aliquots</a:t>
              </a:r>
            </a:p>
          </p:txBody>
        </p:sp>
        <p:pic>
          <p:nvPicPr>
            <p:cNvPr id="9222" name="Picture 4" descr="waterb3">
              <a:extLst>
                <a:ext uri="{FF2B5EF4-FFF2-40B4-BE49-F238E27FC236}">
                  <a16:creationId xmlns:a16="http://schemas.microsoft.com/office/drawing/2014/main" id="{B8B27E9C-F0A6-4D7D-94DD-6C63795FE9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 y="3264"/>
              <a:ext cx="1008"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Text Box 5">
              <a:extLst>
                <a:ext uri="{FF2B5EF4-FFF2-40B4-BE49-F238E27FC236}">
                  <a16:creationId xmlns:a16="http://schemas.microsoft.com/office/drawing/2014/main" id="{F8D50B03-DD69-4F03-AFFD-BF27C734F35A}"/>
                </a:ext>
              </a:extLst>
            </p:cNvPr>
            <p:cNvSpPr txBox="1">
              <a:spLocks noChangeArrowheads="1"/>
            </p:cNvSpPr>
            <p:nvPr/>
          </p:nvSpPr>
          <p:spPr bwMode="auto">
            <a:xfrm>
              <a:off x="1536" y="3360"/>
              <a:ext cx="3768" cy="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2000" b="1">
                  <a:solidFill>
                    <a:srgbClr val="008080"/>
                  </a:solidFill>
                  <a:effectLst>
                    <a:outerShdw blurRad="38100" dist="38100" dir="2700000" algn="tl">
                      <a:srgbClr val="C0C0C0"/>
                    </a:outerShdw>
                  </a:effectLst>
                  <a:latin typeface="Comic Sans MS" panose="030F0702030302020204" pitchFamily="66" charset="0"/>
                </a:rPr>
                <a:t>Rapidly in 37</a:t>
              </a:r>
              <a:r>
                <a:rPr lang="en-US" altLang="en-US" sz="2000" b="1" baseline="30000">
                  <a:solidFill>
                    <a:srgbClr val="008080"/>
                  </a:solidFill>
                  <a:effectLst>
                    <a:outerShdw blurRad="38100" dist="38100" dir="2700000" algn="tl">
                      <a:srgbClr val="C0C0C0"/>
                    </a:outerShdw>
                  </a:effectLst>
                  <a:latin typeface="Comic Sans MS" panose="030F0702030302020204" pitchFamily="66" charset="0"/>
                </a:rPr>
                <a:t>o</a:t>
              </a:r>
              <a:r>
                <a:rPr lang="en-US" altLang="en-US" sz="2000" b="1">
                  <a:solidFill>
                    <a:srgbClr val="008080"/>
                  </a:solidFill>
                  <a:effectLst>
                    <a:outerShdw blurRad="38100" dist="38100" dir="2700000" algn="tl">
                      <a:srgbClr val="C0C0C0"/>
                    </a:outerShdw>
                  </a:effectLst>
                  <a:latin typeface="Comic Sans MS" panose="030F0702030302020204" pitchFamily="66" charset="0"/>
                </a:rPr>
                <a:t>C water bath</a:t>
              </a:r>
            </a:p>
            <a:p>
              <a:pPr>
                <a:defRPr/>
              </a:pPr>
              <a:r>
                <a:rPr lang="en-US" altLang="en-US" sz="2000" b="1">
                  <a:solidFill>
                    <a:srgbClr val="008080"/>
                  </a:solidFill>
                  <a:effectLst>
                    <a:outerShdw blurRad="38100" dist="38100" dir="2700000" algn="tl">
                      <a:srgbClr val="C0C0C0"/>
                    </a:outerShdw>
                  </a:effectLst>
                  <a:latin typeface="Comic Sans MS" panose="030F0702030302020204" pitchFamily="66" charset="0"/>
                </a:rPr>
                <a:t>No longer than 10 minutes, remove when liquid</a:t>
              </a:r>
            </a:p>
            <a:p>
              <a:pPr>
                <a:defRPr/>
              </a:pPr>
              <a:r>
                <a:rPr lang="en-US" altLang="en-US" sz="2000" b="1">
                  <a:solidFill>
                    <a:srgbClr val="008080"/>
                  </a:solidFill>
                  <a:effectLst>
                    <a:outerShdw blurRad="38100" dist="38100" dir="2700000" algn="tl">
                      <a:srgbClr val="C0C0C0"/>
                    </a:outerShdw>
                  </a:effectLst>
                  <a:latin typeface="Comic Sans MS" panose="030F0702030302020204" pitchFamily="66" charset="0"/>
                </a:rPr>
                <a:t>Mix</a:t>
              </a:r>
            </a:p>
            <a:p>
              <a:pPr>
                <a:defRPr/>
              </a:pPr>
              <a:r>
                <a:rPr lang="en-US" altLang="en-US" sz="2000" b="1">
                  <a:solidFill>
                    <a:srgbClr val="008080"/>
                  </a:solidFill>
                  <a:effectLst>
                    <a:outerShdw blurRad="38100" dist="38100" dir="2700000" algn="tl">
                      <a:srgbClr val="C0C0C0"/>
                    </a:outerShdw>
                  </a:effectLst>
                  <a:latin typeface="Comic Sans MS" panose="030F0702030302020204" pitchFamily="66" charset="0"/>
                </a:rPr>
                <a:t>Assay or store @ 4</a:t>
              </a:r>
              <a:r>
                <a:rPr lang="en-US" altLang="en-US" sz="2000" b="1" baseline="30000">
                  <a:solidFill>
                    <a:srgbClr val="008080"/>
                  </a:solidFill>
                  <a:effectLst>
                    <a:outerShdw blurRad="38100" dist="38100" dir="2700000" algn="tl">
                      <a:srgbClr val="C0C0C0"/>
                    </a:outerShdw>
                  </a:effectLst>
                  <a:latin typeface="Comic Sans MS" panose="030F0702030302020204" pitchFamily="66" charset="0"/>
                </a:rPr>
                <a:t>o</a:t>
              </a:r>
              <a:r>
                <a:rPr lang="en-US" altLang="en-US" sz="2000" b="1">
                  <a:solidFill>
                    <a:srgbClr val="008080"/>
                  </a:solidFill>
                  <a:effectLst>
                    <a:outerShdw blurRad="38100" dist="38100" dir="2700000" algn="tl">
                      <a:srgbClr val="C0C0C0"/>
                    </a:outerShdw>
                  </a:effectLst>
                  <a:latin typeface="Comic Sans MS" panose="030F0702030302020204" pitchFamily="66" charset="0"/>
                </a:rPr>
                <a:t>C for 2 hours</a:t>
              </a:r>
            </a:p>
          </p:txBody>
        </p:sp>
      </p:grpSp>
      <p:sp>
        <p:nvSpPr>
          <p:cNvPr id="9219" name="Rectangle 6">
            <a:extLst>
              <a:ext uri="{FF2B5EF4-FFF2-40B4-BE49-F238E27FC236}">
                <a16:creationId xmlns:a16="http://schemas.microsoft.com/office/drawing/2014/main" id="{EC1E81F9-24C3-45F1-B9E0-C84093349897}"/>
              </a:ext>
            </a:extLst>
          </p:cNvPr>
          <p:cNvSpPr>
            <a:spLocks noChangeArrowheads="1"/>
          </p:cNvSpPr>
          <p:nvPr/>
        </p:nvSpPr>
        <p:spPr bwMode="auto">
          <a:xfrm>
            <a:off x="838200" y="609600"/>
            <a:ext cx="7086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a:solidFill>
                  <a:schemeClr val="tx2"/>
                </a:solidFill>
                <a:latin typeface="Comic Sans MS" panose="030F0702030302020204" pitchFamily="66" charset="0"/>
              </a:rPr>
              <a:t>Samples must remain frozen until tested.  </a:t>
            </a:r>
          </a:p>
          <a:p>
            <a:pPr algn="ctr" eaLnBrk="1" hangingPunct="1"/>
            <a:r>
              <a:rPr lang="en-US" altLang="en-US" sz="2400">
                <a:solidFill>
                  <a:schemeClr val="tx2"/>
                </a:solidFill>
                <a:latin typeface="Comic Sans MS" panose="030F0702030302020204" pitchFamily="66" charset="0"/>
              </a:rPr>
              <a:t>This is just as important as all other handling.</a:t>
            </a:r>
          </a:p>
        </p:txBody>
      </p:sp>
      <p:sp>
        <p:nvSpPr>
          <p:cNvPr id="9220" name="Text Box 7">
            <a:extLst>
              <a:ext uri="{FF2B5EF4-FFF2-40B4-BE49-F238E27FC236}">
                <a16:creationId xmlns:a16="http://schemas.microsoft.com/office/drawing/2014/main" id="{97937FC1-B0BD-4A7A-AE85-74275FC5704A}"/>
              </a:ext>
            </a:extLst>
          </p:cNvPr>
          <p:cNvSpPr txBox="1">
            <a:spLocks noChangeArrowheads="1"/>
          </p:cNvSpPr>
          <p:nvPr/>
        </p:nvSpPr>
        <p:spPr bwMode="auto">
          <a:xfrm>
            <a:off x="1447800" y="1524000"/>
            <a:ext cx="66294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Char char="•"/>
            </a:pPr>
            <a:r>
              <a:rPr lang="en-US" altLang="en-US">
                <a:latin typeface="Comic Sans MS" panose="030F0702030302020204" pitchFamily="66" charset="0"/>
              </a:rPr>
              <a:t>Samples are in 1-2mL aliquots and thaw quickly.  </a:t>
            </a:r>
          </a:p>
          <a:p>
            <a:pPr eaLnBrk="1" hangingPunct="1">
              <a:spcBef>
                <a:spcPct val="50000"/>
              </a:spcBef>
              <a:buFontTx/>
              <a:buChar char="•"/>
            </a:pPr>
            <a:r>
              <a:rPr lang="en-US" altLang="en-US">
                <a:latin typeface="Comic Sans MS" panose="030F0702030302020204" pitchFamily="66" charset="0"/>
              </a:rPr>
              <a:t>The manner in which coagulation specimens are thawed is   very important and should only be done by the coagulation technologist.  </a:t>
            </a:r>
          </a:p>
          <a:p>
            <a:pPr eaLnBrk="1" hangingPunct="1">
              <a:spcBef>
                <a:spcPct val="50000"/>
              </a:spcBef>
              <a:buFontTx/>
              <a:buChar char="•"/>
            </a:pPr>
            <a:r>
              <a:rPr lang="en-US" altLang="en-US">
                <a:latin typeface="Comic Sans MS" panose="030F0702030302020204" pitchFamily="66" charset="0"/>
              </a:rPr>
              <a:t>Be sure that samples do not thaw during specimen transport or receipt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4EA806F2EB8D4082022A084F516E77" ma:contentTypeVersion="3" ma:contentTypeDescription="Create a new document." ma:contentTypeScope="" ma:versionID="18812ee45f99287186d8b2f5698ad236">
  <xsd:schema xmlns:xsd="http://www.w3.org/2001/XMLSchema" xmlns:xs="http://www.w3.org/2001/XMLSchema" xmlns:p="http://schemas.microsoft.com/office/2006/metadata/properties" targetNamespace="http://schemas.microsoft.com/office/2006/metadata/properties" ma:root="true" ma:fieldsID="c8d789470cb06e1a7c9f33e540fc554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EBF37A-2BEB-48DE-9351-31FA133B270E}">
  <ds:schemaRefs>
    <ds:schemaRef ds:uri="http://schemas.microsoft.com/sharepoint/v3/contenttype/forms"/>
  </ds:schemaRefs>
</ds:datastoreItem>
</file>

<file path=customXml/itemProps2.xml><?xml version="1.0" encoding="utf-8"?>
<ds:datastoreItem xmlns:ds="http://schemas.openxmlformats.org/officeDocument/2006/customXml" ds:itemID="{9C6EF600-D320-4F21-892B-B06BF9238E1D}">
  <ds:schemaRefs>
    <ds:schemaRef ds:uri="http://schemas.microsoft.com/office/2006/metadata/longProperties"/>
  </ds:schemaRefs>
</ds:datastoreItem>
</file>

<file path=customXml/itemProps3.xml><?xml version="1.0" encoding="utf-8"?>
<ds:datastoreItem xmlns:ds="http://schemas.openxmlformats.org/officeDocument/2006/customXml" ds:itemID="{AF90F5E1-5A16-4988-B97D-AB3BF74B6D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4.xml><?xml version="1.0" encoding="utf-8"?>
<ds:datastoreItem xmlns:ds="http://schemas.openxmlformats.org/officeDocument/2006/customXml" ds:itemID="{577F36A2-F4D8-4915-B088-AC5EF70AEC5A}">
  <ds:schemaRefs>
    <ds:schemaRef ds:uri="http://schemas.microsoft.com/office/infopath/2007/PartnerControls"/>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214</TotalTime>
  <Words>498</Words>
  <Application>Microsoft Office PowerPoint</Application>
  <PresentationFormat>On-screen Show (4:3)</PresentationFormat>
  <Paragraphs>108</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Comic Sans MS</vt:lpstr>
      <vt:lpstr>Wingdings</vt:lpstr>
      <vt:lpstr>Times New Roman</vt:lpstr>
      <vt:lpstr>Verdana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Dade Behring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Dade Behring Inc.</dc:creator>
  <cp:lastModifiedBy>Susan Vainisi</cp:lastModifiedBy>
  <cp:revision>10</cp:revision>
  <dcterms:created xsi:type="dcterms:W3CDTF">2006-02-10T17:23:51Z</dcterms:created>
  <dcterms:modified xsi:type="dcterms:W3CDTF">2021-07-01T16:00:51Z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display_urn:schemas-microsoft-com:office:office#Editor">
    <vt:lpwstr>ACLDWPROXY</vt:lpwstr>
  </property>
  <property fmtid="{D5CDD505-2E9C-101B-9397-08002B2CF9AE}" pid="4" name="display_urn:schemas-microsoft-com:office:office#Author">
    <vt:lpwstr>ACLDWPROXY</vt:lpwstr>
  </property>
</Properties>
</file>