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4DA5"/>
    <a:srgbClr val="692869"/>
    <a:srgbClr val="6A286A"/>
    <a:srgbClr val="8568B8"/>
    <a:srgbClr val="8285C0"/>
    <a:srgbClr val="A98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68840-5B4E-4E31-A246-8FC4BC1BDBD5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94719-0DFA-4C49-9CC9-E954AAF8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89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59CCA3EE-BC5E-455B-958C-D369FB520A21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3F4F49DD-F476-4BEF-A29A-1EB5646E2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673" indent="-2841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421" indent="-2272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0988" indent="-2272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5556" indent="-2272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0124" indent="-227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4692" indent="-227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9261" indent="-227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3828" indent="-227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CB33D9-FEC3-45AC-A88B-EBEB19CE4A0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673" indent="-2841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421" indent="-2272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0988" indent="-2272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5556" indent="-2272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0124" indent="-227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4692" indent="-227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9261" indent="-227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3828" indent="-227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C56B7D-14CA-42E2-BE52-3BF79C6B6C2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9786" y="4572000"/>
            <a:ext cx="7086600" cy="762000"/>
          </a:xfrm>
        </p:spPr>
        <p:txBody>
          <a:bodyPr/>
          <a:lstStyle>
            <a:lvl1pPr>
              <a:defRPr sz="3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4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486400"/>
            <a:ext cx="6400800" cy="6858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6C4DA5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52400"/>
            <a:ext cx="1253613" cy="914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53427"/>
            <a:ext cx="8737847" cy="258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178047" y="4432300"/>
            <a:ext cx="8763000" cy="0"/>
          </a:xfrm>
          <a:prstGeom prst="line">
            <a:avLst/>
          </a:prstGeom>
          <a:noFill/>
          <a:ln w="57150">
            <a:solidFill>
              <a:srgbClr val="6C4D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276600" y="6400800"/>
            <a:ext cx="275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www.acllaboratories.com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-152400" y="6467475"/>
            <a:ext cx="2762250" cy="390525"/>
          </a:xfrm>
          <a:ln/>
        </p:spPr>
        <p:txBody>
          <a:bodyPr/>
          <a:lstStyle>
            <a:lvl1pPr>
              <a:defRPr>
                <a:solidFill>
                  <a:srgbClr val="8568B8"/>
                </a:solidFill>
              </a:defRPr>
            </a:lvl1pPr>
          </a:lstStyle>
          <a:p>
            <a:r>
              <a:rPr lang="en-US" dirty="0"/>
              <a:t>Confidential-Internal Use Only </a:t>
            </a:r>
          </a:p>
        </p:txBody>
      </p:sp>
      <p:sp>
        <p:nvSpPr>
          <p:cNvPr id="15" name="Line 7"/>
          <p:cNvSpPr>
            <a:spLocks noChangeShapeType="1"/>
          </p:cNvSpPr>
          <p:nvPr userDrawn="1"/>
        </p:nvSpPr>
        <p:spPr bwMode="auto">
          <a:xfrm>
            <a:off x="203200" y="1676400"/>
            <a:ext cx="8724839" cy="0"/>
          </a:xfrm>
          <a:prstGeom prst="line">
            <a:avLst/>
          </a:prstGeom>
          <a:noFill/>
          <a:ln w="57150">
            <a:solidFill>
              <a:srgbClr val="6C4D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838200"/>
          </a:xfrm>
        </p:spPr>
        <p:txBody>
          <a:bodyPr/>
          <a:lstStyle>
            <a:lvl1pPr algn="ctr">
              <a:defRPr b="1">
                <a:solidFill>
                  <a:srgbClr val="0A0A0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Confidential-Internal Use Only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91440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rgbClr val="6C4DA5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805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391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54775"/>
            <a:ext cx="2762250" cy="3905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Confidential-Internal Use Only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509963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1295400"/>
            <a:ext cx="3509962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2700" y="6467475"/>
            <a:ext cx="2463800" cy="3905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Confidential-Internal Use Only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Rectangle 2"/>
          <p:cNvSpPr>
            <a:spLocks noChangeArrowheads="1"/>
          </p:cNvSpPr>
          <p:nvPr/>
        </p:nvSpPr>
        <p:spPr bwMode="auto">
          <a:xfrm rot="5400000">
            <a:off x="4513102" y="1896492"/>
            <a:ext cx="114095" cy="8842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74000">
                <a:srgbClr val="008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7145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1" y="1365044"/>
            <a:ext cx="762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41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437256"/>
            <a:ext cx="2762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Confidential-Internal Use Only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2" y="207145"/>
            <a:ext cx="1062228" cy="774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6462543"/>
            <a:ext cx="275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www.acllaboratories.com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0" y="6437256"/>
            <a:ext cx="469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823260-CC96-4F2F-8263-A590F1B5BC21}" type="slidenum">
              <a:rPr lang="en-US" sz="1100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4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2800">
          <a:solidFill>
            <a:srgbClr val="008080"/>
          </a:solidFill>
          <a:latin typeface="Arial" charset="0"/>
        </a:defRPr>
      </a:lvl9pPr>
    </p:titleStyle>
    <p:bodyStyle>
      <a:lvl1pPr marL="166688" indent="-1666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80000"/>
        <a:buFont typeface="Wingdings" pitchFamily="2" charset="2"/>
        <a:buChar char="§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628650" indent="-17145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80000"/>
        <a:buFont typeface="Courier New" panose="02070309020205020404" pitchFamily="49" charset="0"/>
        <a:buChar char="o"/>
        <a:defRPr sz="2000">
          <a:solidFill>
            <a:srgbClr val="4D4D4D"/>
          </a:solidFill>
          <a:latin typeface="+mn-lt"/>
        </a:defRPr>
      </a:lvl2pPr>
      <a:lvl3pPr marL="1090613" indent="-17621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80000"/>
        <a:buFont typeface="Arial" panose="020B0604020202020204" pitchFamily="34" charset="0"/>
        <a:buChar char="•"/>
        <a:defRPr sz="2000">
          <a:solidFill>
            <a:srgbClr val="4D4D4D"/>
          </a:solidFill>
          <a:latin typeface="+mn-lt"/>
        </a:defRPr>
      </a:lvl3pPr>
      <a:lvl4pPr marL="1541463" indent="-1698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80000"/>
        <a:buFont typeface="Courier New" panose="02070309020205020404" pitchFamily="49" charset="0"/>
        <a:buChar char="o"/>
        <a:defRPr sz="2000">
          <a:solidFill>
            <a:srgbClr val="4D4D4D"/>
          </a:solidFill>
          <a:latin typeface="+mn-lt"/>
        </a:defRPr>
      </a:lvl4pPr>
      <a:lvl5pPr marL="2003425" indent="-17462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4D4D4D"/>
          </a:solidFill>
          <a:latin typeface="+mn-lt"/>
        </a:defRPr>
      </a:lvl5pPr>
      <a:lvl6pPr marL="2460625" indent="-17462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4D4D4D"/>
          </a:solidFill>
          <a:latin typeface="+mn-lt"/>
        </a:defRPr>
      </a:lvl6pPr>
      <a:lvl7pPr marL="2917825" indent="-17462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4D4D4D"/>
          </a:solidFill>
          <a:latin typeface="+mn-lt"/>
        </a:defRPr>
      </a:lvl7pPr>
      <a:lvl8pPr marL="3375025" indent="-17462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4D4D4D"/>
          </a:solidFill>
          <a:latin typeface="+mn-lt"/>
        </a:defRPr>
      </a:lvl8pPr>
      <a:lvl9pPr marL="3832225" indent="-17462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search.yahoo.com/images/view;_ylt=A0PDoQ07xY9Q0iEAepKJzbkF;_ylu=X3oDMTBlMTQ4cGxyBHNlYwNzcgRzbGsDaW1n?back=http://images.search.yahoo.com/search/images?_adv_prop=image&amp;va=questions+clipart&amp;vm=r&amp;fr=yfp-t-701&amp;tab=organic&amp;ri=21&amp;w=402&amp;h=597&amp;imgurl=www.clker.com/cliparts/3/7/6/d/1256186461796715642question-mark-icon.svg.hi.png&amp;rurl=http://www.clker.com/clipart-30002.html&amp;size=26.6+KB&amp;name=Question+Mark+Icon+clip+art+-+vector+clip+art+online,+royalty+free+...&amp;p=questions+clipart&amp;oid=c33be00f6abf3cd9c281632d217c0130&amp;fr2=&amp;fr=yfp-t-701&amp;tt=Question+Mark+Icon+clip+art+-+vector+clip+art+online,+royalty+free+...&amp;b=0&amp;ni=96&amp;no=21&amp;ts=&amp;vm=r&amp;tab=organic&amp;sigr=117349pje&amp;sigb=13lvju1tg&amp;sigi=12fra27tg&amp;.crumb=g0zG2OQiVyc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Trebuchet MS" pitchFamily="34" charset="0"/>
                <a:cs typeface="Trebuchet MS" pitchFamily="34" charset="0"/>
              </a:rPr>
              <a:t>Reducing Hemolysis in Specimen Collection and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Reviewed: 8/4/2023</a:t>
            </a:r>
          </a:p>
          <a:p>
            <a:r>
              <a:rPr lang="en-US" sz="1400" dirty="0"/>
              <a:t>SJP and SDV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Confidential-Internal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4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Processing Best Practices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*Quantiferon TB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  Exception to standard tube inversion 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69342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Processing Best Practices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82000" cy="4525963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altLang="en-US"/>
              <a:t>Allow gel top tubes to clot in an upright position for 30 minutes at room temperature; no longer than 2 hours before centrifuging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altLang="en-US"/>
              <a:t>Allow red top tubes to clot in an upright position for 60 minutes at room temperature; no longer than 2 hours before centrifuging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altLang="en-US"/>
              <a:t>Specimens must be centrifuged for the appropriate time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altLang="en-US" b="1"/>
              <a:t>Do not</a:t>
            </a:r>
            <a:r>
              <a:rPr lang="en-US" altLang="en-US"/>
              <a:t> re-spin blood in a gel tube after it has been centrifuged to recover additional serum </a:t>
            </a:r>
          </a:p>
          <a:p>
            <a:pPr lvl="1" eaLnBrk="1" hangingPunct="1">
              <a:buFontTx/>
              <a:buNone/>
            </a:pPr>
            <a:endParaRPr lang="en-US" alt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Processing Best Practices </a:t>
            </a:r>
            <a:r>
              <a:rPr lang="en-US" altLang="en-US" sz="3000">
                <a:ea typeface="Trebuchet MS" pitchFamily="34" charset="0"/>
                <a:cs typeface="Trebuchet MS" pitchFamily="34" charset="0"/>
              </a:rPr>
              <a:t>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382000" cy="4525963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Do not refrigerate specimens prior to centrifugation</a:t>
            </a:r>
          </a:p>
          <a:p>
            <a:pPr marL="285750" lvl="1" indent="0" eaLnBrk="1" hangingPunct="1">
              <a:buFontTx/>
              <a:buNone/>
              <a:defRPr/>
            </a:pPr>
            <a:r>
              <a:rPr lang="en-US" dirty="0"/>
              <a:t>   	Refrigeration will elevate potassium levels quickly,       </a:t>
            </a:r>
          </a:p>
          <a:p>
            <a:pPr marL="285750" lvl="1" indent="0" eaLnBrk="1" hangingPunct="1">
              <a:buFontTx/>
              <a:buNone/>
              <a:defRPr/>
            </a:pPr>
            <a:r>
              <a:rPr lang="en-US" dirty="0"/>
              <a:t>   	significantly, and irreversibly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endParaRPr lang="en-US" dirty="0"/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Do not freeze blood in a gel tube or freeze a serum aliquot if red cells are present.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		Freezing will release potassium from red cells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Butterflies</a:t>
            </a:r>
          </a:p>
        </p:txBody>
      </p:sp>
      <p:sp>
        <p:nvSpPr>
          <p:cNvPr id="16387" name="Rectangle 19"/>
          <p:cNvSpPr>
            <a:spLocks noGrp="1" noChangeArrowheads="1"/>
          </p:cNvSpPr>
          <p:nvPr>
            <p:ph idx="1"/>
          </p:nvPr>
        </p:nvSpPr>
        <p:spPr>
          <a:xfrm>
            <a:off x="838200" y="1512888"/>
            <a:ext cx="7124700" cy="4052887"/>
          </a:xfrm>
        </p:spPr>
        <p:txBody>
          <a:bodyPr/>
          <a:lstStyle/>
          <a:p>
            <a:pPr eaLnBrk="1" hangingPunct="1"/>
            <a:r>
              <a:rPr lang="en-US" altLang="en-US" sz="2500"/>
              <a:t>Sometimes called winged infusion sets</a:t>
            </a:r>
          </a:p>
          <a:p>
            <a:pPr algn="ctr" eaLnBrk="1" hangingPunct="1"/>
            <a:endParaRPr lang="en-US" altLang="en-US"/>
          </a:p>
          <a:p>
            <a:pPr algn="ctr" eaLnBrk="1" hangingPunct="1"/>
            <a:endParaRPr lang="en-US" altLang="en-US"/>
          </a:p>
          <a:p>
            <a:pPr algn="ctr" eaLnBrk="1" hangingPunct="1">
              <a:buFontTx/>
              <a:buNone/>
            </a:pPr>
            <a:endParaRPr lang="en-US" altLang="en-US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222567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Butterflies (summary)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525963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Butterfly usage should be kept to a minimum and used with discretion</a:t>
            </a:r>
          </a:p>
          <a:p>
            <a:pPr lvl="1" eaLnBrk="1" hangingPunct="1">
              <a:defRPr/>
            </a:pPr>
            <a:r>
              <a:rPr lang="en-US" altLang="en-US" dirty="0"/>
              <a:t>When collecting blood cultures</a:t>
            </a:r>
          </a:p>
          <a:p>
            <a:pPr lvl="1" eaLnBrk="1" hangingPunct="1">
              <a:defRPr/>
            </a:pPr>
            <a:r>
              <a:rPr lang="en-US" altLang="en-US" dirty="0"/>
              <a:t>When it is a difficult venipuncture</a:t>
            </a:r>
          </a:p>
          <a:p>
            <a:pPr lvl="2" eaLnBrk="1" hangingPunct="1">
              <a:defRPr/>
            </a:pPr>
            <a:r>
              <a:rPr lang="en-US" altLang="en-US" dirty="0"/>
              <a:t>Small/difficult veins</a:t>
            </a:r>
          </a:p>
          <a:p>
            <a:pPr lvl="2" eaLnBrk="1" hangingPunct="1">
              <a:defRPr/>
            </a:pPr>
            <a:r>
              <a:rPr lang="en-US" altLang="en-US" dirty="0"/>
              <a:t>Hand veins</a:t>
            </a:r>
          </a:p>
          <a:p>
            <a:pPr lvl="1" eaLnBrk="1" hangingPunct="1">
              <a:defRPr/>
            </a:pPr>
            <a:r>
              <a:rPr lang="en-US" altLang="en-US" dirty="0"/>
              <a:t>When a patient is insistent</a:t>
            </a:r>
          </a:p>
          <a:p>
            <a:pPr lvl="1" eaLnBrk="1" hangingPunct="1">
              <a:defRPr/>
            </a:pPr>
            <a:r>
              <a:rPr lang="en-US" altLang="en-US" dirty="0"/>
              <a:t>Pediatric patient</a:t>
            </a:r>
          </a:p>
          <a:p>
            <a:pPr marL="285750" lvl="1" indent="0" eaLnBrk="1" hangingPunct="1">
              <a:buFontTx/>
              <a:buNone/>
              <a:defRPr/>
            </a:pPr>
            <a:endParaRPr lang="en-US" dirty="0"/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21 Gauge butterfly is the preferred size to prevent hemolysis 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Butterflies </a:t>
            </a:r>
            <a:r>
              <a:rPr lang="en-US" altLang="en-US" sz="3000">
                <a:ea typeface="Trebuchet MS" pitchFamily="34" charset="0"/>
                <a:cs typeface="Trebuchet MS" pitchFamily="34" charset="0"/>
              </a:rPr>
              <a:t>(continued)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525963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altLang="en-US"/>
              <a:t>Reasons </a:t>
            </a:r>
            <a:r>
              <a:rPr lang="en-US" altLang="en-US" b="1" u="sng"/>
              <a:t>not</a:t>
            </a:r>
            <a:r>
              <a:rPr lang="en-US" altLang="en-US"/>
              <a:t> to use butterflies:</a:t>
            </a:r>
          </a:p>
          <a:p>
            <a:pPr lvl="1" eaLnBrk="1" hangingPunct="1">
              <a:buFontTx/>
              <a:buNone/>
            </a:pPr>
            <a:endParaRPr lang="en-US" altLang="en-US" sz="1000"/>
          </a:p>
          <a:p>
            <a:pPr lvl="1" eaLnBrk="1" hangingPunct="1"/>
            <a:r>
              <a:rPr lang="en-US" altLang="en-US"/>
              <a:t>Butterflies with a gauge of 22 or higher are not indicated for certain types of draws (i.e. potassium) because the smaller diameter of the needle may damage red cells</a:t>
            </a:r>
          </a:p>
          <a:p>
            <a:pPr lvl="1" eaLnBrk="1" hangingPunct="1"/>
            <a:endParaRPr lang="en-US" altLang="en-US" sz="1000"/>
          </a:p>
          <a:p>
            <a:pPr lvl="1" eaLnBrk="1" hangingPunct="1"/>
            <a:r>
              <a:rPr lang="en-US" altLang="en-US"/>
              <a:t>Increased risk of needle stick incident</a:t>
            </a:r>
          </a:p>
          <a:p>
            <a:pPr lvl="1" eaLnBrk="1" hangingPunct="1"/>
            <a:endParaRPr lang="en-US" altLang="en-US" sz="1000"/>
          </a:p>
          <a:p>
            <a:pPr lvl="1" eaLnBrk="1" hangingPunct="1"/>
            <a:r>
              <a:rPr lang="en-US" altLang="en-US"/>
              <a:t>Expense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Butterflies </a:t>
            </a:r>
            <a:r>
              <a:rPr lang="en-US" altLang="en-US" sz="3000">
                <a:ea typeface="Trebuchet MS" pitchFamily="34" charset="0"/>
                <a:cs typeface="Trebuchet MS" pitchFamily="34" charset="0"/>
              </a:rPr>
              <a:t>(continued)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382000" cy="4525963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Misconceptions: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/>
              <a:t>Drawing multiple tubes is easier with a butterfly.</a:t>
            </a:r>
          </a:p>
          <a:p>
            <a:pPr marL="741362" lvl="2" indent="0" eaLnBrk="1" hangingPunct="1">
              <a:buFontTx/>
              <a:buNone/>
              <a:defRPr/>
            </a:pPr>
            <a:r>
              <a:rPr lang="en-US" dirty="0"/>
              <a:t>Truth: with proper technique, drawing multiple tubes with a standard needle is the same</a:t>
            </a:r>
          </a:p>
          <a:p>
            <a:pPr marL="741362" lvl="2" indent="0" eaLnBrk="1" hangingPunct="1">
              <a:buFontTx/>
              <a:buNone/>
              <a:defRPr/>
            </a:pPr>
            <a:endParaRPr lang="en-US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/>
              <a:t>Using a butterfly causes less discomfort.</a:t>
            </a:r>
          </a:p>
          <a:p>
            <a:pPr marL="741362" lvl="2" indent="0" eaLnBrk="1" hangingPunct="1">
              <a:buFontTx/>
              <a:buNone/>
              <a:defRPr/>
            </a:pPr>
            <a:r>
              <a:rPr lang="en-US" dirty="0"/>
              <a:t>Truth: discomfort is caused by poor technique, not needle gauge or length	</a:t>
            </a:r>
          </a:p>
          <a:p>
            <a:pPr lvl="2" eaLnBrk="1" hangingPunct="1">
              <a:buFontTx/>
              <a:buNone/>
              <a:defRPr/>
            </a:pPr>
            <a:r>
              <a:rPr lang="en-US" dirty="0"/>
              <a:t>	</a:t>
            </a:r>
          </a:p>
          <a:p>
            <a:pPr lvl="2" eaLnBrk="1" hangingPunct="1">
              <a:buFontTx/>
              <a:buNone/>
              <a:defRPr/>
            </a:pPr>
            <a:endParaRPr lang="en-US" dirty="0"/>
          </a:p>
          <a:p>
            <a:pPr lvl="2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Butterflies </a:t>
            </a:r>
            <a:r>
              <a:rPr lang="en-US" altLang="en-US" sz="3000">
                <a:ea typeface="Trebuchet MS" pitchFamily="34" charset="0"/>
                <a:cs typeface="Trebuchet MS" pitchFamily="34" charset="0"/>
              </a:rPr>
              <a:t>(continued)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124700" cy="4052888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Misconceptions (continued):</a:t>
            </a:r>
          </a:p>
          <a:p>
            <a:pPr lvl="1" eaLnBrk="1" hangingPunct="1">
              <a:defRPr/>
            </a:pPr>
            <a:r>
              <a:rPr lang="en-US" dirty="0"/>
              <a:t>Butterflies are easier to use and control</a:t>
            </a:r>
          </a:p>
          <a:p>
            <a:pPr marL="741362" lvl="2" indent="0" eaLnBrk="1" hangingPunct="1">
              <a:buFontTx/>
              <a:buNone/>
              <a:defRPr/>
            </a:pPr>
            <a:r>
              <a:rPr lang="en-US" dirty="0"/>
              <a:t>Truth: more accidental needle sticks occur while performing venipunctures with a butterfly</a:t>
            </a:r>
          </a:p>
          <a:p>
            <a:pPr marL="741362" lvl="2" indent="0" eaLnBrk="1" hangingPunct="1">
              <a:buFontTx/>
              <a:buNone/>
              <a:defRPr/>
            </a:pPr>
            <a:r>
              <a:rPr lang="en-US" dirty="0"/>
              <a:t>(source: </a:t>
            </a:r>
            <a:r>
              <a:rPr lang="en-US" i="1" dirty="0"/>
              <a:t>Medical Data International</a:t>
            </a:r>
            <a:r>
              <a:rPr lang="en-US" dirty="0"/>
              <a:t>)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Positive Patient Outcomes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Increased Patient Safety by </a:t>
            </a:r>
          </a:p>
          <a:p>
            <a:pPr marL="0" indent="0" eaLnBrk="1" hangingPunct="1"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dirty="0"/>
              <a:t> Providing timely test results and treatment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dirty="0"/>
              <a:t> Providing successful venipunctures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dirty="0"/>
              <a:t> Following best practices 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Increased Patient Satisfaction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Increased Physician Satisfaction 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Reducing Hemolysis in Specimen Collection and Processing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639050" cy="485457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 sz="4000"/>
          </a:p>
        </p:txBody>
      </p:sp>
      <p:pic>
        <p:nvPicPr>
          <p:cNvPr id="22532" name="ihover-img" descr="http://ts2.mm.bing.net/th?id=I.4900910655079425&amp;pid=15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514600"/>
            <a:ext cx="10302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743200"/>
            <a:ext cx="6455614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228600"/>
            <a:ext cx="7205662" cy="8382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Trebuchet MS" pitchFamily="34" charset="0"/>
                <a:cs typeface="Trebuchet MS" pitchFamily="34" charset="0"/>
              </a:rPr>
              <a:t>Presentation Objectives: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buFontTx/>
              <a:buNone/>
              <a:defRPr/>
            </a:pPr>
            <a:r>
              <a:rPr lang="en-US" dirty="0"/>
              <a:t>This presentation applies to new and experienced phlebotomists, laboratory assistants, and all staff involved in drawing or processing blood samples</a:t>
            </a:r>
          </a:p>
          <a:p>
            <a:pPr eaLnBrk="1" fontAlgn="auto" hangingPunct="1">
              <a:buFontTx/>
              <a:buNone/>
              <a:defRPr/>
            </a:pPr>
            <a:endParaRPr lang="en-US" dirty="0"/>
          </a:p>
          <a:p>
            <a:pPr marL="457200" indent="-457200" eaLnBrk="1" fontAlgn="auto" hangingPunct="1">
              <a:buFont typeface="Wingdings" pitchFamily="2" charset="2"/>
              <a:buChar char="§"/>
              <a:defRPr/>
            </a:pPr>
            <a:r>
              <a:rPr lang="en-US" dirty="0"/>
              <a:t>Improve patient safety by reducing specimen rejection due to hemolysis and, therefore, providing accurate results</a:t>
            </a:r>
          </a:p>
          <a:p>
            <a:pPr marL="457200" indent="-457200" eaLnBrk="1" fontAlgn="auto" hangingPunct="1">
              <a:buFont typeface="Wingdings" pitchFamily="2" charset="2"/>
              <a:buChar char="§"/>
              <a:defRPr/>
            </a:pPr>
            <a:r>
              <a:rPr lang="en-US" dirty="0"/>
              <a:t>Define hemolysis and its causes</a:t>
            </a:r>
          </a:p>
          <a:p>
            <a:pPr marL="457200" indent="-457200" eaLnBrk="1" fontAlgn="auto" hangingPunct="1">
              <a:buFont typeface="Wingdings" pitchFamily="2" charset="2"/>
              <a:buChar char="§"/>
              <a:defRPr/>
            </a:pPr>
            <a:r>
              <a:rPr lang="en-US" dirty="0"/>
              <a:t>Tips for prevention and reduction of hemolysis</a:t>
            </a:r>
          </a:p>
          <a:p>
            <a:pPr marL="457200" indent="-457200" eaLnBrk="1" fontAlgn="auto" hangingPunct="1">
              <a:buFont typeface="Wingdings" pitchFamily="2" charset="2"/>
              <a:buChar char="§"/>
              <a:defRPr/>
            </a:pPr>
            <a:r>
              <a:rPr lang="en-US" dirty="0"/>
              <a:t>Tips for specimen processing</a:t>
            </a:r>
          </a:p>
          <a:p>
            <a:pPr marL="457200" indent="-457200" eaLnBrk="1" fontAlgn="auto" hangingPunct="1">
              <a:buFont typeface="Wingdings" pitchFamily="2" charset="2"/>
              <a:buChar char="§"/>
              <a:defRPr/>
            </a:pPr>
            <a:r>
              <a:rPr lang="en-US" dirty="0"/>
              <a:t>Best practices when using butterflies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Reducing Hemolysis in Specimen Collection and Processing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82000" cy="45259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dirty="0"/>
              <a:t>This presentation was prepared  by the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dirty="0"/>
              <a:t>Chemistry Technical Advisory Team (TATm) and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dirty="0"/>
              <a:t>Specimen Collection TATm – October 2012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dirty="0"/>
              <a:t>Revised in 2015 by the Specimen Collection and Processing Exception Handling TATm – March 2015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205663" cy="838200"/>
          </a:xfrm>
        </p:spPr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What is Hemolysis?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124700" cy="4052888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sz="3000" dirty="0"/>
              <a:t>Hemolysis is the rupture of red blood cells and the release of intracellular contents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sz="3000" dirty="0"/>
              <a:t>Hemolysis is mainly caused by:</a:t>
            </a:r>
          </a:p>
          <a:p>
            <a:pPr marL="633413" lvl="1" indent="-457200" eaLnBrk="1" hangingPunct="1">
              <a:buFont typeface="Wingdings" pitchFamily="2" charset="2"/>
              <a:buChar char="§"/>
              <a:defRPr/>
            </a:pPr>
            <a:r>
              <a:rPr lang="en-US" sz="2600" dirty="0"/>
              <a:t>Incorrect specimen collection</a:t>
            </a:r>
          </a:p>
          <a:p>
            <a:pPr marL="633413" lvl="1" indent="-457200" eaLnBrk="1" hangingPunct="1">
              <a:buFont typeface="Wingdings" pitchFamily="2" charset="2"/>
              <a:buChar char="§"/>
              <a:defRPr/>
            </a:pPr>
            <a:r>
              <a:rPr lang="en-US" sz="2600" dirty="0"/>
              <a:t>Incorrect specimen handling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sz="3000" dirty="0"/>
              <a:t>Minor causes of hemolysis:</a:t>
            </a:r>
          </a:p>
          <a:p>
            <a:pPr marL="633413" lvl="1" indent="-457200" eaLnBrk="1" hangingPunct="1">
              <a:buFont typeface="Wingdings" pitchFamily="2" charset="2"/>
              <a:buChar char="§"/>
              <a:defRPr/>
            </a:pPr>
            <a:r>
              <a:rPr lang="en-US" sz="2600" dirty="0"/>
              <a:t>Hemolytic anemia and certain disease states</a:t>
            </a:r>
          </a:p>
          <a:p>
            <a:pPr marL="633413" lvl="1" indent="-457200" eaLnBrk="1" hangingPunct="1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0" indent="0" eaLnBrk="1" hangingPunct="1"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05663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Possible Outcomes if Best Practices Are Not Followed 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4600" dirty="0"/>
              <a:t>Hemolysis</a:t>
            </a:r>
            <a:endParaRPr lang="en-US" sz="1100" dirty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3000" dirty="0"/>
              <a:t>Patient Safety Is Compromised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3000" dirty="0"/>
              <a:t>Test Delay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3000" dirty="0"/>
              <a:t>Treatment Delay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3000" dirty="0"/>
              <a:t>Redraws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3000" dirty="0"/>
              <a:t>Rework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3000" dirty="0"/>
              <a:t>Patient Dissatisfaction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3000" dirty="0"/>
              <a:t>Physician Dissatisfaction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46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205663" cy="838200"/>
          </a:xfrm>
        </p:spPr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Venipuncture Best Practices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382000" cy="4525963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Recommended needle size is 21 gauge. Smaller gauges may be used in difficult venipuncture situations 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Cleanse site with alcohol and allow site to air dry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Never leave tourniquet on for more than 60 seconds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Patient should be asked to close their hand </a:t>
            </a:r>
            <a:r>
              <a:rPr lang="en-US" u="sng" dirty="0"/>
              <a:t>without</a:t>
            </a:r>
            <a:r>
              <a:rPr lang="en-US" dirty="0"/>
              <a:t> clenching or pumping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dirty="0"/>
              <a:t>Instruct patient to open hand once blood starts flowing into tube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endParaRPr lang="en-US" dirty="0"/>
          </a:p>
          <a:p>
            <a:pPr marL="0" indent="0" eaLnBrk="1" hangingPunct="1">
              <a:defRPr/>
            </a:pP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205663" cy="838200"/>
          </a:xfrm>
        </p:spPr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Venipuncture Best Practices </a:t>
            </a:r>
            <a:r>
              <a:rPr lang="en-US" altLang="en-US" sz="3000">
                <a:ea typeface="Trebuchet MS" pitchFamily="34" charset="0"/>
                <a:cs typeface="Trebuchet MS" pitchFamily="34" charset="0"/>
              </a:rPr>
              <a:t>(continued)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Tubes must be collected in the correct order of draw to avoid contamination from preceding tube:</a:t>
            </a:r>
          </a:p>
          <a:p>
            <a:pPr marL="0" indent="0" eaLnBrk="1" hangingPunct="1">
              <a:defRPr/>
            </a:pPr>
            <a:r>
              <a:rPr lang="en-US" sz="1600" dirty="0"/>
              <a:t>      •  Blood cultures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/>
              <a:t>	•  Blue top tubes (sodium citrate)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/>
              <a:t>	•  Red or gold top tubes (serum tube with or without gel)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/>
              <a:t>	•  Green top tubes (with or without gel)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/>
              <a:t>	•  Lavender top tubes (EDTA)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/>
              <a:t>	•  Pink top tubes (EDTA)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/>
              <a:t>	•  Gray top tubes (glycolytic inhibitor)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/>
              <a:t>	•  Royal blue top tubes(with or without additive)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/>
              <a:t>      •  Any additional tubes, for example (ACD Yellow, Quantiferon Kit etc..)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/>
              <a:t>Note: If a winged butterfly set is used and a coagulation tube needs to be drawn and a blood culture sample is not required, use a no-additive or sodium citrate discard tube first.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00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Venipuncture Best Practices </a:t>
            </a:r>
            <a:r>
              <a:rPr lang="en-US" altLang="en-US" sz="3000">
                <a:ea typeface="Trebuchet MS" pitchFamily="34" charset="0"/>
                <a:cs typeface="Trebuchet MS" pitchFamily="34" charset="0"/>
              </a:rPr>
              <a:t>(continued)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altLang="en-US"/>
              <a:t>When using a syringe, be sure to expel all air in the syringe barrel prior to venipuncture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altLang="en-US"/>
              <a:t>Pull back slowly and steadily on the syringe once the vein has been accessed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altLang="en-US"/>
              <a:t>When transferring blood from a syringe, </a:t>
            </a:r>
            <a:r>
              <a:rPr lang="en-US" altLang="en-US" b="1"/>
              <a:t>do not</a:t>
            </a:r>
            <a:r>
              <a:rPr lang="en-US" altLang="en-US"/>
              <a:t> force blood into the collection tube; use a transfer device when transferring blood or red cells may be damaged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altLang="en-US" b="1"/>
              <a:t>Do not combine or pour blood drawn from one tube into another</a:t>
            </a:r>
          </a:p>
          <a:p>
            <a:pPr marL="633413" lvl="1" indent="-457200" eaLnBrk="1" hangingPunct="1">
              <a:buFont typeface="Wingdings" pitchFamily="2" charset="2"/>
              <a:buChar char="§"/>
            </a:pPr>
            <a:r>
              <a:rPr lang="en-US" altLang="en-US" b="1"/>
              <a:t> Test results will be inaccurate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205663" cy="838200"/>
          </a:xfrm>
        </p:spPr>
        <p:txBody>
          <a:bodyPr/>
          <a:lstStyle/>
          <a:p>
            <a:pPr eaLnBrk="1" hangingPunct="1"/>
            <a:r>
              <a:rPr lang="en-US" altLang="en-US">
                <a:ea typeface="Trebuchet MS" pitchFamily="34" charset="0"/>
                <a:cs typeface="Trebuchet MS" pitchFamily="34" charset="0"/>
              </a:rPr>
              <a:t>Venipuncture Best Practices </a:t>
            </a:r>
            <a:r>
              <a:rPr lang="en-US" altLang="en-US" sz="3000">
                <a:ea typeface="Trebuchet MS" pitchFamily="34" charset="0"/>
                <a:cs typeface="Trebuchet MS" pitchFamily="34" charset="0"/>
              </a:rPr>
              <a:t>(continued)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124700" cy="4052888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altLang="en-US" dirty="0"/>
              <a:t>Immediately after each tube is filled, invert tubes </a:t>
            </a:r>
            <a:r>
              <a:rPr lang="en-US" altLang="en-US" b="1" u="sng" dirty="0"/>
              <a:t>gently </a:t>
            </a:r>
          </a:p>
          <a:p>
            <a:pPr marL="633413" lvl="1" indent="-457200" eaLnBrk="1" hangingPunct="1">
              <a:buFont typeface="Wingdings" pitchFamily="2" charset="2"/>
              <a:buChar char="§"/>
              <a:defRPr/>
            </a:pPr>
            <a:r>
              <a:rPr lang="en-US" altLang="en-US" dirty="0"/>
              <a:t>Blue 3-4 times each</a:t>
            </a:r>
          </a:p>
          <a:p>
            <a:pPr marL="633413" lvl="1" indent="-457200" eaLnBrk="1" hangingPunct="1">
              <a:buFont typeface="Wingdings" pitchFamily="2" charset="2"/>
              <a:buChar char="§"/>
              <a:defRPr/>
            </a:pPr>
            <a:r>
              <a:rPr lang="en-US" altLang="en-US" dirty="0"/>
              <a:t>Gold/Red 5 times each</a:t>
            </a:r>
          </a:p>
          <a:p>
            <a:pPr marL="633413" lvl="1" indent="-457200" eaLnBrk="1" hangingPunct="1">
              <a:buFont typeface="Wingdings" pitchFamily="2" charset="2"/>
              <a:buChar char="§"/>
              <a:defRPr/>
            </a:pPr>
            <a:r>
              <a:rPr lang="en-US" altLang="en-US" dirty="0"/>
              <a:t>All other tube types 8 times each</a:t>
            </a:r>
          </a:p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en-US" altLang="en-US" b="1" dirty="0"/>
              <a:t>DO NOT SHAKE TUBES!*</a:t>
            </a:r>
          </a:p>
          <a:p>
            <a:pPr lvl="1" eaLnBrk="1" hangingPunct="1">
              <a:defRPr/>
            </a:pPr>
            <a:r>
              <a:rPr lang="en-US" altLang="en-US" dirty="0"/>
              <a:t>Red cells can be damaged and release potassium</a:t>
            </a:r>
          </a:p>
          <a:p>
            <a:pPr lvl="1" eaLnBrk="1" hangingPunct="1">
              <a:defRPr/>
            </a:pPr>
            <a:r>
              <a:rPr lang="en-US" altLang="en-US" dirty="0"/>
              <a:t>Clot activation is needed in gel tubes</a:t>
            </a:r>
          </a:p>
          <a:p>
            <a:pPr lvl="1" eaLnBrk="1" hangingPunct="1">
              <a:defRPr/>
            </a:pPr>
            <a:r>
              <a:rPr lang="en-US" altLang="en-US" dirty="0"/>
              <a:t>* Quantiferon Collection Kit is an exception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 Practices Continued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5238" y="1374775"/>
            <a:ext cx="6956425" cy="485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L Presentation 2015 Final">
  <a:themeElements>
    <a:clrScheme name="">
      <a:dk1>
        <a:srgbClr val="4D4D4D"/>
      </a:dk1>
      <a:lt1>
        <a:srgbClr val="FFFFFF"/>
      </a:lt1>
      <a:dk2>
        <a:srgbClr val="008080"/>
      </a:dk2>
      <a:lt2>
        <a:srgbClr val="B2B2B2"/>
      </a:lt2>
      <a:accent1>
        <a:srgbClr val="C5E0E3"/>
      </a:accent1>
      <a:accent2>
        <a:srgbClr val="7D81BE"/>
      </a:accent2>
      <a:accent3>
        <a:srgbClr val="FFFFFF"/>
      </a:accent3>
      <a:accent4>
        <a:srgbClr val="404040"/>
      </a:accent4>
      <a:accent5>
        <a:srgbClr val="DFEDEF"/>
      </a:accent5>
      <a:accent6>
        <a:srgbClr val="7174AC"/>
      </a:accent6>
      <a:hlink>
        <a:srgbClr val="073771"/>
      </a:hlink>
      <a:folHlink>
        <a:srgbClr val="69286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8FFC4278D8E4B9A8A947F4A59C1F9" ma:contentTypeVersion="0" ma:contentTypeDescription="Create a new document." ma:contentTypeScope="" ma:versionID="787d49eb1e9eec03499f5e7928f7ed8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4B0D5E8-8F30-47FB-94FB-C069E7D5EE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7B899A-9978-4D21-B526-23830DC14F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30AD40-1546-4C06-9789-83CBE9618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925</Words>
  <Application>Microsoft Office PowerPoint</Application>
  <PresentationFormat>On-screen Show (4:3)</PresentationFormat>
  <Paragraphs>138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Wingdings 2</vt:lpstr>
      <vt:lpstr>ACL Presentation 2015 Final</vt:lpstr>
      <vt:lpstr>Reducing Hemolysis in Specimen Collection and Processing</vt:lpstr>
      <vt:lpstr>Presentation Objectives:</vt:lpstr>
      <vt:lpstr>What is Hemolysis?</vt:lpstr>
      <vt:lpstr>Possible Outcomes if Best Practices Are Not Followed  </vt:lpstr>
      <vt:lpstr>Venipuncture Best Practices</vt:lpstr>
      <vt:lpstr>Venipuncture Best Practices (continued)</vt:lpstr>
      <vt:lpstr>Venipuncture Best Practices (continued)</vt:lpstr>
      <vt:lpstr>Venipuncture Best Practices (continued)</vt:lpstr>
      <vt:lpstr>Best Practices Continued</vt:lpstr>
      <vt:lpstr>Processing Best Practices</vt:lpstr>
      <vt:lpstr>Processing Best Practices</vt:lpstr>
      <vt:lpstr>Processing Best Practices (continued)</vt:lpstr>
      <vt:lpstr>Butterflies</vt:lpstr>
      <vt:lpstr>Butterflies (summary)</vt:lpstr>
      <vt:lpstr>Butterflies (continued)</vt:lpstr>
      <vt:lpstr>Butterflies (continued)</vt:lpstr>
      <vt:lpstr>Butterflies (continued)</vt:lpstr>
      <vt:lpstr>Positive Patient Outcomes</vt:lpstr>
      <vt:lpstr>Reducing Hemolysis in Specimen Collection and Processing</vt:lpstr>
      <vt:lpstr>Reducing Hemolysis in Specimen Collection and Processing</vt:lpstr>
    </vt:vector>
  </TitlesOfParts>
  <Company>ACL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custom</dc:creator>
  <cp:lastModifiedBy>Vainisi, Susan</cp:lastModifiedBy>
  <cp:revision>23</cp:revision>
  <cp:lastPrinted>2015-12-18T20:46:41Z</cp:lastPrinted>
  <dcterms:created xsi:type="dcterms:W3CDTF">2015-08-21T15:12:37Z</dcterms:created>
  <dcterms:modified xsi:type="dcterms:W3CDTF">2023-08-04T17:53:57Z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0x0101008D88FFC4278D8E4B9A8A947F4A59C1F9</vt:lpwstr>
  </property>
</Properties>
</file>