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4"/>
  </p:sldMasterIdLst>
  <p:sldIdLst>
    <p:sldId id="256" r:id="rId5"/>
    <p:sldId id="332" r:id="rId6"/>
    <p:sldId id="259" r:id="rId7"/>
    <p:sldId id="333" r:id="rId8"/>
    <p:sldId id="334" r:id="rId9"/>
    <p:sldId id="297" r:id="rId10"/>
    <p:sldId id="335" r:id="rId11"/>
    <p:sldId id="292" r:id="rId12"/>
    <p:sldId id="320" r:id="rId13"/>
    <p:sldId id="321" r:id="rId14"/>
    <p:sldId id="323" r:id="rId15"/>
    <p:sldId id="286" r:id="rId16"/>
    <p:sldId id="303" r:id="rId17"/>
    <p:sldId id="336" r:id="rId18"/>
    <p:sldId id="337" r:id="rId19"/>
    <p:sldId id="338" r:id="rId20"/>
    <p:sldId id="339" r:id="rId21"/>
    <p:sldId id="276" r:id="rId22"/>
    <p:sldId id="294" r:id="rId23"/>
    <p:sldId id="316" r:id="rId24"/>
    <p:sldId id="289" r:id="rId25"/>
    <p:sldId id="329" r:id="rId26"/>
    <p:sldId id="331" r:id="rId27"/>
    <p:sldId id="330" r:id="rId28"/>
    <p:sldId id="308" r:id="rId29"/>
    <p:sldId id="340" r:id="rId30"/>
    <p:sldId id="325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Zivkovic" initials="CZ" lastIdx="6" clrIdx="0">
    <p:extLst>
      <p:ext uri="{19B8F6BF-5375-455C-9EA6-DF929625EA0E}">
        <p15:presenceInfo xmlns:p15="http://schemas.microsoft.com/office/powerpoint/2012/main" userId="S::zivkovic@slhs.org::969bea61-2b64-4c52-a4c7-baf166ec5d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DBE"/>
    <a:srgbClr val="AB2400"/>
    <a:srgbClr val="D34817"/>
    <a:srgbClr val="AF2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527E8-F78A-9DE3-6219-FE4C7D0D5891}" v="2" dt="2025-08-28T17:35:42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916D0-C367-4756-B05F-45FCF2BBF6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86772-91AC-4071-916A-B45B7DF617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Everyone working for the Laboratory is responsible for ensuring a safe environment for SLHS patients. </a:t>
          </a:r>
        </a:p>
      </dgm:t>
    </dgm:pt>
    <dgm:pt modelId="{68342D88-A19D-4F42-9991-4BD2CFD67DDC}" type="parTrans" cxnId="{05F7048B-09C8-4908-980A-30D04EDB0264}">
      <dgm:prSet/>
      <dgm:spPr/>
      <dgm:t>
        <a:bodyPr/>
        <a:lstStyle/>
        <a:p>
          <a:endParaRPr lang="en-US"/>
        </a:p>
      </dgm:t>
    </dgm:pt>
    <dgm:pt modelId="{DBF18690-E245-4D33-B846-B35DCB9F432C}" type="sibTrans" cxnId="{05F7048B-09C8-4908-980A-30D04EDB0264}">
      <dgm:prSet/>
      <dgm:spPr/>
      <dgm:t>
        <a:bodyPr/>
        <a:lstStyle/>
        <a:p>
          <a:endParaRPr lang="en-US"/>
        </a:p>
      </dgm:t>
    </dgm:pt>
    <dgm:pt modelId="{67E58D2F-884E-4EC7-A384-ED394388B9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Updates have been made to the Fall Prevention Procedure in C360. All staff are accountable to this information. </a:t>
          </a:r>
        </a:p>
      </dgm:t>
    </dgm:pt>
    <dgm:pt modelId="{9F5E04A2-D6AA-47E4-A9B7-AB948899E128}" type="parTrans" cxnId="{03D36361-9BFB-466E-92C3-5A1AF4C9E716}">
      <dgm:prSet/>
      <dgm:spPr/>
      <dgm:t>
        <a:bodyPr/>
        <a:lstStyle/>
        <a:p>
          <a:endParaRPr lang="en-US"/>
        </a:p>
      </dgm:t>
    </dgm:pt>
    <dgm:pt modelId="{4D4D0C2B-5514-4037-A6E3-DDAFC1CBE76E}" type="sibTrans" cxnId="{03D36361-9BFB-466E-92C3-5A1AF4C9E716}">
      <dgm:prSet/>
      <dgm:spPr/>
      <dgm:t>
        <a:bodyPr/>
        <a:lstStyle/>
        <a:p>
          <a:endParaRPr lang="en-US"/>
        </a:p>
      </dgm:t>
    </dgm:pt>
    <dgm:pt modelId="{4E6477D4-0515-4367-B229-8683970EC4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Review PE026 - Fall Prevention Program Policy. </a:t>
          </a:r>
        </a:p>
        <a:p>
          <a:pPr>
            <a:lnSpc>
              <a:spcPct val="100000"/>
            </a:lnSpc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Review PE026xg and PE026xi - Ambulatory Clinical Fall Prevention Program Appendices.</a:t>
          </a:r>
        </a:p>
      </dgm:t>
    </dgm:pt>
    <dgm:pt modelId="{6367C7A9-71C2-4D3C-9893-65C8DF72B79E}" type="parTrans" cxnId="{A08A2E54-36D8-46CE-AD1E-93D2289B10C5}">
      <dgm:prSet/>
      <dgm:spPr/>
      <dgm:t>
        <a:bodyPr/>
        <a:lstStyle/>
        <a:p>
          <a:endParaRPr lang="en-US"/>
        </a:p>
      </dgm:t>
    </dgm:pt>
    <dgm:pt modelId="{832F218E-7BD2-47A2-9155-7109E29B555A}" type="sibTrans" cxnId="{A08A2E54-36D8-46CE-AD1E-93D2289B10C5}">
      <dgm:prSet/>
      <dgm:spPr/>
      <dgm:t>
        <a:bodyPr/>
        <a:lstStyle/>
        <a:p>
          <a:endParaRPr lang="en-US"/>
        </a:p>
      </dgm:t>
    </dgm:pt>
    <dgm:pt modelId="{6C053C63-F264-4011-A629-AD60D70DEBA8}" type="pres">
      <dgm:prSet presAssocID="{7FC916D0-C367-4756-B05F-45FCF2BBF6AC}" presName="root" presStyleCnt="0">
        <dgm:presLayoutVars>
          <dgm:dir/>
          <dgm:resizeHandles val="exact"/>
        </dgm:presLayoutVars>
      </dgm:prSet>
      <dgm:spPr/>
    </dgm:pt>
    <dgm:pt modelId="{8471CA26-684A-4442-B4DA-9B789C643938}" type="pres">
      <dgm:prSet presAssocID="{2FA86772-91AC-4071-916A-B45B7DF61799}" presName="compNode" presStyleCnt="0"/>
      <dgm:spPr/>
    </dgm:pt>
    <dgm:pt modelId="{F455E9B6-5FD4-4C20-A405-3CE790ED23D7}" type="pres">
      <dgm:prSet presAssocID="{2FA86772-91AC-4071-916A-B45B7DF61799}" presName="bgRect" presStyleLbl="bgShp" presStyleIdx="0" presStyleCnt="3" custScaleX="100000" custScaleY="100196" custLinFactNeighborX="2246" custLinFactNeighborY="34"/>
      <dgm:spPr/>
    </dgm:pt>
    <dgm:pt modelId="{5143F084-687C-4FC0-98C4-B850F2B56E91}" type="pres">
      <dgm:prSet presAssocID="{2FA86772-91AC-4071-916A-B45B7DF617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2E5E88B-0D66-48CA-BF30-AB2FA157166D}" type="pres">
      <dgm:prSet presAssocID="{2FA86772-91AC-4071-916A-B45B7DF61799}" presName="spaceRect" presStyleCnt="0"/>
      <dgm:spPr/>
    </dgm:pt>
    <dgm:pt modelId="{1C6675EF-7137-4D20-B375-FFC08F4204A2}" type="pres">
      <dgm:prSet presAssocID="{2FA86772-91AC-4071-916A-B45B7DF61799}" presName="parTx" presStyleLbl="revTx" presStyleIdx="0" presStyleCnt="3" custScaleX="107281" custLinFactNeighborX="-4563" custLinFactNeighborY="34">
        <dgm:presLayoutVars>
          <dgm:chMax val="0"/>
          <dgm:chPref val="0"/>
        </dgm:presLayoutVars>
      </dgm:prSet>
      <dgm:spPr/>
    </dgm:pt>
    <dgm:pt modelId="{9A3175C2-99B8-4A7E-B08D-24F365F4D4B3}" type="pres">
      <dgm:prSet presAssocID="{DBF18690-E245-4D33-B846-B35DCB9F432C}" presName="sibTrans" presStyleCnt="0"/>
      <dgm:spPr/>
    </dgm:pt>
    <dgm:pt modelId="{E6D89497-0A57-4833-A94D-32D1DE5D1184}" type="pres">
      <dgm:prSet presAssocID="{67E58D2F-884E-4EC7-A384-ED394388B952}" presName="compNode" presStyleCnt="0"/>
      <dgm:spPr/>
    </dgm:pt>
    <dgm:pt modelId="{4531BABE-72A9-4C35-B7CB-A265B06C1ED2}" type="pres">
      <dgm:prSet presAssocID="{67E58D2F-884E-4EC7-A384-ED394388B952}" presName="bgRect" presStyleLbl="bgShp" presStyleIdx="1" presStyleCnt="3" custScaleX="100000" custScaleY="100736" custLinFactNeighborX="2542" custLinFactNeighborY="-4798"/>
      <dgm:spPr/>
    </dgm:pt>
    <dgm:pt modelId="{FCF06E56-6D18-40AE-AFC9-DA82DCBB6345}" type="pres">
      <dgm:prSet presAssocID="{67E58D2F-884E-4EC7-A384-ED394388B9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with cane with solid fill"/>
        </a:ext>
      </dgm:extLst>
    </dgm:pt>
    <dgm:pt modelId="{4558AA1D-04F3-44EC-8EF9-5E53033E9D21}" type="pres">
      <dgm:prSet presAssocID="{67E58D2F-884E-4EC7-A384-ED394388B952}" presName="spaceRect" presStyleCnt="0"/>
      <dgm:spPr/>
    </dgm:pt>
    <dgm:pt modelId="{7A9F5CBF-6E9D-4FFE-833C-89C4498805F0}" type="pres">
      <dgm:prSet presAssocID="{67E58D2F-884E-4EC7-A384-ED394388B952}" presName="parTx" presStyleLbl="revTx" presStyleIdx="1" presStyleCnt="3" custScaleX="109764" custLinFactNeighborX="-2376" custLinFactNeighborY="-5128">
        <dgm:presLayoutVars>
          <dgm:chMax val="0"/>
          <dgm:chPref val="0"/>
        </dgm:presLayoutVars>
      </dgm:prSet>
      <dgm:spPr/>
    </dgm:pt>
    <dgm:pt modelId="{741A5FFE-1E24-4C46-8101-D04399E11FB9}" type="pres">
      <dgm:prSet presAssocID="{4D4D0C2B-5514-4037-A6E3-DDAFC1CBE76E}" presName="sibTrans" presStyleCnt="0"/>
      <dgm:spPr/>
    </dgm:pt>
    <dgm:pt modelId="{89832B3D-216A-41B4-8355-697B93D9FA2E}" type="pres">
      <dgm:prSet presAssocID="{4E6477D4-0515-4367-B229-8683970EC423}" presName="compNode" presStyleCnt="0"/>
      <dgm:spPr/>
    </dgm:pt>
    <dgm:pt modelId="{543ECF37-3708-4454-B7DF-CCE73002DDF6}" type="pres">
      <dgm:prSet presAssocID="{4E6477D4-0515-4367-B229-8683970EC423}" presName="bgRect" presStyleLbl="bgShp" presStyleIdx="2" presStyleCnt="3" custLinFactNeighborX="1084" custLinFactNeighborY="-8661"/>
      <dgm:spPr/>
    </dgm:pt>
    <dgm:pt modelId="{148A31C3-3669-419B-B27A-13898E39B5E3}" type="pres">
      <dgm:prSet presAssocID="{4E6477D4-0515-4367-B229-8683970EC4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6BD8A92-754E-42B8-ACF2-8800673E2889}" type="pres">
      <dgm:prSet presAssocID="{4E6477D4-0515-4367-B229-8683970EC423}" presName="spaceRect" presStyleCnt="0"/>
      <dgm:spPr/>
    </dgm:pt>
    <dgm:pt modelId="{878ED28F-BF19-49CF-8E1D-EE383B4CF56E}" type="pres">
      <dgm:prSet presAssocID="{4E6477D4-0515-4367-B229-8683970EC423}" presName="parTx" presStyleLbl="revTx" presStyleIdx="2" presStyleCnt="3" custScaleX="112761" custLinFactNeighborY="-6244">
        <dgm:presLayoutVars>
          <dgm:chMax val="0"/>
          <dgm:chPref val="0"/>
        </dgm:presLayoutVars>
      </dgm:prSet>
      <dgm:spPr/>
    </dgm:pt>
  </dgm:ptLst>
  <dgm:cxnLst>
    <dgm:cxn modelId="{03D36361-9BFB-466E-92C3-5A1AF4C9E716}" srcId="{7FC916D0-C367-4756-B05F-45FCF2BBF6AC}" destId="{67E58D2F-884E-4EC7-A384-ED394388B952}" srcOrd="1" destOrd="0" parTransId="{9F5E04A2-D6AA-47E4-A9B7-AB948899E128}" sibTransId="{4D4D0C2B-5514-4037-A6E3-DDAFC1CBE76E}"/>
    <dgm:cxn modelId="{A08A2E54-36D8-46CE-AD1E-93D2289B10C5}" srcId="{7FC916D0-C367-4756-B05F-45FCF2BBF6AC}" destId="{4E6477D4-0515-4367-B229-8683970EC423}" srcOrd="2" destOrd="0" parTransId="{6367C7A9-71C2-4D3C-9893-65C8DF72B79E}" sibTransId="{832F218E-7BD2-47A2-9155-7109E29B555A}"/>
    <dgm:cxn modelId="{05F7048B-09C8-4908-980A-30D04EDB0264}" srcId="{7FC916D0-C367-4756-B05F-45FCF2BBF6AC}" destId="{2FA86772-91AC-4071-916A-B45B7DF61799}" srcOrd="0" destOrd="0" parTransId="{68342D88-A19D-4F42-9991-4BD2CFD67DDC}" sibTransId="{DBF18690-E245-4D33-B846-B35DCB9F432C}"/>
    <dgm:cxn modelId="{C8D51AC7-2CCC-471D-8D7C-386EA7ABEF0D}" type="presOf" srcId="{67E58D2F-884E-4EC7-A384-ED394388B952}" destId="{7A9F5CBF-6E9D-4FFE-833C-89C4498805F0}" srcOrd="0" destOrd="0" presId="urn:microsoft.com/office/officeart/2018/2/layout/IconVerticalSolidList"/>
    <dgm:cxn modelId="{EEE22FD2-5863-4B42-A4E0-5EF6CF55D1E1}" type="presOf" srcId="{4E6477D4-0515-4367-B229-8683970EC423}" destId="{878ED28F-BF19-49CF-8E1D-EE383B4CF56E}" srcOrd="0" destOrd="0" presId="urn:microsoft.com/office/officeart/2018/2/layout/IconVerticalSolidList"/>
    <dgm:cxn modelId="{B788F2D6-B67A-427C-8340-42D76A546F79}" type="presOf" srcId="{2FA86772-91AC-4071-916A-B45B7DF61799}" destId="{1C6675EF-7137-4D20-B375-FFC08F4204A2}" srcOrd="0" destOrd="0" presId="urn:microsoft.com/office/officeart/2018/2/layout/IconVerticalSolidList"/>
    <dgm:cxn modelId="{573535F9-BFB7-4FE6-B92E-B35535D942AA}" type="presOf" srcId="{7FC916D0-C367-4756-B05F-45FCF2BBF6AC}" destId="{6C053C63-F264-4011-A629-AD60D70DEBA8}" srcOrd="0" destOrd="0" presId="urn:microsoft.com/office/officeart/2018/2/layout/IconVerticalSolidList"/>
    <dgm:cxn modelId="{DEC2B87B-3265-4F97-B588-8417855F3F40}" type="presParOf" srcId="{6C053C63-F264-4011-A629-AD60D70DEBA8}" destId="{8471CA26-684A-4442-B4DA-9B789C643938}" srcOrd="0" destOrd="0" presId="urn:microsoft.com/office/officeart/2018/2/layout/IconVerticalSolidList"/>
    <dgm:cxn modelId="{F73FE325-B6F1-422B-9877-3307849578B8}" type="presParOf" srcId="{8471CA26-684A-4442-B4DA-9B789C643938}" destId="{F455E9B6-5FD4-4C20-A405-3CE790ED23D7}" srcOrd="0" destOrd="0" presId="urn:microsoft.com/office/officeart/2018/2/layout/IconVerticalSolidList"/>
    <dgm:cxn modelId="{14B022F5-71C8-46FE-AF19-69E9A9CA03C0}" type="presParOf" srcId="{8471CA26-684A-4442-B4DA-9B789C643938}" destId="{5143F084-687C-4FC0-98C4-B850F2B56E91}" srcOrd="1" destOrd="0" presId="urn:microsoft.com/office/officeart/2018/2/layout/IconVerticalSolidList"/>
    <dgm:cxn modelId="{7FDA9212-2C70-473F-958E-2908F34513A0}" type="presParOf" srcId="{8471CA26-684A-4442-B4DA-9B789C643938}" destId="{62E5E88B-0D66-48CA-BF30-AB2FA157166D}" srcOrd="2" destOrd="0" presId="urn:microsoft.com/office/officeart/2018/2/layout/IconVerticalSolidList"/>
    <dgm:cxn modelId="{C49E5F20-77B0-4C7D-8E27-974749358FDC}" type="presParOf" srcId="{8471CA26-684A-4442-B4DA-9B789C643938}" destId="{1C6675EF-7137-4D20-B375-FFC08F4204A2}" srcOrd="3" destOrd="0" presId="urn:microsoft.com/office/officeart/2018/2/layout/IconVerticalSolidList"/>
    <dgm:cxn modelId="{EB88B938-09F9-4810-99A3-EB1ACB10128E}" type="presParOf" srcId="{6C053C63-F264-4011-A629-AD60D70DEBA8}" destId="{9A3175C2-99B8-4A7E-B08D-24F365F4D4B3}" srcOrd="1" destOrd="0" presId="urn:microsoft.com/office/officeart/2018/2/layout/IconVerticalSolidList"/>
    <dgm:cxn modelId="{E15F503B-1A35-46F3-A162-5277384B9199}" type="presParOf" srcId="{6C053C63-F264-4011-A629-AD60D70DEBA8}" destId="{E6D89497-0A57-4833-A94D-32D1DE5D1184}" srcOrd="2" destOrd="0" presId="urn:microsoft.com/office/officeart/2018/2/layout/IconVerticalSolidList"/>
    <dgm:cxn modelId="{510129DA-2A8B-440D-9AB1-08876C94F9C2}" type="presParOf" srcId="{E6D89497-0A57-4833-A94D-32D1DE5D1184}" destId="{4531BABE-72A9-4C35-B7CB-A265B06C1ED2}" srcOrd="0" destOrd="0" presId="urn:microsoft.com/office/officeart/2018/2/layout/IconVerticalSolidList"/>
    <dgm:cxn modelId="{1AEBAFD8-E40A-44A8-A2C9-FA149E143762}" type="presParOf" srcId="{E6D89497-0A57-4833-A94D-32D1DE5D1184}" destId="{FCF06E56-6D18-40AE-AFC9-DA82DCBB6345}" srcOrd="1" destOrd="0" presId="urn:microsoft.com/office/officeart/2018/2/layout/IconVerticalSolidList"/>
    <dgm:cxn modelId="{A387A10F-F65A-468E-9351-213B7CE4C21F}" type="presParOf" srcId="{E6D89497-0A57-4833-A94D-32D1DE5D1184}" destId="{4558AA1D-04F3-44EC-8EF9-5E53033E9D21}" srcOrd="2" destOrd="0" presId="urn:microsoft.com/office/officeart/2018/2/layout/IconVerticalSolidList"/>
    <dgm:cxn modelId="{B5A76445-3532-4A6E-9ABB-EB99D47CB9D5}" type="presParOf" srcId="{E6D89497-0A57-4833-A94D-32D1DE5D1184}" destId="{7A9F5CBF-6E9D-4FFE-833C-89C4498805F0}" srcOrd="3" destOrd="0" presId="urn:microsoft.com/office/officeart/2018/2/layout/IconVerticalSolidList"/>
    <dgm:cxn modelId="{5C07D1FF-6FE0-42D2-ABCF-EE396BF87559}" type="presParOf" srcId="{6C053C63-F264-4011-A629-AD60D70DEBA8}" destId="{741A5FFE-1E24-4C46-8101-D04399E11FB9}" srcOrd="3" destOrd="0" presId="urn:microsoft.com/office/officeart/2018/2/layout/IconVerticalSolidList"/>
    <dgm:cxn modelId="{8E1AE4C6-BFF9-46F2-A26F-E0DC7ACB8F61}" type="presParOf" srcId="{6C053C63-F264-4011-A629-AD60D70DEBA8}" destId="{89832B3D-216A-41B4-8355-697B93D9FA2E}" srcOrd="4" destOrd="0" presId="urn:microsoft.com/office/officeart/2018/2/layout/IconVerticalSolidList"/>
    <dgm:cxn modelId="{74A09432-65C1-44EF-AB40-353F2F5D4810}" type="presParOf" srcId="{89832B3D-216A-41B4-8355-697B93D9FA2E}" destId="{543ECF37-3708-4454-B7DF-CCE73002DDF6}" srcOrd="0" destOrd="0" presId="urn:microsoft.com/office/officeart/2018/2/layout/IconVerticalSolidList"/>
    <dgm:cxn modelId="{65653A72-CA1B-4FC2-9B1C-167A07ADC5BF}" type="presParOf" srcId="{89832B3D-216A-41B4-8355-697B93D9FA2E}" destId="{148A31C3-3669-419B-B27A-13898E39B5E3}" srcOrd="1" destOrd="0" presId="urn:microsoft.com/office/officeart/2018/2/layout/IconVerticalSolidList"/>
    <dgm:cxn modelId="{BDCF0F39-1884-492E-A869-5713D9D4BFE6}" type="presParOf" srcId="{89832B3D-216A-41B4-8355-697B93D9FA2E}" destId="{D6BD8A92-754E-42B8-ACF2-8800673E2889}" srcOrd="2" destOrd="0" presId="urn:microsoft.com/office/officeart/2018/2/layout/IconVerticalSolidList"/>
    <dgm:cxn modelId="{B02AEA64-A953-4BFC-944E-E285B4D34095}" type="presParOf" srcId="{89832B3D-216A-41B4-8355-697B93D9FA2E}" destId="{878ED28F-BF19-49CF-8E1D-EE383B4CF5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5D31B-DED8-4652-91DE-89D3C6D211C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B3F0AB-4C5F-4F23-8190-83520E80E8F5}">
      <dgm:prSet/>
      <dgm:spPr/>
      <dgm:t>
        <a:bodyPr/>
        <a:lstStyle/>
        <a:p>
          <a:r>
            <a:rPr lang="en-US"/>
            <a:t>Phlebotomy can raise fall risk, so take care with:</a:t>
          </a:r>
        </a:p>
      </dgm:t>
    </dgm:pt>
    <dgm:pt modelId="{EFD7D6F5-11CD-4AD7-B904-59CDFDD743A5}" type="parTrans" cxnId="{C3D4B04A-337C-456A-BE35-9AECA40FBD08}">
      <dgm:prSet/>
      <dgm:spPr/>
      <dgm:t>
        <a:bodyPr/>
        <a:lstStyle/>
        <a:p>
          <a:endParaRPr lang="en-US"/>
        </a:p>
      </dgm:t>
    </dgm:pt>
    <dgm:pt modelId="{4E6433B3-6792-42A2-A803-1600D9CAF714}" type="sibTrans" cxnId="{C3D4B04A-337C-456A-BE35-9AECA40FBD08}">
      <dgm:prSet/>
      <dgm:spPr/>
      <dgm:t>
        <a:bodyPr/>
        <a:lstStyle/>
        <a:p>
          <a:endParaRPr lang="en-US"/>
        </a:p>
      </dgm:t>
    </dgm:pt>
    <dgm:pt modelId="{E4C9A438-DD0D-46F6-99FC-0A4E9D4548AC}">
      <dgm:prSet/>
      <dgm:spPr/>
      <dgm:t>
        <a:bodyPr/>
        <a:lstStyle/>
        <a:p>
          <a:r>
            <a:rPr lang="en-US"/>
            <a:t>patients 65+, </a:t>
          </a:r>
        </a:p>
      </dgm:t>
    </dgm:pt>
    <dgm:pt modelId="{50227494-45AC-4C63-98B2-C4F84C3D0499}" type="parTrans" cxnId="{D39A532C-7C4F-41CE-9ED2-57E455EAA724}">
      <dgm:prSet/>
      <dgm:spPr/>
      <dgm:t>
        <a:bodyPr/>
        <a:lstStyle/>
        <a:p>
          <a:endParaRPr lang="en-US"/>
        </a:p>
      </dgm:t>
    </dgm:pt>
    <dgm:pt modelId="{B08721D9-1E7F-491D-BC38-EA596EBE62EF}" type="sibTrans" cxnId="{D39A532C-7C4F-41CE-9ED2-57E455EAA724}">
      <dgm:prSet/>
      <dgm:spPr/>
      <dgm:t>
        <a:bodyPr/>
        <a:lstStyle/>
        <a:p>
          <a:endParaRPr lang="en-US"/>
        </a:p>
      </dgm:t>
    </dgm:pt>
    <dgm:pt modelId="{8224CE85-A05B-44E2-89B0-CB868F6EC000}">
      <dgm:prSet/>
      <dgm:spPr/>
      <dgm:t>
        <a:bodyPr/>
        <a:lstStyle/>
        <a:p>
          <a:r>
            <a:rPr lang="en-US"/>
            <a:t>those under 65 with fall risks, </a:t>
          </a:r>
        </a:p>
      </dgm:t>
    </dgm:pt>
    <dgm:pt modelId="{5F0332A0-9650-4563-A700-8509190E81BE}" type="parTrans" cxnId="{BA31B86D-A357-4D8B-BCBD-E9874DD5BB08}">
      <dgm:prSet/>
      <dgm:spPr/>
      <dgm:t>
        <a:bodyPr/>
        <a:lstStyle/>
        <a:p>
          <a:endParaRPr lang="en-US"/>
        </a:p>
      </dgm:t>
    </dgm:pt>
    <dgm:pt modelId="{FE21991C-F2C4-4665-933E-5C039B479CB6}" type="sibTrans" cxnId="{BA31B86D-A357-4D8B-BCBD-E9874DD5BB08}">
      <dgm:prSet/>
      <dgm:spPr/>
      <dgm:t>
        <a:bodyPr/>
        <a:lstStyle/>
        <a:p>
          <a:endParaRPr lang="en-US"/>
        </a:p>
      </dgm:t>
    </dgm:pt>
    <dgm:pt modelId="{7ED139DF-F90E-4B54-86D9-74C211576702}">
      <dgm:prSet/>
      <dgm:spPr/>
      <dgm:t>
        <a:bodyPr/>
        <a:lstStyle/>
        <a:p>
          <a:r>
            <a:rPr lang="en-US"/>
            <a:t>pediatric patients.</a:t>
          </a:r>
        </a:p>
      </dgm:t>
    </dgm:pt>
    <dgm:pt modelId="{CD77195E-6B8B-40BC-943E-09E40251864B}" type="parTrans" cxnId="{CBAE463A-45AE-452B-A403-82530BDCF06B}">
      <dgm:prSet/>
      <dgm:spPr/>
      <dgm:t>
        <a:bodyPr/>
        <a:lstStyle/>
        <a:p>
          <a:endParaRPr lang="en-US"/>
        </a:p>
      </dgm:t>
    </dgm:pt>
    <dgm:pt modelId="{F13E91EF-D1B8-4765-A479-90A4F89C2523}" type="sibTrans" cxnId="{CBAE463A-45AE-452B-A403-82530BDCF06B}">
      <dgm:prSet/>
      <dgm:spPr/>
      <dgm:t>
        <a:bodyPr/>
        <a:lstStyle/>
        <a:p>
          <a:endParaRPr lang="en-US"/>
        </a:p>
      </dgm:t>
    </dgm:pt>
    <dgm:pt modelId="{8538BAAA-72E9-4A57-879E-89AC9960CC05}" type="pres">
      <dgm:prSet presAssocID="{4BE5D31B-DED8-4652-91DE-89D3C6D211C2}" presName="linear" presStyleCnt="0">
        <dgm:presLayoutVars>
          <dgm:animLvl val="lvl"/>
          <dgm:resizeHandles val="exact"/>
        </dgm:presLayoutVars>
      </dgm:prSet>
      <dgm:spPr/>
    </dgm:pt>
    <dgm:pt modelId="{C61F6D4D-713B-4741-8B2D-E8EFE14E109A}" type="pres">
      <dgm:prSet presAssocID="{5CB3F0AB-4C5F-4F23-8190-83520E80E8F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0542132-AD84-4C4E-B088-A3A88480B3A8}" type="pres">
      <dgm:prSet presAssocID="{5CB3F0AB-4C5F-4F23-8190-83520E80E8F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FA60F01-DFBD-4C48-9041-EABC43E164CB}" type="presOf" srcId="{8224CE85-A05B-44E2-89B0-CB868F6EC000}" destId="{90542132-AD84-4C4E-B088-A3A88480B3A8}" srcOrd="0" destOrd="1" presId="urn:microsoft.com/office/officeart/2005/8/layout/vList2"/>
    <dgm:cxn modelId="{16897A11-D7D8-44FC-8C43-0C63A6086131}" type="presOf" srcId="{4BE5D31B-DED8-4652-91DE-89D3C6D211C2}" destId="{8538BAAA-72E9-4A57-879E-89AC9960CC05}" srcOrd="0" destOrd="0" presId="urn:microsoft.com/office/officeart/2005/8/layout/vList2"/>
    <dgm:cxn modelId="{50D42B15-0E2C-431B-8587-FF86C8D14E73}" type="presOf" srcId="{E4C9A438-DD0D-46F6-99FC-0A4E9D4548AC}" destId="{90542132-AD84-4C4E-B088-A3A88480B3A8}" srcOrd="0" destOrd="0" presId="urn:microsoft.com/office/officeart/2005/8/layout/vList2"/>
    <dgm:cxn modelId="{D39A532C-7C4F-41CE-9ED2-57E455EAA724}" srcId="{5CB3F0AB-4C5F-4F23-8190-83520E80E8F5}" destId="{E4C9A438-DD0D-46F6-99FC-0A4E9D4548AC}" srcOrd="0" destOrd="0" parTransId="{50227494-45AC-4C63-98B2-C4F84C3D0499}" sibTransId="{B08721D9-1E7F-491D-BC38-EA596EBE62EF}"/>
    <dgm:cxn modelId="{CBAE463A-45AE-452B-A403-82530BDCF06B}" srcId="{5CB3F0AB-4C5F-4F23-8190-83520E80E8F5}" destId="{7ED139DF-F90E-4B54-86D9-74C211576702}" srcOrd="2" destOrd="0" parTransId="{CD77195E-6B8B-40BC-943E-09E40251864B}" sibTransId="{F13E91EF-D1B8-4765-A479-90A4F89C2523}"/>
    <dgm:cxn modelId="{E275C646-F93D-4972-927A-A41591C3863F}" type="presOf" srcId="{5CB3F0AB-4C5F-4F23-8190-83520E80E8F5}" destId="{C61F6D4D-713B-4741-8B2D-E8EFE14E109A}" srcOrd="0" destOrd="0" presId="urn:microsoft.com/office/officeart/2005/8/layout/vList2"/>
    <dgm:cxn modelId="{C3D4B04A-337C-456A-BE35-9AECA40FBD08}" srcId="{4BE5D31B-DED8-4652-91DE-89D3C6D211C2}" destId="{5CB3F0AB-4C5F-4F23-8190-83520E80E8F5}" srcOrd="0" destOrd="0" parTransId="{EFD7D6F5-11CD-4AD7-B904-59CDFDD743A5}" sibTransId="{4E6433B3-6792-42A2-A803-1600D9CAF714}"/>
    <dgm:cxn modelId="{BA31B86D-A357-4D8B-BCBD-E9874DD5BB08}" srcId="{5CB3F0AB-4C5F-4F23-8190-83520E80E8F5}" destId="{8224CE85-A05B-44E2-89B0-CB868F6EC000}" srcOrd="1" destOrd="0" parTransId="{5F0332A0-9650-4563-A700-8509190E81BE}" sibTransId="{FE21991C-F2C4-4665-933E-5C039B479CB6}"/>
    <dgm:cxn modelId="{4E3691B6-88F9-4E0B-9146-B312E24B4E5C}" type="presOf" srcId="{7ED139DF-F90E-4B54-86D9-74C211576702}" destId="{90542132-AD84-4C4E-B088-A3A88480B3A8}" srcOrd="0" destOrd="2" presId="urn:microsoft.com/office/officeart/2005/8/layout/vList2"/>
    <dgm:cxn modelId="{3D54EE1F-B561-4D89-8599-F83DFF66F12E}" type="presParOf" srcId="{8538BAAA-72E9-4A57-879E-89AC9960CC05}" destId="{C61F6D4D-713B-4741-8B2D-E8EFE14E109A}" srcOrd="0" destOrd="0" presId="urn:microsoft.com/office/officeart/2005/8/layout/vList2"/>
    <dgm:cxn modelId="{F036D779-565D-41BB-8F1C-62B81E688BE3}" type="presParOf" srcId="{8538BAAA-72E9-4A57-879E-89AC9960CC05}" destId="{90542132-AD84-4C4E-B088-A3A88480B3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9A8B9-97C7-4946-8CC9-1534F1DC7BD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927A01-406F-4865-ADA3-6AC0ECC72DD1}">
      <dgm:prSet/>
      <dgm:spPr/>
      <dgm:t>
        <a:bodyPr/>
        <a:lstStyle/>
        <a:p>
          <a:r>
            <a:rPr lang="en-US"/>
            <a:t>Observation of the patient</a:t>
          </a:r>
        </a:p>
      </dgm:t>
    </dgm:pt>
    <dgm:pt modelId="{1A3100A3-DF85-4519-8D5E-2149C488B46F}" type="parTrans" cxnId="{FE5CDCA3-06D0-4991-BAA0-F58B95CFDB12}">
      <dgm:prSet/>
      <dgm:spPr/>
      <dgm:t>
        <a:bodyPr/>
        <a:lstStyle/>
        <a:p>
          <a:endParaRPr lang="en-US"/>
        </a:p>
      </dgm:t>
    </dgm:pt>
    <dgm:pt modelId="{4C04BFE1-4525-48E5-8C6E-863578B3C7CD}" type="sibTrans" cxnId="{FE5CDCA3-06D0-4991-BAA0-F58B95CFDB12}">
      <dgm:prSet/>
      <dgm:spPr/>
      <dgm:t>
        <a:bodyPr/>
        <a:lstStyle/>
        <a:p>
          <a:endParaRPr lang="en-US"/>
        </a:p>
      </dgm:t>
    </dgm:pt>
    <dgm:pt modelId="{3BE6EC79-84A0-4AB8-9B76-0A62FAADF79A}">
      <dgm:prSet/>
      <dgm:spPr/>
      <dgm:t>
        <a:bodyPr/>
        <a:lstStyle/>
        <a:p>
          <a:r>
            <a:rPr lang="en-US"/>
            <a:t>Loss of color, turning pale</a:t>
          </a:r>
        </a:p>
      </dgm:t>
    </dgm:pt>
    <dgm:pt modelId="{D37F84AF-D22B-4D98-A0C2-34EB9CCBCB3F}" type="parTrans" cxnId="{8F485BE5-73A5-441A-8D5A-C07532484A21}">
      <dgm:prSet/>
      <dgm:spPr/>
      <dgm:t>
        <a:bodyPr/>
        <a:lstStyle/>
        <a:p>
          <a:endParaRPr lang="en-US"/>
        </a:p>
      </dgm:t>
    </dgm:pt>
    <dgm:pt modelId="{E7E1AE8A-0E20-465F-B816-6052BFF0A35A}" type="sibTrans" cxnId="{8F485BE5-73A5-441A-8D5A-C07532484A21}">
      <dgm:prSet/>
      <dgm:spPr/>
      <dgm:t>
        <a:bodyPr/>
        <a:lstStyle/>
        <a:p>
          <a:endParaRPr lang="en-US"/>
        </a:p>
      </dgm:t>
    </dgm:pt>
    <dgm:pt modelId="{2E5F23AB-BAD6-4353-A9CE-AB1B211EE977}">
      <dgm:prSet/>
      <dgm:spPr/>
      <dgm:t>
        <a:bodyPr/>
        <a:lstStyle/>
        <a:p>
          <a:r>
            <a:rPr lang="en-US"/>
            <a:t>Clammy skin or sweaty palms</a:t>
          </a:r>
        </a:p>
      </dgm:t>
    </dgm:pt>
    <dgm:pt modelId="{ABC6A20E-D691-4861-B382-19CB132789FB}" type="parTrans" cxnId="{1F7E9624-D20B-4076-BF72-BA6F1AC0882A}">
      <dgm:prSet/>
      <dgm:spPr/>
      <dgm:t>
        <a:bodyPr/>
        <a:lstStyle/>
        <a:p>
          <a:endParaRPr lang="en-US"/>
        </a:p>
      </dgm:t>
    </dgm:pt>
    <dgm:pt modelId="{9E3BDED4-5960-45FE-B489-C094664F1638}" type="sibTrans" cxnId="{1F7E9624-D20B-4076-BF72-BA6F1AC0882A}">
      <dgm:prSet/>
      <dgm:spPr/>
      <dgm:t>
        <a:bodyPr/>
        <a:lstStyle/>
        <a:p>
          <a:endParaRPr lang="en-US"/>
        </a:p>
      </dgm:t>
    </dgm:pt>
    <dgm:pt modelId="{F2A64EC0-3C40-4709-BF65-67D93EEF0AB7}">
      <dgm:prSet/>
      <dgm:spPr/>
      <dgm:t>
        <a:bodyPr/>
        <a:lstStyle/>
        <a:p>
          <a:r>
            <a:rPr lang="en-US"/>
            <a:t>Heavy or slowed breathing</a:t>
          </a:r>
        </a:p>
      </dgm:t>
    </dgm:pt>
    <dgm:pt modelId="{89680A9A-422C-4612-8D69-D2CEBD116E58}" type="parTrans" cxnId="{752112AC-7439-48C3-9CA8-0EAED517BD6F}">
      <dgm:prSet/>
      <dgm:spPr/>
      <dgm:t>
        <a:bodyPr/>
        <a:lstStyle/>
        <a:p>
          <a:endParaRPr lang="en-US"/>
        </a:p>
      </dgm:t>
    </dgm:pt>
    <dgm:pt modelId="{62613B76-EB0C-4222-84E4-68B48A4B11A1}" type="sibTrans" cxnId="{752112AC-7439-48C3-9CA8-0EAED517BD6F}">
      <dgm:prSet/>
      <dgm:spPr/>
      <dgm:t>
        <a:bodyPr/>
        <a:lstStyle/>
        <a:p>
          <a:endParaRPr lang="en-US"/>
        </a:p>
      </dgm:t>
    </dgm:pt>
    <dgm:pt modelId="{F349E3E8-F2BA-4BDC-9F69-594D6AD09B92}">
      <dgm:prSet/>
      <dgm:spPr/>
      <dgm:t>
        <a:bodyPr/>
        <a:lstStyle/>
        <a:p>
          <a:r>
            <a:rPr lang="en-US"/>
            <a:t>Nonresponsive but eyes open</a:t>
          </a:r>
        </a:p>
      </dgm:t>
    </dgm:pt>
    <dgm:pt modelId="{E05B3DA5-2438-477F-8D59-23FD87B38DD2}" type="parTrans" cxnId="{75EAD18E-8274-4021-B8E9-85F64318A62F}">
      <dgm:prSet/>
      <dgm:spPr/>
      <dgm:t>
        <a:bodyPr/>
        <a:lstStyle/>
        <a:p>
          <a:endParaRPr lang="en-US"/>
        </a:p>
      </dgm:t>
    </dgm:pt>
    <dgm:pt modelId="{69187566-E012-4D3F-BA30-F9812024B6C7}" type="sibTrans" cxnId="{75EAD18E-8274-4021-B8E9-85F64318A62F}">
      <dgm:prSet/>
      <dgm:spPr/>
      <dgm:t>
        <a:bodyPr/>
        <a:lstStyle/>
        <a:p>
          <a:endParaRPr lang="en-US"/>
        </a:p>
      </dgm:t>
    </dgm:pt>
    <dgm:pt modelId="{3DF40879-4D72-497E-BAF3-4DA61496E8CF}">
      <dgm:prSet/>
      <dgm:spPr/>
      <dgm:t>
        <a:bodyPr/>
        <a:lstStyle/>
        <a:p>
          <a:r>
            <a:rPr lang="en-US"/>
            <a:t>Who should stay in the room</a:t>
          </a:r>
        </a:p>
      </dgm:t>
    </dgm:pt>
    <dgm:pt modelId="{0BC83B76-8311-47A3-98E4-E7A6FEF45559}" type="parTrans" cxnId="{14C29FCA-5BDE-4B88-A20F-6601B8BB8087}">
      <dgm:prSet/>
      <dgm:spPr/>
      <dgm:t>
        <a:bodyPr/>
        <a:lstStyle/>
        <a:p>
          <a:endParaRPr lang="en-US"/>
        </a:p>
      </dgm:t>
    </dgm:pt>
    <dgm:pt modelId="{251DD85D-0A8A-4273-BE70-8EDC23C354B1}" type="sibTrans" cxnId="{14C29FCA-5BDE-4B88-A20F-6601B8BB8087}">
      <dgm:prSet/>
      <dgm:spPr/>
      <dgm:t>
        <a:bodyPr/>
        <a:lstStyle/>
        <a:p>
          <a:endParaRPr lang="en-US"/>
        </a:p>
      </dgm:t>
    </dgm:pt>
    <dgm:pt modelId="{5356B74F-7B22-4F2C-8440-AB80FDA72D15}">
      <dgm:prSet/>
      <dgm:spPr/>
      <dgm:t>
        <a:bodyPr/>
        <a:lstStyle/>
        <a:p>
          <a:r>
            <a:rPr lang="en-US"/>
            <a:t>At least one person should stay with patient until they are stable</a:t>
          </a:r>
        </a:p>
      </dgm:t>
    </dgm:pt>
    <dgm:pt modelId="{7810DF7F-2611-474F-A74F-F668E465F2B8}" type="parTrans" cxnId="{C1DE2E30-9A42-43E4-91E5-F336D0077F05}">
      <dgm:prSet/>
      <dgm:spPr/>
      <dgm:t>
        <a:bodyPr/>
        <a:lstStyle/>
        <a:p>
          <a:endParaRPr lang="en-US"/>
        </a:p>
      </dgm:t>
    </dgm:pt>
    <dgm:pt modelId="{59439688-8A99-4045-9395-FDE91D2167C5}" type="sibTrans" cxnId="{C1DE2E30-9A42-43E4-91E5-F336D0077F05}">
      <dgm:prSet/>
      <dgm:spPr/>
      <dgm:t>
        <a:bodyPr/>
        <a:lstStyle/>
        <a:p>
          <a:endParaRPr lang="en-US"/>
        </a:p>
      </dgm:t>
    </dgm:pt>
    <dgm:pt modelId="{5B249CD4-1BB2-431D-8203-6B6CF3839C15}">
      <dgm:prSet/>
      <dgm:spPr/>
      <dgm:t>
        <a:bodyPr/>
        <a:lstStyle/>
        <a:p>
          <a:r>
            <a:rPr lang="en-US"/>
            <a:t>Driving – Observe for 30 minutes</a:t>
          </a:r>
        </a:p>
      </dgm:t>
    </dgm:pt>
    <dgm:pt modelId="{92DB59DE-884C-4CFA-AB8B-910BE68D8BBC}" type="parTrans" cxnId="{ADA26F14-7249-4045-AD35-BFFECF9643BF}">
      <dgm:prSet/>
      <dgm:spPr/>
      <dgm:t>
        <a:bodyPr/>
        <a:lstStyle/>
        <a:p>
          <a:endParaRPr lang="en-US"/>
        </a:p>
      </dgm:t>
    </dgm:pt>
    <dgm:pt modelId="{D335D91C-295C-4BE0-B87F-82A01336D176}" type="sibTrans" cxnId="{ADA26F14-7249-4045-AD35-BFFECF9643BF}">
      <dgm:prSet/>
      <dgm:spPr/>
      <dgm:t>
        <a:bodyPr/>
        <a:lstStyle/>
        <a:p>
          <a:endParaRPr lang="en-US"/>
        </a:p>
      </dgm:t>
    </dgm:pt>
    <dgm:pt modelId="{B8A355E1-D76F-4483-8AAF-BB9248F5C15E}">
      <dgm:prSet/>
      <dgm:spPr/>
      <dgm:t>
        <a:bodyPr/>
        <a:lstStyle/>
        <a:p>
          <a:r>
            <a:rPr lang="en-US"/>
            <a:t>Observe for 15 otherwise</a:t>
          </a:r>
        </a:p>
      </dgm:t>
    </dgm:pt>
    <dgm:pt modelId="{E4669737-EF7D-40AA-B33E-2EB3F1AFB116}" type="parTrans" cxnId="{E1B63287-C271-43F3-96C4-62F2E9EB1A84}">
      <dgm:prSet/>
      <dgm:spPr/>
      <dgm:t>
        <a:bodyPr/>
        <a:lstStyle/>
        <a:p>
          <a:endParaRPr lang="en-US"/>
        </a:p>
      </dgm:t>
    </dgm:pt>
    <dgm:pt modelId="{50146A74-7198-462C-9EC1-86AE4E04F0CD}" type="sibTrans" cxnId="{E1B63287-C271-43F3-96C4-62F2E9EB1A84}">
      <dgm:prSet/>
      <dgm:spPr/>
      <dgm:t>
        <a:bodyPr/>
        <a:lstStyle/>
        <a:p>
          <a:endParaRPr lang="en-US"/>
        </a:p>
      </dgm:t>
    </dgm:pt>
    <dgm:pt modelId="{E70FD5EB-24F7-4910-881B-46A6479934AF}" type="pres">
      <dgm:prSet presAssocID="{FC79A8B9-97C7-4946-8CC9-1534F1DC7BD8}" presName="linear" presStyleCnt="0">
        <dgm:presLayoutVars>
          <dgm:animLvl val="lvl"/>
          <dgm:resizeHandles val="exact"/>
        </dgm:presLayoutVars>
      </dgm:prSet>
      <dgm:spPr/>
    </dgm:pt>
    <dgm:pt modelId="{375035DE-FFFB-4DFD-A830-40D822B01547}" type="pres">
      <dgm:prSet presAssocID="{E9927A01-406F-4865-ADA3-6AC0ECC72D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F19A75-572B-4120-AC2D-912A158FFFD6}" type="pres">
      <dgm:prSet presAssocID="{E9927A01-406F-4865-ADA3-6AC0ECC72DD1}" presName="childText" presStyleLbl="revTx" presStyleIdx="0" presStyleCnt="2">
        <dgm:presLayoutVars>
          <dgm:bulletEnabled val="1"/>
        </dgm:presLayoutVars>
      </dgm:prSet>
      <dgm:spPr/>
    </dgm:pt>
    <dgm:pt modelId="{299A4E83-424F-4E01-A6A1-9A4FF3A83807}" type="pres">
      <dgm:prSet presAssocID="{3DF40879-4D72-497E-BAF3-4DA61496E8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F4D35A5-78DE-4B21-978C-8A3B96F5F850}" type="pres">
      <dgm:prSet presAssocID="{3DF40879-4D72-497E-BAF3-4DA61496E8C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4709B0C-8EC4-4B89-9C3C-2CD7CF3BB20A}" type="presOf" srcId="{5B249CD4-1BB2-431D-8203-6B6CF3839C15}" destId="{5F4D35A5-78DE-4B21-978C-8A3B96F5F850}" srcOrd="0" destOrd="1" presId="urn:microsoft.com/office/officeart/2005/8/layout/vList2"/>
    <dgm:cxn modelId="{ADA26F14-7249-4045-AD35-BFFECF9643BF}" srcId="{3DF40879-4D72-497E-BAF3-4DA61496E8CF}" destId="{5B249CD4-1BB2-431D-8203-6B6CF3839C15}" srcOrd="1" destOrd="0" parTransId="{92DB59DE-884C-4CFA-AB8B-910BE68D8BBC}" sibTransId="{D335D91C-295C-4BE0-B87F-82A01336D176}"/>
    <dgm:cxn modelId="{1F7E9624-D20B-4076-BF72-BA6F1AC0882A}" srcId="{E9927A01-406F-4865-ADA3-6AC0ECC72DD1}" destId="{2E5F23AB-BAD6-4353-A9CE-AB1B211EE977}" srcOrd="1" destOrd="0" parTransId="{ABC6A20E-D691-4861-B382-19CB132789FB}" sibTransId="{9E3BDED4-5960-45FE-B489-C094664F1638}"/>
    <dgm:cxn modelId="{C1DE2E30-9A42-43E4-91E5-F336D0077F05}" srcId="{3DF40879-4D72-497E-BAF3-4DA61496E8CF}" destId="{5356B74F-7B22-4F2C-8440-AB80FDA72D15}" srcOrd="0" destOrd="0" parTransId="{7810DF7F-2611-474F-A74F-F668E465F2B8}" sibTransId="{59439688-8A99-4045-9395-FDE91D2167C5}"/>
    <dgm:cxn modelId="{97D4C638-5D61-4265-9AE0-72E8D068FF97}" type="presOf" srcId="{F349E3E8-F2BA-4BDC-9F69-594D6AD09B92}" destId="{76F19A75-572B-4120-AC2D-912A158FFFD6}" srcOrd="0" destOrd="3" presId="urn:microsoft.com/office/officeart/2005/8/layout/vList2"/>
    <dgm:cxn modelId="{BB0D4139-CDD4-4114-B7E5-1C07DACECA36}" type="presOf" srcId="{5356B74F-7B22-4F2C-8440-AB80FDA72D15}" destId="{5F4D35A5-78DE-4B21-978C-8A3B96F5F850}" srcOrd="0" destOrd="0" presId="urn:microsoft.com/office/officeart/2005/8/layout/vList2"/>
    <dgm:cxn modelId="{4C821E43-7DF0-4AEA-A3DF-DDFB49D51923}" type="presOf" srcId="{F2A64EC0-3C40-4709-BF65-67D93EEF0AB7}" destId="{76F19A75-572B-4120-AC2D-912A158FFFD6}" srcOrd="0" destOrd="2" presId="urn:microsoft.com/office/officeart/2005/8/layout/vList2"/>
    <dgm:cxn modelId="{E1F9DC80-25C4-4CCD-90D0-9FD3B0F813A5}" type="presOf" srcId="{3DF40879-4D72-497E-BAF3-4DA61496E8CF}" destId="{299A4E83-424F-4E01-A6A1-9A4FF3A83807}" srcOrd="0" destOrd="0" presId="urn:microsoft.com/office/officeart/2005/8/layout/vList2"/>
    <dgm:cxn modelId="{E1B63287-C271-43F3-96C4-62F2E9EB1A84}" srcId="{3DF40879-4D72-497E-BAF3-4DA61496E8CF}" destId="{B8A355E1-D76F-4483-8AAF-BB9248F5C15E}" srcOrd="2" destOrd="0" parTransId="{E4669737-EF7D-40AA-B33E-2EB3F1AFB116}" sibTransId="{50146A74-7198-462C-9EC1-86AE4E04F0CD}"/>
    <dgm:cxn modelId="{75EAD18E-8274-4021-B8E9-85F64318A62F}" srcId="{E9927A01-406F-4865-ADA3-6AC0ECC72DD1}" destId="{F349E3E8-F2BA-4BDC-9F69-594D6AD09B92}" srcOrd="3" destOrd="0" parTransId="{E05B3DA5-2438-477F-8D59-23FD87B38DD2}" sibTransId="{69187566-E012-4D3F-BA30-F9812024B6C7}"/>
    <dgm:cxn modelId="{E0937B8F-1DE8-4C60-BBC6-DDFE03FC7ADB}" type="presOf" srcId="{B8A355E1-D76F-4483-8AAF-BB9248F5C15E}" destId="{5F4D35A5-78DE-4B21-978C-8A3B96F5F850}" srcOrd="0" destOrd="2" presId="urn:microsoft.com/office/officeart/2005/8/layout/vList2"/>
    <dgm:cxn modelId="{A6304B9C-3236-4818-A003-8EDB1EF64E79}" type="presOf" srcId="{FC79A8B9-97C7-4946-8CC9-1534F1DC7BD8}" destId="{E70FD5EB-24F7-4910-881B-46A6479934AF}" srcOrd="0" destOrd="0" presId="urn:microsoft.com/office/officeart/2005/8/layout/vList2"/>
    <dgm:cxn modelId="{FE5CDCA3-06D0-4991-BAA0-F58B95CFDB12}" srcId="{FC79A8B9-97C7-4946-8CC9-1534F1DC7BD8}" destId="{E9927A01-406F-4865-ADA3-6AC0ECC72DD1}" srcOrd="0" destOrd="0" parTransId="{1A3100A3-DF85-4519-8D5E-2149C488B46F}" sibTransId="{4C04BFE1-4525-48E5-8C6E-863578B3C7CD}"/>
    <dgm:cxn modelId="{752112AC-7439-48C3-9CA8-0EAED517BD6F}" srcId="{E9927A01-406F-4865-ADA3-6AC0ECC72DD1}" destId="{F2A64EC0-3C40-4709-BF65-67D93EEF0AB7}" srcOrd="2" destOrd="0" parTransId="{89680A9A-422C-4612-8D69-D2CEBD116E58}" sibTransId="{62613B76-EB0C-4222-84E4-68B48A4B11A1}"/>
    <dgm:cxn modelId="{083BEFBF-7635-4187-B046-6B3994CAF152}" type="presOf" srcId="{2E5F23AB-BAD6-4353-A9CE-AB1B211EE977}" destId="{76F19A75-572B-4120-AC2D-912A158FFFD6}" srcOrd="0" destOrd="1" presId="urn:microsoft.com/office/officeart/2005/8/layout/vList2"/>
    <dgm:cxn modelId="{14C29FCA-5BDE-4B88-A20F-6601B8BB8087}" srcId="{FC79A8B9-97C7-4946-8CC9-1534F1DC7BD8}" destId="{3DF40879-4D72-497E-BAF3-4DA61496E8CF}" srcOrd="1" destOrd="0" parTransId="{0BC83B76-8311-47A3-98E4-E7A6FEF45559}" sibTransId="{251DD85D-0A8A-4273-BE70-8EDC23C354B1}"/>
    <dgm:cxn modelId="{43B9B8CE-8932-4CB9-ACDB-DDECC12A7C77}" type="presOf" srcId="{3BE6EC79-84A0-4AB8-9B76-0A62FAADF79A}" destId="{76F19A75-572B-4120-AC2D-912A158FFFD6}" srcOrd="0" destOrd="0" presId="urn:microsoft.com/office/officeart/2005/8/layout/vList2"/>
    <dgm:cxn modelId="{8F485BE5-73A5-441A-8D5A-C07532484A21}" srcId="{E9927A01-406F-4865-ADA3-6AC0ECC72DD1}" destId="{3BE6EC79-84A0-4AB8-9B76-0A62FAADF79A}" srcOrd="0" destOrd="0" parTransId="{D37F84AF-D22B-4D98-A0C2-34EB9CCBCB3F}" sibTransId="{E7E1AE8A-0E20-465F-B816-6052BFF0A35A}"/>
    <dgm:cxn modelId="{7E20EFFD-4677-489A-8656-F458CAF958E5}" type="presOf" srcId="{E9927A01-406F-4865-ADA3-6AC0ECC72DD1}" destId="{375035DE-FFFB-4DFD-A830-40D822B01547}" srcOrd="0" destOrd="0" presId="urn:microsoft.com/office/officeart/2005/8/layout/vList2"/>
    <dgm:cxn modelId="{0983DD68-F9F2-4D0F-83A8-CEFD7E41589F}" type="presParOf" srcId="{E70FD5EB-24F7-4910-881B-46A6479934AF}" destId="{375035DE-FFFB-4DFD-A830-40D822B01547}" srcOrd="0" destOrd="0" presId="urn:microsoft.com/office/officeart/2005/8/layout/vList2"/>
    <dgm:cxn modelId="{405FC5E7-1155-413B-AD99-75A49DCB89FC}" type="presParOf" srcId="{E70FD5EB-24F7-4910-881B-46A6479934AF}" destId="{76F19A75-572B-4120-AC2D-912A158FFFD6}" srcOrd="1" destOrd="0" presId="urn:microsoft.com/office/officeart/2005/8/layout/vList2"/>
    <dgm:cxn modelId="{8993CEEC-963F-405C-9774-6181F42DCA33}" type="presParOf" srcId="{E70FD5EB-24F7-4910-881B-46A6479934AF}" destId="{299A4E83-424F-4E01-A6A1-9A4FF3A83807}" srcOrd="2" destOrd="0" presId="urn:microsoft.com/office/officeart/2005/8/layout/vList2"/>
    <dgm:cxn modelId="{57B55441-9AAD-42D7-BE09-29201910E983}" type="presParOf" srcId="{E70FD5EB-24F7-4910-881B-46A6479934AF}" destId="{5F4D35A5-78DE-4B21-978C-8A3B96F5F8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95A98-2E33-4DA9-9903-79856D75E1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AABAD2-CB20-46F5-AF19-8AE80AB49552}">
      <dgm:prSet/>
      <dgm:spPr/>
      <dgm:t>
        <a:bodyPr/>
        <a:lstStyle/>
        <a:p>
          <a:r>
            <a:rPr lang="en-US" b="1"/>
            <a:t>Feel free to suggest a wheelchair when necessary.</a:t>
          </a:r>
          <a:endParaRPr lang="en-US"/>
        </a:p>
      </dgm:t>
    </dgm:pt>
    <dgm:pt modelId="{4C01A9C8-8AF5-4D6E-99D1-F5CC1E1B2BB7}" type="parTrans" cxnId="{AB2D1AA4-7F72-4789-BEDC-3E7C69A70201}">
      <dgm:prSet/>
      <dgm:spPr/>
      <dgm:t>
        <a:bodyPr/>
        <a:lstStyle/>
        <a:p>
          <a:endParaRPr lang="en-US"/>
        </a:p>
      </dgm:t>
    </dgm:pt>
    <dgm:pt modelId="{C2A01AAD-DBD7-478F-A466-4D614208FC76}" type="sibTrans" cxnId="{AB2D1AA4-7F72-4789-BEDC-3E7C69A70201}">
      <dgm:prSet/>
      <dgm:spPr/>
      <dgm:t>
        <a:bodyPr/>
        <a:lstStyle/>
        <a:p>
          <a:endParaRPr lang="en-US"/>
        </a:p>
      </dgm:t>
    </dgm:pt>
    <dgm:pt modelId="{BB6407C5-98E9-41CE-ACD3-EA48736C7A2C}">
      <dgm:prSet/>
      <dgm:spPr/>
      <dgm:t>
        <a:bodyPr/>
        <a:lstStyle/>
        <a:p>
          <a:r>
            <a:rPr lang="en-US"/>
            <a:t>If you are worried about a patient’s fall risk, don’t wait for the patient to decide on using the wheelchair.</a:t>
          </a:r>
        </a:p>
      </dgm:t>
    </dgm:pt>
    <dgm:pt modelId="{569A207F-EA4A-48CB-A65B-38F41544DCA4}" type="parTrans" cxnId="{6D0D75DF-FD34-4CA2-9AD1-721DD47DA9CF}">
      <dgm:prSet/>
      <dgm:spPr/>
      <dgm:t>
        <a:bodyPr/>
        <a:lstStyle/>
        <a:p>
          <a:endParaRPr lang="en-US"/>
        </a:p>
      </dgm:t>
    </dgm:pt>
    <dgm:pt modelId="{09DFD2C0-F646-4178-9A52-49C525617650}" type="sibTrans" cxnId="{6D0D75DF-FD34-4CA2-9AD1-721DD47DA9CF}">
      <dgm:prSet/>
      <dgm:spPr/>
      <dgm:t>
        <a:bodyPr/>
        <a:lstStyle/>
        <a:p>
          <a:endParaRPr lang="en-US"/>
        </a:p>
      </dgm:t>
    </dgm:pt>
    <dgm:pt modelId="{5EC57C7F-472F-4DF6-837C-D87F411DA83E}">
      <dgm:prSet/>
      <dgm:spPr/>
      <dgm:t>
        <a:bodyPr/>
        <a:lstStyle/>
        <a:p>
          <a:r>
            <a:rPr lang="en-US" b="1"/>
            <a:t>Always lock the brakes before getting in or out of the chair.</a:t>
          </a:r>
          <a:endParaRPr lang="en-US"/>
        </a:p>
      </dgm:t>
    </dgm:pt>
    <dgm:pt modelId="{5451A615-872E-4212-BAC7-969EC3C86D43}" type="parTrans" cxnId="{9E5F99CC-7A2E-402C-9234-75DC9DA1EA43}">
      <dgm:prSet/>
      <dgm:spPr/>
      <dgm:t>
        <a:bodyPr/>
        <a:lstStyle/>
        <a:p>
          <a:endParaRPr lang="en-US"/>
        </a:p>
      </dgm:t>
    </dgm:pt>
    <dgm:pt modelId="{85707961-468E-4C0E-8422-DDD0D4042C8B}" type="sibTrans" cxnId="{9E5F99CC-7A2E-402C-9234-75DC9DA1EA43}">
      <dgm:prSet/>
      <dgm:spPr/>
      <dgm:t>
        <a:bodyPr/>
        <a:lstStyle/>
        <a:p>
          <a:endParaRPr lang="en-US"/>
        </a:p>
      </dgm:t>
    </dgm:pt>
    <dgm:pt modelId="{E3B21E77-B951-4EB0-9845-95396167CD49}">
      <dgm:prSet/>
      <dgm:spPr/>
      <dgm:t>
        <a:bodyPr/>
        <a:lstStyle/>
        <a:p>
          <a:r>
            <a:rPr lang="en-US" b="1"/>
            <a:t>Utilize the patient transfer chair whenever possible.</a:t>
          </a:r>
          <a:endParaRPr lang="en-US"/>
        </a:p>
      </dgm:t>
    </dgm:pt>
    <dgm:pt modelId="{4939452B-8A1D-4CC0-952B-9572584E947C}" type="parTrans" cxnId="{7E130596-38E8-451A-A995-45225354DB28}">
      <dgm:prSet/>
      <dgm:spPr/>
      <dgm:t>
        <a:bodyPr/>
        <a:lstStyle/>
        <a:p>
          <a:endParaRPr lang="en-US"/>
        </a:p>
      </dgm:t>
    </dgm:pt>
    <dgm:pt modelId="{982092B3-294C-491F-8430-160008FC455D}" type="sibTrans" cxnId="{7E130596-38E8-451A-A995-45225354DB28}">
      <dgm:prSet/>
      <dgm:spPr/>
      <dgm:t>
        <a:bodyPr/>
        <a:lstStyle/>
        <a:p>
          <a:endParaRPr lang="en-US"/>
        </a:p>
      </dgm:t>
    </dgm:pt>
    <dgm:pt modelId="{C0A1D020-A7C1-4C90-A606-AB1A81FA3936}">
      <dgm:prSet/>
      <dgm:spPr/>
      <dgm:t>
        <a:bodyPr/>
        <a:lstStyle/>
        <a:p>
          <a:r>
            <a:rPr lang="en-US"/>
            <a:t>Keep the armrests down so the patient can hold onto them for support.</a:t>
          </a:r>
        </a:p>
      </dgm:t>
    </dgm:pt>
    <dgm:pt modelId="{D6AE035B-5561-4A77-80F6-263EA6018D56}" type="parTrans" cxnId="{0B7AF4A1-5B59-4086-9758-C8B20EFFEDD8}">
      <dgm:prSet/>
      <dgm:spPr/>
      <dgm:t>
        <a:bodyPr/>
        <a:lstStyle/>
        <a:p>
          <a:endParaRPr lang="en-US"/>
        </a:p>
      </dgm:t>
    </dgm:pt>
    <dgm:pt modelId="{4DABCFA9-C701-4C8C-B299-D74924D4560D}" type="sibTrans" cxnId="{0B7AF4A1-5B59-4086-9758-C8B20EFFEDD8}">
      <dgm:prSet/>
      <dgm:spPr/>
      <dgm:t>
        <a:bodyPr/>
        <a:lstStyle/>
        <a:p>
          <a:endParaRPr lang="en-US"/>
        </a:p>
      </dgm:t>
    </dgm:pt>
    <dgm:pt modelId="{005A5242-F954-489A-ABFD-A91253FB8831}">
      <dgm:prSet/>
      <dgm:spPr/>
      <dgm:t>
        <a:bodyPr/>
        <a:lstStyle/>
        <a:p>
          <a:r>
            <a:rPr lang="en-US" b="1"/>
            <a:t>Move the leg rests aside when possible for transferring.</a:t>
          </a:r>
          <a:endParaRPr lang="en-US"/>
        </a:p>
      </dgm:t>
    </dgm:pt>
    <dgm:pt modelId="{C3FF1250-F1D8-4A38-83C8-B294F7DA0CBB}" type="parTrans" cxnId="{A5C54C7E-1375-48EB-BDFA-FADB586B8A44}">
      <dgm:prSet/>
      <dgm:spPr/>
      <dgm:t>
        <a:bodyPr/>
        <a:lstStyle/>
        <a:p>
          <a:endParaRPr lang="en-US"/>
        </a:p>
      </dgm:t>
    </dgm:pt>
    <dgm:pt modelId="{802A160A-8DD6-4A0E-AEA8-60B4DD2079F2}" type="sibTrans" cxnId="{A5C54C7E-1375-48EB-BDFA-FADB586B8A44}">
      <dgm:prSet/>
      <dgm:spPr/>
      <dgm:t>
        <a:bodyPr/>
        <a:lstStyle/>
        <a:p>
          <a:endParaRPr lang="en-US"/>
        </a:p>
      </dgm:t>
    </dgm:pt>
    <dgm:pt modelId="{282EDB76-8BF8-4B9B-92C4-776FF60EB283}">
      <dgm:prSet/>
      <dgm:spPr/>
      <dgm:t>
        <a:bodyPr/>
        <a:lstStyle/>
        <a:p>
          <a:r>
            <a:rPr lang="en-US" b="1"/>
            <a:t>Whenever feasible, keep the patient in the wheelchair during the exam to minimize extra transfers.</a:t>
          </a:r>
          <a:endParaRPr lang="en-US"/>
        </a:p>
      </dgm:t>
    </dgm:pt>
    <dgm:pt modelId="{9E4DD355-A576-4D9D-BE88-D939C32565A1}" type="parTrans" cxnId="{2731341B-9AF3-483E-89BA-51B80BE184EC}">
      <dgm:prSet/>
      <dgm:spPr/>
      <dgm:t>
        <a:bodyPr/>
        <a:lstStyle/>
        <a:p>
          <a:endParaRPr lang="en-US"/>
        </a:p>
      </dgm:t>
    </dgm:pt>
    <dgm:pt modelId="{2E0F03A9-DEDE-4F98-B98E-7CDBDEB54886}" type="sibTrans" cxnId="{2731341B-9AF3-483E-89BA-51B80BE184EC}">
      <dgm:prSet/>
      <dgm:spPr/>
      <dgm:t>
        <a:bodyPr/>
        <a:lstStyle/>
        <a:p>
          <a:endParaRPr lang="en-US"/>
        </a:p>
      </dgm:t>
    </dgm:pt>
    <dgm:pt modelId="{2B41EC0A-3E88-4689-9AE1-215A75FEB09C}" type="pres">
      <dgm:prSet presAssocID="{8FD95A98-2E33-4DA9-9903-79856D75E13D}" presName="linear" presStyleCnt="0">
        <dgm:presLayoutVars>
          <dgm:animLvl val="lvl"/>
          <dgm:resizeHandles val="exact"/>
        </dgm:presLayoutVars>
      </dgm:prSet>
      <dgm:spPr/>
    </dgm:pt>
    <dgm:pt modelId="{069C8134-CD39-47F9-BF8D-427C5CAE587C}" type="pres">
      <dgm:prSet presAssocID="{55AABAD2-CB20-46F5-AF19-8AE80AB495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86A968-F4E6-406E-B371-FAEA41F55937}" type="pres">
      <dgm:prSet presAssocID="{55AABAD2-CB20-46F5-AF19-8AE80AB49552}" presName="childText" presStyleLbl="revTx" presStyleIdx="0" presStyleCnt="2">
        <dgm:presLayoutVars>
          <dgm:bulletEnabled val="1"/>
        </dgm:presLayoutVars>
      </dgm:prSet>
      <dgm:spPr/>
    </dgm:pt>
    <dgm:pt modelId="{439E6A48-CC5A-4539-89F6-E7D4982686F7}" type="pres">
      <dgm:prSet presAssocID="{5EC57C7F-472F-4DF6-837C-D87F411DA83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7DEA0C-73AA-44F4-89DB-D1B8E3EE3841}" type="pres">
      <dgm:prSet presAssocID="{85707961-468E-4C0E-8422-DDD0D4042C8B}" presName="spacer" presStyleCnt="0"/>
      <dgm:spPr/>
    </dgm:pt>
    <dgm:pt modelId="{EA57D6BC-8790-4176-9995-4D7A92B50DDF}" type="pres">
      <dgm:prSet presAssocID="{E3B21E77-B951-4EB0-9845-95396167CD4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EBDA2C0-DD5C-43AF-AFD9-BC9D43B3D237}" type="pres">
      <dgm:prSet presAssocID="{E3B21E77-B951-4EB0-9845-95396167CD49}" presName="childText" presStyleLbl="revTx" presStyleIdx="1" presStyleCnt="2">
        <dgm:presLayoutVars>
          <dgm:bulletEnabled val="1"/>
        </dgm:presLayoutVars>
      </dgm:prSet>
      <dgm:spPr/>
    </dgm:pt>
    <dgm:pt modelId="{38020933-47D6-403F-9EB9-05EBA3370CF2}" type="pres">
      <dgm:prSet presAssocID="{005A5242-F954-489A-ABFD-A91253FB883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2B46BA0-2F2B-44BD-88DB-18899F49D912}" type="pres">
      <dgm:prSet presAssocID="{802A160A-8DD6-4A0E-AEA8-60B4DD2079F2}" presName="spacer" presStyleCnt="0"/>
      <dgm:spPr/>
    </dgm:pt>
    <dgm:pt modelId="{A8A0DFDA-E3C3-44D8-81D7-9E67B9FF5A61}" type="pres">
      <dgm:prSet presAssocID="{282EDB76-8BF8-4B9B-92C4-776FF60EB28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6CDA006-0D06-4433-A1D5-8C40608787DD}" type="presOf" srcId="{005A5242-F954-489A-ABFD-A91253FB8831}" destId="{38020933-47D6-403F-9EB9-05EBA3370CF2}" srcOrd="0" destOrd="0" presId="urn:microsoft.com/office/officeart/2005/8/layout/vList2"/>
    <dgm:cxn modelId="{2731341B-9AF3-483E-89BA-51B80BE184EC}" srcId="{8FD95A98-2E33-4DA9-9903-79856D75E13D}" destId="{282EDB76-8BF8-4B9B-92C4-776FF60EB283}" srcOrd="4" destOrd="0" parTransId="{9E4DD355-A576-4D9D-BE88-D939C32565A1}" sibTransId="{2E0F03A9-DEDE-4F98-B98E-7CDBDEB54886}"/>
    <dgm:cxn modelId="{14C71C35-7A90-4871-90D5-E26DD3D56345}" type="presOf" srcId="{55AABAD2-CB20-46F5-AF19-8AE80AB49552}" destId="{069C8134-CD39-47F9-BF8D-427C5CAE587C}" srcOrd="0" destOrd="0" presId="urn:microsoft.com/office/officeart/2005/8/layout/vList2"/>
    <dgm:cxn modelId="{1A4CCF36-5C3E-4877-BEA5-7F08B698D681}" type="presOf" srcId="{E3B21E77-B951-4EB0-9845-95396167CD49}" destId="{EA57D6BC-8790-4176-9995-4D7A92B50DDF}" srcOrd="0" destOrd="0" presId="urn:microsoft.com/office/officeart/2005/8/layout/vList2"/>
    <dgm:cxn modelId="{FCD65664-CFBA-4292-8620-CC2DB7DC91A4}" type="presOf" srcId="{282EDB76-8BF8-4B9B-92C4-776FF60EB283}" destId="{A8A0DFDA-E3C3-44D8-81D7-9E67B9FF5A61}" srcOrd="0" destOrd="0" presId="urn:microsoft.com/office/officeart/2005/8/layout/vList2"/>
    <dgm:cxn modelId="{0D94A44D-85A1-4E67-9AEA-2BBD948549B9}" type="presOf" srcId="{BB6407C5-98E9-41CE-ACD3-EA48736C7A2C}" destId="{CE86A968-F4E6-406E-B371-FAEA41F55937}" srcOrd="0" destOrd="0" presId="urn:microsoft.com/office/officeart/2005/8/layout/vList2"/>
    <dgm:cxn modelId="{687FE94D-F06F-40A2-88FF-6DF84139EE5D}" type="presOf" srcId="{C0A1D020-A7C1-4C90-A606-AB1A81FA3936}" destId="{7EBDA2C0-DD5C-43AF-AFD9-BC9D43B3D237}" srcOrd="0" destOrd="0" presId="urn:microsoft.com/office/officeart/2005/8/layout/vList2"/>
    <dgm:cxn modelId="{A5C54C7E-1375-48EB-BDFA-FADB586B8A44}" srcId="{8FD95A98-2E33-4DA9-9903-79856D75E13D}" destId="{005A5242-F954-489A-ABFD-A91253FB8831}" srcOrd="3" destOrd="0" parTransId="{C3FF1250-F1D8-4A38-83C8-B294F7DA0CBB}" sibTransId="{802A160A-8DD6-4A0E-AEA8-60B4DD2079F2}"/>
    <dgm:cxn modelId="{FC897290-47FA-45ED-9DA2-2E08E2EDB693}" type="presOf" srcId="{8FD95A98-2E33-4DA9-9903-79856D75E13D}" destId="{2B41EC0A-3E88-4689-9AE1-215A75FEB09C}" srcOrd="0" destOrd="0" presId="urn:microsoft.com/office/officeart/2005/8/layout/vList2"/>
    <dgm:cxn modelId="{7E130596-38E8-451A-A995-45225354DB28}" srcId="{8FD95A98-2E33-4DA9-9903-79856D75E13D}" destId="{E3B21E77-B951-4EB0-9845-95396167CD49}" srcOrd="2" destOrd="0" parTransId="{4939452B-8A1D-4CC0-952B-9572584E947C}" sibTransId="{982092B3-294C-491F-8430-160008FC455D}"/>
    <dgm:cxn modelId="{0B7AF4A1-5B59-4086-9758-C8B20EFFEDD8}" srcId="{E3B21E77-B951-4EB0-9845-95396167CD49}" destId="{C0A1D020-A7C1-4C90-A606-AB1A81FA3936}" srcOrd="0" destOrd="0" parTransId="{D6AE035B-5561-4A77-80F6-263EA6018D56}" sibTransId="{4DABCFA9-C701-4C8C-B299-D74924D4560D}"/>
    <dgm:cxn modelId="{AB2D1AA4-7F72-4789-BEDC-3E7C69A70201}" srcId="{8FD95A98-2E33-4DA9-9903-79856D75E13D}" destId="{55AABAD2-CB20-46F5-AF19-8AE80AB49552}" srcOrd="0" destOrd="0" parTransId="{4C01A9C8-8AF5-4D6E-99D1-F5CC1E1B2BB7}" sibTransId="{C2A01AAD-DBD7-478F-A466-4D614208FC76}"/>
    <dgm:cxn modelId="{002461AF-7C88-4F87-B209-C6C3F911BB36}" type="presOf" srcId="{5EC57C7F-472F-4DF6-837C-D87F411DA83E}" destId="{439E6A48-CC5A-4539-89F6-E7D4982686F7}" srcOrd="0" destOrd="0" presId="urn:microsoft.com/office/officeart/2005/8/layout/vList2"/>
    <dgm:cxn modelId="{9E5F99CC-7A2E-402C-9234-75DC9DA1EA43}" srcId="{8FD95A98-2E33-4DA9-9903-79856D75E13D}" destId="{5EC57C7F-472F-4DF6-837C-D87F411DA83E}" srcOrd="1" destOrd="0" parTransId="{5451A615-872E-4212-BAC7-969EC3C86D43}" sibTransId="{85707961-468E-4C0E-8422-DDD0D4042C8B}"/>
    <dgm:cxn modelId="{6D0D75DF-FD34-4CA2-9AD1-721DD47DA9CF}" srcId="{55AABAD2-CB20-46F5-AF19-8AE80AB49552}" destId="{BB6407C5-98E9-41CE-ACD3-EA48736C7A2C}" srcOrd="0" destOrd="0" parTransId="{569A207F-EA4A-48CB-A65B-38F41544DCA4}" sibTransId="{09DFD2C0-F646-4178-9A52-49C525617650}"/>
    <dgm:cxn modelId="{1771E664-C944-45D8-96FC-BEDC229CFDBA}" type="presParOf" srcId="{2B41EC0A-3E88-4689-9AE1-215A75FEB09C}" destId="{069C8134-CD39-47F9-BF8D-427C5CAE587C}" srcOrd="0" destOrd="0" presId="urn:microsoft.com/office/officeart/2005/8/layout/vList2"/>
    <dgm:cxn modelId="{5FDEA862-D1E6-469B-B4C8-4162FD28B303}" type="presParOf" srcId="{2B41EC0A-3E88-4689-9AE1-215A75FEB09C}" destId="{CE86A968-F4E6-406E-B371-FAEA41F55937}" srcOrd="1" destOrd="0" presId="urn:microsoft.com/office/officeart/2005/8/layout/vList2"/>
    <dgm:cxn modelId="{60E86401-3467-4088-8C62-5AAF4E001768}" type="presParOf" srcId="{2B41EC0A-3E88-4689-9AE1-215A75FEB09C}" destId="{439E6A48-CC5A-4539-89F6-E7D4982686F7}" srcOrd="2" destOrd="0" presId="urn:microsoft.com/office/officeart/2005/8/layout/vList2"/>
    <dgm:cxn modelId="{DA1432EE-9642-4DD8-87FD-D8828A9785B3}" type="presParOf" srcId="{2B41EC0A-3E88-4689-9AE1-215A75FEB09C}" destId="{E97DEA0C-73AA-44F4-89DB-D1B8E3EE3841}" srcOrd="3" destOrd="0" presId="urn:microsoft.com/office/officeart/2005/8/layout/vList2"/>
    <dgm:cxn modelId="{C9E3BA5E-AED7-42C2-8629-78DB06E40D01}" type="presParOf" srcId="{2B41EC0A-3E88-4689-9AE1-215A75FEB09C}" destId="{EA57D6BC-8790-4176-9995-4D7A92B50DDF}" srcOrd="4" destOrd="0" presId="urn:microsoft.com/office/officeart/2005/8/layout/vList2"/>
    <dgm:cxn modelId="{82CD92CB-D51C-46DC-B89E-2C6BCEBAD9AF}" type="presParOf" srcId="{2B41EC0A-3E88-4689-9AE1-215A75FEB09C}" destId="{7EBDA2C0-DD5C-43AF-AFD9-BC9D43B3D237}" srcOrd="5" destOrd="0" presId="urn:microsoft.com/office/officeart/2005/8/layout/vList2"/>
    <dgm:cxn modelId="{53896BA3-93DA-43B3-AB6A-C307B3901FD6}" type="presParOf" srcId="{2B41EC0A-3E88-4689-9AE1-215A75FEB09C}" destId="{38020933-47D6-403F-9EB9-05EBA3370CF2}" srcOrd="6" destOrd="0" presId="urn:microsoft.com/office/officeart/2005/8/layout/vList2"/>
    <dgm:cxn modelId="{5D60AF1A-7689-4BAC-A8CE-38EFFAFD3FB4}" type="presParOf" srcId="{2B41EC0A-3E88-4689-9AE1-215A75FEB09C}" destId="{F2B46BA0-2F2B-44BD-88DB-18899F49D912}" srcOrd="7" destOrd="0" presId="urn:microsoft.com/office/officeart/2005/8/layout/vList2"/>
    <dgm:cxn modelId="{9C772A6D-22C8-4B8B-A13D-5568DA71748C}" type="presParOf" srcId="{2B41EC0A-3E88-4689-9AE1-215A75FEB09C}" destId="{A8A0DFDA-E3C3-44D8-81D7-9E67B9FF5A6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94270-DEAB-427C-A439-0E9A17F5B6D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ACBE43-39DB-437F-BAFE-7BB571A97057}">
      <dgm:prSet/>
      <dgm:spPr/>
      <dgm:t>
        <a:bodyPr/>
        <a:lstStyle/>
        <a:p>
          <a:r>
            <a:rPr lang="en-US"/>
            <a:t>Use the armrests to help lower yourself into or rise from the seat.</a:t>
          </a:r>
        </a:p>
      </dgm:t>
    </dgm:pt>
    <dgm:pt modelId="{27BD6B36-465A-4E48-AB49-7C119D1B4CDA}" type="parTrans" cxnId="{BA670634-71F8-4BA2-847B-0B299E2624BE}">
      <dgm:prSet/>
      <dgm:spPr/>
      <dgm:t>
        <a:bodyPr/>
        <a:lstStyle/>
        <a:p>
          <a:endParaRPr lang="en-US"/>
        </a:p>
      </dgm:t>
    </dgm:pt>
    <dgm:pt modelId="{6FB81643-72EF-4EE6-B5E3-1999CDF68D19}" type="sibTrans" cxnId="{BA670634-71F8-4BA2-847B-0B299E2624BE}">
      <dgm:prSet/>
      <dgm:spPr/>
      <dgm:t>
        <a:bodyPr/>
        <a:lstStyle/>
        <a:p>
          <a:endParaRPr lang="en-US"/>
        </a:p>
      </dgm:t>
    </dgm:pt>
    <dgm:pt modelId="{302A21DD-8A0E-43D5-A815-69D068E26964}">
      <dgm:prSet/>
      <dgm:spPr/>
      <dgm:t>
        <a:bodyPr/>
        <a:lstStyle/>
        <a:p>
          <a:r>
            <a:rPr lang="en-US"/>
            <a:t>Since it's a long walk, let's use a wheelchair.</a:t>
          </a:r>
        </a:p>
      </dgm:t>
    </dgm:pt>
    <dgm:pt modelId="{FABB4B85-702F-4228-B78C-E1CEA920AFFC}" type="parTrans" cxnId="{0A1E03F6-AFCD-4E7A-A54E-6B16F0950140}">
      <dgm:prSet/>
      <dgm:spPr/>
      <dgm:t>
        <a:bodyPr/>
        <a:lstStyle/>
        <a:p>
          <a:endParaRPr lang="en-US"/>
        </a:p>
      </dgm:t>
    </dgm:pt>
    <dgm:pt modelId="{146FE335-FADA-4462-A870-5015D4BE7ED4}" type="sibTrans" cxnId="{0A1E03F6-AFCD-4E7A-A54E-6B16F0950140}">
      <dgm:prSet/>
      <dgm:spPr/>
      <dgm:t>
        <a:bodyPr/>
        <a:lstStyle/>
        <a:p>
          <a:endParaRPr lang="en-US"/>
        </a:p>
      </dgm:t>
    </dgm:pt>
    <dgm:pt modelId="{CDB92C0E-2BC2-40AC-8DEE-1EF610B72BC3}">
      <dgm:prSet/>
      <dgm:spPr/>
      <dgm:t>
        <a:bodyPr/>
        <a:lstStyle/>
        <a:p>
          <a:r>
            <a:rPr lang="en-US"/>
            <a:t>If you can't safely support mobility, ask if they'd prefer to have their blood taken while seated in the wheelchair.</a:t>
          </a:r>
        </a:p>
      </dgm:t>
    </dgm:pt>
    <dgm:pt modelId="{E3BE8E98-ADD9-4E76-ABB0-D82F926D56BC}" type="parTrans" cxnId="{364AE307-B688-4EC1-80C1-EB9170C9C9B7}">
      <dgm:prSet/>
      <dgm:spPr/>
      <dgm:t>
        <a:bodyPr/>
        <a:lstStyle/>
        <a:p>
          <a:endParaRPr lang="en-US"/>
        </a:p>
      </dgm:t>
    </dgm:pt>
    <dgm:pt modelId="{268584C4-989C-4A8F-BB4A-8A6D902E402E}" type="sibTrans" cxnId="{364AE307-B688-4EC1-80C1-EB9170C9C9B7}">
      <dgm:prSet/>
      <dgm:spPr/>
      <dgm:t>
        <a:bodyPr/>
        <a:lstStyle/>
        <a:p>
          <a:endParaRPr lang="en-US"/>
        </a:p>
      </dgm:t>
    </dgm:pt>
    <dgm:pt modelId="{925ABDCC-59D8-43D3-9BAD-A75015DA3BE3}">
      <dgm:prSet/>
      <dgm:spPr/>
      <dgm:t>
        <a:bodyPr/>
        <a:lstStyle/>
        <a:p>
          <a:r>
            <a:rPr lang="en-US"/>
            <a:t>Inform me if you feel weak, dizzy, or at risk of falling.</a:t>
          </a:r>
        </a:p>
      </dgm:t>
    </dgm:pt>
    <dgm:pt modelId="{D47CE0FB-02D8-4269-97F6-6E4B25B135A5}" type="parTrans" cxnId="{065168B0-90AB-4D96-AF11-19E9A78DDEAB}">
      <dgm:prSet/>
      <dgm:spPr/>
      <dgm:t>
        <a:bodyPr/>
        <a:lstStyle/>
        <a:p>
          <a:endParaRPr lang="en-US"/>
        </a:p>
      </dgm:t>
    </dgm:pt>
    <dgm:pt modelId="{ECA92C99-DD20-428B-9A81-7195A7587749}" type="sibTrans" cxnId="{065168B0-90AB-4D96-AF11-19E9A78DDEAB}">
      <dgm:prSet/>
      <dgm:spPr/>
      <dgm:t>
        <a:bodyPr/>
        <a:lstStyle/>
        <a:p>
          <a:endParaRPr lang="en-US"/>
        </a:p>
      </dgm:t>
    </dgm:pt>
    <dgm:pt modelId="{48555693-2B3D-412F-AD67-97B3BDF51B1D}">
      <dgm:prSet/>
      <dgm:spPr/>
      <dgm:t>
        <a:bodyPr/>
        <a:lstStyle/>
        <a:p>
          <a:r>
            <a:rPr lang="en-US"/>
            <a:t>Have a plan to safely lower the patient if they fall.</a:t>
          </a:r>
        </a:p>
      </dgm:t>
    </dgm:pt>
    <dgm:pt modelId="{40742462-4471-4789-9E9D-C0C8BA14EA20}" type="parTrans" cxnId="{A9BD1585-1B86-4EA7-8CD9-0CC49FB46E2F}">
      <dgm:prSet/>
      <dgm:spPr/>
      <dgm:t>
        <a:bodyPr/>
        <a:lstStyle/>
        <a:p>
          <a:endParaRPr lang="en-US"/>
        </a:p>
      </dgm:t>
    </dgm:pt>
    <dgm:pt modelId="{827EDA7C-4291-496E-9955-7A33F238B592}" type="sibTrans" cxnId="{A9BD1585-1B86-4EA7-8CD9-0CC49FB46E2F}">
      <dgm:prSet/>
      <dgm:spPr/>
      <dgm:t>
        <a:bodyPr/>
        <a:lstStyle/>
        <a:p>
          <a:endParaRPr lang="en-US"/>
        </a:p>
      </dgm:t>
    </dgm:pt>
    <dgm:pt modelId="{6C64CB92-C6E7-4CDE-97CF-89A024E6A693}" type="pres">
      <dgm:prSet presAssocID="{59D94270-DEAB-427C-A439-0E9A17F5B6D9}" presName="outerComposite" presStyleCnt="0">
        <dgm:presLayoutVars>
          <dgm:chMax val="5"/>
          <dgm:dir/>
          <dgm:resizeHandles val="exact"/>
        </dgm:presLayoutVars>
      </dgm:prSet>
      <dgm:spPr/>
    </dgm:pt>
    <dgm:pt modelId="{2AFDDCF7-9A82-4646-BA7B-A5FA387CCE6E}" type="pres">
      <dgm:prSet presAssocID="{59D94270-DEAB-427C-A439-0E9A17F5B6D9}" presName="dummyMaxCanvas" presStyleCnt="0">
        <dgm:presLayoutVars/>
      </dgm:prSet>
      <dgm:spPr/>
    </dgm:pt>
    <dgm:pt modelId="{22A16785-6668-4AF1-A48D-45DF1620E4D8}" type="pres">
      <dgm:prSet presAssocID="{59D94270-DEAB-427C-A439-0E9A17F5B6D9}" presName="FiveNodes_1" presStyleLbl="node1" presStyleIdx="0" presStyleCnt="5">
        <dgm:presLayoutVars>
          <dgm:bulletEnabled val="1"/>
        </dgm:presLayoutVars>
      </dgm:prSet>
      <dgm:spPr/>
    </dgm:pt>
    <dgm:pt modelId="{675DED76-A712-420B-8D95-68290886BC93}" type="pres">
      <dgm:prSet presAssocID="{59D94270-DEAB-427C-A439-0E9A17F5B6D9}" presName="FiveNodes_2" presStyleLbl="node1" presStyleIdx="1" presStyleCnt="5">
        <dgm:presLayoutVars>
          <dgm:bulletEnabled val="1"/>
        </dgm:presLayoutVars>
      </dgm:prSet>
      <dgm:spPr/>
    </dgm:pt>
    <dgm:pt modelId="{560C4E16-2E98-4F9D-87F5-F58F2BFE97A4}" type="pres">
      <dgm:prSet presAssocID="{59D94270-DEAB-427C-A439-0E9A17F5B6D9}" presName="FiveNodes_3" presStyleLbl="node1" presStyleIdx="2" presStyleCnt="5">
        <dgm:presLayoutVars>
          <dgm:bulletEnabled val="1"/>
        </dgm:presLayoutVars>
      </dgm:prSet>
      <dgm:spPr/>
    </dgm:pt>
    <dgm:pt modelId="{C62FCB84-1E69-428C-B032-2C5AD4633623}" type="pres">
      <dgm:prSet presAssocID="{59D94270-DEAB-427C-A439-0E9A17F5B6D9}" presName="FiveNodes_4" presStyleLbl="node1" presStyleIdx="3" presStyleCnt="5">
        <dgm:presLayoutVars>
          <dgm:bulletEnabled val="1"/>
        </dgm:presLayoutVars>
      </dgm:prSet>
      <dgm:spPr/>
    </dgm:pt>
    <dgm:pt modelId="{BCAA0812-46F4-41C3-AC16-9A28E7C98886}" type="pres">
      <dgm:prSet presAssocID="{59D94270-DEAB-427C-A439-0E9A17F5B6D9}" presName="FiveNodes_5" presStyleLbl="node1" presStyleIdx="4" presStyleCnt="5">
        <dgm:presLayoutVars>
          <dgm:bulletEnabled val="1"/>
        </dgm:presLayoutVars>
      </dgm:prSet>
      <dgm:spPr/>
    </dgm:pt>
    <dgm:pt modelId="{1175F8BB-9606-44D4-A601-C84E5E353967}" type="pres">
      <dgm:prSet presAssocID="{59D94270-DEAB-427C-A439-0E9A17F5B6D9}" presName="FiveConn_1-2" presStyleLbl="fgAccFollowNode1" presStyleIdx="0" presStyleCnt="4">
        <dgm:presLayoutVars>
          <dgm:bulletEnabled val="1"/>
        </dgm:presLayoutVars>
      </dgm:prSet>
      <dgm:spPr/>
    </dgm:pt>
    <dgm:pt modelId="{8791ADEC-8E37-4EDD-B23D-ED5A91B1E624}" type="pres">
      <dgm:prSet presAssocID="{59D94270-DEAB-427C-A439-0E9A17F5B6D9}" presName="FiveConn_2-3" presStyleLbl="fgAccFollowNode1" presStyleIdx="1" presStyleCnt="4">
        <dgm:presLayoutVars>
          <dgm:bulletEnabled val="1"/>
        </dgm:presLayoutVars>
      </dgm:prSet>
      <dgm:spPr/>
    </dgm:pt>
    <dgm:pt modelId="{2B5CAAA0-9700-45E6-8898-BEF01A2FEA4B}" type="pres">
      <dgm:prSet presAssocID="{59D94270-DEAB-427C-A439-0E9A17F5B6D9}" presName="FiveConn_3-4" presStyleLbl="fgAccFollowNode1" presStyleIdx="2" presStyleCnt="4">
        <dgm:presLayoutVars>
          <dgm:bulletEnabled val="1"/>
        </dgm:presLayoutVars>
      </dgm:prSet>
      <dgm:spPr/>
    </dgm:pt>
    <dgm:pt modelId="{42C2DAA1-8451-4005-B970-F0865065DCD7}" type="pres">
      <dgm:prSet presAssocID="{59D94270-DEAB-427C-A439-0E9A17F5B6D9}" presName="FiveConn_4-5" presStyleLbl="fgAccFollowNode1" presStyleIdx="3" presStyleCnt="4">
        <dgm:presLayoutVars>
          <dgm:bulletEnabled val="1"/>
        </dgm:presLayoutVars>
      </dgm:prSet>
      <dgm:spPr/>
    </dgm:pt>
    <dgm:pt modelId="{8FFE405D-4F1A-4C3F-877B-842CEE7062E2}" type="pres">
      <dgm:prSet presAssocID="{59D94270-DEAB-427C-A439-0E9A17F5B6D9}" presName="FiveNodes_1_text" presStyleLbl="node1" presStyleIdx="4" presStyleCnt="5">
        <dgm:presLayoutVars>
          <dgm:bulletEnabled val="1"/>
        </dgm:presLayoutVars>
      </dgm:prSet>
      <dgm:spPr/>
    </dgm:pt>
    <dgm:pt modelId="{61DD7E45-5F97-4A43-B0CF-860B82BAD5D5}" type="pres">
      <dgm:prSet presAssocID="{59D94270-DEAB-427C-A439-0E9A17F5B6D9}" presName="FiveNodes_2_text" presStyleLbl="node1" presStyleIdx="4" presStyleCnt="5">
        <dgm:presLayoutVars>
          <dgm:bulletEnabled val="1"/>
        </dgm:presLayoutVars>
      </dgm:prSet>
      <dgm:spPr/>
    </dgm:pt>
    <dgm:pt modelId="{F7E978EC-7E33-42E6-BEF5-04DD47ABB39E}" type="pres">
      <dgm:prSet presAssocID="{59D94270-DEAB-427C-A439-0E9A17F5B6D9}" presName="FiveNodes_3_text" presStyleLbl="node1" presStyleIdx="4" presStyleCnt="5">
        <dgm:presLayoutVars>
          <dgm:bulletEnabled val="1"/>
        </dgm:presLayoutVars>
      </dgm:prSet>
      <dgm:spPr/>
    </dgm:pt>
    <dgm:pt modelId="{70502E5E-71D2-4D18-A286-CED48166C78D}" type="pres">
      <dgm:prSet presAssocID="{59D94270-DEAB-427C-A439-0E9A17F5B6D9}" presName="FiveNodes_4_text" presStyleLbl="node1" presStyleIdx="4" presStyleCnt="5">
        <dgm:presLayoutVars>
          <dgm:bulletEnabled val="1"/>
        </dgm:presLayoutVars>
      </dgm:prSet>
      <dgm:spPr/>
    </dgm:pt>
    <dgm:pt modelId="{B1C95866-D054-43EB-A93D-A8403DCD1255}" type="pres">
      <dgm:prSet presAssocID="{59D94270-DEAB-427C-A439-0E9A17F5B6D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797607-51CD-4727-A286-1435D44568DB}" type="presOf" srcId="{ECA92C99-DD20-428B-9A81-7195A7587749}" destId="{42C2DAA1-8451-4005-B970-F0865065DCD7}" srcOrd="0" destOrd="0" presId="urn:microsoft.com/office/officeart/2005/8/layout/vProcess5"/>
    <dgm:cxn modelId="{364AE307-B688-4EC1-80C1-EB9170C9C9B7}" srcId="{59D94270-DEAB-427C-A439-0E9A17F5B6D9}" destId="{CDB92C0E-2BC2-40AC-8DEE-1EF610B72BC3}" srcOrd="2" destOrd="0" parTransId="{E3BE8E98-ADD9-4E76-ABB0-D82F926D56BC}" sibTransId="{268584C4-989C-4A8F-BB4A-8A6D902E402E}"/>
    <dgm:cxn modelId="{226E490A-1076-4D03-9F26-0979BEA1BC68}" type="presOf" srcId="{302A21DD-8A0E-43D5-A815-69D068E26964}" destId="{675DED76-A712-420B-8D95-68290886BC93}" srcOrd="0" destOrd="0" presId="urn:microsoft.com/office/officeart/2005/8/layout/vProcess5"/>
    <dgm:cxn modelId="{B808E714-C94F-4A3A-9A08-E1739EEBC669}" type="presOf" srcId="{268584C4-989C-4A8F-BB4A-8A6D902E402E}" destId="{2B5CAAA0-9700-45E6-8898-BEF01A2FEA4B}" srcOrd="0" destOrd="0" presId="urn:microsoft.com/office/officeart/2005/8/layout/vProcess5"/>
    <dgm:cxn modelId="{B1414F18-E7FA-4846-A10D-CF7457FE83D8}" type="presOf" srcId="{6FB81643-72EF-4EE6-B5E3-1999CDF68D19}" destId="{1175F8BB-9606-44D4-A601-C84E5E353967}" srcOrd="0" destOrd="0" presId="urn:microsoft.com/office/officeart/2005/8/layout/vProcess5"/>
    <dgm:cxn modelId="{DFF69D32-6BA6-4F23-8B92-BA91D2BC74DA}" type="presOf" srcId="{59D94270-DEAB-427C-A439-0E9A17F5B6D9}" destId="{6C64CB92-C6E7-4CDE-97CF-89A024E6A693}" srcOrd="0" destOrd="0" presId="urn:microsoft.com/office/officeart/2005/8/layout/vProcess5"/>
    <dgm:cxn modelId="{BA4EAC32-1900-44A5-97FC-3A5D0F09322F}" type="presOf" srcId="{146FE335-FADA-4462-A870-5015D4BE7ED4}" destId="{8791ADEC-8E37-4EDD-B23D-ED5A91B1E624}" srcOrd="0" destOrd="0" presId="urn:microsoft.com/office/officeart/2005/8/layout/vProcess5"/>
    <dgm:cxn modelId="{BA670634-71F8-4BA2-847B-0B299E2624BE}" srcId="{59D94270-DEAB-427C-A439-0E9A17F5B6D9}" destId="{63ACBE43-39DB-437F-BAFE-7BB571A97057}" srcOrd="0" destOrd="0" parTransId="{27BD6B36-465A-4E48-AB49-7C119D1B4CDA}" sibTransId="{6FB81643-72EF-4EE6-B5E3-1999CDF68D19}"/>
    <dgm:cxn modelId="{8A88E639-F4BE-4764-A981-29A9EAD892CE}" type="presOf" srcId="{48555693-2B3D-412F-AD67-97B3BDF51B1D}" destId="{B1C95866-D054-43EB-A93D-A8403DCD1255}" srcOrd="1" destOrd="0" presId="urn:microsoft.com/office/officeart/2005/8/layout/vProcess5"/>
    <dgm:cxn modelId="{4CB9C43F-E6E7-4030-899B-A6AA5FCD9D9C}" type="presOf" srcId="{CDB92C0E-2BC2-40AC-8DEE-1EF610B72BC3}" destId="{F7E978EC-7E33-42E6-BEF5-04DD47ABB39E}" srcOrd="1" destOrd="0" presId="urn:microsoft.com/office/officeart/2005/8/layout/vProcess5"/>
    <dgm:cxn modelId="{C36BA481-09F5-480D-BC26-D6B51176F21D}" type="presOf" srcId="{63ACBE43-39DB-437F-BAFE-7BB571A97057}" destId="{8FFE405D-4F1A-4C3F-877B-842CEE7062E2}" srcOrd="1" destOrd="0" presId="urn:microsoft.com/office/officeart/2005/8/layout/vProcess5"/>
    <dgm:cxn modelId="{A9BD1585-1B86-4EA7-8CD9-0CC49FB46E2F}" srcId="{59D94270-DEAB-427C-A439-0E9A17F5B6D9}" destId="{48555693-2B3D-412F-AD67-97B3BDF51B1D}" srcOrd="4" destOrd="0" parTransId="{40742462-4471-4789-9E9D-C0C8BA14EA20}" sibTransId="{827EDA7C-4291-496E-9955-7A33F238B592}"/>
    <dgm:cxn modelId="{E621A48E-12D5-4463-A75B-1E981FE427DB}" type="presOf" srcId="{302A21DD-8A0E-43D5-A815-69D068E26964}" destId="{61DD7E45-5F97-4A43-B0CF-860B82BAD5D5}" srcOrd="1" destOrd="0" presId="urn:microsoft.com/office/officeart/2005/8/layout/vProcess5"/>
    <dgm:cxn modelId="{EC735DA2-07B8-40EF-BA5B-8CD46C192C32}" type="presOf" srcId="{63ACBE43-39DB-437F-BAFE-7BB571A97057}" destId="{22A16785-6668-4AF1-A48D-45DF1620E4D8}" srcOrd="0" destOrd="0" presId="urn:microsoft.com/office/officeart/2005/8/layout/vProcess5"/>
    <dgm:cxn modelId="{A65982A4-6DE4-4B51-8218-F466A61E8EFE}" type="presOf" srcId="{925ABDCC-59D8-43D3-9BAD-A75015DA3BE3}" destId="{C62FCB84-1E69-428C-B032-2C5AD4633623}" srcOrd="0" destOrd="0" presId="urn:microsoft.com/office/officeart/2005/8/layout/vProcess5"/>
    <dgm:cxn modelId="{065168B0-90AB-4D96-AF11-19E9A78DDEAB}" srcId="{59D94270-DEAB-427C-A439-0E9A17F5B6D9}" destId="{925ABDCC-59D8-43D3-9BAD-A75015DA3BE3}" srcOrd="3" destOrd="0" parTransId="{D47CE0FB-02D8-4269-97F6-6E4B25B135A5}" sibTransId="{ECA92C99-DD20-428B-9A81-7195A7587749}"/>
    <dgm:cxn modelId="{1E0348C7-A186-495E-8E14-29B32720745A}" type="presOf" srcId="{CDB92C0E-2BC2-40AC-8DEE-1EF610B72BC3}" destId="{560C4E16-2E98-4F9D-87F5-F58F2BFE97A4}" srcOrd="0" destOrd="0" presId="urn:microsoft.com/office/officeart/2005/8/layout/vProcess5"/>
    <dgm:cxn modelId="{1BAEEED9-8FD4-4F4A-B233-8969C1D392E4}" type="presOf" srcId="{48555693-2B3D-412F-AD67-97B3BDF51B1D}" destId="{BCAA0812-46F4-41C3-AC16-9A28E7C98886}" srcOrd="0" destOrd="0" presId="urn:microsoft.com/office/officeart/2005/8/layout/vProcess5"/>
    <dgm:cxn modelId="{0A1E03F6-AFCD-4E7A-A54E-6B16F0950140}" srcId="{59D94270-DEAB-427C-A439-0E9A17F5B6D9}" destId="{302A21DD-8A0E-43D5-A815-69D068E26964}" srcOrd="1" destOrd="0" parTransId="{FABB4B85-702F-4228-B78C-E1CEA920AFFC}" sibTransId="{146FE335-FADA-4462-A870-5015D4BE7ED4}"/>
    <dgm:cxn modelId="{040E4CFC-69BB-49FF-92E8-0CA42F278945}" type="presOf" srcId="{925ABDCC-59D8-43D3-9BAD-A75015DA3BE3}" destId="{70502E5E-71D2-4D18-A286-CED48166C78D}" srcOrd="1" destOrd="0" presId="urn:microsoft.com/office/officeart/2005/8/layout/vProcess5"/>
    <dgm:cxn modelId="{DB0065C3-3DF0-44EC-B99B-30DBF77034CE}" type="presParOf" srcId="{6C64CB92-C6E7-4CDE-97CF-89A024E6A693}" destId="{2AFDDCF7-9A82-4646-BA7B-A5FA387CCE6E}" srcOrd="0" destOrd="0" presId="urn:microsoft.com/office/officeart/2005/8/layout/vProcess5"/>
    <dgm:cxn modelId="{642E25CE-DAFC-42B0-8E29-B38930A61D21}" type="presParOf" srcId="{6C64CB92-C6E7-4CDE-97CF-89A024E6A693}" destId="{22A16785-6668-4AF1-A48D-45DF1620E4D8}" srcOrd="1" destOrd="0" presId="urn:microsoft.com/office/officeart/2005/8/layout/vProcess5"/>
    <dgm:cxn modelId="{95EDB20F-890E-4A5C-8218-72D090698B4C}" type="presParOf" srcId="{6C64CB92-C6E7-4CDE-97CF-89A024E6A693}" destId="{675DED76-A712-420B-8D95-68290886BC93}" srcOrd="2" destOrd="0" presId="urn:microsoft.com/office/officeart/2005/8/layout/vProcess5"/>
    <dgm:cxn modelId="{4B7E311F-A898-4568-A86A-35A74E82C331}" type="presParOf" srcId="{6C64CB92-C6E7-4CDE-97CF-89A024E6A693}" destId="{560C4E16-2E98-4F9D-87F5-F58F2BFE97A4}" srcOrd="3" destOrd="0" presId="urn:microsoft.com/office/officeart/2005/8/layout/vProcess5"/>
    <dgm:cxn modelId="{CB230714-4114-466A-8F59-D42CA78A7D03}" type="presParOf" srcId="{6C64CB92-C6E7-4CDE-97CF-89A024E6A693}" destId="{C62FCB84-1E69-428C-B032-2C5AD4633623}" srcOrd="4" destOrd="0" presId="urn:microsoft.com/office/officeart/2005/8/layout/vProcess5"/>
    <dgm:cxn modelId="{12558698-577C-45C5-8912-703A70FF912E}" type="presParOf" srcId="{6C64CB92-C6E7-4CDE-97CF-89A024E6A693}" destId="{BCAA0812-46F4-41C3-AC16-9A28E7C98886}" srcOrd="5" destOrd="0" presId="urn:microsoft.com/office/officeart/2005/8/layout/vProcess5"/>
    <dgm:cxn modelId="{7BA2555D-104F-4D38-8684-68000CF3F06C}" type="presParOf" srcId="{6C64CB92-C6E7-4CDE-97CF-89A024E6A693}" destId="{1175F8BB-9606-44D4-A601-C84E5E353967}" srcOrd="6" destOrd="0" presId="urn:microsoft.com/office/officeart/2005/8/layout/vProcess5"/>
    <dgm:cxn modelId="{4B13031D-7C69-4D14-8AE8-005622371844}" type="presParOf" srcId="{6C64CB92-C6E7-4CDE-97CF-89A024E6A693}" destId="{8791ADEC-8E37-4EDD-B23D-ED5A91B1E624}" srcOrd="7" destOrd="0" presId="urn:microsoft.com/office/officeart/2005/8/layout/vProcess5"/>
    <dgm:cxn modelId="{939E3542-E4DF-4B41-8A30-3ABB82B28FDD}" type="presParOf" srcId="{6C64CB92-C6E7-4CDE-97CF-89A024E6A693}" destId="{2B5CAAA0-9700-45E6-8898-BEF01A2FEA4B}" srcOrd="8" destOrd="0" presId="urn:microsoft.com/office/officeart/2005/8/layout/vProcess5"/>
    <dgm:cxn modelId="{8C01F71D-C249-4EE7-81A9-F807B0ED4669}" type="presParOf" srcId="{6C64CB92-C6E7-4CDE-97CF-89A024E6A693}" destId="{42C2DAA1-8451-4005-B970-F0865065DCD7}" srcOrd="9" destOrd="0" presId="urn:microsoft.com/office/officeart/2005/8/layout/vProcess5"/>
    <dgm:cxn modelId="{51BEC3A5-EEB9-48AC-8080-E4EB813E8A76}" type="presParOf" srcId="{6C64CB92-C6E7-4CDE-97CF-89A024E6A693}" destId="{8FFE405D-4F1A-4C3F-877B-842CEE7062E2}" srcOrd="10" destOrd="0" presId="urn:microsoft.com/office/officeart/2005/8/layout/vProcess5"/>
    <dgm:cxn modelId="{5DC6F1E8-F5BF-4A7B-AD05-E19426639AB9}" type="presParOf" srcId="{6C64CB92-C6E7-4CDE-97CF-89A024E6A693}" destId="{61DD7E45-5F97-4A43-B0CF-860B82BAD5D5}" srcOrd="11" destOrd="0" presId="urn:microsoft.com/office/officeart/2005/8/layout/vProcess5"/>
    <dgm:cxn modelId="{A4711CAE-8552-4208-AFB8-F1EABDF5DFE7}" type="presParOf" srcId="{6C64CB92-C6E7-4CDE-97CF-89A024E6A693}" destId="{F7E978EC-7E33-42E6-BEF5-04DD47ABB39E}" srcOrd="12" destOrd="0" presId="urn:microsoft.com/office/officeart/2005/8/layout/vProcess5"/>
    <dgm:cxn modelId="{36040D69-F113-4178-9FCA-78A3E6F0FFA4}" type="presParOf" srcId="{6C64CB92-C6E7-4CDE-97CF-89A024E6A693}" destId="{70502E5E-71D2-4D18-A286-CED48166C78D}" srcOrd="13" destOrd="0" presId="urn:microsoft.com/office/officeart/2005/8/layout/vProcess5"/>
    <dgm:cxn modelId="{AE1AE9F0-C3A4-47F4-85C2-D6F310D0D509}" type="presParOf" srcId="{6C64CB92-C6E7-4CDE-97CF-89A024E6A693}" destId="{B1C95866-D054-43EB-A93D-A8403DCD12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D6CF41-6640-471B-BE35-24ACE74C1125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916EF2-AE31-4B97-865C-D55FC575C63C}">
      <dgm:prSet/>
      <dgm:spPr/>
      <dgm:t>
        <a:bodyPr/>
        <a:lstStyle/>
        <a:p>
          <a:r>
            <a:rPr lang="en-US"/>
            <a:t>Minimize</a:t>
          </a:r>
        </a:p>
      </dgm:t>
    </dgm:pt>
    <dgm:pt modelId="{DE29F100-DD2B-4900-BE29-999748A50C8D}" type="parTrans" cxnId="{86FD9792-8AF4-4117-8E3C-7628A0311629}">
      <dgm:prSet/>
      <dgm:spPr/>
      <dgm:t>
        <a:bodyPr/>
        <a:lstStyle/>
        <a:p>
          <a:endParaRPr lang="en-US"/>
        </a:p>
      </dgm:t>
    </dgm:pt>
    <dgm:pt modelId="{BDF52F6A-12B4-488C-8284-86F5498341E6}" type="sibTrans" cxnId="{86FD9792-8AF4-4117-8E3C-7628A0311629}">
      <dgm:prSet/>
      <dgm:spPr/>
      <dgm:t>
        <a:bodyPr/>
        <a:lstStyle/>
        <a:p>
          <a:endParaRPr lang="en-US"/>
        </a:p>
      </dgm:t>
    </dgm:pt>
    <dgm:pt modelId="{74CEB3FB-126B-4568-B931-6877A03A9AB0}">
      <dgm:prSet/>
      <dgm:spPr/>
      <dgm:t>
        <a:bodyPr/>
        <a:lstStyle/>
        <a:p>
          <a:r>
            <a:rPr lang="en-US"/>
            <a:t>Minimize "hands-on" help when possible, prioritizing clinical support and patient safety.</a:t>
          </a:r>
        </a:p>
      </dgm:t>
    </dgm:pt>
    <dgm:pt modelId="{79CE2A76-B6F2-4240-BDD8-1E8CC2E2F1E7}" type="parTrans" cxnId="{0614E8B8-1BA7-4CF3-B9EA-27D3535B8883}">
      <dgm:prSet/>
      <dgm:spPr/>
      <dgm:t>
        <a:bodyPr/>
        <a:lstStyle/>
        <a:p>
          <a:endParaRPr lang="en-US"/>
        </a:p>
      </dgm:t>
    </dgm:pt>
    <dgm:pt modelId="{801018E8-FB18-4C93-B778-8F0F7B353582}" type="sibTrans" cxnId="{0614E8B8-1BA7-4CF3-B9EA-27D3535B8883}">
      <dgm:prSet/>
      <dgm:spPr/>
      <dgm:t>
        <a:bodyPr/>
        <a:lstStyle/>
        <a:p>
          <a:endParaRPr lang="en-US"/>
        </a:p>
      </dgm:t>
    </dgm:pt>
    <dgm:pt modelId="{A7B71B50-CBA0-485A-90C8-ECDD7F2CD6F1}">
      <dgm:prSet/>
      <dgm:spPr/>
      <dgm:t>
        <a:bodyPr/>
        <a:lstStyle/>
        <a:p>
          <a:r>
            <a:rPr lang="en-US"/>
            <a:t>Avoid</a:t>
          </a:r>
        </a:p>
      </dgm:t>
    </dgm:pt>
    <dgm:pt modelId="{87CAA94C-9F15-4EB3-9B28-E86E75ACFD11}" type="parTrans" cxnId="{13CCA7CD-93DC-4903-B5C0-1E7C80C74466}">
      <dgm:prSet/>
      <dgm:spPr/>
      <dgm:t>
        <a:bodyPr/>
        <a:lstStyle/>
        <a:p>
          <a:endParaRPr lang="en-US"/>
        </a:p>
      </dgm:t>
    </dgm:pt>
    <dgm:pt modelId="{981FF522-911D-4071-B393-B07093240E73}" type="sibTrans" cxnId="{13CCA7CD-93DC-4903-B5C0-1E7C80C74466}">
      <dgm:prSet/>
      <dgm:spPr/>
      <dgm:t>
        <a:bodyPr/>
        <a:lstStyle/>
        <a:p>
          <a:endParaRPr lang="en-US"/>
        </a:p>
      </dgm:t>
    </dgm:pt>
    <dgm:pt modelId="{A4DE3926-BEB0-4A3B-8BBE-24C095D2D182}">
      <dgm:prSet/>
      <dgm:spPr/>
      <dgm:t>
        <a:bodyPr/>
        <a:lstStyle/>
        <a:p>
          <a:r>
            <a:rPr lang="en-US"/>
            <a:t>Avoid pulling or pushing the patient to move them.</a:t>
          </a:r>
        </a:p>
      </dgm:t>
    </dgm:pt>
    <dgm:pt modelId="{58AFD3C6-2AA2-48AB-8178-ED90FB337882}" type="parTrans" cxnId="{441143A2-FC9E-4A37-B9C2-1114548B789D}">
      <dgm:prSet/>
      <dgm:spPr/>
      <dgm:t>
        <a:bodyPr/>
        <a:lstStyle/>
        <a:p>
          <a:endParaRPr lang="en-US"/>
        </a:p>
      </dgm:t>
    </dgm:pt>
    <dgm:pt modelId="{3B72E655-4DDD-44D3-BBB7-B773E404426C}" type="sibTrans" cxnId="{441143A2-FC9E-4A37-B9C2-1114548B789D}">
      <dgm:prSet/>
      <dgm:spPr/>
      <dgm:t>
        <a:bodyPr/>
        <a:lstStyle/>
        <a:p>
          <a:endParaRPr lang="en-US"/>
        </a:p>
      </dgm:t>
    </dgm:pt>
    <dgm:pt modelId="{711E1CFB-F18A-4640-B2A1-963B39CF2217}">
      <dgm:prSet/>
      <dgm:spPr/>
      <dgm:t>
        <a:bodyPr/>
        <a:lstStyle/>
        <a:p>
          <a:r>
            <a:rPr lang="en-US"/>
            <a:t>Stand</a:t>
          </a:r>
        </a:p>
      </dgm:t>
    </dgm:pt>
    <dgm:pt modelId="{F299D3FC-E153-4ACB-ACDC-85C6094A3C82}" type="parTrans" cxnId="{26F499B2-027F-4680-B042-49F08295E322}">
      <dgm:prSet/>
      <dgm:spPr/>
      <dgm:t>
        <a:bodyPr/>
        <a:lstStyle/>
        <a:p>
          <a:endParaRPr lang="en-US"/>
        </a:p>
      </dgm:t>
    </dgm:pt>
    <dgm:pt modelId="{8890855B-660F-4095-9E2C-445806868F24}" type="sibTrans" cxnId="{26F499B2-027F-4680-B042-49F08295E322}">
      <dgm:prSet/>
      <dgm:spPr/>
      <dgm:t>
        <a:bodyPr/>
        <a:lstStyle/>
        <a:p>
          <a:endParaRPr lang="en-US"/>
        </a:p>
      </dgm:t>
    </dgm:pt>
    <dgm:pt modelId="{551B8ABD-4AB9-476B-96FA-7C34DD65AB42}">
      <dgm:prSet custT="1"/>
      <dgm:spPr/>
      <dgm:t>
        <a:bodyPr/>
        <a:lstStyle/>
        <a:p>
          <a:r>
            <a:rPr lang="en-US" sz="1700"/>
            <a:t>If manual support is needed, stand </a:t>
          </a:r>
          <a:r>
            <a:rPr lang="en-US" sz="1800" b="1"/>
            <a:t>beside</a:t>
          </a:r>
          <a:r>
            <a:rPr lang="en-US" sz="1700"/>
            <a:t> the patient—not in front—and support under the armpits rather than using their arms or hands.</a:t>
          </a:r>
        </a:p>
      </dgm:t>
    </dgm:pt>
    <dgm:pt modelId="{35FECB6C-6779-47F0-900E-9863C2796CFD}" type="parTrans" cxnId="{569CA03D-B18E-42DC-A7C3-0F1CC6176275}">
      <dgm:prSet/>
      <dgm:spPr/>
      <dgm:t>
        <a:bodyPr/>
        <a:lstStyle/>
        <a:p>
          <a:endParaRPr lang="en-US"/>
        </a:p>
      </dgm:t>
    </dgm:pt>
    <dgm:pt modelId="{42A6B78B-E206-40C1-9B9D-DD01BF9EF8AB}" type="sibTrans" cxnId="{569CA03D-B18E-42DC-A7C3-0F1CC6176275}">
      <dgm:prSet/>
      <dgm:spPr/>
      <dgm:t>
        <a:bodyPr/>
        <a:lstStyle/>
        <a:p>
          <a:endParaRPr lang="en-US"/>
        </a:p>
      </dgm:t>
    </dgm:pt>
    <dgm:pt modelId="{E5DE8884-C0D0-4B34-A1CF-C527F1CB23D3}" type="pres">
      <dgm:prSet presAssocID="{B3D6CF41-6640-471B-BE35-24ACE74C1125}" presName="Name0" presStyleCnt="0">
        <dgm:presLayoutVars>
          <dgm:dir/>
          <dgm:animLvl val="lvl"/>
          <dgm:resizeHandles val="exact"/>
        </dgm:presLayoutVars>
      </dgm:prSet>
      <dgm:spPr/>
    </dgm:pt>
    <dgm:pt modelId="{E7F47A38-B5D0-4A17-9B8A-8BF0BA55246C}" type="pres">
      <dgm:prSet presAssocID="{F3916EF2-AE31-4B97-865C-D55FC575C63C}" presName="composite" presStyleCnt="0"/>
      <dgm:spPr/>
    </dgm:pt>
    <dgm:pt modelId="{65139991-277F-48FF-81B5-74023EB7CB63}" type="pres">
      <dgm:prSet presAssocID="{F3916EF2-AE31-4B97-865C-D55FC575C63C}" presName="parTx" presStyleLbl="alignNode1" presStyleIdx="0" presStyleCnt="3">
        <dgm:presLayoutVars>
          <dgm:chMax val="0"/>
          <dgm:chPref val="0"/>
        </dgm:presLayoutVars>
      </dgm:prSet>
      <dgm:spPr/>
    </dgm:pt>
    <dgm:pt modelId="{814210AB-E691-4B6F-A8E1-7646DE808F60}" type="pres">
      <dgm:prSet presAssocID="{F3916EF2-AE31-4B97-865C-D55FC575C63C}" presName="desTx" presStyleLbl="alignAccFollowNode1" presStyleIdx="0" presStyleCnt="3">
        <dgm:presLayoutVars/>
      </dgm:prSet>
      <dgm:spPr/>
    </dgm:pt>
    <dgm:pt modelId="{A7CD1C77-4271-4E4B-9649-A2268C82BDD8}" type="pres">
      <dgm:prSet presAssocID="{BDF52F6A-12B4-488C-8284-86F5498341E6}" presName="space" presStyleCnt="0"/>
      <dgm:spPr/>
    </dgm:pt>
    <dgm:pt modelId="{A8758BD1-E691-475A-9497-2A8AB9E4F304}" type="pres">
      <dgm:prSet presAssocID="{A7B71B50-CBA0-485A-90C8-ECDD7F2CD6F1}" presName="composite" presStyleCnt="0"/>
      <dgm:spPr/>
    </dgm:pt>
    <dgm:pt modelId="{CB11E20B-1656-4D63-A7A2-7F4F59CFBA8B}" type="pres">
      <dgm:prSet presAssocID="{A7B71B50-CBA0-485A-90C8-ECDD7F2CD6F1}" presName="parTx" presStyleLbl="alignNode1" presStyleIdx="1" presStyleCnt="3">
        <dgm:presLayoutVars>
          <dgm:chMax val="0"/>
          <dgm:chPref val="0"/>
        </dgm:presLayoutVars>
      </dgm:prSet>
      <dgm:spPr/>
    </dgm:pt>
    <dgm:pt modelId="{6309E4AC-EC3E-483E-854D-2EEB30F0A051}" type="pres">
      <dgm:prSet presAssocID="{A7B71B50-CBA0-485A-90C8-ECDD7F2CD6F1}" presName="desTx" presStyleLbl="alignAccFollowNode1" presStyleIdx="1" presStyleCnt="3">
        <dgm:presLayoutVars/>
      </dgm:prSet>
      <dgm:spPr/>
    </dgm:pt>
    <dgm:pt modelId="{11DB9309-DA23-439C-B44C-EB38D8661654}" type="pres">
      <dgm:prSet presAssocID="{981FF522-911D-4071-B393-B07093240E73}" presName="space" presStyleCnt="0"/>
      <dgm:spPr/>
    </dgm:pt>
    <dgm:pt modelId="{66265DBA-03C3-48BE-9D8F-CA8F610A8A61}" type="pres">
      <dgm:prSet presAssocID="{711E1CFB-F18A-4640-B2A1-963B39CF2217}" presName="composite" presStyleCnt="0"/>
      <dgm:spPr/>
    </dgm:pt>
    <dgm:pt modelId="{042B007E-B74D-42F9-A9EF-731AC52703ED}" type="pres">
      <dgm:prSet presAssocID="{711E1CFB-F18A-4640-B2A1-963B39CF2217}" presName="parTx" presStyleLbl="alignNode1" presStyleIdx="2" presStyleCnt="3">
        <dgm:presLayoutVars>
          <dgm:chMax val="0"/>
          <dgm:chPref val="0"/>
        </dgm:presLayoutVars>
      </dgm:prSet>
      <dgm:spPr/>
    </dgm:pt>
    <dgm:pt modelId="{296436DA-0BB3-4823-8791-57096C9E3F94}" type="pres">
      <dgm:prSet presAssocID="{711E1CFB-F18A-4640-B2A1-963B39CF2217}" presName="desTx" presStyleLbl="alignAccFollowNode1" presStyleIdx="2" presStyleCnt="3">
        <dgm:presLayoutVars/>
      </dgm:prSet>
      <dgm:spPr/>
    </dgm:pt>
  </dgm:ptLst>
  <dgm:cxnLst>
    <dgm:cxn modelId="{FE3E5F18-F76B-4567-80D3-9D0C8F90EF21}" type="presOf" srcId="{711E1CFB-F18A-4640-B2A1-963B39CF2217}" destId="{042B007E-B74D-42F9-A9EF-731AC52703ED}" srcOrd="0" destOrd="0" presId="urn:microsoft.com/office/officeart/2016/7/layout/HorizontalActionList"/>
    <dgm:cxn modelId="{20687C1D-54DA-467E-ACC1-F0C0A8C314C7}" type="presOf" srcId="{74CEB3FB-126B-4568-B931-6877A03A9AB0}" destId="{814210AB-E691-4B6F-A8E1-7646DE808F60}" srcOrd="0" destOrd="0" presId="urn:microsoft.com/office/officeart/2016/7/layout/HorizontalActionList"/>
    <dgm:cxn modelId="{1AB04326-5FD9-429F-9ED8-502A70D3A66C}" type="presOf" srcId="{B3D6CF41-6640-471B-BE35-24ACE74C1125}" destId="{E5DE8884-C0D0-4B34-A1CF-C527F1CB23D3}" srcOrd="0" destOrd="0" presId="urn:microsoft.com/office/officeart/2016/7/layout/HorizontalActionList"/>
    <dgm:cxn modelId="{E8A25439-69A9-4E2C-8381-0553073EEF8F}" type="presOf" srcId="{A4DE3926-BEB0-4A3B-8BBE-24C095D2D182}" destId="{6309E4AC-EC3E-483E-854D-2EEB30F0A051}" srcOrd="0" destOrd="0" presId="urn:microsoft.com/office/officeart/2016/7/layout/HorizontalActionList"/>
    <dgm:cxn modelId="{569CA03D-B18E-42DC-A7C3-0F1CC6176275}" srcId="{711E1CFB-F18A-4640-B2A1-963B39CF2217}" destId="{551B8ABD-4AB9-476B-96FA-7C34DD65AB42}" srcOrd="0" destOrd="0" parTransId="{35FECB6C-6779-47F0-900E-9863C2796CFD}" sibTransId="{42A6B78B-E206-40C1-9B9D-DD01BF9EF8AB}"/>
    <dgm:cxn modelId="{E7044F5D-26D6-4ABC-A973-19FF67A4EB75}" type="presOf" srcId="{A7B71B50-CBA0-485A-90C8-ECDD7F2CD6F1}" destId="{CB11E20B-1656-4D63-A7A2-7F4F59CFBA8B}" srcOrd="0" destOrd="0" presId="urn:microsoft.com/office/officeart/2016/7/layout/HorizontalActionList"/>
    <dgm:cxn modelId="{CD4C606B-BABE-4F21-BAFC-52570E92E91C}" type="presOf" srcId="{F3916EF2-AE31-4B97-865C-D55FC575C63C}" destId="{65139991-277F-48FF-81B5-74023EB7CB63}" srcOrd="0" destOrd="0" presId="urn:microsoft.com/office/officeart/2016/7/layout/HorizontalActionList"/>
    <dgm:cxn modelId="{86FD9792-8AF4-4117-8E3C-7628A0311629}" srcId="{B3D6CF41-6640-471B-BE35-24ACE74C1125}" destId="{F3916EF2-AE31-4B97-865C-D55FC575C63C}" srcOrd="0" destOrd="0" parTransId="{DE29F100-DD2B-4900-BE29-999748A50C8D}" sibTransId="{BDF52F6A-12B4-488C-8284-86F5498341E6}"/>
    <dgm:cxn modelId="{441143A2-FC9E-4A37-B9C2-1114548B789D}" srcId="{A7B71B50-CBA0-485A-90C8-ECDD7F2CD6F1}" destId="{A4DE3926-BEB0-4A3B-8BBE-24C095D2D182}" srcOrd="0" destOrd="0" parTransId="{58AFD3C6-2AA2-48AB-8178-ED90FB337882}" sibTransId="{3B72E655-4DDD-44D3-BBB7-B773E404426C}"/>
    <dgm:cxn modelId="{26F499B2-027F-4680-B042-49F08295E322}" srcId="{B3D6CF41-6640-471B-BE35-24ACE74C1125}" destId="{711E1CFB-F18A-4640-B2A1-963B39CF2217}" srcOrd="2" destOrd="0" parTransId="{F299D3FC-E153-4ACB-ACDC-85C6094A3C82}" sibTransId="{8890855B-660F-4095-9E2C-445806868F24}"/>
    <dgm:cxn modelId="{0614E8B8-1BA7-4CF3-B9EA-27D3535B8883}" srcId="{F3916EF2-AE31-4B97-865C-D55FC575C63C}" destId="{74CEB3FB-126B-4568-B931-6877A03A9AB0}" srcOrd="0" destOrd="0" parTransId="{79CE2A76-B6F2-4240-BDD8-1E8CC2E2F1E7}" sibTransId="{801018E8-FB18-4C93-B778-8F0F7B353582}"/>
    <dgm:cxn modelId="{13CCA7CD-93DC-4903-B5C0-1E7C80C74466}" srcId="{B3D6CF41-6640-471B-BE35-24ACE74C1125}" destId="{A7B71B50-CBA0-485A-90C8-ECDD7F2CD6F1}" srcOrd="1" destOrd="0" parTransId="{87CAA94C-9F15-4EB3-9B28-E86E75ACFD11}" sibTransId="{981FF522-911D-4071-B393-B07093240E73}"/>
    <dgm:cxn modelId="{24AB0EF4-A481-4083-9FAA-2997C0DFC1BC}" type="presOf" srcId="{551B8ABD-4AB9-476B-96FA-7C34DD65AB42}" destId="{296436DA-0BB3-4823-8791-57096C9E3F94}" srcOrd="0" destOrd="0" presId="urn:microsoft.com/office/officeart/2016/7/layout/HorizontalActionList"/>
    <dgm:cxn modelId="{2D560AF9-FC92-425F-AE4B-4A983EDCD2AF}" type="presParOf" srcId="{E5DE8884-C0D0-4B34-A1CF-C527F1CB23D3}" destId="{E7F47A38-B5D0-4A17-9B8A-8BF0BA55246C}" srcOrd="0" destOrd="0" presId="urn:microsoft.com/office/officeart/2016/7/layout/HorizontalActionList"/>
    <dgm:cxn modelId="{C5A92C44-14C6-4FF0-B39E-E4D2C493EBD3}" type="presParOf" srcId="{E7F47A38-B5D0-4A17-9B8A-8BF0BA55246C}" destId="{65139991-277F-48FF-81B5-74023EB7CB63}" srcOrd="0" destOrd="0" presId="urn:microsoft.com/office/officeart/2016/7/layout/HorizontalActionList"/>
    <dgm:cxn modelId="{91EB5846-2A74-4AC7-BECF-C5F6A7AB95CB}" type="presParOf" srcId="{E7F47A38-B5D0-4A17-9B8A-8BF0BA55246C}" destId="{814210AB-E691-4B6F-A8E1-7646DE808F60}" srcOrd="1" destOrd="0" presId="urn:microsoft.com/office/officeart/2016/7/layout/HorizontalActionList"/>
    <dgm:cxn modelId="{D9C47AA1-E084-4FDC-945B-C9AA82FEA5AA}" type="presParOf" srcId="{E5DE8884-C0D0-4B34-A1CF-C527F1CB23D3}" destId="{A7CD1C77-4271-4E4B-9649-A2268C82BDD8}" srcOrd="1" destOrd="0" presId="urn:microsoft.com/office/officeart/2016/7/layout/HorizontalActionList"/>
    <dgm:cxn modelId="{A8F80173-CFE7-4F94-A10C-9177653EE76F}" type="presParOf" srcId="{E5DE8884-C0D0-4B34-A1CF-C527F1CB23D3}" destId="{A8758BD1-E691-475A-9497-2A8AB9E4F304}" srcOrd="2" destOrd="0" presId="urn:microsoft.com/office/officeart/2016/7/layout/HorizontalActionList"/>
    <dgm:cxn modelId="{7923C10D-BD88-469E-90AA-851FBECF11B2}" type="presParOf" srcId="{A8758BD1-E691-475A-9497-2A8AB9E4F304}" destId="{CB11E20B-1656-4D63-A7A2-7F4F59CFBA8B}" srcOrd="0" destOrd="0" presId="urn:microsoft.com/office/officeart/2016/7/layout/HorizontalActionList"/>
    <dgm:cxn modelId="{61908420-32DD-42BD-89A0-670A715AD951}" type="presParOf" srcId="{A8758BD1-E691-475A-9497-2A8AB9E4F304}" destId="{6309E4AC-EC3E-483E-854D-2EEB30F0A051}" srcOrd="1" destOrd="0" presId="urn:microsoft.com/office/officeart/2016/7/layout/HorizontalActionList"/>
    <dgm:cxn modelId="{5C9F6D46-FF75-48EB-BFBF-DABFF691051B}" type="presParOf" srcId="{E5DE8884-C0D0-4B34-A1CF-C527F1CB23D3}" destId="{11DB9309-DA23-439C-B44C-EB38D8661654}" srcOrd="3" destOrd="0" presId="urn:microsoft.com/office/officeart/2016/7/layout/HorizontalActionList"/>
    <dgm:cxn modelId="{E12ECE36-9CBC-43DF-B426-B141930E5F56}" type="presParOf" srcId="{E5DE8884-C0D0-4B34-A1CF-C527F1CB23D3}" destId="{66265DBA-03C3-48BE-9D8F-CA8F610A8A61}" srcOrd="4" destOrd="0" presId="urn:microsoft.com/office/officeart/2016/7/layout/HorizontalActionList"/>
    <dgm:cxn modelId="{58E70AFD-DF7C-40D7-819B-2E35BF2BEE28}" type="presParOf" srcId="{66265DBA-03C3-48BE-9D8F-CA8F610A8A61}" destId="{042B007E-B74D-42F9-A9EF-731AC52703ED}" srcOrd="0" destOrd="0" presId="urn:microsoft.com/office/officeart/2016/7/layout/HorizontalActionList"/>
    <dgm:cxn modelId="{DD96F3BD-9B01-46EB-B3FF-C437B24B254C}" type="presParOf" srcId="{66265DBA-03C3-48BE-9D8F-CA8F610A8A61}" destId="{296436DA-0BB3-4823-8791-57096C9E3F94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3690D-87C9-4F0D-9E82-90372B94350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47FAC5-7289-47D7-A9F0-0B2224B3DE23}">
      <dgm:prSet/>
      <dgm:spPr/>
      <dgm:t>
        <a:bodyPr/>
        <a:lstStyle/>
        <a:p>
          <a:r>
            <a:rPr lang="en-US"/>
            <a:t>Suggest</a:t>
          </a:r>
        </a:p>
      </dgm:t>
    </dgm:pt>
    <dgm:pt modelId="{1DC2851E-66CC-41ED-AD12-F7D06EF4FF9E}" type="parTrans" cxnId="{C95465C1-CC6A-454A-9691-768554BF0568}">
      <dgm:prSet/>
      <dgm:spPr/>
      <dgm:t>
        <a:bodyPr/>
        <a:lstStyle/>
        <a:p>
          <a:endParaRPr lang="en-US"/>
        </a:p>
      </dgm:t>
    </dgm:pt>
    <dgm:pt modelId="{3A2FD764-E876-4AC0-A409-ED4AD655B423}" type="sibTrans" cxnId="{C95465C1-CC6A-454A-9691-768554BF0568}">
      <dgm:prSet/>
      <dgm:spPr/>
      <dgm:t>
        <a:bodyPr/>
        <a:lstStyle/>
        <a:p>
          <a:endParaRPr lang="en-US"/>
        </a:p>
      </dgm:t>
    </dgm:pt>
    <dgm:pt modelId="{2A7FA9B7-50D4-418A-B74A-6B8AF30D22C4}">
      <dgm:prSet/>
      <dgm:spPr/>
      <dgm:t>
        <a:bodyPr/>
        <a:lstStyle/>
        <a:p>
          <a:r>
            <a:rPr lang="en-US"/>
            <a:t>Suggest a nearby restroom</a:t>
          </a:r>
        </a:p>
      </dgm:t>
    </dgm:pt>
    <dgm:pt modelId="{50F0BC74-FE07-43AD-8FA1-96B7C04BFC6A}" type="parTrans" cxnId="{81DEC70C-C56C-4E79-877B-33D66ACEA8B9}">
      <dgm:prSet/>
      <dgm:spPr/>
      <dgm:t>
        <a:bodyPr/>
        <a:lstStyle/>
        <a:p>
          <a:endParaRPr lang="en-US"/>
        </a:p>
      </dgm:t>
    </dgm:pt>
    <dgm:pt modelId="{FDC14166-9864-4105-B54F-42050C4EE553}" type="sibTrans" cxnId="{81DEC70C-C56C-4E79-877B-33D66ACEA8B9}">
      <dgm:prSet/>
      <dgm:spPr/>
      <dgm:t>
        <a:bodyPr/>
        <a:lstStyle/>
        <a:p>
          <a:endParaRPr lang="en-US"/>
        </a:p>
      </dgm:t>
    </dgm:pt>
    <dgm:pt modelId="{87D366D3-E4FC-4C3D-B1B3-E95DE412EBB2}">
      <dgm:prSet/>
      <dgm:spPr/>
      <dgm:t>
        <a:bodyPr/>
        <a:lstStyle/>
        <a:p>
          <a:r>
            <a:rPr lang="en-US"/>
            <a:t>Offer</a:t>
          </a:r>
        </a:p>
      </dgm:t>
    </dgm:pt>
    <dgm:pt modelId="{2A911370-6458-49B0-BA14-267CF6929BC4}" type="parTrans" cxnId="{D6468129-748F-4191-BD00-CA69289F7ED8}">
      <dgm:prSet/>
      <dgm:spPr/>
      <dgm:t>
        <a:bodyPr/>
        <a:lstStyle/>
        <a:p>
          <a:endParaRPr lang="en-US"/>
        </a:p>
      </dgm:t>
    </dgm:pt>
    <dgm:pt modelId="{9A9C3275-8150-4A2F-AF68-1BB06D034A36}" type="sibTrans" cxnId="{D6468129-748F-4191-BD00-CA69289F7ED8}">
      <dgm:prSet/>
      <dgm:spPr/>
      <dgm:t>
        <a:bodyPr/>
        <a:lstStyle/>
        <a:p>
          <a:endParaRPr lang="en-US"/>
        </a:p>
      </dgm:t>
    </dgm:pt>
    <dgm:pt modelId="{F29F0CD0-D57B-4C80-AF54-887052E002B2}">
      <dgm:prSet/>
      <dgm:spPr/>
      <dgm:t>
        <a:bodyPr/>
        <a:lstStyle/>
        <a:p>
          <a:r>
            <a:rPr lang="en-US"/>
            <a:t>Offer help walking to or from the restroomSuggest using a wheelchair</a:t>
          </a:r>
        </a:p>
      </dgm:t>
    </dgm:pt>
    <dgm:pt modelId="{4FF26932-615A-4CB1-A117-09267265E5F8}" type="parTrans" cxnId="{4F52020B-77D0-4C5D-834C-9C4D1B716D09}">
      <dgm:prSet/>
      <dgm:spPr/>
      <dgm:t>
        <a:bodyPr/>
        <a:lstStyle/>
        <a:p>
          <a:endParaRPr lang="en-US"/>
        </a:p>
      </dgm:t>
    </dgm:pt>
    <dgm:pt modelId="{E9E52DCD-7AC5-4D88-A9E9-C47AF05E11C8}" type="sibTrans" cxnId="{4F52020B-77D0-4C5D-834C-9C4D1B716D09}">
      <dgm:prSet/>
      <dgm:spPr/>
      <dgm:t>
        <a:bodyPr/>
        <a:lstStyle/>
        <a:p>
          <a:endParaRPr lang="en-US"/>
        </a:p>
      </dgm:t>
    </dgm:pt>
    <dgm:pt modelId="{A2BAE1F6-0D9F-426D-B74E-4D8BB56BDE77}">
      <dgm:prSet/>
      <dgm:spPr/>
      <dgm:t>
        <a:bodyPr/>
        <a:lstStyle/>
        <a:p>
          <a:r>
            <a:rPr lang="en-US"/>
            <a:t>Seek</a:t>
          </a:r>
        </a:p>
      </dgm:t>
    </dgm:pt>
    <dgm:pt modelId="{EC950711-D090-43F6-9523-E64A401FAD5E}" type="parTrans" cxnId="{8A7C6CA0-531C-43D2-8CEF-229F395DD2CD}">
      <dgm:prSet/>
      <dgm:spPr/>
      <dgm:t>
        <a:bodyPr/>
        <a:lstStyle/>
        <a:p>
          <a:endParaRPr lang="en-US"/>
        </a:p>
      </dgm:t>
    </dgm:pt>
    <dgm:pt modelId="{329C32B9-A3A8-4CB6-8F8A-75240E364444}" type="sibTrans" cxnId="{8A7C6CA0-531C-43D2-8CEF-229F395DD2CD}">
      <dgm:prSet/>
      <dgm:spPr/>
      <dgm:t>
        <a:bodyPr/>
        <a:lstStyle/>
        <a:p>
          <a:endParaRPr lang="en-US"/>
        </a:p>
      </dgm:t>
    </dgm:pt>
    <dgm:pt modelId="{481A020F-B24E-4216-85B2-2E9F70CC6874}">
      <dgm:prSet/>
      <dgm:spPr/>
      <dgm:t>
        <a:bodyPr/>
        <a:lstStyle/>
        <a:p>
          <a:r>
            <a:rPr lang="en-US"/>
            <a:t>Seek clinical support if assistance is needed in the restroom</a:t>
          </a:r>
        </a:p>
      </dgm:t>
    </dgm:pt>
    <dgm:pt modelId="{C61C7A24-9F98-42EE-ABBC-A88CA045C5F9}" type="parTrans" cxnId="{A47E8C7B-39DF-4455-BAF7-01C3BD9DA6A3}">
      <dgm:prSet/>
      <dgm:spPr/>
      <dgm:t>
        <a:bodyPr/>
        <a:lstStyle/>
        <a:p>
          <a:endParaRPr lang="en-US"/>
        </a:p>
      </dgm:t>
    </dgm:pt>
    <dgm:pt modelId="{4022165B-9B2A-446E-82E4-187A5A33E610}" type="sibTrans" cxnId="{A47E8C7B-39DF-4455-BAF7-01C3BD9DA6A3}">
      <dgm:prSet/>
      <dgm:spPr/>
      <dgm:t>
        <a:bodyPr/>
        <a:lstStyle/>
        <a:p>
          <a:endParaRPr lang="en-US"/>
        </a:p>
      </dgm:t>
    </dgm:pt>
    <dgm:pt modelId="{2C873AF2-6CE8-4C9D-B018-586A0D8346E1}">
      <dgm:prSet/>
      <dgm:spPr/>
      <dgm:t>
        <a:bodyPr/>
        <a:lstStyle/>
        <a:p>
          <a:r>
            <a:rPr lang="en-US"/>
            <a:t>Explain</a:t>
          </a:r>
        </a:p>
      </dgm:t>
    </dgm:pt>
    <dgm:pt modelId="{1DDF0781-EC97-49F0-BDFB-0ECF2E77545B}" type="parTrans" cxnId="{A4458C5F-8843-42A5-9DE8-52478AF5AA54}">
      <dgm:prSet/>
      <dgm:spPr/>
      <dgm:t>
        <a:bodyPr/>
        <a:lstStyle/>
        <a:p>
          <a:endParaRPr lang="en-US"/>
        </a:p>
      </dgm:t>
    </dgm:pt>
    <dgm:pt modelId="{5876AA51-94F2-4B45-93A6-834000D242F9}" type="sibTrans" cxnId="{A4458C5F-8843-42A5-9DE8-52478AF5AA54}">
      <dgm:prSet/>
      <dgm:spPr/>
      <dgm:t>
        <a:bodyPr/>
        <a:lstStyle/>
        <a:p>
          <a:endParaRPr lang="en-US"/>
        </a:p>
      </dgm:t>
    </dgm:pt>
    <dgm:pt modelId="{13BE8D50-7769-4C28-BBB9-7470E232A4C6}">
      <dgm:prSet/>
      <dgm:spPr/>
      <dgm:t>
        <a:bodyPr/>
        <a:lstStyle/>
        <a:p>
          <a:r>
            <a:rPr lang="en-US"/>
            <a:t>Briefly explain how to use the restroom alarm</a:t>
          </a:r>
        </a:p>
      </dgm:t>
    </dgm:pt>
    <dgm:pt modelId="{B8A11B4C-796D-476B-9D17-44349ADC2308}" type="parTrans" cxnId="{7CD44C54-A839-4F2C-89F8-63CD71899EFD}">
      <dgm:prSet/>
      <dgm:spPr/>
      <dgm:t>
        <a:bodyPr/>
        <a:lstStyle/>
        <a:p>
          <a:endParaRPr lang="en-US"/>
        </a:p>
      </dgm:t>
    </dgm:pt>
    <dgm:pt modelId="{84469CE6-28DA-4379-A7B1-D035EBF28720}" type="sibTrans" cxnId="{7CD44C54-A839-4F2C-89F8-63CD71899EFD}">
      <dgm:prSet/>
      <dgm:spPr/>
      <dgm:t>
        <a:bodyPr/>
        <a:lstStyle/>
        <a:p>
          <a:endParaRPr lang="en-US"/>
        </a:p>
      </dgm:t>
    </dgm:pt>
    <dgm:pt modelId="{9AD0C5C5-A992-46A4-949B-27E0BF739726}" type="pres">
      <dgm:prSet presAssocID="{AEF3690D-87C9-4F0D-9E82-90372B943506}" presName="Name0" presStyleCnt="0">
        <dgm:presLayoutVars>
          <dgm:dir/>
          <dgm:animLvl val="lvl"/>
          <dgm:resizeHandles val="exact"/>
        </dgm:presLayoutVars>
      </dgm:prSet>
      <dgm:spPr/>
    </dgm:pt>
    <dgm:pt modelId="{F6E7D6AB-350D-4BFC-9717-3BF194A7E2F4}" type="pres">
      <dgm:prSet presAssocID="{6347FAC5-7289-47D7-A9F0-0B2224B3DE23}" presName="linNode" presStyleCnt="0"/>
      <dgm:spPr/>
    </dgm:pt>
    <dgm:pt modelId="{EF23B925-1D6B-4391-90A6-C8E384B24083}" type="pres">
      <dgm:prSet presAssocID="{6347FAC5-7289-47D7-A9F0-0B2224B3DE23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D6A58242-A39A-4C19-B14C-3A526B36F689}" type="pres">
      <dgm:prSet presAssocID="{6347FAC5-7289-47D7-A9F0-0B2224B3DE23}" presName="descendantText" presStyleLbl="alignNode1" presStyleIdx="0" presStyleCnt="4">
        <dgm:presLayoutVars>
          <dgm:bulletEnabled/>
        </dgm:presLayoutVars>
      </dgm:prSet>
      <dgm:spPr/>
    </dgm:pt>
    <dgm:pt modelId="{206A6E7B-9C2A-465E-B3BF-AC8B84DD7B2C}" type="pres">
      <dgm:prSet presAssocID="{3A2FD764-E876-4AC0-A409-ED4AD655B423}" presName="sp" presStyleCnt="0"/>
      <dgm:spPr/>
    </dgm:pt>
    <dgm:pt modelId="{D4462883-E2FE-4448-8523-9CA4580C8C78}" type="pres">
      <dgm:prSet presAssocID="{87D366D3-E4FC-4C3D-B1B3-E95DE412EBB2}" presName="linNode" presStyleCnt="0"/>
      <dgm:spPr/>
    </dgm:pt>
    <dgm:pt modelId="{992E808F-DAA3-4A0C-9969-D0044D6AB106}" type="pres">
      <dgm:prSet presAssocID="{87D366D3-E4FC-4C3D-B1B3-E95DE412EBB2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DEC6C432-27B9-436A-B556-354A585315D3}" type="pres">
      <dgm:prSet presAssocID="{87D366D3-E4FC-4C3D-B1B3-E95DE412EBB2}" presName="descendantText" presStyleLbl="alignNode1" presStyleIdx="1" presStyleCnt="4">
        <dgm:presLayoutVars>
          <dgm:bulletEnabled/>
        </dgm:presLayoutVars>
      </dgm:prSet>
      <dgm:spPr/>
    </dgm:pt>
    <dgm:pt modelId="{E97E00EF-72CC-4264-A7C1-497F1D21673E}" type="pres">
      <dgm:prSet presAssocID="{9A9C3275-8150-4A2F-AF68-1BB06D034A36}" presName="sp" presStyleCnt="0"/>
      <dgm:spPr/>
    </dgm:pt>
    <dgm:pt modelId="{62D56689-02D3-4CD5-A19D-70B32A24D54B}" type="pres">
      <dgm:prSet presAssocID="{A2BAE1F6-0D9F-426D-B74E-4D8BB56BDE77}" presName="linNode" presStyleCnt="0"/>
      <dgm:spPr/>
    </dgm:pt>
    <dgm:pt modelId="{B97372C8-9353-418B-BE2E-9FAA5F78161D}" type="pres">
      <dgm:prSet presAssocID="{A2BAE1F6-0D9F-426D-B74E-4D8BB56BDE77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AC4E9FCE-59C2-4DE1-9145-4D695658438A}" type="pres">
      <dgm:prSet presAssocID="{A2BAE1F6-0D9F-426D-B74E-4D8BB56BDE77}" presName="descendantText" presStyleLbl="alignNode1" presStyleIdx="2" presStyleCnt="4">
        <dgm:presLayoutVars>
          <dgm:bulletEnabled/>
        </dgm:presLayoutVars>
      </dgm:prSet>
      <dgm:spPr/>
    </dgm:pt>
    <dgm:pt modelId="{E0EF36EE-B0CA-4CB5-843C-92299AE8D6D4}" type="pres">
      <dgm:prSet presAssocID="{329C32B9-A3A8-4CB6-8F8A-75240E364444}" presName="sp" presStyleCnt="0"/>
      <dgm:spPr/>
    </dgm:pt>
    <dgm:pt modelId="{2560ED3D-5A48-4CA4-9CF5-2B6972F2E665}" type="pres">
      <dgm:prSet presAssocID="{2C873AF2-6CE8-4C9D-B018-586A0D8346E1}" presName="linNode" presStyleCnt="0"/>
      <dgm:spPr/>
    </dgm:pt>
    <dgm:pt modelId="{973BC8C7-A0EA-4D89-8970-BA8DC95C97C7}" type="pres">
      <dgm:prSet presAssocID="{2C873AF2-6CE8-4C9D-B018-586A0D8346E1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E1945BEF-92AB-4243-B2BE-B5F4647A0AB1}" type="pres">
      <dgm:prSet presAssocID="{2C873AF2-6CE8-4C9D-B018-586A0D8346E1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DFCFF804-EED2-430A-A632-2F9B01F9E33B}" type="presOf" srcId="{6347FAC5-7289-47D7-A9F0-0B2224B3DE23}" destId="{EF23B925-1D6B-4391-90A6-C8E384B24083}" srcOrd="0" destOrd="0" presId="urn:microsoft.com/office/officeart/2016/7/layout/VerticalHollowActionList"/>
    <dgm:cxn modelId="{5695FE04-8A90-4831-8F1B-15980C1955E0}" type="presOf" srcId="{2C873AF2-6CE8-4C9D-B018-586A0D8346E1}" destId="{973BC8C7-A0EA-4D89-8970-BA8DC95C97C7}" srcOrd="0" destOrd="0" presId="urn:microsoft.com/office/officeart/2016/7/layout/VerticalHollowActionList"/>
    <dgm:cxn modelId="{4F52020B-77D0-4C5D-834C-9C4D1B716D09}" srcId="{87D366D3-E4FC-4C3D-B1B3-E95DE412EBB2}" destId="{F29F0CD0-D57B-4C80-AF54-887052E002B2}" srcOrd="0" destOrd="0" parTransId="{4FF26932-615A-4CB1-A117-09267265E5F8}" sibTransId="{E9E52DCD-7AC5-4D88-A9E9-C47AF05E11C8}"/>
    <dgm:cxn modelId="{81DEC70C-C56C-4E79-877B-33D66ACEA8B9}" srcId="{6347FAC5-7289-47D7-A9F0-0B2224B3DE23}" destId="{2A7FA9B7-50D4-418A-B74A-6B8AF30D22C4}" srcOrd="0" destOrd="0" parTransId="{50F0BC74-FE07-43AD-8FA1-96B7C04BFC6A}" sibTransId="{FDC14166-9864-4105-B54F-42050C4EE553}"/>
    <dgm:cxn modelId="{13A04E13-E4D8-45E0-869E-E447C948311A}" type="presOf" srcId="{2A7FA9B7-50D4-418A-B74A-6B8AF30D22C4}" destId="{D6A58242-A39A-4C19-B14C-3A526B36F689}" srcOrd="0" destOrd="0" presId="urn:microsoft.com/office/officeart/2016/7/layout/VerticalHollowActionList"/>
    <dgm:cxn modelId="{F0F41A1D-4DFF-4BA6-A194-BD06A1252C2C}" type="presOf" srcId="{87D366D3-E4FC-4C3D-B1B3-E95DE412EBB2}" destId="{992E808F-DAA3-4A0C-9969-D0044D6AB106}" srcOrd="0" destOrd="0" presId="urn:microsoft.com/office/officeart/2016/7/layout/VerticalHollowActionList"/>
    <dgm:cxn modelId="{6925FB1E-B590-44A1-A2BF-6EDAC640F530}" type="presOf" srcId="{F29F0CD0-D57B-4C80-AF54-887052E002B2}" destId="{DEC6C432-27B9-436A-B556-354A585315D3}" srcOrd="0" destOrd="0" presId="urn:microsoft.com/office/officeart/2016/7/layout/VerticalHollowActionList"/>
    <dgm:cxn modelId="{D6468129-748F-4191-BD00-CA69289F7ED8}" srcId="{AEF3690D-87C9-4F0D-9E82-90372B943506}" destId="{87D366D3-E4FC-4C3D-B1B3-E95DE412EBB2}" srcOrd="1" destOrd="0" parTransId="{2A911370-6458-49B0-BA14-267CF6929BC4}" sibTransId="{9A9C3275-8150-4A2F-AF68-1BB06D034A36}"/>
    <dgm:cxn modelId="{C1E1D25C-2772-450E-96A4-F66FCD7917CF}" type="presOf" srcId="{A2BAE1F6-0D9F-426D-B74E-4D8BB56BDE77}" destId="{B97372C8-9353-418B-BE2E-9FAA5F78161D}" srcOrd="0" destOrd="0" presId="urn:microsoft.com/office/officeart/2016/7/layout/VerticalHollowActionList"/>
    <dgm:cxn modelId="{3A25ED5D-6319-4D1A-B561-9F6F45593093}" type="presOf" srcId="{481A020F-B24E-4216-85B2-2E9F70CC6874}" destId="{AC4E9FCE-59C2-4DE1-9145-4D695658438A}" srcOrd="0" destOrd="0" presId="urn:microsoft.com/office/officeart/2016/7/layout/VerticalHollowActionList"/>
    <dgm:cxn modelId="{A4458C5F-8843-42A5-9DE8-52478AF5AA54}" srcId="{AEF3690D-87C9-4F0D-9E82-90372B943506}" destId="{2C873AF2-6CE8-4C9D-B018-586A0D8346E1}" srcOrd="3" destOrd="0" parTransId="{1DDF0781-EC97-49F0-BDFB-0ECF2E77545B}" sibTransId="{5876AA51-94F2-4B45-93A6-834000D242F9}"/>
    <dgm:cxn modelId="{32969746-1989-4487-A6A7-022B573861F6}" type="presOf" srcId="{AEF3690D-87C9-4F0D-9E82-90372B943506}" destId="{9AD0C5C5-A992-46A4-949B-27E0BF739726}" srcOrd="0" destOrd="0" presId="urn:microsoft.com/office/officeart/2016/7/layout/VerticalHollowActionList"/>
    <dgm:cxn modelId="{EE7CD468-C75F-43AD-881E-F1AAF977EAAC}" type="presOf" srcId="{13BE8D50-7769-4C28-BBB9-7470E232A4C6}" destId="{E1945BEF-92AB-4243-B2BE-B5F4647A0AB1}" srcOrd="0" destOrd="0" presId="urn:microsoft.com/office/officeart/2016/7/layout/VerticalHollowActionList"/>
    <dgm:cxn modelId="{7CD44C54-A839-4F2C-89F8-63CD71899EFD}" srcId="{2C873AF2-6CE8-4C9D-B018-586A0D8346E1}" destId="{13BE8D50-7769-4C28-BBB9-7470E232A4C6}" srcOrd="0" destOrd="0" parTransId="{B8A11B4C-796D-476B-9D17-44349ADC2308}" sibTransId="{84469CE6-28DA-4379-A7B1-D035EBF28720}"/>
    <dgm:cxn modelId="{A47E8C7B-39DF-4455-BAF7-01C3BD9DA6A3}" srcId="{A2BAE1F6-0D9F-426D-B74E-4D8BB56BDE77}" destId="{481A020F-B24E-4216-85B2-2E9F70CC6874}" srcOrd="0" destOrd="0" parTransId="{C61C7A24-9F98-42EE-ABBC-A88CA045C5F9}" sibTransId="{4022165B-9B2A-446E-82E4-187A5A33E610}"/>
    <dgm:cxn modelId="{8A7C6CA0-531C-43D2-8CEF-229F395DD2CD}" srcId="{AEF3690D-87C9-4F0D-9E82-90372B943506}" destId="{A2BAE1F6-0D9F-426D-B74E-4D8BB56BDE77}" srcOrd="2" destOrd="0" parTransId="{EC950711-D090-43F6-9523-E64A401FAD5E}" sibTransId="{329C32B9-A3A8-4CB6-8F8A-75240E364444}"/>
    <dgm:cxn modelId="{C95465C1-CC6A-454A-9691-768554BF0568}" srcId="{AEF3690D-87C9-4F0D-9E82-90372B943506}" destId="{6347FAC5-7289-47D7-A9F0-0B2224B3DE23}" srcOrd="0" destOrd="0" parTransId="{1DC2851E-66CC-41ED-AD12-F7D06EF4FF9E}" sibTransId="{3A2FD764-E876-4AC0-A409-ED4AD655B423}"/>
    <dgm:cxn modelId="{AB8D3CCF-6359-40A5-B87A-B197F90848EF}" type="presParOf" srcId="{9AD0C5C5-A992-46A4-949B-27E0BF739726}" destId="{F6E7D6AB-350D-4BFC-9717-3BF194A7E2F4}" srcOrd="0" destOrd="0" presId="urn:microsoft.com/office/officeart/2016/7/layout/VerticalHollowActionList"/>
    <dgm:cxn modelId="{0963675A-0CE9-4560-A0ED-ED7F3BE75E65}" type="presParOf" srcId="{F6E7D6AB-350D-4BFC-9717-3BF194A7E2F4}" destId="{EF23B925-1D6B-4391-90A6-C8E384B24083}" srcOrd="0" destOrd="0" presId="urn:microsoft.com/office/officeart/2016/7/layout/VerticalHollowActionList"/>
    <dgm:cxn modelId="{6BF8826F-D6C0-47D0-915C-B022DDBC992A}" type="presParOf" srcId="{F6E7D6AB-350D-4BFC-9717-3BF194A7E2F4}" destId="{D6A58242-A39A-4C19-B14C-3A526B36F689}" srcOrd="1" destOrd="0" presId="urn:microsoft.com/office/officeart/2016/7/layout/VerticalHollowActionList"/>
    <dgm:cxn modelId="{4B1F5BC9-7CCE-4634-8159-07D1AB6D1588}" type="presParOf" srcId="{9AD0C5C5-A992-46A4-949B-27E0BF739726}" destId="{206A6E7B-9C2A-465E-B3BF-AC8B84DD7B2C}" srcOrd="1" destOrd="0" presId="urn:microsoft.com/office/officeart/2016/7/layout/VerticalHollowActionList"/>
    <dgm:cxn modelId="{C4CB342D-0269-4F31-A4CE-C89C3D22C1F4}" type="presParOf" srcId="{9AD0C5C5-A992-46A4-949B-27E0BF739726}" destId="{D4462883-E2FE-4448-8523-9CA4580C8C78}" srcOrd="2" destOrd="0" presId="urn:microsoft.com/office/officeart/2016/7/layout/VerticalHollowActionList"/>
    <dgm:cxn modelId="{2974E5EF-56E4-42DF-85C7-C329A8563869}" type="presParOf" srcId="{D4462883-E2FE-4448-8523-9CA4580C8C78}" destId="{992E808F-DAA3-4A0C-9969-D0044D6AB106}" srcOrd="0" destOrd="0" presId="urn:microsoft.com/office/officeart/2016/7/layout/VerticalHollowActionList"/>
    <dgm:cxn modelId="{9749DA39-5820-489E-AAA0-976C7950588D}" type="presParOf" srcId="{D4462883-E2FE-4448-8523-9CA4580C8C78}" destId="{DEC6C432-27B9-436A-B556-354A585315D3}" srcOrd="1" destOrd="0" presId="urn:microsoft.com/office/officeart/2016/7/layout/VerticalHollowActionList"/>
    <dgm:cxn modelId="{24FA5784-2A64-4947-A427-96FA076D30F5}" type="presParOf" srcId="{9AD0C5C5-A992-46A4-949B-27E0BF739726}" destId="{E97E00EF-72CC-4264-A7C1-497F1D21673E}" srcOrd="3" destOrd="0" presId="urn:microsoft.com/office/officeart/2016/7/layout/VerticalHollowActionList"/>
    <dgm:cxn modelId="{13126258-DFCE-44E4-8586-BB7B68854B8D}" type="presParOf" srcId="{9AD0C5C5-A992-46A4-949B-27E0BF739726}" destId="{62D56689-02D3-4CD5-A19D-70B32A24D54B}" srcOrd="4" destOrd="0" presId="urn:microsoft.com/office/officeart/2016/7/layout/VerticalHollowActionList"/>
    <dgm:cxn modelId="{B6773ABF-CDCF-4C44-B1D0-037C270214D9}" type="presParOf" srcId="{62D56689-02D3-4CD5-A19D-70B32A24D54B}" destId="{B97372C8-9353-418B-BE2E-9FAA5F78161D}" srcOrd="0" destOrd="0" presId="urn:microsoft.com/office/officeart/2016/7/layout/VerticalHollowActionList"/>
    <dgm:cxn modelId="{2FEAA8D9-F483-429C-B4CB-34D889F131C7}" type="presParOf" srcId="{62D56689-02D3-4CD5-A19D-70B32A24D54B}" destId="{AC4E9FCE-59C2-4DE1-9145-4D695658438A}" srcOrd="1" destOrd="0" presId="urn:microsoft.com/office/officeart/2016/7/layout/VerticalHollowActionList"/>
    <dgm:cxn modelId="{F5E3D4A2-26F5-4A3A-8738-D6E9EF42824D}" type="presParOf" srcId="{9AD0C5C5-A992-46A4-949B-27E0BF739726}" destId="{E0EF36EE-B0CA-4CB5-843C-92299AE8D6D4}" srcOrd="5" destOrd="0" presId="urn:microsoft.com/office/officeart/2016/7/layout/VerticalHollowActionList"/>
    <dgm:cxn modelId="{1572977B-DF64-4DAC-9F25-7814074A75C5}" type="presParOf" srcId="{9AD0C5C5-A992-46A4-949B-27E0BF739726}" destId="{2560ED3D-5A48-4CA4-9CF5-2B6972F2E665}" srcOrd="6" destOrd="0" presId="urn:microsoft.com/office/officeart/2016/7/layout/VerticalHollowActionList"/>
    <dgm:cxn modelId="{371A26E6-AC8E-43CE-A53C-57D99B134532}" type="presParOf" srcId="{2560ED3D-5A48-4CA4-9CF5-2B6972F2E665}" destId="{973BC8C7-A0EA-4D89-8970-BA8DC95C97C7}" srcOrd="0" destOrd="0" presId="urn:microsoft.com/office/officeart/2016/7/layout/VerticalHollowActionList"/>
    <dgm:cxn modelId="{945271E2-A57C-4DC7-B940-3A7EC62E04BC}" type="presParOf" srcId="{2560ED3D-5A48-4CA4-9CF5-2B6972F2E665}" destId="{E1945BEF-92AB-4243-B2BE-B5F4647A0AB1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5E9B6-5FD4-4C20-A405-3CE790ED23D7}">
      <dsp:nvSpPr>
        <dsp:cNvPr id="0" name=""/>
        <dsp:cNvSpPr/>
      </dsp:nvSpPr>
      <dsp:spPr>
        <a:xfrm>
          <a:off x="0" y="12129"/>
          <a:ext cx="6945313" cy="18236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F084-687C-4FC0-98C4-B850F2B56E91}">
      <dsp:nvSpPr>
        <dsp:cNvPr id="0" name=""/>
        <dsp:cNvSpPr/>
      </dsp:nvSpPr>
      <dsp:spPr>
        <a:xfrm>
          <a:off x="398259" y="422815"/>
          <a:ext cx="1001053" cy="10010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675EF-7137-4D20-B375-FFC08F4204A2}">
      <dsp:nvSpPr>
        <dsp:cNvPr id="0" name=""/>
        <dsp:cNvSpPr/>
      </dsp:nvSpPr>
      <dsp:spPr>
        <a:xfrm>
          <a:off x="1552926" y="13912"/>
          <a:ext cx="5191315" cy="182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27" tIns="192627" rIns="192627" bIns="1926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Everyone working for the Laboratory is responsible for ensuring a safe environment for SLHS patients. </a:t>
          </a:r>
        </a:p>
      </dsp:txBody>
      <dsp:txXfrm>
        <a:off x="1552926" y="13912"/>
        <a:ext cx="5191315" cy="1820097"/>
      </dsp:txXfrm>
    </dsp:sp>
    <dsp:sp modelId="{4531BABE-72A9-4C35-B7CB-A265B06C1ED2}">
      <dsp:nvSpPr>
        <dsp:cNvPr id="0" name=""/>
        <dsp:cNvSpPr/>
      </dsp:nvSpPr>
      <dsp:spPr>
        <a:xfrm>
          <a:off x="0" y="2202871"/>
          <a:ext cx="6945313" cy="1833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06E56-6D18-40AE-AFC9-DA82DCBB6345}">
      <dsp:nvSpPr>
        <dsp:cNvPr id="0" name=""/>
        <dsp:cNvSpPr/>
      </dsp:nvSpPr>
      <dsp:spPr>
        <a:xfrm>
          <a:off x="398259" y="2706419"/>
          <a:ext cx="1001053" cy="10010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F5CBF-6E9D-4FFE-833C-89C4498805F0}">
      <dsp:nvSpPr>
        <dsp:cNvPr id="0" name=""/>
        <dsp:cNvSpPr/>
      </dsp:nvSpPr>
      <dsp:spPr>
        <a:xfrm>
          <a:off x="1598678" y="2203562"/>
          <a:ext cx="5311467" cy="182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27" tIns="192627" rIns="192627" bIns="1926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Updates have been made to the Fall Prevention Procedure in C360. All staff are accountable to this information. </a:t>
          </a:r>
        </a:p>
      </dsp:txBody>
      <dsp:txXfrm>
        <a:off x="1598678" y="2203562"/>
        <a:ext cx="5311467" cy="1820097"/>
      </dsp:txXfrm>
    </dsp:sp>
    <dsp:sp modelId="{543ECF37-3708-4454-B7DF-CCE73002DDF6}">
      <dsp:nvSpPr>
        <dsp:cNvPr id="0" name=""/>
        <dsp:cNvSpPr/>
      </dsp:nvSpPr>
      <dsp:spPr>
        <a:xfrm>
          <a:off x="-77032" y="4421078"/>
          <a:ext cx="6945313" cy="18200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A31C3-3669-419B-B27A-13898E39B5E3}">
      <dsp:nvSpPr>
        <dsp:cNvPr id="0" name=""/>
        <dsp:cNvSpPr/>
      </dsp:nvSpPr>
      <dsp:spPr>
        <a:xfrm>
          <a:off x="398259" y="4988239"/>
          <a:ext cx="1001053" cy="10010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ED28F-BF19-49CF-8E1D-EE383B4CF56E}">
      <dsp:nvSpPr>
        <dsp:cNvPr id="0" name=""/>
        <dsp:cNvSpPr/>
      </dsp:nvSpPr>
      <dsp:spPr>
        <a:xfrm>
          <a:off x="1641141" y="4465070"/>
          <a:ext cx="5456491" cy="182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27" tIns="192627" rIns="192627" bIns="19262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Review PE026 - Fall Prevention Program Policy.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Review PE026xg and PE026xi - Ambulatory Clinical Fall Prevention Program Appendices.</a:t>
          </a:r>
        </a:p>
      </dsp:txBody>
      <dsp:txXfrm>
        <a:off x="1641141" y="4465070"/>
        <a:ext cx="5456491" cy="1820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F6D4D-713B-4741-8B2D-E8EFE14E109A}">
      <dsp:nvSpPr>
        <dsp:cNvPr id="0" name=""/>
        <dsp:cNvSpPr/>
      </dsp:nvSpPr>
      <dsp:spPr>
        <a:xfrm>
          <a:off x="0" y="19014"/>
          <a:ext cx="6832212" cy="2691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Phlebotomy can raise fall risk, so take care with:</a:t>
          </a:r>
        </a:p>
      </dsp:txBody>
      <dsp:txXfrm>
        <a:off x="131364" y="150378"/>
        <a:ext cx="6569484" cy="2428272"/>
      </dsp:txXfrm>
    </dsp:sp>
    <dsp:sp modelId="{90542132-AD84-4C4E-B088-A3A88480B3A8}">
      <dsp:nvSpPr>
        <dsp:cNvPr id="0" name=""/>
        <dsp:cNvSpPr/>
      </dsp:nvSpPr>
      <dsp:spPr>
        <a:xfrm>
          <a:off x="0" y="2710014"/>
          <a:ext cx="6832212" cy="25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/>
            <a:t>patients 65+, 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/>
            <a:t>those under 65 with fall risks, 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/>
            <a:t>pediatric patients.</a:t>
          </a:r>
        </a:p>
      </dsp:txBody>
      <dsp:txXfrm>
        <a:off x="0" y="2710014"/>
        <a:ext cx="6832212" cy="2535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35DE-FFFB-4DFD-A830-40D822B01547}">
      <dsp:nvSpPr>
        <dsp:cNvPr id="0" name=""/>
        <dsp:cNvSpPr/>
      </dsp:nvSpPr>
      <dsp:spPr>
        <a:xfrm>
          <a:off x="0" y="17889"/>
          <a:ext cx="6832212" cy="839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Observation of the patient</a:t>
          </a:r>
        </a:p>
      </dsp:txBody>
      <dsp:txXfrm>
        <a:off x="40980" y="58869"/>
        <a:ext cx="6750252" cy="757514"/>
      </dsp:txXfrm>
    </dsp:sp>
    <dsp:sp modelId="{76F19A75-572B-4120-AC2D-912A158FFFD6}">
      <dsp:nvSpPr>
        <dsp:cNvPr id="0" name=""/>
        <dsp:cNvSpPr/>
      </dsp:nvSpPr>
      <dsp:spPr>
        <a:xfrm>
          <a:off x="0" y="857364"/>
          <a:ext cx="6832212" cy="181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Loss of color, turning pale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Clammy skin or sweaty palms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Heavy or slowed breathing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Nonresponsive but eyes open</a:t>
          </a:r>
        </a:p>
      </dsp:txBody>
      <dsp:txXfrm>
        <a:off x="0" y="857364"/>
        <a:ext cx="6832212" cy="1811250"/>
      </dsp:txXfrm>
    </dsp:sp>
    <dsp:sp modelId="{299A4E83-424F-4E01-A6A1-9A4FF3A83807}">
      <dsp:nvSpPr>
        <dsp:cNvPr id="0" name=""/>
        <dsp:cNvSpPr/>
      </dsp:nvSpPr>
      <dsp:spPr>
        <a:xfrm>
          <a:off x="0" y="2668614"/>
          <a:ext cx="6832212" cy="839474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Who should stay in the room</a:t>
          </a:r>
        </a:p>
      </dsp:txBody>
      <dsp:txXfrm>
        <a:off x="40980" y="2709594"/>
        <a:ext cx="6750252" cy="757514"/>
      </dsp:txXfrm>
    </dsp:sp>
    <dsp:sp modelId="{5F4D35A5-78DE-4B21-978C-8A3B96F5F850}">
      <dsp:nvSpPr>
        <dsp:cNvPr id="0" name=""/>
        <dsp:cNvSpPr/>
      </dsp:nvSpPr>
      <dsp:spPr>
        <a:xfrm>
          <a:off x="0" y="3508089"/>
          <a:ext cx="6832212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At least one person should stay with patient until they are stable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Driving – Observe for 30 minutes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Observe for 15 otherwise</a:t>
          </a:r>
        </a:p>
      </dsp:txBody>
      <dsp:txXfrm>
        <a:off x="0" y="3508089"/>
        <a:ext cx="6832212" cy="173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C8134-CD39-47F9-BF8D-427C5CAE587C}">
      <dsp:nvSpPr>
        <dsp:cNvPr id="0" name=""/>
        <dsp:cNvSpPr/>
      </dsp:nvSpPr>
      <dsp:spPr>
        <a:xfrm>
          <a:off x="0" y="31251"/>
          <a:ext cx="853346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Feel free to suggest a wheelchair when necessary.</a:t>
          </a:r>
          <a:endParaRPr lang="en-US" sz="1600" kern="1200"/>
        </a:p>
      </dsp:txBody>
      <dsp:txXfrm>
        <a:off x="31028" y="62279"/>
        <a:ext cx="8471405" cy="573546"/>
      </dsp:txXfrm>
    </dsp:sp>
    <dsp:sp modelId="{CE86A968-F4E6-406E-B371-FAEA41F55937}">
      <dsp:nvSpPr>
        <dsp:cNvPr id="0" name=""/>
        <dsp:cNvSpPr/>
      </dsp:nvSpPr>
      <dsp:spPr>
        <a:xfrm>
          <a:off x="0" y="666854"/>
          <a:ext cx="8533461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3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If you are worried about a patient’s fall risk, don’t wait for the patient to decide on using the wheelchair.</a:t>
          </a:r>
        </a:p>
      </dsp:txBody>
      <dsp:txXfrm>
        <a:off x="0" y="666854"/>
        <a:ext cx="8533461" cy="264960"/>
      </dsp:txXfrm>
    </dsp:sp>
    <dsp:sp modelId="{439E6A48-CC5A-4539-89F6-E7D4982686F7}">
      <dsp:nvSpPr>
        <dsp:cNvPr id="0" name=""/>
        <dsp:cNvSpPr/>
      </dsp:nvSpPr>
      <dsp:spPr>
        <a:xfrm>
          <a:off x="0" y="931814"/>
          <a:ext cx="853346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Always lock the brakes before getting in or out of the chair.</a:t>
          </a:r>
          <a:endParaRPr lang="en-US" sz="1600" kern="1200"/>
        </a:p>
      </dsp:txBody>
      <dsp:txXfrm>
        <a:off x="31028" y="962842"/>
        <a:ext cx="8471405" cy="573546"/>
      </dsp:txXfrm>
    </dsp:sp>
    <dsp:sp modelId="{EA57D6BC-8790-4176-9995-4D7A92B50DDF}">
      <dsp:nvSpPr>
        <dsp:cNvPr id="0" name=""/>
        <dsp:cNvSpPr/>
      </dsp:nvSpPr>
      <dsp:spPr>
        <a:xfrm>
          <a:off x="0" y="1613496"/>
          <a:ext cx="853346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Utilize the patient transfer chair whenever possible.</a:t>
          </a:r>
          <a:endParaRPr lang="en-US" sz="1600" kern="1200"/>
        </a:p>
      </dsp:txBody>
      <dsp:txXfrm>
        <a:off x="31028" y="1644524"/>
        <a:ext cx="8471405" cy="573546"/>
      </dsp:txXfrm>
    </dsp:sp>
    <dsp:sp modelId="{7EBDA2C0-DD5C-43AF-AFD9-BC9D43B3D237}">
      <dsp:nvSpPr>
        <dsp:cNvPr id="0" name=""/>
        <dsp:cNvSpPr/>
      </dsp:nvSpPr>
      <dsp:spPr>
        <a:xfrm>
          <a:off x="0" y="2249099"/>
          <a:ext cx="8533461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3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Keep the armrests down so the patient can hold onto them for support.</a:t>
          </a:r>
        </a:p>
      </dsp:txBody>
      <dsp:txXfrm>
        <a:off x="0" y="2249099"/>
        <a:ext cx="8533461" cy="264960"/>
      </dsp:txXfrm>
    </dsp:sp>
    <dsp:sp modelId="{38020933-47D6-403F-9EB9-05EBA3370CF2}">
      <dsp:nvSpPr>
        <dsp:cNvPr id="0" name=""/>
        <dsp:cNvSpPr/>
      </dsp:nvSpPr>
      <dsp:spPr>
        <a:xfrm>
          <a:off x="0" y="2514059"/>
          <a:ext cx="853346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Move the leg rests aside when possible for transferring.</a:t>
          </a:r>
          <a:endParaRPr lang="en-US" sz="1600" kern="1200"/>
        </a:p>
      </dsp:txBody>
      <dsp:txXfrm>
        <a:off x="31028" y="2545087"/>
        <a:ext cx="8471405" cy="573546"/>
      </dsp:txXfrm>
    </dsp:sp>
    <dsp:sp modelId="{A8A0DFDA-E3C3-44D8-81D7-9E67B9FF5A61}">
      <dsp:nvSpPr>
        <dsp:cNvPr id="0" name=""/>
        <dsp:cNvSpPr/>
      </dsp:nvSpPr>
      <dsp:spPr>
        <a:xfrm>
          <a:off x="0" y="3195741"/>
          <a:ext cx="853346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Whenever feasible, keep the patient in the wheelchair during the exam to minimize extra transfers.</a:t>
          </a:r>
          <a:endParaRPr lang="en-US" sz="1600" kern="1200"/>
        </a:p>
      </dsp:txBody>
      <dsp:txXfrm>
        <a:off x="31028" y="3226769"/>
        <a:ext cx="8471405" cy="573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16785-6668-4AF1-A48D-45DF1620E4D8}">
      <dsp:nvSpPr>
        <dsp:cNvPr id="0" name=""/>
        <dsp:cNvSpPr/>
      </dsp:nvSpPr>
      <dsp:spPr>
        <a:xfrm>
          <a:off x="0" y="0"/>
          <a:ext cx="6570764" cy="626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the armrests to help lower yourself into or rise from the seat.</a:t>
          </a:r>
        </a:p>
      </dsp:txBody>
      <dsp:txXfrm>
        <a:off x="18335" y="18335"/>
        <a:ext cx="5822000" cy="589347"/>
      </dsp:txXfrm>
    </dsp:sp>
    <dsp:sp modelId="{675DED76-A712-420B-8D95-68290886BC93}">
      <dsp:nvSpPr>
        <dsp:cNvPr id="0" name=""/>
        <dsp:cNvSpPr/>
      </dsp:nvSpPr>
      <dsp:spPr>
        <a:xfrm>
          <a:off x="490674" y="712964"/>
          <a:ext cx="6570764" cy="626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Since it's a long walk, let's use a wheelchair.</a:t>
          </a:r>
        </a:p>
      </dsp:txBody>
      <dsp:txXfrm>
        <a:off x="509009" y="731299"/>
        <a:ext cx="5636509" cy="589347"/>
      </dsp:txXfrm>
    </dsp:sp>
    <dsp:sp modelId="{560C4E16-2E98-4F9D-87F5-F58F2BFE97A4}">
      <dsp:nvSpPr>
        <dsp:cNvPr id="0" name=""/>
        <dsp:cNvSpPr/>
      </dsp:nvSpPr>
      <dsp:spPr>
        <a:xfrm>
          <a:off x="981348" y="1425928"/>
          <a:ext cx="6570764" cy="626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you can't safely support mobility, ask if they'd prefer to have their blood taken while seated in the wheelchair.</a:t>
          </a:r>
        </a:p>
      </dsp:txBody>
      <dsp:txXfrm>
        <a:off x="999683" y="1444263"/>
        <a:ext cx="5636509" cy="589347"/>
      </dsp:txXfrm>
    </dsp:sp>
    <dsp:sp modelId="{C62FCB84-1E69-428C-B032-2C5AD4633623}">
      <dsp:nvSpPr>
        <dsp:cNvPr id="0" name=""/>
        <dsp:cNvSpPr/>
      </dsp:nvSpPr>
      <dsp:spPr>
        <a:xfrm>
          <a:off x="1472022" y="2138893"/>
          <a:ext cx="6570764" cy="626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Inform me if you feel weak, dizzy, or at risk of falling.</a:t>
          </a:r>
        </a:p>
      </dsp:txBody>
      <dsp:txXfrm>
        <a:off x="1490357" y="2157228"/>
        <a:ext cx="5636509" cy="589347"/>
      </dsp:txXfrm>
    </dsp:sp>
    <dsp:sp modelId="{BCAA0812-46F4-41C3-AC16-9A28E7C98886}">
      <dsp:nvSpPr>
        <dsp:cNvPr id="0" name=""/>
        <dsp:cNvSpPr/>
      </dsp:nvSpPr>
      <dsp:spPr>
        <a:xfrm>
          <a:off x="1962696" y="2851857"/>
          <a:ext cx="6570764" cy="626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Have a plan to safely lower the patient if they fall.</a:t>
          </a:r>
        </a:p>
      </dsp:txBody>
      <dsp:txXfrm>
        <a:off x="1981031" y="2870192"/>
        <a:ext cx="5636509" cy="589347"/>
      </dsp:txXfrm>
    </dsp:sp>
    <dsp:sp modelId="{1175F8BB-9606-44D4-A601-C84E5E353967}">
      <dsp:nvSpPr>
        <dsp:cNvPr id="0" name=""/>
        <dsp:cNvSpPr/>
      </dsp:nvSpPr>
      <dsp:spPr>
        <a:xfrm>
          <a:off x="6163853" y="457340"/>
          <a:ext cx="406911" cy="406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55408" y="457340"/>
        <a:ext cx="223801" cy="306201"/>
      </dsp:txXfrm>
    </dsp:sp>
    <dsp:sp modelId="{8791ADEC-8E37-4EDD-B23D-ED5A91B1E624}">
      <dsp:nvSpPr>
        <dsp:cNvPr id="0" name=""/>
        <dsp:cNvSpPr/>
      </dsp:nvSpPr>
      <dsp:spPr>
        <a:xfrm>
          <a:off x="6654527" y="1170304"/>
          <a:ext cx="406911" cy="406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46082" y="1170304"/>
        <a:ext cx="223801" cy="306201"/>
      </dsp:txXfrm>
    </dsp:sp>
    <dsp:sp modelId="{2B5CAAA0-9700-45E6-8898-BEF01A2FEA4B}">
      <dsp:nvSpPr>
        <dsp:cNvPr id="0" name=""/>
        <dsp:cNvSpPr/>
      </dsp:nvSpPr>
      <dsp:spPr>
        <a:xfrm>
          <a:off x="7145201" y="1872835"/>
          <a:ext cx="406911" cy="406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36756" y="1872835"/>
        <a:ext cx="223801" cy="306201"/>
      </dsp:txXfrm>
    </dsp:sp>
    <dsp:sp modelId="{42C2DAA1-8451-4005-B970-F0865065DCD7}">
      <dsp:nvSpPr>
        <dsp:cNvPr id="0" name=""/>
        <dsp:cNvSpPr/>
      </dsp:nvSpPr>
      <dsp:spPr>
        <a:xfrm>
          <a:off x="7635875" y="2592755"/>
          <a:ext cx="406911" cy="406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727430" y="2592755"/>
        <a:ext cx="223801" cy="306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39991-277F-48FF-81B5-74023EB7CB63}">
      <dsp:nvSpPr>
        <dsp:cNvPr id="0" name=""/>
        <dsp:cNvSpPr/>
      </dsp:nvSpPr>
      <dsp:spPr>
        <a:xfrm>
          <a:off x="6582" y="1616"/>
          <a:ext cx="2768168" cy="830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747" tIns="218747" rIns="218747" bIns="2187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Minimize</a:t>
          </a:r>
        </a:p>
      </dsp:txBody>
      <dsp:txXfrm>
        <a:off x="6582" y="1616"/>
        <a:ext cx="2768168" cy="830450"/>
      </dsp:txXfrm>
    </dsp:sp>
    <dsp:sp modelId="{814210AB-E691-4B6F-A8E1-7646DE808F60}">
      <dsp:nvSpPr>
        <dsp:cNvPr id="0" name=""/>
        <dsp:cNvSpPr/>
      </dsp:nvSpPr>
      <dsp:spPr>
        <a:xfrm>
          <a:off x="6582" y="832067"/>
          <a:ext cx="2768168" cy="2551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434" tIns="273434" rIns="273434" bIns="273434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Minimize "hands-on" help when possible, prioritizing clinical support and patient safety.</a:t>
          </a:r>
        </a:p>
      </dsp:txBody>
      <dsp:txXfrm>
        <a:off x="6582" y="832067"/>
        <a:ext cx="2768168" cy="2551858"/>
      </dsp:txXfrm>
    </dsp:sp>
    <dsp:sp modelId="{CB11E20B-1656-4D63-A7A2-7F4F59CFBA8B}">
      <dsp:nvSpPr>
        <dsp:cNvPr id="0" name=""/>
        <dsp:cNvSpPr/>
      </dsp:nvSpPr>
      <dsp:spPr>
        <a:xfrm>
          <a:off x="2882646" y="1616"/>
          <a:ext cx="2768168" cy="830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747" tIns="218747" rIns="218747" bIns="2187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Avoid</a:t>
          </a:r>
        </a:p>
      </dsp:txBody>
      <dsp:txXfrm>
        <a:off x="2882646" y="1616"/>
        <a:ext cx="2768168" cy="830450"/>
      </dsp:txXfrm>
    </dsp:sp>
    <dsp:sp modelId="{6309E4AC-EC3E-483E-854D-2EEB30F0A051}">
      <dsp:nvSpPr>
        <dsp:cNvPr id="0" name=""/>
        <dsp:cNvSpPr/>
      </dsp:nvSpPr>
      <dsp:spPr>
        <a:xfrm>
          <a:off x="2882646" y="832067"/>
          <a:ext cx="2768168" cy="2551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434" tIns="273434" rIns="273434" bIns="273434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Avoid pulling or pushing the patient to move them.</a:t>
          </a:r>
        </a:p>
      </dsp:txBody>
      <dsp:txXfrm>
        <a:off x="2882646" y="832067"/>
        <a:ext cx="2768168" cy="2551858"/>
      </dsp:txXfrm>
    </dsp:sp>
    <dsp:sp modelId="{042B007E-B74D-42F9-A9EF-731AC52703ED}">
      <dsp:nvSpPr>
        <dsp:cNvPr id="0" name=""/>
        <dsp:cNvSpPr/>
      </dsp:nvSpPr>
      <dsp:spPr>
        <a:xfrm>
          <a:off x="5758709" y="1616"/>
          <a:ext cx="2768168" cy="830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747" tIns="218747" rIns="218747" bIns="2187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Stand</a:t>
          </a:r>
        </a:p>
      </dsp:txBody>
      <dsp:txXfrm>
        <a:off x="5758709" y="1616"/>
        <a:ext cx="2768168" cy="830450"/>
      </dsp:txXfrm>
    </dsp:sp>
    <dsp:sp modelId="{296436DA-0BB3-4823-8791-57096C9E3F94}">
      <dsp:nvSpPr>
        <dsp:cNvPr id="0" name=""/>
        <dsp:cNvSpPr/>
      </dsp:nvSpPr>
      <dsp:spPr>
        <a:xfrm>
          <a:off x="5758709" y="832067"/>
          <a:ext cx="2768168" cy="2551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434" tIns="273434" rIns="273434" bIns="27343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manual support is needed, stand </a:t>
          </a:r>
          <a:r>
            <a:rPr lang="en-US" sz="1800" b="1" kern="1200"/>
            <a:t>beside</a:t>
          </a:r>
          <a:r>
            <a:rPr lang="en-US" sz="1700" kern="1200"/>
            <a:t> the patient—not in front—and support under the armpits rather than using their arms or hands.</a:t>
          </a:r>
        </a:p>
      </dsp:txBody>
      <dsp:txXfrm>
        <a:off x="5758709" y="832067"/>
        <a:ext cx="2768168" cy="2551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58242-A39A-4C19-B14C-3A526B36F689}">
      <dsp:nvSpPr>
        <dsp:cNvPr id="0" name=""/>
        <dsp:cNvSpPr/>
      </dsp:nvSpPr>
      <dsp:spPr>
        <a:xfrm>
          <a:off x="1706692" y="1036"/>
          <a:ext cx="6826768" cy="53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58" tIns="136400" rIns="132458" bIns="1364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Suggest a nearby restroom</a:t>
          </a:r>
        </a:p>
      </dsp:txBody>
      <dsp:txXfrm>
        <a:off x="1706692" y="1036"/>
        <a:ext cx="6826768" cy="537008"/>
      </dsp:txXfrm>
    </dsp:sp>
    <dsp:sp modelId="{EF23B925-1D6B-4391-90A6-C8E384B24083}">
      <dsp:nvSpPr>
        <dsp:cNvPr id="0" name=""/>
        <dsp:cNvSpPr/>
      </dsp:nvSpPr>
      <dsp:spPr>
        <a:xfrm>
          <a:off x="0" y="1036"/>
          <a:ext cx="1706692" cy="537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12" tIns="53045" rIns="90312" bIns="530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Suggest</a:t>
          </a:r>
        </a:p>
      </dsp:txBody>
      <dsp:txXfrm>
        <a:off x="0" y="1036"/>
        <a:ext cx="1706692" cy="537008"/>
      </dsp:txXfrm>
    </dsp:sp>
    <dsp:sp modelId="{DEC6C432-27B9-436A-B556-354A585315D3}">
      <dsp:nvSpPr>
        <dsp:cNvPr id="0" name=""/>
        <dsp:cNvSpPr/>
      </dsp:nvSpPr>
      <dsp:spPr>
        <a:xfrm>
          <a:off x="1706692" y="570265"/>
          <a:ext cx="6826768" cy="53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58" tIns="136400" rIns="132458" bIns="1364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Offer help walking to or from the restroomSuggest using a wheelchair</a:t>
          </a:r>
        </a:p>
      </dsp:txBody>
      <dsp:txXfrm>
        <a:off x="1706692" y="570265"/>
        <a:ext cx="6826768" cy="537008"/>
      </dsp:txXfrm>
    </dsp:sp>
    <dsp:sp modelId="{992E808F-DAA3-4A0C-9969-D0044D6AB106}">
      <dsp:nvSpPr>
        <dsp:cNvPr id="0" name=""/>
        <dsp:cNvSpPr/>
      </dsp:nvSpPr>
      <dsp:spPr>
        <a:xfrm>
          <a:off x="0" y="570265"/>
          <a:ext cx="1706692" cy="537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12" tIns="53045" rIns="90312" bIns="530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Offer</a:t>
          </a:r>
        </a:p>
      </dsp:txBody>
      <dsp:txXfrm>
        <a:off x="0" y="570265"/>
        <a:ext cx="1706692" cy="537008"/>
      </dsp:txXfrm>
    </dsp:sp>
    <dsp:sp modelId="{AC4E9FCE-59C2-4DE1-9145-4D695658438A}">
      <dsp:nvSpPr>
        <dsp:cNvPr id="0" name=""/>
        <dsp:cNvSpPr/>
      </dsp:nvSpPr>
      <dsp:spPr>
        <a:xfrm>
          <a:off x="1706692" y="1139494"/>
          <a:ext cx="6826768" cy="53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58" tIns="136400" rIns="132458" bIns="1364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Seek clinical support if assistance is needed in the restroom</a:t>
          </a:r>
        </a:p>
      </dsp:txBody>
      <dsp:txXfrm>
        <a:off x="1706692" y="1139494"/>
        <a:ext cx="6826768" cy="537008"/>
      </dsp:txXfrm>
    </dsp:sp>
    <dsp:sp modelId="{B97372C8-9353-418B-BE2E-9FAA5F78161D}">
      <dsp:nvSpPr>
        <dsp:cNvPr id="0" name=""/>
        <dsp:cNvSpPr/>
      </dsp:nvSpPr>
      <dsp:spPr>
        <a:xfrm>
          <a:off x="0" y="1139494"/>
          <a:ext cx="1706692" cy="537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12" tIns="53045" rIns="90312" bIns="530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Seek</a:t>
          </a:r>
        </a:p>
      </dsp:txBody>
      <dsp:txXfrm>
        <a:off x="0" y="1139494"/>
        <a:ext cx="1706692" cy="537008"/>
      </dsp:txXfrm>
    </dsp:sp>
    <dsp:sp modelId="{E1945BEF-92AB-4243-B2BE-B5F4647A0AB1}">
      <dsp:nvSpPr>
        <dsp:cNvPr id="0" name=""/>
        <dsp:cNvSpPr/>
      </dsp:nvSpPr>
      <dsp:spPr>
        <a:xfrm>
          <a:off x="1706692" y="1708723"/>
          <a:ext cx="6826768" cy="53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58" tIns="136400" rIns="132458" bIns="1364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Briefly explain how to use the restroom alarm</a:t>
          </a:r>
        </a:p>
      </dsp:txBody>
      <dsp:txXfrm>
        <a:off x="1706692" y="1708723"/>
        <a:ext cx="6826768" cy="537008"/>
      </dsp:txXfrm>
    </dsp:sp>
    <dsp:sp modelId="{973BC8C7-A0EA-4D89-8970-BA8DC95C97C7}">
      <dsp:nvSpPr>
        <dsp:cNvPr id="0" name=""/>
        <dsp:cNvSpPr/>
      </dsp:nvSpPr>
      <dsp:spPr>
        <a:xfrm>
          <a:off x="0" y="1708723"/>
          <a:ext cx="1706692" cy="537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12" tIns="53045" rIns="90312" bIns="530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Explain</a:t>
          </a:r>
        </a:p>
      </dsp:txBody>
      <dsp:txXfrm>
        <a:off x="0" y="1708723"/>
        <a:ext cx="1706692" cy="537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3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0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14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4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31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51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6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6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1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0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D41F-607E-45BD-8C6C-2E33B3B81DB6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ED0CF4-BF4E-4EA6-B074-84FB5C95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sv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6.sv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diagramData" Target="../diagrams/data7.xml"/><Relationship Id="rId5" Type="http://schemas.openxmlformats.org/officeDocument/2006/relationships/image" Target="../media/image19.png"/><Relationship Id="rId10" Type="http://schemas.microsoft.com/office/2007/relationships/diagramDrawing" Target="../diagrams/drawing7.xml"/><Relationship Id="rId4" Type="http://schemas.openxmlformats.org/officeDocument/2006/relationships/image" Target="../media/image18.svg"/><Relationship Id="rId9" Type="http://schemas.openxmlformats.org/officeDocument/2006/relationships/diagramColors" Target="../diagrams/colors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B4BAC1B2-6636-4CB3-8018-BAAE8A04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E51F2A-41B1-4159-8DCF-C9E46EDC5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68BDA6-98C8-4E7B-8A59-1162BE939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81ADA10-FA3B-405F-86D4-1BA4D4140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F2022F-50BA-40A0-9DE3-95D8E5D8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D45B3AAD-CD8F-42A9-8911-746584CB4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B5BBA15-98B5-49B1-BFAA-70496407C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1426328E-D8AD-4CF3-84C4-EADAF4B7C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6D173D77-4FAE-4B6E-BCA3-88C023DEA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D2F3C6ED-3296-4551-890C-E00636FC4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CD94978-E895-4165-8420-BFD493A48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D296B6E-5119-44C6-8316-91B13AC2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718EC72-EF07-434B-86CA-F9FB74FA4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4A84889A-F40B-4581-B8FF-D34D3EC21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EEA5C22F-63E7-4E2A-9135-6820FC6B8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B2B893-BDFC-47A3-A8C8-B3351994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8D083C0B-408E-4195-B8E1-33451B8A3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7C7442FE-70AA-4B30-9386-0E011A0A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6183366D-5F8A-40D5-9D35-25286ECB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F9E4E29F-ED9B-42DE-8858-A3B54120E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75C77770-2C7D-4356-A1C0-F3B10DCC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583B398-24D3-452A-9279-409D85D4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8592BE0E-0BF6-4FE9-ABD6-7B7188BFD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C3D34FBF-02FF-4A36-BD2F-560F61252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F7F01C2A-5852-4E78-87E5-9639938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3F3D15E2-E389-4E28-815C-9F1EF5387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933BD079-DCEA-44C2-A3ED-3919F996F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760D82AC-986D-4E9A-9989-BB83B349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DC9714-845A-4DC4-8B4C-B88C2BBCF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6054" y="2020948"/>
            <a:ext cx="3181597" cy="3841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/>
              <a:t>Fall Prevention Guidelines and Strategies for Laboratory staff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E8CCA1D-3EED-438C-8DF2-1F365B6F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Freeform 33">
            <a:extLst>
              <a:ext uri="{FF2B5EF4-FFF2-40B4-BE49-F238E27FC236}">
                <a16:creationId xmlns:a16="http://schemas.microsoft.com/office/drawing/2014/main" id="{32D9B158-7DEE-41F9-AC1A-4F746D42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Graphic 4" descr="Health And Safety with solid fill">
            <a:extLst>
              <a:ext uri="{FF2B5EF4-FFF2-40B4-BE49-F238E27FC236}">
                <a16:creationId xmlns:a16="http://schemas.microsoft.com/office/drawing/2014/main" id="{E4EB7035-68E5-4A3A-8C5E-022E933BB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851"/>
          <a:stretch/>
        </p:blipFill>
        <p:spPr>
          <a:xfrm>
            <a:off x="695092" y="1399026"/>
            <a:ext cx="5173890" cy="3732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28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37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7" name="Rectangle 41">
            <a:extLst>
              <a:ext uri="{FF2B5EF4-FFF2-40B4-BE49-F238E27FC236}">
                <a16:creationId xmlns:a16="http://schemas.microsoft.com/office/drawing/2014/main" id="{B4BAC1B2-6636-4CB3-8018-BAAE8A04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99E51F2A-41B1-4159-8DCF-C9E46EDC5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5">
            <a:extLst>
              <a:ext uri="{FF2B5EF4-FFF2-40B4-BE49-F238E27FC236}">
                <a16:creationId xmlns:a16="http://schemas.microsoft.com/office/drawing/2014/main" id="{4868BDA6-98C8-4E7B-8A59-1162BE939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81ADA10-FA3B-405F-86D4-1BA4D4140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D4F2022F-50BA-40A0-9DE3-95D8E5D8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D45B3AAD-CD8F-42A9-8911-746584CB4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B5BBA15-98B5-49B1-BFAA-70496407C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1426328E-D8AD-4CF3-84C4-EADAF4B7C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73D77-4FAE-4B6E-BCA3-88C023DEA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2F3C6ED-3296-4551-890C-E00636FC4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CCD94978-E895-4165-8420-BFD493A48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2D296B6E-5119-44C6-8316-91B13AC2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718EC72-EF07-434B-86CA-F9FB74FA4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A84889A-F40B-4581-B8FF-D34D3EC21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EEA5C22F-63E7-4E2A-9135-6820FC6B8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59">
            <a:extLst>
              <a:ext uri="{FF2B5EF4-FFF2-40B4-BE49-F238E27FC236}">
                <a16:creationId xmlns:a16="http://schemas.microsoft.com/office/drawing/2014/main" id="{12B2B893-BDFC-47A3-A8C8-B3351994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8D083C0B-408E-4195-B8E1-33451B8A3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7C7442FE-70AA-4B30-9386-0E011A0A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6183366D-5F8A-40D5-9D35-25286ECB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F9E4E29F-ED9B-42DE-8858-A3B54120E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75C77770-2C7D-4356-A1C0-F3B10DCC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A583B398-24D3-452A-9279-409D85D4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8592BE0E-0BF6-4FE9-ABD6-7B7188BFD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C3D34FBF-02FF-4A36-BD2F-560F61252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F7F01C2A-5852-4E78-87E5-9639938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3F3D15E2-E389-4E28-815C-9F1EF5387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933BD079-DCEA-44C2-A3ED-3919F996F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760D82AC-986D-4E9A-9989-BB83B349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73">
            <a:extLst>
              <a:ext uri="{FF2B5EF4-FFF2-40B4-BE49-F238E27FC236}">
                <a16:creationId xmlns:a16="http://schemas.microsoft.com/office/drawing/2014/main" id="{FE8CCA1D-3EED-438C-8DF2-1F365B6F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Freeform 33">
            <a:extLst>
              <a:ext uri="{FF2B5EF4-FFF2-40B4-BE49-F238E27FC236}">
                <a16:creationId xmlns:a16="http://schemas.microsoft.com/office/drawing/2014/main" id="{32D9B158-7DEE-41F9-AC1A-4F746D42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6943FCE-7AF7-49F6-B037-CC42B399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21" y="105594"/>
            <a:ext cx="5289581" cy="6664716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4F2D976-E934-47F6-8E3C-4AADF030F889}"/>
              </a:ext>
            </a:extLst>
          </p:cNvPr>
          <p:cNvSpPr/>
          <p:nvPr/>
        </p:nvSpPr>
        <p:spPr>
          <a:xfrm>
            <a:off x="439288" y="885358"/>
            <a:ext cx="2539274" cy="4951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218A386-3E2C-45BD-8DDC-C74D99AB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00" y="105595"/>
            <a:ext cx="5855061" cy="14946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What a Phlebotomist would recognize as a patient’s </a:t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en-US" sz="3200" b="1">
                <a:solidFill>
                  <a:schemeClr val="tx1"/>
                </a:solidFill>
              </a:rPr>
              <a:t>risk for falling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1A97D-C110-4F30-ACAC-7B248242ACD3}"/>
              </a:ext>
            </a:extLst>
          </p:cNvPr>
          <p:cNvSpPr txBox="1"/>
          <p:nvPr/>
        </p:nvSpPr>
        <p:spPr>
          <a:xfrm>
            <a:off x="7766167" y="2030138"/>
            <a:ext cx="39973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Environmental factors: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ill-fitting shoes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physical restraints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inappropriate clothes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clutter in the walking path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spills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dim lighting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height of the bed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wheelchair use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E796FE9-26CF-417A-A7AF-133B593246FC}"/>
              </a:ext>
            </a:extLst>
          </p:cNvPr>
          <p:cNvSpPr txBox="1"/>
          <p:nvPr/>
        </p:nvSpPr>
        <p:spPr>
          <a:xfrm>
            <a:off x="449239" y="150412"/>
            <a:ext cx="5206402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Risk factors for Falls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9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93" y="223758"/>
            <a:ext cx="10403711" cy="933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</a:rPr>
              <a:t>Interventions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28920-9D63-4667-B494-66CC8D03E824}"/>
              </a:ext>
            </a:extLst>
          </p:cNvPr>
          <p:cNvSpPr txBox="1"/>
          <p:nvPr/>
        </p:nvSpPr>
        <p:spPr>
          <a:xfrm>
            <a:off x="1848466" y="1396980"/>
            <a:ext cx="102120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/>
              <a:t>“Leave it like you find it” – </a:t>
            </a:r>
          </a:p>
          <a:p>
            <a:pPr marL="919163" lvl="1" indent="-461963">
              <a:buFont typeface="Wingdings" panose="05000000000000000000" pitchFamily="2" charset="2"/>
              <a:buChar char="Ø"/>
            </a:pPr>
            <a:r>
              <a:rPr lang="en-US" sz="2400"/>
              <a:t>Return the tray table to original location if you have moved it</a:t>
            </a:r>
          </a:p>
          <a:p>
            <a:pPr marL="919163" lvl="1" indent="-461963">
              <a:buFont typeface="Wingdings" panose="05000000000000000000" pitchFamily="2" charset="2"/>
              <a:buChar char="Ø"/>
            </a:pPr>
            <a:r>
              <a:rPr lang="en-US" sz="2400"/>
              <a:t>Re-establish Privacy 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/>
              <a:t>Return assistive devices (e.g., walking aids, bedside commodes) on the exit side of the bed if moved for blood draw access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/>
              <a:t>Replace the patient’s bedside table, water, and personal care items (e.g., eyeglasses, dentures, telephone) within easy reach.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/>
              <a:t>Ensure that the ambulatory patient’s pathway to the bathroom, waiting area or exit is clear.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/>
              <a:t>Ensure that the floor surfaces are clean and dry.                      Clean up all spills promptly.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2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Recognition of Risk of a Fall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A8AB69-F500-3290-4610-A377381EF4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5864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102B41-B3AA-4AFA-8B69-154B7435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68" y="2046255"/>
            <a:ext cx="10985974" cy="1760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576E5-2CAE-447D-AB6E-5D88E2BD7FE9}"/>
              </a:ext>
            </a:extLst>
          </p:cNvPr>
          <p:cNvSpPr txBox="1"/>
          <p:nvPr/>
        </p:nvSpPr>
        <p:spPr>
          <a:xfrm>
            <a:off x="815683" y="873573"/>
            <a:ext cx="1067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78DBE"/>
                </a:solidFill>
              </a:rPr>
              <a:t>Tips &amp; Tricks for Assisting a Patient with Mobility concerns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238E2-8BC6-49DB-A975-60CD269999F3}"/>
              </a:ext>
            </a:extLst>
          </p:cNvPr>
          <p:cNvSpPr txBox="1"/>
          <p:nvPr/>
        </p:nvSpPr>
        <p:spPr>
          <a:xfrm>
            <a:off x="815683" y="1565684"/>
            <a:ext cx="105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535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en-US" sz="1800" b="1" i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</a:t>
            </a:r>
            <a:r>
              <a:rPr lang="en-US" sz="1800" b="1" i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US" sz="1800" b="1" i="1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exhibiting</a:t>
            </a:r>
            <a:r>
              <a:rPr lang="en-US" sz="1800" b="1" i="1" spc="-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</a:t>
            </a:r>
            <a:r>
              <a:rPr lang="en-US" sz="1800" b="1" i="1" spc="-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signs</a:t>
            </a:r>
            <a:r>
              <a:rPr lang="en-US" sz="1800" b="1" i="1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en-US" sz="1800" b="1" i="1" spc="-2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</a:t>
            </a:r>
            <a:r>
              <a:rPr lang="en-US" sz="1800" b="1" i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seek</a:t>
            </a:r>
            <a:r>
              <a:rPr lang="en-US" sz="1800" b="1" i="1" spc="-2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clinical</a:t>
            </a:r>
            <a:r>
              <a:rPr lang="en-US" sz="1800" b="1" i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assistance, use a wheelchair</a:t>
            </a:r>
            <a:r>
              <a:rPr lang="en-US" sz="1800" b="1" i="1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and/or</a:t>
            </a:r>
            <a:r>
              <a:rPr lang="en-US" sz="1800" b="1" i="1" spc="-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en-US" sz="1800" b="1" i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b="1" i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mechanical</a:t>
            </a:r>
            <a:r>
              <a:rPr lang="en-US" sz="1800" b="1" i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lift.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A6A799F-D645-41DA-AF05-C0B70CC0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38" y="4076734"/>
            <a:ext cx="37335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1B6C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 the Scene for Trip Hazards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9606E158-F3D7-44F7-A7D4-AB973C49FAEB}"/>
              </a:ext>
            </a:extLst>
          </p:cNvPr>
          <p:cNvGrpSpPr>
            <a:grpSpLocks/>
          </p:cNvGrpSpPr>
          <p:nvPr/>
        </p:nvGrpSpPr>
        <p:grpSpPr bwMode="auto">
          <a:xfrm>
            <a:off x="2802208" y="4954740"/>
            <a:ext cx="869838" cy="737991"/>
            <a:chOff x="0" y="0"/>
            <a:chExt cx="625" cy="57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D9F45E3-919C-42DB-8400-6DEF8043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25" cy="577"/>
            </a:xfrm>
            <a:custGeom>
              <a:avLst/>
              <a:gdLst>
                <a:gd name="T0" fmla="*/ 564 w 625"/>
                <a:gd name="T1" fmla="*/ 0 h 577"/>
                <a:gd name="T2" fmla="*/ 497 w 625"/>
                <a:gd name="T3" fmla="*/ 74 h 577"/>
                <a:gd name="T4" fmla="*/ 449 w 625"/>
                <a:gd name="T5" fmla="*/ 96 h 577"/>
                <a:gd name="T6" fmla="*/ 401 w 625"/>
                <a:gd name="T7" fmla="*/ 125 h 577"/>
                <a:gd name="T8" fmla="*/ 360 w 625"/>
                <a:gd name="T9" fmla="*/ 173 h 577"/>
                <a:gd name="T10" fmla="*/ 323 w 625"/>
                <a:gd name="T11" fmla="*/ 232 h 577"/>
                <a:gd name="T12" fmla="*/ 285 w 625"/>
                <a:gd name="T13" fmla="*/ 296 h 577"/>
                <a:gd name="T14" fmla="*/ 241 w 625"/>
                <a:gd name="T15" fmla="*/ 357 h 577"/>
                <a:gd name="T16" fmla="*/ 187 w 625"/>
                <a:gd name="T17" fmla="*/ 409 h 577"/>
                <a:gd name="T18" fmla="*/ 112 w 625"/>
                <a:gd name="T19" fmla="*/ 449 h 577"/>
                <a:gd name="T20" fmla="*/ 55 w 625"/>
                <a:gd name="T21" fmla="*/ 457 h 577"/>
                <a:gd name="T22" fmla="*/ 18 w 625"/>
                <a:gd name="T23" fmla="*/ 454 h 577"/>
                <a:gd name="T24" fmla="*/ 1 w 625"/>
                <a:gd name="T25" fmla="*/ 462 h 577"/>
                <a:gd name="T26" fmla="*/ 0 w 625"/>
                <a:gd name="T27" fmla="*/ 467 h 577"/>
                <a:gd name="T28" fmla="*/ 1 w 625"/>
                <a:gd name="T29" fmla="*/ 472 h 577"/>
                <a:gd name="T30" fmla="*/ 17 w 625"/>
                <a:gd name="T31" fmla="*/ 495 h 577"/>
                <a:gd name="T32" fmla="*/ 44 w 625"/>
                <a:gd name="T33" fmla="*/ 520 h 577"/>
                <a:gd name="T34" fmla="*/ 86 w 625"/>
                <a:gd name="T35" fmla="*/ 541 h 577"/>
                <a:gd name="T36" fmla="*/ 145 w 625"/>
                <a:gd name="T37" fmla="*/ 551 h 577"/>
                <a:gd name="T38" fmla="*/ 194 w 625"/>
                <a:gd name="T39" fmla="*/ 547 h 577"/>
                <a:gd name="T40" fmla="*/ 245 w 625"/>
                <a:gd name="T41" fmla="*/ 533 h 577"/>
                <a:gd name="T42" fmla="*/ 294 w 625"/>
                <a:gd name="T43" fmla="*/ 510 h 577"/>
                <a:gd name="T44" fmla="*/ 336 w 625"/>
                <a:gd name="T45" fmla="*/ 478 h 577"/>
                <a:gd name="T46" fmla="*/ 364 w 625"/>
                <a:gd name="T47" fmla="*/ 449 h 577"/>
                <a:gd name="T48" fmla="*/ 371 w 625"/>
                <a:gd name="T49" fmla="*/ 472 h 577"/>
                <a:gd name="T50" fmla="*/ 375 w 625"/>
                <a:gd name="T51" fmla="*/ 482 h 577"/>
                <a:gd name="T52" fmla="*/ 410 w 625"/>
                <a:gd name="T53" fmla="*/ 530 h 577"/>
                <a:gd name="T54" fmla="*/ 465 w 625"/>
                <a:gd name="T55" fmla="*/ 566 h 577"/>
                <a:gd name="T56" fmla="*/ 535 w 625"/>
                <a:gd name="T57" fmla="*/ 576 h 577"/>
                <a:gd name="T58" fmla="*/ 610 w 625"/>
                <a:gd name="T59" fmla="*/ 547 h 577"/>
                <a:gd name="T60" fmla="*/ 625 w 625"/>
                <a:gd name="T61" fmla="*/ 531 h 577"/>
                <a:gd name="T62" fmla="*/ 610 w 625"/>
                <a:gd name="T63" fmla="*/ 524 h 577"/>
                <a:gd name="T64" fmla="*/ 575 w 625"/>
                <a:gd name="T65" fmla="*/ 518 h 577"/>
                <a:gd name="T66" fmla="*/ 533 w 625"/>
                <a:gd name="T67" fmla="*/ 502 h 577"/>
                <a:gd name="T68" fmla="*/ 494 w 625"/>
                <a:gd name="T69" fmla="*/ 467 h 577"/>
                <a:gd name="T70" fmla="*/ 471 w 625"/>
                <a:gd name="T71" fmla="*/ 402 h 577"/>
                <a:gd name="T72" fmla="*/ 472 w 625"/>
                <a:gd name="T73" fmla="*/ 319 h 577"/>
                <a:gd name="T74" fmla="*/ 490 w 625"/>
                <a:gd name="T75" fmla="*/ 244 h 577"/>
                <a:gd name="T76" fmla="*/ 511 w 625"/>
                <a:gd name="T77" fmla="*/ 189 h 577"/>
                <a:gd name="T78" fmla="*/ 528 w 625"/>
                <a:gd name="T79" fmla="*/ 153 h 577"/>
                <a:gd name="T80" fmla="*/ 534 w 625"/>
                <a:gd name="T81" fmla="*/ 136 h 577"/>
                <a:gd name="T82" fmla="*/ 535 w 625"/>
                <a:gd name="T83" fmla="*/ 125 h 577"/>
                <a:gd name="T84" fmla="*/ 533 w 625"/>
                <a:gd name="T85" fmla="*/ 115 h 577"/>
                <a:gd name="T86" fmla="*/ 540 w 625"/>
                <a:gd name="T87" fmla="*/ 96 h 577"/>
                <a:gd name="T88" fmla="*/ 557 w 625"/>
                <a:gd name="T89" fmla="*/ 74 h 577"/>
                <a:gd name="T90" fmla="*/ 597 w 625"/>
                <a:gd name="T91" fmla="*/ 34 h 577"/>
                <a:gd name="T92" fmla="*/ 578 w 625"/>
                <a:gd name="T93" fmla="*/ 12 h 577"/>
                <a:gd name="T94" fmla="*/ 564 w 625"/>
                <a:gd name="T9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5" h="577">
                  <a:moveTo>
                    <a:pt x="564" y="0"/>
                  </a:moveTo>
                  <a:lnTo>
                    <a:pt x="497" y="74"/>
                  </a:lnTo>
                  <a:lnTo>
                    <a:pt x="449" y="96"/>
                  </a:lnTo>
                  <a:lnTo>
                    <a:pt x="401" y="125"/>
                  </a:lnTo>
                  <a:lnTo>
                    <a:pt x="360" y="173"/>
                  </a:lnTo>
                  <a:lnTo>
                    <a:pt x="323" y="232"/>
                  </a:lnTo>
                  <a:lnTo>
                    <a:pt x="285" y="296"/>
                  </a:lnTo>
                  <a:lnTo>
                    <a:pt x="241" y="357"/>
                  </a:lnTo>
                  <a:lnTo>
                    <a:pt x="187" y="409"/>
                  </a:lnTo>
                  <a:lnTo>
                    <a:pt x="112" y="449"/>
                  </a:lnTo>
                  <a:lnTo>
                    <a:pt x="55" y="457"/>
                  </a:lnTo>
                  <a:lnTo>
                    <a:pt x="18" y="454"/>
                  </a:lnTo>
                  <a:lnTo>
                    <a:pt x="1" y="462"/>
                  </a:lnTo>
                  <a:lnTo>
                    <a:pt x="0" y="467"/>
                  </a:lnTo>
                  <a:lnTo>
                    <a:pt x="1" y="472"/>
                  </a:lnTo>
                  <a:lnTo>
                    <a:pt x="17" y="495"/>
                  </a:lnTo>
                  <a:lnTo>
                    <a:pt x="44" y="520"/>
                  </a:lnTo>
                  <a:lnTo>
                    <a:pt x="86" y="541"/>
                  </a:lnTo>
                  <a:lnTo>
                    <a:pt x="145" y="551"/>
                  </a:lnTo>
                  <a:lnTo>
                    <a:pt x="194" y="547"/>
                  </a:lnTo>
                  <a:lnTo>
                    <a:pt x="245" y="533"/>
                  </a:lnTo>
                  <a:lnTo>
                    <a:pt x="294" y="510"/>
                  </a:lnTo>
                  <a:lnTo>
                    <a:pt x="336" y="478"/>
                  </a:lnTo>
                  <a:lnTo>
                    <a:pt x="364" y="449"/>
                  </a:lnTo>
                  <a:lnTo>
                    <a:pt x="371" y="472"/>
                  </a:lnTo>
                  <a:lnTo>
                    <a:pt x="375" y="482"/>
                  </a:lnTo>
                  <a:lnTo>
                    <a:pt x="410" y="530"/>
                  </a:lnTo>
                  <a:lnTo>
                    <a:pt x="465" y="566"/>
                  </a:lnTo>
                  <a:lnTo>
                    <a:pt x="535" y="576"/>
                  </a:lnTo>
                  <a:lnTo>
                    <a:pt x="610" y="547"/>
                  </a:lnTo>
                  <a:lnTo>
                    <a:pt x="625" y="531"/>
                  </a:lnTo>
                  <a:lnTo>
                    <a:pt x="610" y="524"/>
                  </a:lnTo>
                  <a:lnTo>
                    <a:pt x="575" y="518"/>
                  </a:lnTo>
                  <a:lnTo>
                    <a:pt x="533" y="502"/>
                  </a:lnTo>
                  <a:lnTo>
                    <a:pt x="494" y="467"/>
                  </a:lnTo>
                  <a:lnTo>
                    <a:pt x="471" y="402"/>
                  </a:lnTo>
                  <a:lnTo>
                    <a:pt x="472" y="319"/>
                  </a:lnTo>
                  <a:lnTo>
                    <a:pt x="490" y="244"/>
                  </a:lnTo>
                  <a:lnTo>
                    <a:pt x="511" y="189"/>
                  </a:lnTo>
                  <a:lnTo>
                    <a:pt x="528" y="153"/>
                  </a:lnTo>
                  <a:lnTo>
                    <a:pt x="534" y="136"/>
                  </a:lnTo>
                  <a:lnTo>
                    <a:pt x="535" y="125"/>
                  </a:lnTo>
                  <a:lnTo>
                    <a:pt x="533" y="115"/>
                  </a:lnTo>
                  <a:lnTo>
                    <a:pt x="540" y="96"/>
                  </a:lnTo>
                  <a:lnTo>
                    <a:pt x="557" y="74"/>
                  </a:lnTo>
                  <a:lnTo>
                    <a:pt x="597" y="34"/>
                  </a:lnTo>
                  <a:lnTo>
                    <a:pt x="578" y="12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B95E4-BCF2-436E-BD7E-55A3430F9959}"/>
              </a:ext>
            </a:extLst>
          </p:cNvPr>
          <p:cNvSpPr txBox="1"/>
          <p:nvPr/>
        </p:nvSpPr>
        <p:spPr>
          <a:xfrm>
            <a:off x="4683232" y="4117681"/>
            <a:ext cx="6733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Uneven ground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Changes in flooring (carpet to tile, tile to carpet), floor mats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Wet or slick surfaces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Cords, Chairs, Garbage bins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Stairs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9E672-37B8-7F80-49B6-18693DF79EAB}"/>
              </a:ext>
            </a:extLst>
          </p:cNvPr>
          <p:cNvSpPr/>
          <p:nvPr/>
        </p:nvSpPr>
        <p:spPr>
          <a:xfrm>
            <a:off x="769734" y="3802995"/>
            <a:ext cx="10654666" cy="2583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42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F576E5-2CAE-447D-AB6E-5D88E2BD7FE9}"/>
              </a:ext>
            </a:extLst>
          </p:cNvPr>
          <p:cNvSpPr txBox="1"/>
          <p:nvPr/>
        </p:nvSpPr>
        <p:spPr>
          <a:xfrm>
            <a:off x="807009" y="745112"/>
            <a:ext cx="1067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78DBE"/>
                </a:solidFill>
              </a:rPr>
              <a:t>Tips &amp; Tricks for Assisting a Patient with Mobility concerns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A6A799F-D645-41DA-AF05-C0B70CC0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779" y="2697079"/>
            <a:ext cx="19669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1B6C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a Wheelchair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9" name="Graphic 38" descr="Person in wheelchair with solid fill">
            <a:extLst>
              <a:ext uri="{FF2B5EF4-FFF2-40B4-BE49-F238E27FC236}">
                <a16:creationId xmlns:a16="http://schemas.microsoft.com/office/drawing/2014/main" id="{358DD316-E6F9-4F21-A266-F7D125A4D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88" y="3470261"/>
            <a:ext cx="1602220" cy="1602220"/>
          </a:xfrm>
          <a:prstGeom prst="rect">
            <a:avLst/>
          </a:prstGeom>
        </p:spPr>
      </p:pic>
      <p:graphicFrame>
        <p:nvGraphicFramePr>
          <p:cNvPr id="176" name="TextBox 12">
            <a:extLst>
              <a:ext uri="{FF2B5EF4-FFF2-40B4-BE49-F238E27FC236}">
                <a16:creationId xmlns:a16="http://schemas.microsoft.com/office/drawing/2014/main" id="{B7CE7912-8596-8EEB-7D70-41078F644290}"/>
              </a:ext>
            </a:extLst>
          </p:cNvPr>
          <p:cNvGraphicFramePr/>
          <p:nvPr/>
        </p:nvGraphicFramePr>
        <p:xfrm>
          <a:off x="2537496" y="1660437"/>
          <a:ext cx="8533461" cy="386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6526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F576E5-2CAE-447D-AB6E-5D88E2BD7FE9}"/>
              </a:ext>
            </a:extLst>
          </p:cNvPr>
          <p:cNvSpPr txBox="1"/>
          <p:nvPr/>
        </p:nvSpPr>
        <p:spPr>
          <a:xfrm>
            <a:off x="842890" y="771385"/>
            <a:ext cx="1067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78DBE"/>
                </a:solidFill>
              </a:rPr>
              <a:t>Tips &amp; Tricks for Assisting a Patient with Mobility concerns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A6A799F-D645-41DA-AF05-C0B70CC0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779" y="2697079"/>
            <a:ext cx="19669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1B6C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Coach the Patient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6050-AC3A-4621-8FC0-C88331429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70" y="3429000"/>
            <a:ext cx="1371703" cy="1143086"/>
          </a:xfrm>
          <a:prstGeom prst="rect">
            <a:avLst/>
          </a:prstGeom>
        </p:spPr>
      </p:pic>
      <p:graphicFrame>
        <p:nvGraphicFramePr>
          <p:cNvPr id="178" name="TextBox 12">
            <a:extLst>
              <a:ext uri="{FF2B5EF4-FFF2-40B4-BE49-F238E27FC236}">
                <a16:creationId xmlns:a16="http://schemas.microsoft.com/office/drawing/2014/main" id="{8E985DC2-F817-F39F-DA7C-589477DFDD70}"/>
              </a:ext>
            </a:extLst>
          </p:cNvPr>
          <p:cNvGraphicFramePr/>
          <p:nvPr/>
        </p:nvGraphicFramePr>
        <p:xfrm>
          <a:off x="2614975" y="1866244"/>
          <a:ext cx="8533461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0424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F576E5-2CAE-447D-AB6E-5D88E2BD7FE9}"/>
              </a:ext>
            </a:extLst>
          </p:cNvPr>
          <p:cNvSpPr txBox="1"/>
          <p:nvPr/>
        </p:nvSpPr>
        <p:spPr>
          <a:xfrm>
            <a:off x="815683" y="788504"/>
            <a:ext cx="1067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78DBE"/>
                </a:solidFill>
              </a:rPr>
              <a:t>Tips &amp; Tricks for Assisting a Patient with Mobility concerns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A6A799F-D645-41DA-AF05-C0B70CC0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779" y="2727857"/>
            <a:ext cx="19669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1B6C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Manual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i="1">
                <a:solidFill>
                  <a:srgbClr val="1B6CB3"/>
                </a:solidFill>
                <a:latin typeface="Arial" panose="020B0604020202020204" pitchFamily="34" charset="0"/>
              </a:rPr>
              <a:t>( NOT recommended )</a:t>
            </a:r>
            <a:endParaRPr kumimoji="0" lang="en-US" altLang="en-US" sz="140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Graphic 35" descr="No Touch with solid fill">
            <a:extLst>
              <a:ext uri="{FF2B5EF4-FFF2-40B4-BE49-F238E27FC236}">
                <a16:creationId xmlns:a16="http://schemas.microsoft.com/office/drawing/2014/main" id="{B3C58642-B0D7-428C-9318-BBBB52744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492" y="3668062"/>
            <a:ext cx="1319157" cy="1319157"/>
          </a:xfrm>
          <a:prstGeom prst="rect">
            <a:avLst/>
          </a:prstGeom>
        </p:spPr>
      </p:pic>
      <p:graphicFrame>
        <p:nvGraphicFramePr>
          <p:cNvPr id="176" name="TextBox 12">
            <a:extLst>
              <a:ext uri="{FF2B5EF4-FFF2-40B4-BE49-F238E27FC236}">
                <a16:creationId xmlns:a16="http://schemas.microsoft.com/office/drawing/2014/main" id="{9DF91B27-B49B-E2D6-D25C-8CFB943B3B51}"/>
              </a:ext>
            </a:extLst>
          </p:cNvPr>
          <p:cNvGraphicFramePr/>
          <p:nvPr/>
        </p:nvGraphicFramePr>
        <p:xfrm>
          <a:off x="2716744" y="2042945"/>
          <a:ext cx="8533461" cy="338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2107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F576E5-2CAE-447D-AB6E-5D88E2BD7FE9}"/>
              </a:ext>
            </a:extLst>
          </p:cNvPr>
          <p:cNvSpPr txBox="1"/>
          <p:nvPr/>
        </p:nvSpPr>
        <p:spPr>
          <a:xfrm>
            <a:off x="815683" y="873573"/>
            <a:ext cx="1067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78DBE"/>
                </a:solidFill>
              </a:rPr>
              <a:t>Tips &amp; Tricks for Assisting a Patient with Mobility concerns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A6A799F-D645-41DA-AF05-C0B70CC0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02" y="1839831"/>
            <a:ext cx="1966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1B6C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B95E4-BCF2-436E-BD7E-55A3430F9959}"/>
              </a:ext>
            </a:extLst>
          </p:cNvPr>
          <p:cNvSpPr txBox="1"/>
          <p:nvPr/>
        </p:nvSpPr>
        <p:spPr>
          <a:xfrm>
            <a:off x="2779716" y="2074906"/>
            <a:ext cx="853346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Prevent patients from standing too long in the outpatient waiting area.</a:t>
            </a:r>
          </a:p>
          <a:p>
            <a:pPr marL="283464" indent="-283464"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Encourage patients to sit while waiting, if feasible.</a:t>
            </a:r>
            <a:endParaRPr lang="en-US" sz="2000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BE83C31-DD87-467B-9350-D1B227ED1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06" y="4001607"/>
            <a:ext cx="1966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1B6C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Bathroom for urine collection</a:t>
            </a:r>
          </a:p>
        </p:txBody>
      </p:sp>
      <p:pic>
        <p:nvPicPr>
          <p:cNvPr id="39" name="Graphic 38" descr="Director's Chair with solid fill">
            <a:extLst>
              <a:ext uri="{FF2B5EF4-FFF2-40B4-BE49-F238E27FC236}">
                <a16:creationId xmlns:a16="http://schemas.microsoft.com/office/drawing/2014/main" id="{D49AECAD-94EE-4680-8DBF-35FB45B0C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627" y="2239121"/>
            <a:ext cx="1189879" cy="1189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69C702-86E5-45E7-8427-825C13658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463" y="4644737"/>
            <a:ext cx="1143463" cy="1143463"/>
          </a:xfrm>
          <a:prstGeom prst="rect">
            <a:avLst/>
          </a:prstGeom>
        </p:spPr>
      </p:pic>
      <p:graphicFrame>
        <p:nvGraphicFramePr>
          <p:cNvPr id="176" name="TextBox 36">
            <a:extLst>
              <a:ext uri="{FF2B5EF4-FFF2-40B4-BE49-F238E27FC236}">
                <a16:creationId xmlns:a16="http://schemas.microsoft.com/office/drawing/2014/main" id="{027072B2-7A6A-C0AA-E74E-0A2DED955984}"/>
              </a:ext>
            </a:extLst>
          </p:cNvPr>
          <p:cNvGraphicFramePr/>
          <p:nvPr/>
        </p:nvGraphicFramePr>
        <p:xfrm>
          <a:off x="2815624" y="3809378"/>
          <a:ext cx="8533461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9715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F9CA4-416F-4CBE-A5E4-D0249B32A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00" b="23342"/>
          <a:stretch/>
        </p:blipFill>
        <p:spPr>
          <a:xfrm>
            <a:off x="643467" y="2098962"/>
            <a:ext cx="10905066" cy="2587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3F3349-B7E7-4A15-BFB5-EE8D1BA9DF4E}"/>
              </a:ext>
            </a:extLst>
          </p:cNvPr>
          <p:cNvSpPr txBox="1"/>
          <p:nvPr/>
        </p:nvSpPr>
        <p:spPr>
          <a:xfrm>
            <a:off x="851789" y="4914900"/>
            <a:ext cx="190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Take a wide stance. Keep your back straight and tighten your core.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BB63DA-9036-4873-B0C9-483AE8C60190}"/>
              </a:ext>
            </a:extLst>
          </p:cNvPr>
          <p:cNvSpPr txBox="1"/>
          <p:nvPr/>
        </p:nvSpPr>
        <p:spPr>
          <a:xfrm>
            <a:off x="2975902" y="4925010"/>
            <a:ext cx="190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Bring the patient close to your body.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042729-1EC4-4A46-9CAA-E823C2B6D0F4}"/>
              </a:ext>
            </a:extLst>
          </p:cNvPr>
          <p:cNvSpPr txBox="1"/>
          <p:nvPr/>
        </p:nvSpPr>
        <p:spPr>
          <a:xfrm>
            <a:off x="5145094" y="4925010"/>
            <a:ext cx="1907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Slowly slide the patient down your leg.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B796FD-A162-4C6C-8B00-3DF4894B0893}"/>
              </a:ext>
            </a:extLst>
          </p:cNvPr>
          <p:cNvSpPr txBox="1"/>
          <p:nvPr/>
        </p:nvSpPr>
        <p:spPr>
          <a:xfrm>
            <a:off x="7346299" y="4908576"/>
            <a:ext cx="190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Lower the patient to the ground while keeping your back straight.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ACC16-AC50-4DF4-B175-55CD70AF174A}"/>
              </a:ext>
            </a:extLst>
          </p:cNvPr>
          <p:cNvSpPr txBox="1"/>
          <p:nvPr/>
        </p:nvSpPr>
        <p:spPr>
          <a:xfrm>
            <a:off x="9377742" y="4908576"/>
            <a:ext cx="190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Support the patient’s head.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23C2F6-B5B8-4B9C-BE8F-E4D57726C0C7}"/>
              </a:ext>
            </a:extLst>
          </p:cNvPr>
          <p:cNvSpPr txBox="1"/>
          <p:nvPr/>
        </p:nvSpPr>
        <p:spPr>
          <a:xfrm>
            <a:off x="782536" y="712338"/>
            <a:ext cx="1067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78DBE"/>
                </a:solidFill>
              </a:rPr>
              <a:t>Lowering a Falling Patient to the Ground Safely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9AE25-B83D-4CDB-BAB1-9F8E05591B12}"/>
              </a:ext>
            </a:extLst>
          </p:cNvPr>
          <p:cNvSpPr txBox="1"/>
          <p:nvPr/>
        </p:nvSpPr>
        <p:spPr>
          <a:xfrm>
            <a:off x="1019767" y="1577631"/>
            <a:ext cx="153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Brace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CF4773-1A3C-4A63-AB93-F19E4502154E}"/>
              </a:ext>
            </a:extLst>
          </p:cNvPr>
          <p:cNvSpPr txBox="1"/>
          <p:nvPr/>
        </p:nvSpPr>
        <p:spPr>
          <a:xfrm>
            <a:off x="3092037" y="1577631"/>
            <a:ext cx="153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Hug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27F1EF-CC70-4455-B814-A6FD0BBE2675}"/>
              </a:ext>
            </a:extLst>
          </p:cNvPr>
          <p:cNvSpPr txBox="1"/>
          <p:nvPr/>
        </p:nvSpPr>
        <p:spPr>
          <a:xfrm>
            <a:off x="5328666" y="1583657"/>
            <a:ext cx="153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Slide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43319E-B8A6-4BB8-A6BD-CC2647CEB224}"/>
              </a:ext>
            </a:extLst>
          </p:cNvPr>
          <p:cNvSpPr txBox="1"/>
          <p:nvPr/>
        </p:nvSpPr>
        <p:spPr>
          <a:xfrm>
            <a:off x="7532501" y="1579353"/>
            <a:ext cx="153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Lower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E732D5-BE0B-4098-BD2E-6AC8DD8D0095}"/>
              </a:ext>
            </a:extLst>
          </p:cNvPr>
          <p:cNvSpPr txBox="1"/>
          <p:nvPr/>
        </p:nvSpPr>
        <p:spPr>
          <a:xfrm>
            <a:off x="9478359" y="1577631"/>
            <a:ext cx="153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4" y="0"/>
            <a:ext cx="10403711" cy="16584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>
                <a:solidFill>
                  <a:srgbClr val="0070C0"/>
                </a:solidFill>
              </a:rPr>
              <a:t>Call lights and</a:t>
            </a:r>
            <a:br>
              <a:rPr lang="en-US" sz="5400">
                <a:solidFill>
                  <a:srgbClr val="0070C0"/>
                </a:solidFill>
              </a:rPr>
            </a:br>
            <a:r>
              <a:rPr lang="en-US" sz="5400">
                <a:solidFill>
                  <a:srgbClr val="0070C0"/>
                </a:solidFill>
              </a:rPr>
              <a:t>Alarms – toilet or bed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4F2B-D84A-4682-98C4-77DF0218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425" y="1801368"/>
            <a:ext cx="8753476" cy="458161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lights are used to notify nursing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button to call when you need any assistance with the patient.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patient requests assistance to leave bed during phlebotomy, activate call light so that nursing can assist.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 and toileting alarms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responds to bed and/or toileting alarms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4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832" y="117988"/>
            <a:ext cx="9291484" cy="973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4F2B-D84A-4682-98C4-77DF0218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627" y="1295646"/>
            <a:ext cx="10262728" cy="532537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Review fall prevention screening standards and practices as outlined in the St. Luke’s Fall Prevention Program policy PE026.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Identify who is at risk for falls during laboratory procedures. 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Describe safety equipment and signage to promote patient safety.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Explain methods to ensure a safe environment and reduce fall risks.</a:t>
            </a:r>
          </a:p>
          <a:p>
            <a:pPr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Document fall or near-miss events.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1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4031C0-1D56-41F3-8090-2A24397E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275" y="415182"/>
            <a:ext cx="8658225" cy="28906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Hospitalized patients determined to be at risk for falls are often identified with: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B4067D-1F37-4075-8C15-2D37F9A4BE95}"/>
              </a:ext>
            </a:extLst>
          </p:cNvPr>
          <p:cNvSpPr txBox="1">
            <a:spLocks/>
          </p:cNvSpPr>
          <p:nvPr/>
        </p:nvSpPr>
        <p:spPr>
          <a:xfrm>
            <a:off x="3932903" y="3305867"/>
            <a:ext cx="7586817" cy="2504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solidFill>
                  <a:schemeClr val="tx1"/>
                </a:solidFill>
              </a:rPr>
              <a:t>yellow wrist bands,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solidFill>
                  <a:schemeClr val="tx1"/>
                </a:solidFill>
              </a:rPr>
              <a:t>yellow non-skid socks, and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solidFill>
                  <a:schemeClr val="tx1"/>
                </a:solidFill>
              </a:rPr>
              <a:t>a visual cue on the patient’s door.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5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33" y="92598"/>
            <a:ext cx="10613985" cy="125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>
                <a:solidFill>
                  <a:srgbClr val="0070C0"/>
                </a:solidFill>
              </a:rPr>
              <a:t>Pediatric Interventions</a:t>
            </a:r>
            <a:br>
              <a:rPr lang="en-US" sz="5400">
                <a:solidFill>
                  <a:srgbClr val="0070C0"/>
                </a:solidFill>
              </a:rPr>
            </a:br>
            <a:r>
              <a:rPr lang="en-US" sz="4000">
                <a:solidFill>
                  <a:srgbClr val="0070C0"/>
                </a:solidFill>
              </a:rPr>
              <a:t>Patient instruction, education, &amp; engagement</a:t>
            </a:r>
            <a:endParaRPr lang="en-US" sz="54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4F2B-D84A-4682-98C4-77DF0218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42" y="1516283"/>
            <a:ext cx="10441857" cy="5341717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buNone/>
            </a:pPr>
            <a:r>
              <a:rPr lang="en-US" sz="2600"/>
              <a:t>Remind parent / caregiver to supervise the child at all times</a:t>
            </a:r>
          </a:p>
          <a:p>
            <a:pPr lvl="0"/>
            <a:r>
              <a:rPr lang="en-US" sz="2600"/>
              <a:t>Discuss of elements of risk inherent to the clinic environment: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/>
              <a:t>standing on chairs or exam tables, 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/>
              <a:t>sitting on rolling stools, and/or 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/>
              <a:t>playing with equipment intended for staff</a:t>
            </a:r>
          </a:p>
          <a:p>
            <a:pPr lvl="0"/>
            <a:r>
              <a:rPr lang="en-US" sz="2600"/>
              <a:t>Encourage moving the child to the exam table only when provider indicates a necessity</a:t>
            </a:r>
          </a:p>
          <a:p>
            <a:pPr lvl="0"/>
            <a:r>
              <a:rPr lang="en-US" sz="2600"/>
              <a:t>Remind parent / caregiver to help their child on and off the exam table</a:t>
            </a:r>
          </a:p>
          <a:p>
            <a:pPr lvl="0"/>
            <a:r>
              <a:rPr lang="en-US" sz="2600"/>
              <a:t>Remind parent / caregiver to keep a hand on the child while on the exam table and not to turn or walk away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1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7F736-7880-431C-8967-44CF439EBE2C}"/>
              </a:ext>
            </a:extLst>
          </p:cNvPr>
          <p:cNvSpPr txBox="1"/>
          <p:nvPr/>
        </p:nvSpPr>
        <p:spPr>
          <a:xfrm>
            <a:off x="752476" y="1718520"/>
            <a:ext cx="10692802" cy="4401205"/>
          </a:xfrm>
          <a:prstGeom prst="rect">
            <a:avLst/>
          </a:prstGeom>
          <a:noFill/>
          <a:ln w="53975" cmpd="dbl">
            <a:solidFill>
              <a:srgbClr val="0070C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In an </a:t>
            </a:r>
            <a:r>
              <a:rPr lang="en-US" sz="2000" b="1" dirty="0"/>
              <a:t>outpatient</a:t>
            </a:r>
            <a:r>
              <a:rPr lang="en-US" sz="2000" dirty="0"/>
              <a:t> setting, whether the patient is standing or sitting in the draw station chair – </a:t>
            </a:r>
          </a:p>
          <a:p>
            <a:pPr algn="ctr"/>
            <a:r>
              <a:rPr lang="en-US" sz="2000" b="1" dirty="0"/>
              <a:t>You must always look out for the safety of the patient.</a:t>
            </a:r>
          </a:p>
          <a:p>
            <a:pPr algn="ctr"/>
            <a:r>
              <a:rPr lang="en-US" sz="1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patient should never be left alone once they have lost consciousness.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Activate the call button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In Clinic, this will bring nursing staff to come to the room. </a:t>
            </a:r>
            <a:r>
              <a:rPr lang="en-US" sz="2000" dirty="0">
                <a:solidFill>
                  <a:prstClr val="black"/>
                </a:solidFill>
              </a:rPr>
              <a:t>RN/LPN, Provider will take charge of the situation when they arrive on scene.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At a Laboratory draw station, this will bring co-workers to come assist. Emergency Room nursing or the Rapid Response Team may need to be activated.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If in an area without a call button, call 9-1-1 if medical intervention is 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patient has stopped breathing while in syncope, activate the code blue call if an RN is not in room or call 9-1-1if call button is not available.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E2ED69C-6482-439C-ABE3-5B4D551D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41" y="470836"/>
            <a:ext cx="11139318" cy="11734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9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a Patient loses Consciousness, there is a potential for fall risk -  </a:t>
            </a:r>
            <a:b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steps must be taken immediately once a patient loses consciousness and </a:t>
            </a:r>
            <a:b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risk that he/she may fall to the floor?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7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7F736-7880-431C-8967-44CF439EBE2C}"/>
              </a:ext>
            </a:extLst>
          </p:cNvPr>
          <p:cNvSpPr txBox="1"/>
          <p:nvPr/>
        </p:nvSpPr>
        <p:spPr>
          <a:xfrm>
            <a:off x="829277" y="2266015"/>
            <a:ext cx="10577984" cy="3477875"/>
          </a:xfrm>
          <a:prstGeom prst="rect">
            <a:avLst/>
          </a:prstGeom>
          <a:noFill/>
          <a:ln w="53975" cmpd="dbl">
            <a:solidFill>
              <a:srgbClr val="0070C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In Clinic, an office nurse or triage nurse must be the one to dismiss the patient if the patient losses consciousness.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The phlebotomist should stay by patient side to assist and give info to office/triage nurse until no longer needed by nurse.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The office/triage nurse will take over the situation once they arrive on scene.</a:t>
            </a:r>
          </a:p>
          <a:p>
            <a:endParaRPr lang="en-US" sz="20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At a Laboratory draw station, if Emergency Room nursing, the Rapid Response Team or EMS have been engaged, they will take over the situation once they arrive at the scene.</a:t>
            </a:r>
          </a:p>
          <a:p>
            <a:endParaRPr lang="en-US" sz="2000"/>
          </a:p>
          <a:p>
            <a:pPr algn="ctr"/>
            <a:r>
              <a:rPr lang="en-US" sz="2000" b="1" dirty="0"/>
              <a:t>A </a:t>
            </a:r>
            <a:r>
              <a:rPr lang="en-US" sz="2000" b="1" err="1"/>
              <a:t>SpeakUP</a:t>
            </a:r>
            <a:r>
              <a:rPr lang="en-US" sz="2000" b="1" dirty="0"/>
              <a:t> MUST be placed each time a patient loses consciousness.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E2ED69C-6482-439C-ABE3-5B4D551D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2" y="477384"/>
            <a:ext cx="11247085" cy="13217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9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a Patient loses Consciousness, there is a potential for fall risk – </a:t>
            </a:r>
            <a:br>
              <a:rPr lang="en-US" sz="29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an outpatient loses consciousness, who can release the patient and/or the phlebotomist from care?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3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7F736-7880-431C-8967-44CF439EBE2C}"/>
              </a:ext>
            </a:extLst>
          </p:cNvPr>
          <p:cNvSpPr txBox="1"/>
          <p:nvPr/>
        </p:nvSpPr>
        <p:spPr>
          <a:xfrm>
            <a:off x="940075" y="2199736"/>
            <a:ext cx="10310614" cy="3477875"/>
          </a:xfrm>
          <a:prstGeom prst="rect">
            <a:avLst/>
          </a:prstGeom>
          <a:noFill/>
          <a:ln w="53975" cmpd="dbl">
            <a:solidFill>
              <a:srgbClr val="0070C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In an </a:t>
            </a:r>
            <a:r>
              <a:rPr lang="en-US" sz="2000" b="1" dirty="0"/>
              <a:t>inpatient</a:t>
            </a:r>
            <a:r>
              <a:rPr lang="en-US" sz="2000" dirty="0"/>
              <a:t> setting, even if the patient is safely lying in bed or sitting in a chair – </a:t>
            </a:r>
          </a:p>
          <a:p>
            <a:pPr algn="ctr"/>
            <a:r>
              <a:rPr lang="en-US" sz="2000" b="1" dirty="0"/>
              <a:t>You must always look out for the safety of the patient.</a:t>
            </a:r>
          </a:p>
          <a:p>
            <a:pPr algn="ctr"/>
            <a:r>
              <a:rPr lang="en-US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Activate the call button to get nursing staff to come to the room.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patient should never be left alone once they have lost consciousness.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RN will take charge of the situation when they arrive on scene.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patient has stopped breathing while in syncope, activate the code blue call if RN is not in room. </a:t>
            </a:r>
          </a:p>
          <a:p>
            <a:endParaRPr lang="en-US" sz="2000"/>
          </a:p>
          <a:p>
            <a:pPr algn="ctr"/>
            <a:r>
              <a:rPr lang="en-US" sz="2000" b="1" dirty="0"/>
              <a:t>A </a:t>
            </a:r>
            <a:r>
              <a:rPr lang="en-US" sz="2000" b="1" dirty="0" err="1"/>
              <a:t>SpeakUP</a:t>
            </a:r>
            <a:r>
              <a:rPr lang="en-US" sz="2000" b="1" dirty="0"/>
              <a:t> MUST be placed each time a patient loses consciousness.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5E471E0-8006-46CE-972E-E0B1657C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9" y="564291"/>
            <a:ext cx="10778665" cy="9763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If a Patient loses Consciousness, there is a potential for fall risk -</a:t>
            </a:r>
            <a:b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steps must be taken immediately once an Inpatient loses consciousness?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8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7F736-7880-431C-8967-44CF439EBE2C}"/>
              </a:ext>
            </a:extLst>
          </p:cNvPr>
          <p:cNvSpPr txBox="1"/>
          <p:nvPr/>
        </p:nvSpPr>
        <p:spPr>
          <a:xfrm>
            <a:off x="1437399" y="2516717"/>
            <a:ext cx="9253701" cy="2616101"/>
          </a:xfrm>
          <a:prstGeom prst="rect">
            <a:avLst/>
          </a:prstGeom>
          <a:noFill/>
          <a:ln w="53975" cmpd="dbl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/>
              <a:t>	</a:t>
            </a:r>
          </a:p>
          <a:p>
            <a:pPr indent="457200"/>
            <a:r>
              <a:rPr lang="en-US" sz="3200" b="1">
                <a:solidFill>
                  <a:srgbClr val="0070C0"/>
                </a:solidFill>
              </a:rPr>
              <a:t>Ask if the patient is OK</a:t>
            </a:r>
          </a:p>
          <a:p>
            <a:pPr marL="1143000" indent="-457200"/>
            <a:r>
              <a:rPr lang="en-US" sz="2400" b="1">
                <a:solidFill>
                  <a:srgbClr val="0070C0"/>
                </a:solidFill>
              </a:rPr>
              <a:t>•	</a:t>
            </a:r>
            <a:r>
              <a:rPr lang="en-US" sz="2800" b="1">
                <a:solidFill>
                  <a:srgbClr val="0070C0"/>
                </a:solidFill>
              </a:rPr>
              <a:t>Activate the call button to request help </a:t>
            </a:r>
          </a:p>
          <a:p>
            <a:pPr marL="1143000" indent="-457200"/>
            <a:r>
              <a:rPr lang="en-US" sz="2800" b="1">
                <a:solidFill>
                  <a:srgbClr val="0070C0"/>
                </a:solidFill>
              </a:rPr>
              <a:t>•	Do not attempt to carry or lift the patient</a:t>
            </a:r>
          </a:p>
          <a:p>
            <a:pPr marL="1143000" indent="-457200"/>
            <a:r>
              <a:rPr lang="en-US" sz="2800" b="1">
                <a:solidFill>
                  <a:srgbClr val="0070C0"/>
                </a:solidFill>
              </a:rPr>
              <a:t>•	Report incident to supervisor</a:t>
            </a:r>
          </a:p>
          <a:p>
            <a:endParaRPr lang="en-US" sz="240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C236916-5E00-4CAA-8AAC-E0C25C80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62" y="1304477"/>
            <a:ext cx="10264815" cy="664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a Patient has Fallen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4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884825E-EC03-4722-8283-74EC8EECC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04A4164-FDD3-4AE9-8129-4E1B921E2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2BA971-550B-4D73-A876-FA172A0C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2F4EE2-AD57-433A-87C2-B1418FE22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18466F3-BDB0-4394-BA4A-CF39BF690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5012CA-30F7-4EAF-9345-0EC48D013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1CEB021-8D0F-48F1-947A-7F206BE2D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3D5F265-52CB-44C4-AC6C-690E2BAFF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C865DC3-14CF-426B-B727-540299B5F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28D0689D-31AE-4EAE-8B89-90DCD47F1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7172BB3-0B74-4B5A-B1FC-09313DAC3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BF584C-D8EA-4C47-98AB-CDD5EB007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24EB1F1-5E4E-4599-A171-9D77920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09368F-1AD1-453A-8026-F04870973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E69BFA4-17AB-4ABA-8D3C-631A60BE0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4292D11E-0C01-4D2E-B100-948220935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A3A4E547-348A-4729-AC00-1E84D8AD9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AE8EC33A-BF4E-4E28-A2F7-033DBBC9D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38008CFA-8ADB-4AAB-8B54-AB4FE356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204F925-C7EB-4729-AB29-7487C8ED8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B850771-3B79-4C27-9CC3-3CBFA90C0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565B2F18-C5EF-495D-AF6F-226B7CA9D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BCA4A062-5E82-4F21-BEBB-7E3C4405C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85F9DBD7-D46E-42F2-96B1-B9EE44691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098B143F-4C52-4FCA-AC4A-E9BEA91C7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A3617AF3-1F02-4D51-9908-2C09CAAB0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6CA6318-3044-4469-954D-B2AD9DE3B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A0AB96DE-D383-4C34-8E56-500D64DE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58C8766-4DE8-4DB6-A4A6-6D575076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DD082-FEC4-E9CF-4F49-7E4FCF63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444782"/>
                </a:solidFill>
              </a:rPr>
              <a:t>How to Document Falls in SpeakUP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B8C794E-3CC5-4FA5-9A46-B9702575C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44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80E6D-B2E4-1872-BFAB-E7D940B1B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4" y="2133600"/>
            <a:ext cx="6574535" cy="375925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Clr>
                <a:srgbClr val="FDC987"/>
              </a:buClr>
              <a:buFont typeface="Wingdings 3" charset="2"/>
              <a:buChar char=""/>
            </a:pPr>
            <a:r>
              <a:rPr lang="en-US" sz="2800"/>
              <a:t>To log a fall in any laboratory setting, document under a </a:t>
            </a:r>
            <a:r>
              <a:rPr lang="en-US" sz="2800" b="1"/>
              <a:t>VISITOR EVENT-FALL</a:t>
            </a:r>
          </a:p>
          <a:p>
            <a:pPr marL="285750" indent="-285750">
              <a:buClr>
                <a:srgbClr val="FDC987"/>
              </a:buClr>
              <a:buFont typeface="Wingdings 3" charset="2"/>
              <a:buChar char=""/>
            </a:pPr>
            <a:r>
              <a:rPr lang="en-US" sz="2800"/>
              <a:t>The Fall Icon includes out of scope questions that lab personnel may be unable to answer.</a:t>
            </a:r>
          </a:p>
          <a:p>
            <a:pPr marL="285750" indent="-285750">
              <a:buClr>
                <a:srgbClr val="FDC987"/>
              </a:buClr>
              <a:buFont typeface="Wingdings 3" charset="2"/>
              <a:buChar char=""/>
            </a:pPr>
            <a:r>
              <a:rPr lang="en-US" sz="2800"/>
              <a:t>If you witness a fall in a public area, communicate with responders on who will fill out the </a:t>
            </a:r>
            <a:r>
              <a:rPr lang="en-US" sz="2800" err="1"/>
              <a:t>SpeakUP</a:t>
            </a:r>
          </a:p>
          <a:p>
            <a:pPr marL="285750" indent="-285750">
              <a:buClr>
                <a:srgbClr val="FDC987"/>
              </a:buClr>
              <a:buFont typeface="Wingdings 3" charset="2"/>
              <a:buChar char=""/>
            </a:pPr>
            <a:endParaRPr lang="en-US"/>
          </a:p>
        </p:txBody>
      </p:sp>
      <p:pic>
        <p:nvPicPr>
          <p:cNvPr id="12" name="Picture 1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280CA516-2977-1614-469D-3F94AB11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603" y="645106"/>
            <a:ext cx="2700425" cy="2541577"/>
          </a:xfrm>
          <a:prstGeom prst="rect">
            <a:avLst/>
          </a:prstGeom>
        </p:spPr>
      </p:pic>
      <p:pic>
        <p:nvPicPr>
          <p:cNvPr id="15" name="Picture 14" descr="A screenshot of a medical application&#10;&#10;AI-generated content may be incorrect.">
            <a:extLst>
              <a:ext uri="{FF2B5EF4-FFF2-40B4-BE49-F238E27FC236}">
                <a16:creationId xmlns:a16="http://schemas.microsoft.com/office/drawing/2014/main" id="{9B98905D-0D0C-7A25-ABB9-A0F61A514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087" y="3616746"/>
            <a:ext cx="3981455" cy="2010635"/>
          </a:xfrm>
          <a:prstGeom prst="rect">
            <a:avLst/>
          </a:prstGeom>
        </p:spPr>
      </p:pic>
      <p:sp>
        <p:nvSpPr>
          <p:cNvPr id="56" name="Freeform 11">
            <a:extLst>
              <a:ext uri="{FF2B5EF4-FFF2-40B4-BE49-F238E27FC236}">
                <a16:creationId xmlns:a16="http://schemas.microsoft.com/office/drawing/2014/main" id="{DCA9D2DF-B9C7-4D7E-A14E-830BAEE6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7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65000">
              <a:schemeClr val="accent3">
                <a:lumMod val="75000"/>
              </a:schemeClr>
            </a:gs>
            <a:gs pos="92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39D0-93A5-4B39-A5AE-7557E7BDBECA}"/>
              </a:ext>
            </a:extLst>
          </p:cNvPr>
          <p:cNvSpPr txBox="1">
            <a:spLocks/>
          </p:cNvSpPr>
          <p:nvPr/>
        </p:nvSpPr>
        <p:spPr>
          <a:xfrm>
            <a:off x="999039" y="364182"/>
            <a:ext cx="10403711" cy="571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feedback </a:t>
            </a:r>
            <a:br>
              <a:rPr lang="en-US" sz="6800">
                <a:solidFill>
                  <a:srgbClr val="0070C0"/>
                </a:solidFill>
              </a:rPr>
            </a:br>
            <a:r>
              <a:rPr lang="en-US" sz="680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100">
                <a:solidFill>
                  <a:schemeClr val="bg1"/>
                </a:solidFill>
              </a:rPr>
              <a:t>Use safety huddles to review and reinforce when a “good catch” or “near miss event” occurs and patient safety is maintained.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94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58" y="122682"/>
            <a:ext cx="10264815" cy="943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4F2B-D84A-4682-98C4-77DF0218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725" y="1323493"/>
            <a:ext cx="9829800" cy="475345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fall prevention screening standards and practices as found in C360.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Both the St. Luke’s Fall Prevention Program policy PE026 with related policy appendices / safety guides and PE016 Ambulatory Clinic Guidebook appendix </a:t>
            </a:r>
            <a:r>
              <a:rPr lang="en-US" sz="40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xw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have Fall Risk materials outlined in them.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10403711" cy="1099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4F2B-D84A-4682-98C4-77DF0218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423" y="1296364"/>
            <a:ext cx="9395871" cy="5278055"/>
          </a:xfrm>
        </p:spPr>
        <p:txBody>
          <a:bodyPr vert="horz" lIns="91440" tIns="45720" rIns="91440" bIns="45720" rtlCol="0">
            <a:noAutofit/>
          </a:bodyPr>
          <a:lstStyle/>
          <a:p>
            <a:pPr marL="347472" indent="-347472" algn="l" rtl="0" eaLnBrk="1" latinLnBrk="0" hangingPunct="1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Fall screening helps identify patients at risk of falling to guide prevention efforts in healthcare and home settings.</a:t>
            </a:r>
          </a:p>
          <a:p>
            <a:pPr marL="347472" indent="-347472" algn="l" rtl="0" eaLnBrk="1" latinLnBrk="0" hangingPunct="1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Falls in healthcare can cause injuries from minor to severe, but about one-third are preventable through risk assessment and environment management.</a:t>
            </a:r>
          </a:p>
          <a:p>
            <a:pPr marL="347472" indent="-347472" algn="l" rtl="0" eaLnBrk="1" latinLnBrk="0" hangingPunct="1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SLHS prioritizes fall risk identification as part of a National Patient Safety Goal.</a:t>
            </a:r>
            <a:endParaRPr lang="en-US" sz="2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64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4D86-9B4E-4754-B919-C572D166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825" y="329609"/>
            <a:ext cx="3493864" cy="1147499"/>
          </a:xfrm>
        </p:spPr>
        <p:txBody>
          <a:bodyPr>
            <a:no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Prevention Policy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F3DB8CB-CCF1-4F00-BA02-13C66FF2A2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1912" y="300037"/>
          <a:ext cx="6945313" cy="641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5C0BD-4887-4D4D-983E-9513B2AD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8219" y="1808702"/>
            <a:ext cx="3235570" cy="5049297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PE026 SLHS – Fall Prevention Program</a:t>
            </a:r>
          </a:p>
          <a:p>
            <a:endParaRPr lang="en-US" sz="8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PE026 SLHS Appendices xg and xi – Ambulatory Clinical Fall Prevention Program.</a:t>
            </a:r>
          </a:p>
          <a:p>
            <a:endParaRPr lang="en-US" sz="8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Tips &amp;Tricks for Assisting a Patient with Mobility issues   ( non-clinician )</a:t>
            </a:r>
          </a:p>
          <a:p>
            <a:r>
              <a:rPr lang="en-US" sz="800">
                <a:solidFill>
                  <a:schemeClr val="tx1"/>
                </a:solidFill>
              </a:rPr>
              <a:t> </a:t>
            </a:r>
          </a:p>
          <a:p>
            <a:pPr lvl="0">
              <a:lnSpc>
                <a:spcPct val="100000"/>
              </a:lnSpc>
            </a:pPr>
            <a:endParaRPr 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4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16A99A-308C-4BC2-868F-2855F5EC0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0219" r="1" b="369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35" y="624110"/>
            <a:ext cx="986157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Fall Prevention strategies </a:t>
            </a:r>
            <a:br>
              <a:rPr lang="en-US" sz="3600" b="1"/>
            </a:br>
            <a:r>
              <a:rPr lang="en-US" sz="3600" b="1"/>
              <a:t>PE026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5FA03-D381-DC5C-2252-54D08C29DF06}"/>
              </a:ext>
            </a:extLst>
          </p:cNvPr>
          <p:cNvSpPr txBox="1"/>
          <p:nvPr/>
        </p:nvSpPr>
        <p:spPr>
          <a:xfrm>
            <a:off x="1639322" y="2540696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There are numerous appendices for PE026. You are also responsible for this information as well. Please review carefully.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8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6F7-A617-4B28-9D50-4F808F2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97" y="1389203"/>
            <a:ext cx="3863229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Fall Screening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15B3FD-51CE-42AB-7C76-DF84E0349C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506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501695-2EB5-4BE3-AE03-B7C07DBB1957}"/>
              </a:ext>
            </a:extLst>
          </p:cNvPr>
          <p:cNvSpPr txBox="1"/>
          <p:nvPr/>
        </p:nvSpPr>
        <p:spPr>
          <a:xfrm>
            <a:off x="2859901" y="2597435"/>
            <a:ext cx="75991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Intrinsic – factors caused by specific situational or environmental related issues part of or inside the patient’s body</a:t>
            </a:r>
          </a:p>
          <a:p>
            <a:endParaRPr lang="en-US" sz="3200"/>
          </a:p>
          <a:p>
            <a:r>
              <a:rPr lang="en-US" sz="3200"/>
              <a:t>Extrinsic – factors caused by situations in the environmental surroundings outside the patient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4031C0-1D56-41F3-8090-2A24397E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66" y="228692"/>
            <a:ext cx="10403711" cy="18945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Awareness of the patient’s risk for falling is the first step toward preventing falls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8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37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7" name="Rectangle 41">
            <a:extLst>
              <a:ext uri="{FF2B5EF4-FFF2-40B4-BE49-F238E27FC236}">
                <a16:creationId xmlns:a16="http://schemas.microsoft.com/office/drawing/2014/main" id="{B4BAC1B2-6636-4CB3-8018-BAAE8A04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99E51F2A-41B1-4159-8DCF-C9E46EDC5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5">
            <a:extLst>
              <a:ext uri="{FF2B5EF4-FFF2-40B4-BE49-F238E27FC236}">
                <a16:creationId xmlns:a16="http://schemas.microsoft.com/office/drawing/2014/main" id="{4868BDA6-98C8-4E7B-8A59-1162BE939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81ADA10-FA3B-405F-86D4-1BA4D4140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D4F2022F-50BA-40A0-9DE3-95D8E5D8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D45B3AAD-CD8F-42A9-8911-746584CB4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B5BBA15-98B5-49B1-BFAA-70496407C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1426328E-D8AD-4CF3-84C4-EADAF4B7C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73D77-4FAE-4B6E-BCA3-88C023DEA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2F3C6ED-3296-4551-890C-E00636FC4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CCD94978-E895-4165-8420-BFD493A48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2D296B6E-5119-44C6-8316-91B13AC2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718EC72-EF07-434B-86CA-F9FB74FA4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A84889A-F40B-4581-B8FF-D34D3EC21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EEA5C22F-63E7-4E2A-9135-6820FC6B8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59">
            <a:extLst>
              <a:ext uri="{FF2B5EF4-FFF2-40B4-BE49-F238E27FC236}">
                <a16:creationId xmlns:a16="http://schemas.microsoft.com/office/drawing/2014/main" id="{12B2B893-BDFC-47A3-A8C8-B3351994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8D083C0B-408E-4195-B8E1-33451B8A3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7C7442FE-70AA-4B30-9386-0E011A0A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6183366D-5F8A-40D5-9D35-25286ECB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F9E4E29F-ED9B-42DE-8858-A3B54120E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75C77770-2C7D-4356-A1C0-F3B10DCC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A583B398-24D3-452A-9279-409D85D4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8592BE0E-0BF6-4FE9-ABD6-7B7188BFD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C3D34FBF-02FF-4A36-BD2F-560F61252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F7F01C2A-5852-4E78-87E5-9639938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3F3D15E2-E389-4E28-815C-9F1EF5387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933BD079-DCEA-44C2-A3ED-3919F996F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760D82AC-986D-4E9A-9989-BB83B349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73">
            <a:extLst>
              <a:ext uri="{FF2B5EF4-FFF2-40B4-BE49-F238E27FC236}">
                <a16:creationId xmlns:a16="http://schemas.microsoft.com/office/drawing/2014/main" id="{FE8CCA1D-3EED-438C-8DF2-1F365B6F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Freeform 33">
            <a:extLst>
              <a:ext uri="{FF2B5EF4-FFF2-40B4-BE49-F238E27FC236}">
                <a16:creationId xmlns:a16="http://schemas.microsoft.com/office/drawing/2014/main" id="{32D9B158-7DEE-41F9-AC1A-4F746D42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6943FCE-7AF7-49F6-B037-CC42B399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21" y="105594"/>
            <a:ext cx="5289581" cy="66647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28E1A8-B747-4368-9FFA-798F8A03F6F7}"/>
              </a:ext>
            </a:extLst>
          </p:cNvPr>
          <p:cNvSpPr/>
          <p:nvPr/>
        </p:nvSpPr>
        <p:spPr>
          <a:xfrm>
            <a:off x="3009900" y="894668"/>
            <a:ext cx="2637046" cy="4968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59B03264-F697-48B3-9C27-477E6B55F5E8}"/>
              </a:ext>
            </a:extLst>
          </p:cNvPr>
          <p:cNvSpPr txBox="1">
            <a:spLocks/>
          </p:cNvSpPr>
          <p:nvPr/>
        </p:nvSpPr>
        <p:spPr>
          <a:xfrm>
            <a:off x="6328302" y="105595"/>
            <a:ext cx="5819359" cy="1494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>
                <a:solidFill>
                  <a:schemeClr val="tx1"/>
                </a:solidFill>
              </a:rPr>
              <a:t>What a Phlebotomist would recognize as a patient’s </a:t>
            </a:r>
          </a:p>
          <a:p>
            <a:pPr algn="ctr"/>
            <a:r>
              <a:rPr lang="en-US" sz="3200" b="1">
                <a:solidFill>
                  <a:schemeClr val="tx1"/>
                </a:solidFill>
              </a:rPr>
              <a:t>risk for falling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75BC7E-D078-43F9-B394-4A0DC622B6EA}"/>
              </a:ext>
            </a:extLst>
          </p:cNvPr>
          <p:cNvSpPr txBox="1"/>
          <p:nvPr/>
        </p:nvSpPr>
        <p:spPr>
          <a:xfrm>
            <a:off x="7685211" y="1855037"/>
            <a:ext cx="42686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Age 65 years old or older</a:t>
            </a:r>
          </a:p>
          <a:p>
            <a:r>
              <a:rPr lang="en-US" sz="2400"/>
              <a:t>Possible dizziness </a:t>
            </a:r>
          </a:p>
          <a:p>
            <a:r>
              <a:rPr lang="en-US" sz="2400"/>
              <a:t>Altered mobility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Decreased energy or 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Loss of muscle strength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Decreased reflexes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Decreased 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Gait disturbances </a:t>
            </a:r>
          </a:p>
          <a:p>
            <a:pPr lvl="1"/>
            <a:r>
              <a:rPr lang="en-US" sz="2200"/>
              <a:t>   </a:t>
            </a:r>
            <a:r>
              <a:rPr lang="en-US" sz="2000"/>
              <a:t>( needs a walker or cane )</a:t>
            </a:r>
          </a:p>
          <a:p>
            <a:r>
              <a:rPr lang="en-US" sz="2400"/>
              <a:t>Altered 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Impaired memory and 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Confusion</a:t>
            </a:r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D496F0-2761-46F0-AE80-5FD65A5B9C7C}"/>
              </a:ext>
            </a:extLst>
          </p:cNvPr>
          <p:cNvSpPr txBox="1"/>
          <p:nvPr/>
        </p:nvSpPr>
        <p:spPr>
          <a:xfrm>
            <a:off x="449239" y="150412"/>
            <a:ext cx="5206402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Risk factors for Falls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WISP" val="IA0XXinD"/>
  <p:tag name="ARTICULATE_SLIDE_THUMBNAIL_REFRESH" val="1"/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durenumber xmlns="1c8f044f-bfd5-47a7-bb0d-ff7e34064980" xsi:nil="true"/>
    <Month xmlns="1c8f044f-bfd5-47a7-bb0d-ff7e34064980" xsi:nil="true"/>
    <ReviewPriority xmlns="1c8f044f-bfd5-47a7-bb0d-ff7e34064980" xsi:nil="true"/>
    <DocumentGroup xmlns="1c8f044f-bfd5-47a7-bb0d-ff7e340649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537664CEFF14C849C1AB8FF2528CA" ma:contentTypeVersion="15" ma:contentTypeDescription="Create a new document." ma:contentTypeScope="" ma:versionID="df8b30f0c093ccdb79368181c6c984ee">
  <xsd:schema xmlns:xsd="http://www.w3.org/2001/XMLSchema" xmlns:xs="http://www.w3.org/2001/XMLSchema" xmlns:p="http://schemas.microsoft.com/office/2006/metadata/properties" xmlns:ns2="1c8f044f-bfd5-47a7-bb0d-ff7e34064980" xmlns:ns3="903c16a0-84a1-4bc7-9ca5-7036346cb358" targetNamespace="http://schemas.microsoft.com/office/2006/metadata/properties" ma:root="true" ma:fieldsID="932a33257dd5006abd25650bf6db78e0" ns2:_="" ns3:_="">
    <xsd:import namespace="1c8f044f-bfd5-47a7-bb0d-ff7e34064980"/>
    <xsd:import namespace="903c16a0-84a1-4bc7-9ca5-7036346cb3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cedurenumber" minOccurs="0"/>
                <xsd:element ref="ns2:DocumentGroup" minOccurs="0"/>
                <xsd:element ref="ns2:ReviewPriority" minOccurs="0"/>
                <xsd:element ref="ns2:Month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f044f-bfd5-47a7-bb0d-ff7e34064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cedurenumber" ma:index="14" nillable="true" ma:displayName="Procedure number" ma:format="Dropdown" ma:internalName="Procedurenumber">
      <xsd:simpleType>
        <xsd:restriction base="dms:Text">
          <xsd:maxLength value="255"/>
        </xsd:restriction>
      </xsd:simpleType>
    </xsd:element>
    <xsd:element name="DocumentGroup" ma:index="15" nillable="true" ma:displayName="Document Group" ma:format="Dropdown" ma:internalName="DocumentGroup">
      <xsd:simpleType>
        <xsd:restriction base="dms:Choice">
          <xsd:enumeration value="General Laboratory"/>
          <xsd:enumeration value="Safety"/>
          <xsd:enumeration value="LIS"/>
        </xsd:restriction>
      </xsd:simpleType>
    </xsd:element>
    <xsd:element name="ReviewPriority" ma:index="16" nillable="true" ma:displayName="Review Priority" ma:format="Dropdown" ma:internalName="ReviewPriority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</xsd:restriction>
      </xsd:simpleType>
    </xsd:element>
    <xsd:element name="Month" ma:index="17" nillable="true" ma:displayName="Month" ma:format="Dropdown" ma:internalName="Month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e"/>
          <xsd:enumeration value="July"/>
          <xsd:enumeration value="Aug"/>
          <xsd:enumeration value="Sept"/>
          <xsd:enumeration value="Oct"/>
          <xsd:enumeration value="Nov "/>
          <xsd:enumeration value="Dec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c16a0-84a1-4bc7-9ca5-7036346cb3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DC1CCF-BC1F-4E41-BCF2-6187F1418E87}">
  <ds:schemaRefs>
    <ds:schemaRef ds:uri="1c8f044f-bfd5-47a7-bb0d-ff7e34064980"/>
    <ds:schemaRef ds:uri="903c16a0-84a1-4bc7-9ca5-7036346cb3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E42089-10EB-496B-998A-BE73ADEE2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645CBF-F689-4B7A-920A-D919C56CB7A5}">
  <ds:schemaRefs>
    <ds:schemaRef ds:uri="1c8f044f-bfd5-47a7-bb0d-ff7e34064980"/>
    <ds:schemaRef ds:uri="903c16a0-84a1-4bc7-9ca5-7036346cb3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Fall Prevention Guidelines and Strategies for Laboratory staff</vt:lpstr>
      <vt:lpstr>Learning Objectives</vt:lpstr>
      <vt:lpstr>Learning Objective </vt:lpstr>
      <vt:lpstr>OVERVIEW</vt:lpstr>
      <vt:lpstr>Fall Prevention Policy</vt:lpstr>
      <vt:lpstr>Fall Prevention strategies  PE026</vt:lpstr>
      <vt:lpstr>Fall Screening</vt:lpstr>
      <vt:lpstr>Awareness of the patient’s risk for falling is the first step toward preventing falls</vt:lpstr>
      <vt:lpstr>PowerPoint Presentation</vt:lpstr>
      <vt:lpstr>What a Phlebotomist would recognize as a patient’s  risk for falling</vt:lpstr>
      <vt:lpstr>Interventions</vt:lpstr>
      <vt:lpstr>Recognition of Risk of a 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 lights and Alarms – toilet or bed</vt:lpstr>
      <vt:lpstr>Hospitalized patients determined to be at risk for falls are often identified with:</vt:lpstr>
      <vt:lpstr>Pediatric Interventions Patient instruction, education, &amp; engagement</vt:lpstr>
      <vt:lpstr>If a Patient loses Consciousness, there is a potential for fall risk -   What steps must be taken immediately once a patient loses consciousness and  there is a risk that he/she may fall to the floor?</vt:lpstr>
      <vt:lpstr>If a Patient loses Consciousness, there is a potential for fall risk –  Once an outpatient loses consciousness, who can release the patient and/or the phlebotomist from care?</vt:lpstr>
      <vt:lpstr>If a Patient loses Consciousness, there is a potential for fall risk -  What steps must be taken immediately once an Inpatient loses consciousness?</vt:lpstr>
      <vt:lpstr>If a Patient has Fallen</vt:lpstr>
      <vt:lpstr>How to Document Falls in SpeakUP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 for Ambulatory Clinics</dc:title>
  <dc:creator>Charissa Phelps</dc:creator>
  <cp:revision>33</cp:revision>
  <dcterms:created xsi:type="dcterms:W3CDTF">2020-10-13T21:28:24Z</dcterms:created>
  <dcterms:modified xsi:type="dcterms:W3CDTF">2025-08-28T17:43:44Z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185F98E3-7A3B-4472-B5D8-7458DC3FC1C5</vt:lpwstr>
  </property>
  <property fmtid="{D5CDD505-2E9C-101B-9397-08002B2CF9AE}" pid="3" name="ArticulatePath">
    <vt:lpwstr>https://stlukes-my.sharepoint.com/personal/zivkovic_slhs_org/Documents/Falls Ambulatory/Ambulatory Fall Prevention PP TLC module 102020</vt:lpwstr>
  </property>
  <property fmtid="{D5CDD505-2E9C-101B-9397-08002B2CF9AE}" pid="4" name="ContentTypeId">
    <vt:lpwstr>0x010100BD5537664CEFF14C849C1AB8FF2528CA</vt:lpwstr>
  </property>
</Properties>
</file>