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B2D06-9340-4623-BCE9-5177E8FD9A13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6935-DD47-490B-8F8E-40BCFFA129B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4CA93-4485-4685-A460-51D219B1354E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CVVAMC </a:t>
            </a:r>
            <a:r>
              <a:rPr lang="en-US" dirty="0" err="1" smtClean="0"/>
              <a:t>iSTAT</a:t>
            </a:r>
            <a:r>
              <a:rPr lang="en-US" dirty="0" smtClean="0"/>
              <a:t> User Training for Troponin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 Lisa Lee, Ancillary Testing Coordinator </a:t>
            </a:r>
          </a:p>
          <a:p>
            <a:r>
              <a:rPr lang="en-US" dirty="0" smtClean="0"/>
              <a:t>Ext. 2124  Abbott Diagnostics Help Line 1-877-529-7185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 smtClean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Insert </a:t>
            </a:r>
            <a:r>
              <a:rPr lang="en-US" altLang="en-US" dirty="0"/>
              <a:t>cartridge; results will appear </a:t>
            </a:r>
            <a:r>
              <a:rPr lang="en-US" altLang="en-US" dirty="0" smtClean="0"/>
              <a:t>within 10 </a:t>
            </a:r>
            <a:r>
              <a:rPr lang="en-US" altLang="en-US" dirty="0"/>
              <a:t>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</a:t>
            </a:r>
          </a:p>
          <a:p>
            <a:r>
              <a:rPr lang="en-US" altLang="en-US" sz="2000" dirty="0"/>
              <a:t>2m = 2 </a:t>
            </a:r>
            <a:r>
              <a:rPr lang="en-US" altLang="en-US" sz="2000" dirty="0" smtClean="0"/>
              <a:t>months</a:t>
            </a:r>
          </a:p>
          <a:p>
            <a:r>
              <a:rPr lang="en-US" altLang="en-US" sz="2000" dirty="0"/>
              <a:t>Check the cartridge box for the stability date range on your particular cartridges</a:t>
            </a:r>
          </a:p>
          <a:p>
            <a:r>
              <a:rPr lang="en-US" altLang="en-US" sz="2000" dirty="0" smtClean="0"/>
              <a:t>Room </a:t>
            </a:r>
            <a:r>
              <a:rPr lang="en-US" altLang="en-US" sz="2000" dirty="0"/>
              <a:t>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Venous samples </a:t>
            </a:r>
            <a:r>
              <a:rPr lang="en-US" altLang="en-US" sz="2000" b="1" u="sng" dirty="0" smtClean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Use Lithium Heparin (mint green top tube </a:t>
            </a:r>
            <a:r>
              <a:rPr lang="en-US" altLang="en-US" sz="2000" b="1" u="sng" dirty="0" smtClean="0"/>
              <a:t>ONLY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Tube must be </a:t>
            </a:r>
            <a:r>
              <a:rPr lang="en-US" altLang="en-US" sz="2000" b="1" u="sng" dirty="0" smtClean="0"/>
              <a:t>AT LEAST </a:t>
            </a:r>
            <a:r>
              <a:rPr lang="en-US" altLang="en-US" sz="2000" dirty="0" smtClean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 smtClean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E47D-2D8B-401F-B073-B56EBD7BB90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Factors That May Affect Cardiac Marker Results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results:</a:t>
            </a:r>
          </a:p>
          <a:p>
            <a:r>
              <a:rPr lang="en-US" altLang="en-US" sz="2000"/>
              <a:t>Keep handheld on a level surface</a:t>
            </a:r>
          </a:p>
          <a:p>
            <a:r>
              <a:rPr lang="en-US" altLang="en-US" sz="2000"/>
              <a:t>Do not move the handheld during the testing process</a:t>
            </a:r>
          </a:p>
          <a:p>
            <a:r>
              <a:rPr lang="en-US" altLang="en-US" sz="2000"/>
              <a:t>Prevent hemolysis </a:t>
            </a:r>
          </a:p>
          <a:p>
            <a:r>
              <a:rPr lang="en-US" altLang="en-US" sz="2000"/>
              <a:t>Mix blood collection devices thoroughly </a:t>
            </a:r>
          </a:p>
        </p:txBody>
      </p:sp>
      <p:pic>
        <p:nvPicPr>
          <p:cNvPr id="196613" name="Picture 5" descr="01_03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7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</a:t>
            </a:r>
            <a:r>
              <a:rPr lang="en-US" altLang="en-US" sz="2000" dirty="0" smtClean="0"/>
              <a:t>prompted</a:t>
            </a:r>
          </a:p>
          <a:p>
            <a:r>
              <a:rPr lang="en-US" altLang="en-US" sz="2000" dirty="0" smtClean="0"/>
              <a:t>Note: Your user ID for the </a:t>
            </a:r>
            <a:r>
              <a:rPr lang="en-US" altLang="en-US" sz="2000" dirty="0" err="1" smtClean="0"/>
              <a:t>iSTAT</a:t>
            </a:r>
            <a:r>
              <a:rPr lang="en-US" altLang="en-US" sz="2000" dirty="0" smtClean="0"/>
              <a:t> is your SS#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Obtain venous sample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Scan and open </a:t>
            </a:r>
            <a:r>
              <a:rPr lang="en-US" altLang="en-US" sz="2000" b="1" smtClean="0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</a:t>
            </a:r>
            <a:r>
              <a:rPr lang="en-US" altLang="en-US" sz="2000" b="1" dirty="0" smtClean="0"/>
              <a:t>cartridge.  NOTE:  Once cartridge is filled, DO NOT delay insertion into meter.  DO NOT prefill cartridge prior patient data entry.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</a:t>
            </a:r>
            <a:r>
              <a:rPr lang="en-US" altLang="en-US" sz="2000" dirty="0" smtClean="0"/>
              <a:t>gently by inverting tube 8 to 10 times</a:t>
            </a:r>
            <a:endParaRPr lang="en-US" altLang="en-US" sz="2000" dirty="0"/>
          </a:p>
          <a:p>
            <a:r>
              <a:rPr lang="en-US" altLang="en-US" sz="2000" dirty="0" smtClean="0"/>
              <a:t>Use </a:t>
            </a:r>
            <a:r>
              <a:rPr lang="en-US" altLang="en-US" sz="2000" dirty="0" err="1" smtClean="0"/>
              <a:t>Saf</a:t>
            </a:r>
            <a:r>
              <a:rPr lang="en-US" altLang="en-US" sz="2000" dirty="0" smtClean="0"/>
              <a:t> Evac Adapter or Transfer Pipette to dispense sample</a:t>
            </a:r>
            <a:endParaRPr lang="en-US" altLang="en-US" sz="2000" dirty="0"/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Cardiac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Cardiac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</a:t>
            </a:r>
            <a:r>
              <a:rPr lang="en-US" altLang="en-US" sz="2000" dirty="0" smtClean="0"/>
              <a:t> mint green-top </a:t>
            </a:r>
            <a:r>
              <a:rPr lang="en-US" altLang="en-US" sz="2000" dirty="0"/>
              <a:t>tube </a:t>
            </a:r>
            <a:r>
              <a:rPr lang="en-US" altLang="en-US" sz="2000" dirty="0" smtClean="0"/>
              <a:t>(Lithium Heparin)</a:t>
            </a:r>
            <a:endParaRPr lang="en-US" altLang="en-US" sz="2000" dirty="0"/>
          </a:p>
          <a:p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Critical 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/>
              <a:t>Follow your facility's policy for handling critical results</a:t>
            </a:r>
            <a:r>
              <a:rPr lang="en-US" altLang="en-US" sz="1600" dirty="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3048000" y="1828800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</a:t>
            </a:r>
            <a:r>
              <a:rPr lang="en-US" altLang="en-US" sz="2000" dirty="0" smtClean="0"/>
              <a:t>as </a:t>
            </a:r>
            <a:r>
              <a:rPr lang="en-US" altLang="en-US" sz="2000" dirty="0"/>
              <a:t>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Responding to Patient Tests: Comment 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0386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REQUIRED comment code:</a:t>
            </a:r>
            <a:endParaRPr lang="en-US" altLang="en-US" sz="2000" dirty="0" smtClean="0"/>
          </a:p>
          <a:p>
            <a:pPr>
              <a:lnSpc>
                <a:spcPct val="80000"/>
              </a:lnSpc>
            </a:pPr>
            <a:r>
              <a:rPr lang="en-US" altLang="en-US" sz="2000" b="1" u="sng" dirty="0" smtClean="0"/>
              <a:t>For all critical Troponin values</a:t>
            </a:r>
          </a:p>
          <a:p>
            <a:pPr>
              <a:lnSpc>
                <a:spcPct val="80000"/>
              </a:lnSpc>
            </a:pPr>
            <a:r>
              <a:rPr lang="en-US" altLang="en-US" sz="2000" b="1" u="sng" dirty="0" smtClean="0"/>
              <a:t> &gt; or = 0.09 ng/ml</a:t>
            </a:r>
            <a:endParaRPr lang="en-US" altLang="en-US" sz="2000" b="1" u="sng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b="1" u="sng" dirty="0" smtClean="0"/>
              <a:t>12=Critical value read back and verified to provider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2000" dirty="0" smtClean="0"/>
              <a:t>Comments </a:t>
            </a:r>
            <a:r>
              <a:rPr lang="en-US" altLang="en-US" sz="2000" dirty="0"/>
              <a:t>field appears at the top of the first page of the results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Can be optional or required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/>
              <a:t>If required, comment code MUST be entered to view test results or begin a new test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6172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0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/>
              <a:t>Abbott </a:t>
            </a:r>
            <a:r>
              <a:rPr lang="en-US" altLang="en-US" sz="2000" dirty="0"/>
              <a:t>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</a:t>
            </a:r>
            <a:r>
              <a:rPr lang="en-US" altLang="en-US" sz="2000" dirty="0" smtClean="0"/>
              <a:t>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New batteries must charge a minimum of 40 hours prior to use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Recharging </a:t>
            </a:r>
            <a:r>
              <a:rPr lang="en-US" altLang="en-US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2352</Words>
  <Application>Microsoft Office PowerPoint</Application>
  <PresentationFormat>On-screen Show (4:3)</PresentationFormat>
  <Paragraphs>519</Paragraphs>
  <Slides>53</Slides>
  <Notes>47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CVVAMC iSTAT User Training for Troponin I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Cardiac Marker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Cardiac Cartridges </vt:lpstr>
      <vt:lpstr>Running a Patient Test:  Immediately after Inserting the Cartridge </vt:lpstr>
      <vt:lpstr>Interpreting Test Results: The Results Screen </vt:lpstr>
      <vt:lpstr>Interpreting Test Results: Critical Value Alerts </vt:lpstr>
      <vt:lpstr>Interpreting Test Results: Out of Reportable Range Flags </vt:lpstr>
      <vt:lpstr>Interpreting Test Results: Star Outs (***) </vt:lpstr>
      <vt:lpstr>Responding to Patient Tests: Comment Codes </vt:lpstr>
      <vt:lpstr>Transmitting Results: Downloader </vt:lpstr>
      <vt:lpstr>Recalling Previous Results: Last Result 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Department of Veterans Affairs</cp:lastModifiedBy>
  <cp:revision>65</cp:revision>
  <dcterms:created xsi:type="dcterms:W3CDTF">2016-04-11T14:42:27Z</dcterms:created>
  <dcterms:modified xsi:type="dcterms:W3CDTF">2016-06-27T17:46:33Z</dcterms:modified>
</cp:coreProperties>
</file>