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0288" autoAdjust="0"/>
  </p:normalViewPr>
  <p:slideViewPr>
    <p:cSldViewPr>
      <p:cViewPr varScale="1">
        <p:scale>
          <a:sx n="73" d="100"/>
          <a:sy n="73" d="100"/>
        </p:scale>
        <p:origin x="-85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EA0B5-D448-4F12-BDEC-4B5CFC20562F}" type="datetimeFigureOut">
              <a:rPr lang="en-US" smtClean="0"/>
              <a:t>4/8/2016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32ACF-292B-4631-B2AD-CA5DD14A629A}" type="slidenum">
              <a:rPr lang="en-US" smtClean="0"/>
              <a:t>‹#›</a:t>
            </a:fld>
            <a:endParaRPr lang="en-US"/>
          </a:p>
        </p:txBody>
      </p:sp>
    </p:spTree>
    <p:extLst>
      <p:ext uri="{BB962C8B-B14F-4D97-AF65-F5344CB8AC3E}">
        <p14:creationId xmlns:p14="http://schemas.microsoft.com/office/powerpoint/2010/main" val="163898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left to right: </a:t>
            </a:r>
            <a:r>
              <a:rPr lang="en-US" baseline="0" dirty="0" smtClean="0"/>
              <a:t>  COC, METH, OPI 300</a:t>
            </a:r>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16</a:t>
            </a:fld>
            <a:endParaRPr lang="en-US"/>
          </a:p>
        </p:txBody>
      </p:sp>
    </p:spTree>
    <p:extLst>
      <p:ext uri="{BB962C8B-B14F-4D97-AF65-F5344CB8AC3E}">
        <p14:creationId xmlns:p14="http://schemas.microsoft.com/office/powerpoint/2010/main" val="290902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left to right:  AMP, METH,</a:t>
            </a:r>
            <a:r>
              <a:rPr lang="en-US" baseline="0" dirty="0" smtClean="0"/>
              <a:t> THC, OPI 300, COC</a:t>
            </a:r>
            <a:endParaRPr lang="en-US" dirty="0"/>
          </a:p>
        </p:txBody>
      </p:sp>
      <p:sp>
        <p:nvSpPr>
          <p:cNvPr id="4" name="Slide Number Placeholder 3"/>
          <p:cNvSpPr>
            <a:spLocks noGrp="1"/>
          </p:cNvSpPr>
          <p:nvPr>
            <p:ph type="sldNum" sz="quarter" idx="10"/>
          </p:nvPr>
        </p:nvSpPr>
        <p:spPr/>
        <p:txBody>
          <a:bodyPr/>
          <a:lstStyle/>
          <a:p>
            <a:fld id="{99032ACF-292B-4631-B2AD-CA5DD14A629A}" type="slidenum">
              <a:rPr lang="en-US" smtClean="0"/>
              <a:t>17</a:t>
            </a:fld>
            <a:endParaRPr lang="en-US"/>
          </a:p>
        </p:txBody>
      </p:sp>
    </p:spTree>
    <p:extLst>
      <p:ext uri="{BB962C8B-B14F-4D97-AF65-F5344CB8AC3E}">
        <p14:creationId xmlns:p14="http://schemas.microsoft.com/office/powerpoint/2010/main" val="147083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5819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382159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361211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0F714E-9B5D-4CE4-BA73-9BD6B81C59D1}"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0717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F714E-9B5D-4CE4-BA73-9BD6B81C59D1}" type="datetimeFigureOut">
              <a:rPr lang="en-US" smtClean="0"/>
              <a:t>4/8/2016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417906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0F714E-9B5D-4CE4-BA73-9BD6B81C59D1}" type="datetimeFigureOut">
              <a:rPr lang="en-US" smtClean="0"/>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93411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0F714E-9B5D-4CE4-BA73-9BD6B81C59D1}" type="datetimeFigureOut">
              <a:rPr lang="en-US" smtClean="0"/>
              <a:t>4/8/2016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1555041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0F714E-9B5D-4CE4-BA73-9BD6B81C59D1}" type="datetimeFigureOut">
              <a:rPr lang="en-US" smtClean="0"/>
              <a:t>4/8/2016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24062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F714E-9B5D-4CE4-BA73-9BD6B81C59D1}" type="datetimeFigureOut">
              <a:rPr lang="en-US" smtClean="0"/>
              <a:t>4/8/2016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90040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714E-9B5D-4CE4-BA73-9BD6B81C59D1}" type="datetimeFigureOut">
              <a:rPr lang="en-US" smtClean="0"/>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231812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714E-9B5D-4CE4-BA73-9BD6B81C59D1}" type="datetimeFigureOut">
              <a:rPr lang="en-US" smtClean="0"/>
              <a:t>4/8/2016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0A7D8-707A-4BBD-892E-47B12A7CD163}" type="slidenum">
              <a:rPr lang="en-US" smtClean="0"/>
              <a:t>‹#›</a:t>
            </a:fld>
            <a:endParaRPr lang="en-US"/>
          </a:p>
        </p:txBody>
      </p:sp>
    </p:spTree>
    <p:extLst>
      <p:ext uri="{BB962C8B-B14F-4D97-AF65-F5344CB8AC3E}">
        <p14:creationId xmlns:p14="http://schemas.microsoft.com/office/powerpoint/2010/main" val="849318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F714E-9B5D-4CE4-BA73-9BD6B81C59D1}" type="datetimeFigureOut">
              <a:rPr lang="en-US" smtClean="0"/>
              <a:t>4/8/2016</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0A7D8-707A-4BBD-892E-47B12A7CD163}" type="slidenum">
              <a:rPr lang="en-US" smtClean="0"/>
              <a:t>‹#›</a:t>
            </a:fld>
            <a:endParaRPr lang="en-US"/>
          </a:p>
        </p:txBody>
      </p:sp>
    </p:spTree>
    <p:extLst>
      <p:ext uri="{BB962C8B-B14F-4D97-AF65-F5344CB8AC3E}">
        <p14:creationId xmlns:p14="http://schemas.microsoft.com/office/powerpoint/2010/main" val="1377757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Lisa.Lee10@va.gov" TargetMode="External"/><Relationship Id="rId2" Type="http://schemas.openxmlformats.org/officeDocument/2006/relationships/hyperlink" Target="http://abmc.com/training/index.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0" y="1443843"/>
            <a:ext cx="4572000" cy="3970318"/>
          </a:xfrm>
          <a:prstGeom prst="rect">
            <a:avLst/>
          </a:prstGeom>
        </p:spPr>
        <p:txBody>
          <a:bodyPr>
            <a:spAutoFit/>
          </a:bodyPr>
          <a:lstStyle/>
          <a:p>
            <a:r>
              <a:rPr lang="en-US" b="1" dirty="0" smtClean="0"/>
              <a:t>RDS® </a:t>
            </a:r>
            <a:r>
              <a:rPr lang="en-US" b="1" dirty="0" err="1" smtClean="0"/>
              <a:t>InCup</a:t>
            </a:r>
            <a:r>
              <a:rPr lang="en-US" b="1" dirty="0" smtClean="0"/>
              <a:t>® Tutorial</a:t>
            </a:r>
          </a:p>
          <a:p>
            <a:r>
              <a:rPr lang="en-US" dirty="0" smtClean="0"/>
              <a:t>This Training Program is intended to provide a means for a drug test administrator to develop an understanding of the </a:t>
            </a:r>
            <a:r>
              <a:rPr lang="en-US" dirty="0" err="1" smtClean="0"/>
              <a:t>InCup</a:t>
            </a:r>
            <a:r>
              <a:rPr lang="en-US" dirty="0" smtClean="0"/>
              <a:t> product and to receive our online manufacturer's certification. </a:t>
            </a:r>
          </a:p>
          <a:p>
            <a:r>
              <a:rPr lang="en-US" dirty="0" smtClean="0"/>
              <a:t>What follows is a self-paced presentation. </a:t>
            </a:r>
          </a:p>
          <a:p>
            <a:r>
              <a:rPr lang="en-US" dirty="0" smtClean="0"/>
              <a:t>To move to the next page simply click on the right arrow at the bottom of the page. To return to the previous page simply click on the left arrow.</a:t>
            </a:r>
          </a:p>
          <a:p>
            <a:r>
              <a:rPr lang="en-US" dirty="0" smtClean="0"/>
              <a:t>Once you finish this training program you may test your knowledge with our Certification Test. If you pass the test you may print out a personalized Certificate of Training.</a:t>
            </a:r>
            <a:endParaRPr lang="en-US" dirty="0"/>
          </a:p>
        </p:txBody>
      </p:sp>
    </p:spTree>
    <p:extLst>
      <p:ext uri="{BB962C8B-B14F-4D97-AF65-F5344CB8AC3E}">
        <p14:creationId xmlns:p14="http://schemas.microsoft.com/office/powerpoint/2010/main" val="4168031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286000" y="2551837"/>
            <a:ext cx="4572000" cy="1754326"/>
          </a:xfrm>
          <a:prstGeom prst="rect">
            <a:avLst/>
          </a:prstGeom>
        </p:spPr>
        <p:txBody>
          <a:bodyPr>
            <a:spAutoFit/>
          </a:bodyPr>
          <a:lstStyle/>
          <a:p>
            <a:r>
              <a:rPr lang="en-US" b="1" dirty="0" smtClean="0"/>
              <a:t>RDS </a:t>
            </a:r>
            <a:r>
              <a:rPr lang="en-US" b="1" dirty="0" err="1" smtClean="0"/>
              <a:t>InCup</a:t>
            </a:r>
            <a:r>
              <a:rPr lang="en-US" b="1" dirty="0" smtClean="0"/>
              <a:t> Certification Test</a:t>
            </a:r>
          </a:p>
          <a:p>
            <a:r>
              <a:rPr lang="en-US" dirty="0" smtClean="0"/>
              <a:t>Please read each question and select the best answer. Select your answer by clicking the button next to it. After you have answered all of the questions click 'Certify Me' and your test will automatically be scored.</a:t>
            </a:r>
            <a:endParaRPr lang="en-US" dirty="0"/>
          </a:p>
        </p:txBody>
      </p:sp>
    </p:spTree>
    <p:extLst>
      <p:ext uri="{BB962C8B-B14F-4D97-AF65-F5344CB8AC3E}">
        <p14:creationId xmlns:p14="http://schemas.microsoft.com/office/powerpoint/2010/main" val="3960789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2551837"/>
            <a:ext cx="4572000" cy="1754326"/>
          </a:xfrm>
          <a:prstGeom prst="rect">
            <a:avLst/>
          </a:prstGeom>
        </p:spPr>
        <p:txBody>
          <a:bodyPr>
            <a:spAutoFit/>
          </a:bodyPr>
          <a:lstStyle/>
          <a:p>
            <a:r>
              <a:rPr lang="en-US" dirty="0" smtClean="0"/>
              <a:t/>
            </a:r>
            <a:br>
              <a:rPr lang="en-US" dirty="0" smtClean="0"/>
            </a:br>
            <a:r>
              <a:rPr lang="en-US" b="1" dirty="0" smtClean="0"/>
              <a:t>1) The </a:t>
            </a:r>
            <a:r>
              <a:rPr lang="en-US" b="1" dirty="0" err="1" smtClean="0"/>
              <a:t>InCup</a:t>
            </a:r>
            <a:r>
              <a:rPr lang="en-US" b="1" dirty="0" smtClean="0"/>
              <a:t> has a maximum fill volume of:</a:t>
            </a:r>
            <a:endParaRPr lang="en-US" dirty="0" smtClean="0"/>
          </a:p>
          <a:p>
            <a:r>
              <a:rPr lang="en-US" dirty="0" smtClean="0"/>
              <a:t>a) the min fill line</a:t>
            </a:r>
            <a:br>
              <a:rPr lang="en-US" dirty="0" smtClean="0"/>
            </a:br>
            <a:r>
              <a:rPr lang="en-US" dirty="0" smtClean="0"/>
              <a:t>b) the temperature strip</a:t>
            </a:r>
            <a:br>
              <a:rPr lang="en-US" dirty="0" smtClean="0"/>
            </a:br>
            <a:r>
              <a:rPr lang="en-US" dirty="0" smtClean="0"/>
              <a:t>c) no maximum fill</a:t>
            </a:r>
            <a:br>
              <a:rPr lang="en-US" dirty="0" smtClean="0"/>
            </a:br>
            <a:r>
              <a:rPr lang="en-US" dirty="0" smtClean="0"/>
              <a:t>d) all of the above </a:t>
            </a:r>
            <a:endParaRPr lang="en-US" dirty="0"/>
          </a:p>
        </p:txBody>
      </p:sp>
    </p:spTree>
    <p:extLst>
      <p:ext uri="{BB962C8B-B14F-4D97-AF65-F5344CB8AC3E}">
        <p14:creationId xmlns:p14="http://schemas.microsoft.com/office/powerpoint/2010/main" val="2759422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2) The temperature of the specimen should be read within:</a:t>
            </a:r>
            <a:endParaRPr lang="en-US" dirty="0" smtClean="0"/>
          </a:p>
          <a:p>
            <a:r>
              <a:rPr lang="en-US" dirty="0" smtClean="0"/>
              <a:t>a) doesn't matter</a:t>
            </a:r>
            <a:br>
              <a:rPr lang="en-US" dirty="0" smtClean="0"/>
            </a:br>
            <a:r>
              <a:rPr lang="en-US" dirty="0" smtClean="0"/>
              <a:t>b) no more than 1 minute after collection</a:t>
            </a:r>
            <a:br>
              <a:rPr lang="en-US" dirty="0" smtClean="0"/>
            </a:br>
            <a:r>
              <a:rPr lang="en-US" dirty="0" smtClean="0"/>
              <a:t>c) 15 minutes after collection</a:t>
            </a:r>
            <a:br>
              <a:rPr lang="en-US" dirty="0" smtClean="0"/>
            </a:br>
            <a:r>
              <a:rPr lang="en-US" dirty="0" smtClean="0"/>
              <a:t>d) within 4 minutes after collection</a:t>
            </a:r>
            <a:endParaRPr lang="en-US" dirty="0"/>
          </a:p>
        </p:txBody>
      </p:sp>
    </p:spTree>
    <p:extLst>
      <p:ext uri="{BB962C8B-B14F-4D97-AF65-F5344CB8AC3E}">
        <p14:creationId xmlns:p14="http://schemas.microsoft.com/office/powerpoint/2010/main" val="1397981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3) What is the acceptable temperature range for the urine specimen?</a:t>
            </a:r>
            <a:endParaRPr lang="en-US" dirty="0" smtClean="0"/>
          </a:p>
          <a:p>
            <a:r>
              <a:rPr lang="en-US" dirty="0" smtClean="0"/>
              <a:t>a) 90 - 100 F (32 - 38 C)</a:t>
            </a:r>
            <a:br>
              <a:rPr lang="en-US" dirty="0" smtClean="0"/>
            </a:br>
            <a:r>
              <a:rPr lang="en-US" dirty="0" smtClean="0"/>
              <a:t>b) Below 90 F (32 C)</a:t>
            </a:r>
            <a:br>
              <a:rPr lang="en-US" dirty="0" smtClean="0"/>
            </a:br>
            <a:r>
              <a:rPr lang="en-US" dirty="0" smtClean="0"/>
              <a:t>c) Above 100 F (38 C)</a:t>
            </a:r>
            <a:br>
              <a:rPr lang="en-US" dirty="0" smtClean="0"/>
            </a:br>
            <a:r>
              <a:rPr lang="en-US" dirty="0" smtClean="0"/>
              <a:t>d) d) Both a) and c)</a:t>
            </a:r>
            <a:endParaRPr lang="en-US" dirty="0"/>
          </a:p>
        </p:txBody>
      </p:sp>
    </p:spTree>
    <p:extLst>
      <p:ext uri="{BB962C8B-B14F-4D97-AF65-F5344CB8AC3E}">
        <p14:creationId xmlns:p14="http://schemas.microsoft.com/office/powerpoint/2010/main" val="671255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4) The </a:t>
            </a:r>
            <a:r>
              <a:rPr lang="en-US" b="1" dirty="0" err="1" smtClean="0"/>
              <a:t>InCup</a:t>
            </a:r>
            <a:r>
              <a:rPr lang="en-US" b="1" dirty="0" smtClean="0"/>
              <a:t> can test for up to how many drugs at one time?</a:t>
            </a:r>
            <a:endParaRPr lang="en-US" dirty="0" smtClean="0"/>
          </a:p>
          <a:p>
            <a:r>
              <a:rPr lang="en-US" dirty="0" smtClean="0"/>
              <a:t>a) 12</a:t>
            </a:r>
            <a:br>
              <a:rPr lang="en-US" dirty="0" smtClean="0"/>
            </a:br>
            <a:r>
              <a:rPr lang="en-US" dirty="0" smtClean="0"/>
              <a:t>b) 20</a:t>
            </a:r>
            <a:br>
              <a:rPr lang="en-US" dirty="0" smtClean="0"/>
            </a:br>
            <a:r>
              <a:rPr lang="en-US" dirty="0" smtClean="0"/>
              <a:t>c) 3</a:t>
            </a:r>
            <a:br>
              <a:rPr lang="en-US" dirty="0" smtClean="0"/>
            </a:br>
            <a:r>
              <a:rPr lang="en-US" dirty="0" smtClean="0"/>
              <a:t>d) 5</a:t>
            </a:r>
            <a:endParaRPr lang="en-US" dirty="0"/>
          </a:p>
        </p:txBody>
      </p:sp>
    </p:spTree>
    <p:extLst>
      <p:ext uri="{BB962C8B-B14F-4D97-AF65-F5344CB8AC3E}">
        <p14:creationId xmlns:p14="http://schemas.microsoft.com/office/powerpoint/2010/main" val="1068733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b="1" dirty="0" smtClean="0"/>
              <a:t>5) The test kit may be used after the expiration date:</a:t>
            </a:r>
            <a:endParaRPr lang="en-US" dirty="0" smtClean="0"/>
          </a:p>
          <a:p>
            <a:r>
              <a:rPr lang="en-US" dirty="0" smtClean="0"/>
              <a:t>a) if the kit has not been opened</a:t>
            </a:r>
            <a:br>
              <a:rPr lang="en-US" dirty="0" smtClean="0"/>
            </a:br>
            <a:r>
              <a:rPr lang="en-US" dirty="0" smtClean="0"/>
              <a:t>b) never</a:t>
            </a:r>
            <a:br>
              <a:rPr lang="en-US" dirty="0" smtClean="0"/>
            </a:br>
            <a:r>
              <a:rPr lang="en-US" dirty="0" smtClean="0"/>
              <a:t>c) within one month after the expiration date</a:t>
            </a:r>
            <a:br>
              <a:rPr lang="en-US" dirty="0" smtClean="0"/>
            </a:br>
            <a:r>
              <a:rPr lang="en-US" dirty="0" smtClean="0"/>
              <a:t>d) only if the kit has been frozen</a:t>
            </a:r>
            <a:endParaRPr lang="en-US" dirty="0"/>
          </a:p>
        </p:txBody>
      </p:sp>
    </p:spTree>
    <p:extLst>
      <p:ext uri="{BB962C8B-B14F-4D97-AF65-F5344CB8AC3E}">
        <p14:creationId xmlns:p14="http://schemas.microsoft.com/office/powerpoint/2010/main" val="3942429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3962400" cy="1477328"/>
          </a:xfrm>
          <a:prstGeom prst="rect">
            <a:avLst/>
          </a:prstGeom>
        </p:spPr>
        <p:txBody>
          <a:bodyPr wrap="square">
            <a:spAutoFit/>
          </a:bodyPr>
          <a:lstStyle/>
          <a:p>
            <a:r>
              <a:rPr lang="en-US" b="1" dirty="0" smtClean="0"/>
              <a:t>6) Interpret the results of this </a:t>
            </a:r>
            <a:r>
              <a:rPr lang="en-US" b="1" dirty="0" err="1" smtClean="0"/>
              <a:t>InCup</a:t>
            </a:r>
            <a:r>
              <a:rPr lang="en-US" b="1" dirty="0" smtClean="0"/>
              <a:t>:</a:t>
            </a:r>
            <a:endParaRPr lang="en-US" dirty="0" smtClean="0"/>
          </a:p>
          <a:p>
            <a:r>
              <a:rPr lang="en-US" dirty="0" smtClean="0"/>
              <a:t>a) METH test is invalid</a:t>
            </a:r>
            <a:br>
              <a:rPr lang="en-US" dirty="0" smtClean="0"/>
            </a:br>
            <a:r>
              <a:rPr lang="en-US" dirty="0" smtClean="0"/>
              <a:t>b) THC test is invalid</a:t>
            </a:r>
            <a:br>
              <a:rPr lang="en-US" dirty="0" smtClean="0"/>
            </a:br>
            <a:r>
              <a:rPr lang="en-US" dirty="0" smtClean="0"/>
              <a:t>c) METH test is positive</a:t>
            </a:r>
            <a:br>
              <a:rPr lang="en-US" dirty="0" smtClean="0"/>
            </a:br>
            <a:r>
              <a:rPr lang="en-US" dirty="0" smtClean="0"/>
              <a:t>d) b) and c) only</a:t>
            </a:r>
            <a:endParaRPr lang="en-US" dirty="0"/>
          </a:p>
        </p:txBody>
      </p:sp>
      <p:pic>
        <p:nvPicPr>
          <p:cNvPr id="10242" name="Picture 2" descr="C:\Users\VHADUBLeeL\Desktop\inC_METHpos question 6 Incup te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3300" y="2286000"/>
            <a:ext cx="20574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48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5562600" cy="1477328"/>
          </a:xfrm>
          <a:prstGeom prst="rect">
            <a:avLst/>
          </a:prstGeom>
        </p:spPr>
        <p:txBody>
          <a:bodyPr wrap="square">
            <a:spAutoFit/>
          </a:bodyPr>
          <a:lstStyle/>
          <a:p>
            <a:r>
              <a:rPr lang="en-US" b="1" dirty="0" smtClean="0"/>
              <a:t>7) Interpret the results in this </a:t>
            </a:r>
            <a:r>
              <a:rPr lang="en-US" b="1" dirty="0" err="1" smtClean="0"/>
              <a:t>InCup</a:t>
            </a:r>
            <a:r>
              <a:rPr lang="en-US" b="1" dirty="0" smtClean="0"/>
              <a:t>:</a:t>
            </a:r>
            <a:endParaRPr lang="en-US" dirty="0" smtClean="0"/>
          </a:p>
          <a:p>
            <a:r>
              <a:rPr lang="en-US" dirty="0" smtClean="0"/>
              <a:t>a) All drugs are negative</a:t>
            </a:r>
            <a:br>
              <a:rPr lang="en-US" dirty="0" smtClean="0"/>
            </a:br>
            <a:r>
              <a:rPr lang="en-US" dirty="0" smtClean="0"/>
              <a:t>b) Positive for THC, negative for the other drugs</a:t>
            </a:r>
            <a:br>
              <a:rPr lang="en-US" dirty="0" smtClean="0"/>
            </a:br>
            <a:r>
              <a:rPr lang="en-US" dirty="0" smtClean="0"/>
              <a:t>c) Invalid test</a:t>
            </a:r>
            <a:br>
              <a:rPr lang="en-US" dirty="0" smtClean="0"/>
            </a:br>
            <a:r>
              <a:rPr lang="en-US" dirty="0" smtClean="0"/>
              <a:t>d) Positive for Cocaine, negative for the other drugs</a:t>
            </a:r>
            <a:endParaRPr lang="en-US" dirty="0"/>
          </a:p>
        </p:txBody>
      </p:sp>
      <p:pic>
        <p:nvPicPr>
          <p:cNvPr id="11266" name="Picture 2" descr="C:\Users\VHADUBLeeL\Desktop\InCUP-THC-Positive question 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700" y="2193925"/>
            <a:ext cx="2514600" cy="2468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260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8) </a:t>
            </a:r>
            <a:r>
              <a:rPr lang="en-US" b="1" dirty="0" err="1" smtClean="0"/>
              <a:t>InCup</a:t>
            </a:r>
            <a:r>
              <a:rPr lang="en-US" b="1" dirty="0" smtClean="0"/>
              <a:t> results can be interpreted:</a:t>
            </a:r>
            <a:endParaRPr lang="en-US" dirty="0" smtClean="0"/>
          </a:p>
          <a:p>
            <a:r>
              <a:rPr lang="en-US" dirty="0" smtClean="0"/>
              <a:t>a) immediately after the sample is collected</a:t>
            </a:r>
            <a:br>
              <a:rPr lang="en-US" dirty="0" smtClean="0"/>
            </a:br>
            <a:r>
              <a:rPr lang="en-US" dirty="0" smtClean="0"/>
              <a:t>b) once a reddish-purple control line with a clear background forms in all channels of the test (typically 3-5 minutes)</a:t>
            </a:r>
            <a:br>
              <a:rPr lang="en-US" dirty="0" smtClean="0"/>
            </a:br>
            <a:r>
              <a:rPr lang="en-US" dirty="0" smtClean="0"/>
              <a:t>c) up to 1 hour after the test is complete</a:t>
            </a:r>
            <a:br>
              <a:rPr lang="en-US" dirty="0" smtClean="0"/>
            </a:br>
            <a:r>
              <a:rPr lang="en-US" dirty="0" smtClean="0"/>
              <a:t>d) b) and c)</a:t>
            </a:r>
            <a:endParaRPr lang="en-US" dirty="0"/>
          </a:p>
        </p:txBody>
      </p:sp>
    </p:spTree>
    <p:extLst>
      <p:ext uri="{BB962C8B-B14F-4D97-AF65-F5344CB8AC3E}">
        <p14:creationId xmlns:p14="http://schemas.microsoft.com/office/powerpoint/2010/main" val="1323563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en-US" dirty="0" smtClean="0"/>
              <a:t/>
            </a:r>
            <a:br>
              <a:rPr lang="en-US" dirty="0" smtClean="0"/>
            </a:br>
            <a:r>
              <a:rPr lang="en-US" b="1" dirty="0" smtClean="0"/>
              <a:t>9) The </a:t>
            </a:r>
            <a:r>
              <a:rPr lang="en-US" b="1" dirty="0" err="1" smtClean="0"/>
              <a:t>InCup</a:t>
            </a:r>
            <a:r>
              <a:rPr lang="en-US" b="1" dirty="0" smtClean="0"/>
              <a:t> test results are stable for:</a:t>
            </a:r>
            <a:endParaRPr lang="en-US" dirty="0" smtClean="0"/>
          </a:p>
          <a:p>
            <a:r>
              <a:rPr lang="en-US" dirty="0" smtClean="0"/>
              <a:t>a) up to one hour</a:t>
            </a:r>
            <a:br>
              <a:rPr lang="en-US" dirty="0" smtClean="0"/>
            </a:br>
            <a:r>
              <a:rPr lang="en-US" dirty="0" smtClean="0"/>
              <a:t>b) 30 seconds</a:t>
            </a:r>
            <a:br>
              <a:rPr lang="en-US" dirty="0" smtClean="0"/>
            </a:br>
            <a:r>
              <a:rPr lang="en-US" dirty="0" smtClean="0"/>
              <a:t>c) two weeks</a:t>
            </a:r>
            <a:br>
              <a:rPr lang="en-US" dirty="0" smtClean="0"/>
            </a:br>
            <a:r>
              <a:rPr lang="en-US" dirty="0" smtClean="0"/>
              <a:t>d) a and </a:t>
            </a:r>
            <a:endParaRPr lang="en-US" dirty="0"/>
          </a:p>
        </p:txBody>
      </p:sp>
    </p:spTree>
    <p:extLst>
      <p:ext uri="{BB962C8B-B14F-4D97-AF65-F5344CB8AC3E}">
        <p14:creationId xmlns:p14="http://schemas.microsoft.com/office/powerpoint/2010/main" val="18450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0524514"/>
              </p:ext>
            </p:extLst>
          </p:nvPr>
        </p:nvGraphicFramePr>
        <p:xfrm>
          <a:off x="1686052" y="914400"/>
          <a:ext cx="6119007" cy="4220491"/>
        </p:xfrm>
        <a:graphic>
          <a:graphicData uri="http://schemas.openxmlformats.org/drawingml/2006/table">
            <a:tbl>
              <a:tblPr/>
              <a:tblGrid>
                <a:gridCol w="2039669"/>
                <a:gridCol w="2039669"/>
                <a:gridCol w="2039669"/>
              </a:tblGrid>
              <a:tr h="1057843">
                <a:tc gridSpan="2">
                  <a:txBody>
                    <a:bodyPr/>
                    <a:lstStyle/>
                    <a:p>
                      <a:r>
                        <a:rPr lang="en-US" sz="1500" dirty="0"/>
                        <a:t>Drug</a:t>
                      </a:r>
                    </a:p>
                  </a:txBody>
                  <a:tcPr marL="76711" marR="76711" marT="38356" marB="38356" anchor="ctr">
                    <a:lnL>
                      <a:noFill/>
                    </a:lnL>
                    <a:lnR>
                      <a:noFill/>
                    </a:lnR>
                    <a:lnT>
                      <a:noFill/>
                    </a:lnT>
                    <a:lnB>
                      <a:noFill/>
                    </a:lnB>
                  </a:tcPr>
                </a:tc>
                <a:tc hMerge="1">
                  <a:txBody>
                    <a:bodyPr/>
                    <a:lstStyle/>
                    <a:p>
                      <a:endParaRPr lang="en-US"/>
                    </a:p>
                  </a:txBody>
                  <a:tcPr/>
                </a:tc>
                <a:tc>
                  <a:txBody>
                    <a:bodyPr/>
                    <a:lstStyle/>
                    <a:p>
                      <a:r>
                        <a:rPr lang="en-US" sz="1500" dirty="0"/>
                        <a:t>Cutoff</a:t>
                      </a:r>
                      <a:br>
                        <a:rPr lang="en-US" sz="1500" dirty="0"/>
                      </a:br>
                      <a:r>
                        <a:rPr lang="en-US" sz="1500" dirty="0"/>
                        <a:t>Concentration*</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AMP</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dirty="0"/>
                        <a:t>Amphetamines</a:t>
                      </a:r>
                    </a:p>
                  </a:txBody>
                  <a:tcPr marL="76711" marR="76711" marT="38356" marB="38356" anchor="ctr">
                    <a:lnL>
                      <a:noFill/>
                    </a:lnL>
                    <a:lnR>
                      <a:noFill/>
                    </a:lnR>
                    <a:lnT>
                      <a:noFill/>
                    </a:lnT>
                    <a:lnB>
                      <a:noFill/>
                    </a:lnB>
                  </a:tcPr>
                </a:tc>
                <a:tc>
                  <a:txBody>
                    <a:bodyPr/>
                    <a:lstStyle/>
                    <a:p>
                      <a:r>
                        <a:rPr lang="en-US" sz="1500"/>
                        <a:t>1,000 ng/ml </a:t>
                      </a:r>
                    </a:p>
                  </a:txBody>
                  <a:tcPr marL="76711" marR="76711" marT="38356" marB="38356" anchor="ctr">
                    <a:lnL>
                      <a:noFill/>
                    </a:lnL>
                    <a:lnR>
                      <a:noFill/>
                    </a:lnR>
                    <a:lnT>
                      <a:noFill/>
                    </a:lnT>
                    <a:lnB>
                      <a:noFill/>
                    </a:lnB>
                  </a:tcPr>
                </a:tc>
              </a:tr>
              <a:tr h="351872">
                <a:tc>
                  <a:txBody>
                    <a:bodyPr/>
                    <a:lstStyle/>
                    <a:p>
                      <a:r>
                        <a:rPr lang="en-US" sz="1500" b="1" dirty="0" smtClean="0">
                          <a:solidFill>
                            <a:schemeClr val="tx1"/>
                          </a:solidFill>
                        </a:rPr>
                        <a:t>BUP</a:t>
                      </a:r>
                      <a:endParaRPr lang="en-US" sz="1500" b="1" dirty="0">
                        <a:solidFill>
                          <a:schemeClr val="tx1"/>
                        </a:solidFill>
                      </a:endParaRPr>
                    </a:p>
                  </a:txBody>
                  <a:tcPr marL="76711" marR="76711" marT="38356" marB="38356" anchor="ctr">
                    <a:lnL>
                      <a:noFill/>
                    </a:lnL>
                    <a:lnR>
                      <a:noFill/>
                    </a:lnR>
                    <a:lnT>
                      <a:noFill/>
                    </a:lnT>
                    <a:lnB>
                      <a:noFill/>
                    </a:lnB>
                  </a:tcPr>
                </a:tc>
                <a:tc>
                  <a:txBody>
                    <a:bodyPr/>
                    <a:lstStyle/>
                    <a:p>
                      <a:r>
                        <a:rPr lang="en-US" sz="1500" dirty="0" smtClean="0"/>
                        <a:t>Buprenorphine</a:t>
                      </a:r>
                      <a:endParaRPr lang="en-US" sz="1500" dirty="0"/>
                    </a:p>
                  </a:txBody>
                  <a:tcPr marL="76711" marR="76711" marT="38356" marB="38356" anchor="ctr">
                    <a:lnL>
                      <a:noFill/>
                    </a:lnL>
                    <a:lnR>
                      <a:noFill/>
                    </a:lnR>
                    <a:lnT>
                      <a:noFill/>
                    </a:lnT>
                    <a:lnB>
                      <a:noFill/>
                    </a:lnB>
                  </a:tcPr>
                </a:tc>
                <a:tc>
                  <a:txBody>
                    <a:bodyPr/>
                    <a:lstStyle/>
                    <a:p>
                      <a:r>
                        <a:rPr lang="en-US" sz="1500" dirty="0" smtClean="0"/>
                        <a:t>12.5 ng/ml</a:t>
                      </a:r>
                      <a:endParaRPr lang="en-US" sz="1500" dirty="0"/>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BZO</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Benzodiazepine</a:t>
                      </a:r>
                    </a:p>
                  </a:txBody>
                  <a:tcPr marL="76711" marR="76711" marT="38356" marB="38356" anchor="ctr">
                    <a:lnL>
                      <a:noFill/>
                    </a:lnL>
                    <a:lnR>
                      <a:noFill/>
                    </a:lnR>
                    <a:lnT>
                      <a:noFill/>
                    </a:lnT>
                    <a:lnB>
                      <a:noFill/>
                    </a:lnB>
                  </a:tcPr>
                </a:tc>
                <a:tc>
                  <a:txBody>
                    <a:bodyPr/>
                    <a:lstStyle/>
                    <a:p>
                      <a:r>
                        <a:rPr lang="en-US" sz="1500"/>
                        <a:t>300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COC</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dirty="0"/>
                        <a:t>Cocaine</a:t>
                      </a:r>
                    </a:p>
                  </a:txBody>
                  <a:tcPr marL="76711" marR="76711" marT="38356" marB="38356" anchor="ctr">
                    <a:lnL>
                      <a:noFill/>
                    </a:lnL>
                    <a:lnR>
                      <a:noFill/>
                    </a:lnR>
                    <a:lnT>
                      <a:noFill/>
                    </a:lnT>
                    <a:lnB>
                      <a:noFill/>
                    </a:lnB>
                  </a:tcPr>
                </a:tc>
                <a:tc>
                  <a:txBody>
                    <a:bodyPr/>
                    <a:lstStyle/>
                    <a:p>
                      <a:r>
                        <a:rPr lang="en-US" sz="1500"/>
                        <a:t>150 ng/ml or 300 ng/ml</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MTD</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Methadone</a:t>
                      </a:r>
                    </a:p>
                  </a:txBody>
                  <a:tcPr marL="76711" marR="76711" marT="38356" marB="38356" anchor="ctr">
                    <a:lnL>
                      <a:noFill/>
                    </a:lnL>
                    <a:lnR>
                      <a:noFill/>
                    </a:lnR>
                    <a:lnT>
                      <a:noFill/>
                    </a:lnT>
                    <a:lnB>
                      <a:noFill/>
                    </a:lnB>
                  </a:tcPr>
                </a:tc>
                <a:tc>
                  <a:txBody>
                    <a:bodyPr/>
                    <a:lstStyle/>
                    <a:p>
                      <a:r>
                        <a:rPr lang="en-US" sz="1500"/>
                        <a:t>300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METH</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Methamphetamine</a:t>
                      </a:r>
                    </a:p>
                  </a:txBody>
                  <a:tcPr marL="76711" marR="76711" marT="38356" marB="38356" anchor="ctr">
                    <a:lnL>
                      <a:noFill/>
                    </a:lnL>
                    <a:lnR>
                      <a:noFill/>
                    </a:lnR>
                    <a:lnT>
                      <a:noFill/>
                    </a:lnT>
                    <a:lnB>
                      <a:noFill/>
                    </a:lnB>
                  </a:tcPr>
                </a:tc>
                <a:tc>
                  <a:txBody>
                    <a:bodyPr/>
                    <a:lstStyle/>
                    <a:p>
                      <a:r>
                        <a:rPr lang="en-US" sz="1500"/>
                        <a:t>1,000 ng/ml</a:t>
                      </a:r>
                    </a:p>
                  </a:txBody>
                  <a:tcPr marL="76711" marR="76711" marT="38356" marB="38356" anchor="ctr">
                    <a:lnL>
                      <a:noFill/>
                    </a:lnL>
                    <a:lnR>
                      <a:noFill/>
                    </a:lnR>
                    <a:lnT>
                      <a:noFill/>
                    </a:lnT>
                    <a:lnB>
                      <a:noFill/>
                    </a:lnB>
                  </a:tcPr>
                </a:tc>
              </a:tr>
              <a:tr h="351872">
                <a:tc>
                  <a:txBody>
                    <a:bodyPr/>
                    <a:lstStyle/>
                    <a:p>
                      <a:r>
                        <a:rPr lang="en-US" sz="1500" b="1" dirty="0">
                          <a:solidFill>
                            <a:schemeClr val="tx1"/>
                          </a:solidFill>
                        </a:rPr>
                        <a:t>OPI</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Opiates</a:t>
                      </a:r>
                    </a:p>
                  </a:txBody>
                  <a:tcPr marL="76711" marR="76711" marT="38356" marB="38356" anchor="ctr">
                    <a:lnL>
                      <a:noFill/>
                    </a:lnL>
                    <a:lnR>
                      <a:noFill/>
                    </a:lnR>
                    <a:lnT>
                      <a:noFill/>
                    </a:lnT>
                    <a:lnB>
                      <a:noFill/>
                    </a:lnB>
                  </a:tcPr>
                </a:tc>
                <a:tc>
                  <a:txBody>
                    <a:bodyPr/>
                    <a:lstStyle/>
                    <a:p>
                      <a:r>
                        <a:rPr lang="en-US" sz="1500"/>
                        <a:t>300 ng/ml or 2,000 ng/ml</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OXY</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Oxycodone</a:t>
                      </a:r>
                    </a:p>
                  </a:txBody>
                  <a:tcPr marL="76711" marR="76711" marT="38356" marB="38356" anchor="ctr">
                    <a:lnL>
                      <a:noFill/>
                    </a:lnL>
                    <a:lnR>
                      <a:noFill/>
                    </a:lnR>
                    <a:lnT>
                      <a:noFill/>
                    </a:lnT>
                    <a:lnB>
                      <a:noFill/>
                    </a:lnB>
                  </a:tcPr>
                </a:tc>
                <a:tc>
                  <a:txBody>
                    <a:bodyPr/>
                    <a:lstStyle/>
                    <a:p>
                      <a:r>
                        <a:rPr lang="en-US" sz="1500"/>
                        <a:t>100 ng/ml </a:t>
                      </a:r>
                    </a:p>
                  </a:txBody>
                  <a:tcPr marL="76711" marR="76711" marT="38356" marB="38356" anchor="ctr">
                    <a:lnL>
                      <a:noFill/>
                    </a:lnL>
                    <a:lnR>
                      <a:noFill/>
                    </a:lnR>
                    <a:lnT>
                      <a:noFill/>
                    </a:lnT>
                    <a:lnB>
                      <a:noFill/>
                    </a:lnB>
                  </a:tcPr>
                </a:tc>
              </a:tr>
              <a:tr h="202224">
                <a:tc>
                  <a:txBody>
                    <a:bodyPr/>
                    <a:lstStyle/>
                    <a:p>
                      <a:r>
                        <a:rPr lang="en-US" sz="1500" b="1" dirty="0">
                          <a:solidFill>
                            <a:schemeClr val="tx1"/>
                          </a:solidFill>
                        </a:rPr>
                        <a:t>THC</a:t>
                      </a:r>
                      <a:endParaRPr lang="en-US" sz="1500" dirty="0">
                        <a:solidFill>
                          <a:schemeClr val="tx1"/>
                        </a:solidFill>
                      </a:endParaRPr>
                    </a:p>
                  </a:txBody>
                  <a:tcPr marL="76711" marR="76711" marT="38356" marB="38356" anchor="ctr">
                    <a:lnL>
                      <a:noFill/>
                    </a:lnL>
                    <a:lnR>
                      <a:noFill/>
                    </a:lnR>
                    <a:lnT>
                      <a:noFill/>
                    </a:lnT>
                    <a:lnB>
                      <a:noFill/>
                    </a:lnB>
                  </a:tcPr>
                </a:tc>
                <a:tc>
                  <a:txBody>
                    <a:bodyPr/>
                    <a:lstStyle/>
                    <a:p>
                      <a:r>
                        <a:rPr lang="en-US" sz="1500"/>
                        <a:t>Cannabinoids </a:t>
                      </a:r>
                    </a:p>
                  </a:txBody>
                  <a:tcPr marL="76711" marR="76711" marT="38356" marB="38356" anchor="ctr">
                    <a:lnL>
                      <a:noFill/>
                    </a:lnL>
                    <a:lnR>
                      <a:noFill/>
                    </a:lnR>
                    <a:lnT>
                      <a:noFill/>
                    </a:lnT>
                    <a:lnB>
                      <a:noFill/>
                    </a:lnB>
                  </a:tcPr>
                </a:tc>
                <a:tc>
                  <a:txBody>
                    <a:bodyPr/>
                    <a:lstStyle/>
                    <a:p>
                      <a:r>
                        <a:rPr lang="en-US" sz="1500" dirty="0"/>
                        <a:t>50 ng/ml</a:t>
                      </a:r>
                    </a:p>
                  </a:txBody>
                  <a:tcPr marL="76711" marR="76711" marT="38356" marB="38356" anchor="ctr">
                    <a:lnL>
                      <a:noFill/>
                    </a:lnL>
                    <a:lnR>
                      <a:noFill/>
                    </a:lnR>
                    <a:lnT>
                      <a:noFill/>
                    </a:lnT>
                    <a:lnB>
                      <a:noFill/>
                    </a:lnB>
                  </a:tcPr>
                </a:tc>
              </a:tr>
            </a:tbl>
          </a:graphicData>
        </a:graphic>
      </p:graphicFrame>
      <p:sp>
        <p:nvSpPr>
          <p:cNvPr id="5" name="Rectangle 2"/>
          <p:cNvSpPr>
            <a:spLocks noChangeArrowheads="1"/>
          </p:cNvSpPr>
          <p:nvPr/>
        </p:nvSpPr>
        <p:spPr bwMode="auto">
          <a:xfrm>
            <a:off x="838201" y="205543"/>
            <a:ext cx="6934201" cy="62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20" tIns="190440" rIns="0" bIns="0" numCol="1" anchor="ctr" anchorCtr="0" compatLnSpc="1">
            <a:prstTxWarp prst="textNoShape">
              <a:avLst/>
            </a:prstTxWarp>
            <a:spAutoFit/>
          </a:bodyPr>
          <a:lstStyle/>
          <a:p>
            <a:pPr lvl="0" algn="ctr" fontAlgn="base">
              <a:spcBef>
                <a:spcPct val="0"/>
              </a:spcBef>
              <a:spcAft>
                <a:spcPct val="0"/>
              </a:spcAft>
            </a:pPr>
            <a:r>
              <a:rPr lang="en-US" sz="1400" b="1" dirty="0" smtClean="0"/>
              <a:t>RDS </a:t>
            </a:r>
            <a:r>
              <a:rPr lang="en-US" sz="1400" b="1" dirty="0" err="1" smtClean="0"/>
              <a:t>InCup</a:t>
            </a:r>
            <a:r>
              <a:rPr lang="en-US" sz="1400" dirty="0" smtClean="0"/>
              <a:t> is a multi-drug, urine based point of collection test that incorporates collection and testing of up to 12 drugs in less than 5 minutes.</a:t>
            </a:r>
            <a:r>
              <a:rPr kumimoji="0" lang="en-US" altLang="en-US" sz="1300" b="1" i="1" u="none" strike="noStrike" cap="none" normalizeH="0" baseline="0" dirty="0" smtClean="0">
                <a:ln>
                  <a:noFill/>
                </a:ln>
                <a:solidFill>
                  <a:srgbClr val="FFFFFF"/>
                </a:solidFill>
                <a:effectLst/>
                <a:latin typeface="Trebuchet MS" pitchFamily="34" charset="0"/>
                <a:cs typeface="Arial" pitchFamily="34" charset="0"/>
              </a:rPr>
              <a:t> </a:t>
            </a:r>
            <a:r>
              <a:rPr kumimoji="0" lang="en-US" altLang="en-US" sz="1300" b="1" i="1" u="none" strike="noStrike" cap="none" normalizeH="0" baseline="0" dirty="0" err="1" smtClean="0">
                <a:ln>
                  <a:noFill/>
                </a:ln>
                <a:solidFill>
                  <a:srgbClr val="FFFFFF"/>
                </a:solidFill>
                <a:effectLst/>
                <a:latin typeface="Trebuchet MS" pitchFamily="34" charset="0"/>
                <a:cs typeface="Arial" pitchFamily="34" charset="0"/>
              </a:rPr>
              <a:t>ttHH</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86192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smtClean="0"/>
              <a:t>10) </a:t>
            </a:r>
            <a:r>
              <a:rPr lang="en-US" b="1" dirty="0" err="1" smtClean="0"/>
              <a:t>InCup</a:t>
            </a:r>
            <a:r>
              <a:rPr lang="en-US" b="1" dirty="0" smtClean="0"/>
              <a:t> provides:</a:t>
            </a:r>
            <a:endParaRPr lang="en-US" dirty="0" smtClean="0"/>
          </a:p>
          <a:p>
            <a:r>
              <a:rPr lang="en-US" dirty="0" smtClean="0"/>
              <a:t>a) a preliminary drug screen result</a:t>
            </a:r>
            <a:br>
              <a:rPr lang="en-US" dirty="0" smtClean="0"/>
            </a:br>
            <a:r>
              <a:rPr lang="en-US" dirty="0" smtClean="0"/>
              <a:t>b) a qualitative result</a:t>
            </a:r>
            <a:br>
              <a:rPr lang="en-US" dirty="0" smtClean="0"/>
            </a:br>
            <a:r>
              <a:rPr lang="en-US" dirty="0" smtClean="0"/>
              <a:t>c) a quantitative result</a:t>
            </a:r>
            <a:br>
              <a:rPr lang="en-US" dirty="0" smtClean="0"/>
            </a:br>
            <a:r>
              <a:rPr lang="en-US" dirty="0" smtClean="0"/>
              <a:t>d) a and b</a:t>
            </a:r>
            <a:endParaRPr lang="en-US" dirty="0"/>
          </a:p>
        </p:txBody>
      </p:sp>
    </p:spTree>
    <p:extLst>
      <p:ext uri="{BB962C8B-B14F-4D97-AF65-F5344CB8AC3E}">
        <p14:creationId xmlns:p14="http://schemas.microsoft.com/office/powerpoint/2010/main" val="3435939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11) A test line that is a very light intensity compared to other test lines:</a:t>
            </a:r>
            <a:endParaRPr lang="en-US" dirty="0" smtClean="0"/>
          </a:p>
          <a:p>
            <a:r>
              <a:rPr lang="en-US" dirty="0" smtClean="0"/>
              <a:t>a) should be considered invalid</a:t>
            </a:r>
            <a:br>
              <a:rPr lang="en-US" dirty="0" smtClean="0"/>
            </a:br>
            <a:r>
              <a:rPr lang="en-US" dirty="0" smtClean="0"/>
              <a:t>b) should be interpreted as a marginal positive</a:t>
            </a:r>
            <a:br>
              <a:rPr lang="en-US" dirty="0" smtClean="0"/>
            </a:br>
            <a:r>
              <a:rPr lang="en-US" dirty="0" smtClean="0"/>
              <a:t>c) should be interpreted as a negative</a:t>
            </a:r>
            <a:br>
              <a:rPr lang="en-US" dirty="0" smtClean="0"/>
            </a:br>
            <a:r>
              <a:rPr lang="en-US" dirty="0" smtClean="0"/>
              <a:t>d) should be re-run since the results are </a:t>
            </a:r>
            <a:r>
              <a:rPr lang="en-US" dirty="0" err="1" smtClean="0"/>
              <a:t>questionables</a:t>
            </a:r>
            <a:endParaRPr lang="en-US" dirty="0"/>
          </a:p>
        </p:txBody>
      </p:sp>
    </p:spTree>
    <p:extLst>
      <p:ext uri="{BB962C8B-B14F-4D97-AF65-F5344CB8AC3E}">
        <p14:creationId xmlns:p14="http://schemas.microsoft.com/office/powerpoint/2010/main" val="2903763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b="1" dirty="0" smtClean="0"/>
              <a:t>12) To perform a drug test using the </a:t>
            </a:r>
            <a:r>
              <a:rPr lang="en-US" b="1" dirty="0" err="1" smtClean="0"/>
              <a:t>InCup</a:t>
            </a:r>
            <a:r>
              <a:rPr lang="en-US" b="1" dirty="0" smtClean="0"/>
              <a:t> :</a:t>
            </a:r>
            <a:endParaRPr lang="en-US" dirty="0" smtClean="0"/>
          </a:p>
          <a:p>
            <a:r>
              <a:rPr lang="en-US" dirty="0" smtClean="0"/>
              <a:t>a) Collect a urine sample, verify the temperature, read the results</a:t>
            </a:r>
            <a:br>
              <a:rPr lang="en-US" dirty="0" smtClean="0"/>
            </a:br>
            <a:r>
              <a:rPr lang="en-US" dirty="0" smtClean="0"/>
              <a:t>b) Pipette reagents into the </a:t>
            </a:r>
            <a:r>
              <a:rPr lang="en-US" dirty="0" err="1" smtClean="0"/>
              <a:t>InCup</a:t>
            </a:r>
            <a:r>
              <a:rPr lang="en-US" dirty="0" smtClean="0"/>
              <a:t> after collection</a:t>
            </a:r>
            <a:br>
              <a:rPr lang="en-US" dirty="0" smtClean="0"/>
            </a:br>
            <a:r>
              <a:rPr lang="en-US" dirty="0" smtClean="0"/>
              <a:t>c) Tip the cup upside down</a:t>
            </a:r>
            <a:br>
              <a:rPr lang="en-US" dirty="0" smtClean="0"/>
            </a:br>
            <a:r>
              <a:rPr lang="en-US" dirty="0" smtClean="0"/>
              <a:t>d) Shake the cup vigorously for 5 seconds</a:t>
            </a:r>
            <a:endParaRPr lang="en-US" dirty="0"/>
          </a:p>
        </p:txBody>
      </p:sp>
    </p:spTree>
    <p:extLst>
      <p:ext uri="{BB962C8B-B14F-4D97-AF65-F5344CB8AC3E}">
        <p14:creationId xmlns:p14="http://schemas.microsoft.com/office/powerpoint/2010/main" val="4163156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US" b="1" dirty="0" smtClean="0"/>
              <a:t>13) The </a:t>
            </a:r>
            <a:r>
              <a:rPr lang="en-US" b="1" dirty="0" err="1" smtClean="0"/>
              <a:t>InCup</a:t>
            </a:r>
            <a:r>
              <a:rPr lang="en-US" b="1" dirty="0" smtClean="0"/>
              <a:t> can be used in:</a:t>
            </a:r>
            <a:endParaRPr lang="en-US" dirty="0" smtClean="0"/>
          </a:p>
          <a:p>
            <a:r>
              <a:rPr lang="en-US" dirty="0" smtClean="0"/>
              <a:t>a) The office</a:t>
            </a:r>
            <a:br>
              <a:rPr lang="en-US" dirty="0" smtClean="0"/>
            </a:br>
            <a:r>
              <a:rPr lang="en-US" dirty="0" smtClean="0"/>
              <a:t>b) The field</a:t>
            </a:r>
            <a:br>
              <a:rPr lang="en-US" dirty="0" smtClean="0"/>
            </a:br>
            <a:r>
              <a:rPr lang="en-US" dirty="0" smtClean="0"/>
              <a:t>c) On a job site</a:t>
            </a:r>
            <a:br>
              <a:rPr lang="en-US" dirty="0" smtClean="0"/>
            </a:br>
            <a:r>
              <a:rPr lang="en-US" dirty="0" smtClean="0"/>
              <a:t>d) All of the above</a:t>
            </a:r>
            <a:endParaRPr lang="en-US" dirty="0"/>
          </a:p>
        </p:txBody>
      </p:sp>
    </p:spTree>
    <p:extLst>
      <p:ext uri="{BB962C8B-B14F-4D97-AF65-F5344CB8AC3E}">
        <p14:creationId xmlns:p14="http://schemas.microsoft.com/office/powerpoint/2010/main" val="1737551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74346"/>
            <a:ext cx="4572000" cy="5909310"/>
          </a:xfrm>
          <a:prstGeom prst="rect">
            <a:avLst/>
          </a:prstGeom>
        </p:spPr>
        <p:txBody>
          <a:bodyPr>
            <a:spAutoFit/>
          </a:bodyPr>
          <a:lstStyle/>
          <a:p>
            <a:r>
              <a:rPr lang="en-US" b="1" dirty="0" smtClean="0"/>
              <a:t>Features </a:t>
            </a:r>
            <a:endParaRPr lang="en-US" dirty="0" smtClean="0"/>
          </a:p>
          <a:p>
            <a:pPr>
              <a:buFont typeface="Arial"/>
              <a:buChar char="•"/>
            </a:pPr>
            <a:r>
              <a:rPr lang="en-US" dirty="0" smtClean="0"/>
              <a:t>Up to 12 tests per device </a:t>
            </a:r>
          </a:p>
          <a:p>
            <a:pPr>
              <a:buFont typeface="Arial"/>
              <a:buChar char="•"/>
            </a:pPr>
            <a:r>
              <a:rPr lang="en-US" dirty="0" smtClean="0"/>
              <a:t>25 Cups per case </a:t>
            </a:r>
          </a:p>
          <a:p>
            <a:pPr>
              <a:buFont typeface="Arial"/>
              <a:buChar char="•"/>
            </a:pPr>
            <a:r>
              <a:rPr lang="en-US" dirty="0" smtClean="0"/>
              <a:t>Each cup individually packaged </a:t>
            </a:r>
          </a:p>
          <a:p>
            <a:pPr marL="742950" lvl="1" indent="-285750">
              <a:buFont typeface="Arial"/>
              <a:buChar char="•"/>
            </a:pPr>
            <a:r>
              <a:rPr lang="en-US" dirty="0" smtClean="0"/>
              <a:t>Moisture and temperature sensitive </a:t>
            </a:r>
          </a:p>
          <a:p>
            <a:pPr marL="742950" lvl="1" indent="-285750">
              <a:buFont typeface="Arial"/>
              <a:buChar char="•"/>
            </a:pPr>
            <a:r>
              <a:rPr lang="en-US" dirty="0" smtClean="0"/>
              <a:t>Must be used 8 hours after foil pouch is opened </a:t>
            </a:r>
          </a:p>
          <a:p>
            <a:pPr marL="742950" lvl="1" indent="-285750">
              <a:buFont typeface="Arial"/>
              <a:buChar char="•"/>
            </a:pPr>
            <a:r>
              <a:rPr lang="en-US" dirty="0" smtClean="0"/>
              <a:t>Store product at room temperature (59° to 86°F) </a:t>
            </a:r>
          </a:p>
          <a:p>
            <a:pPr>
              <a:buFont typeface="Arial"/>
              <a:buChar char="•"/>
            </a:pPr>
            <a:r>
              <a:rPr lang="en-US" dirty="0" smtClean="0"/>
              <a:t>Each case and cup is labeled </a:t>
            </a:r>
          </a:p>
          <a:p>
            <a:pPr marL="742950" lvl="1" indent="-285750">
              <a:buFont typeface="Arial"/>
              <a:buChar char="•"/>
            </a:pPr>
            <a:r>
              <a:rPr lang="en-US" dirty="0" smtClean="0"/>
              <a:t>Product Number (Panel) </a:t>
            </a:r>
          </a:p>
          <a:p>
            <a:pPr marL="742950" lvl="1" indent="-285750">
              <a:buFont typeface="Arial"/>
              <a:buChar char="•"/>
            </a:pPr>
            <a:r>
              <a:rPr lang="en-US" dirty="0" smtClean="0"/>
              <a:t>LOT Number </a:t>
            </a:r>
          </a:p>
          <a:p>
            <a:pPr marL="742950" lvl="1" indent="-285750">
              <a:buFont typeface="Arial"/>
              <a:buChar char="•"/>
            </a:pPr>
            <a:r>
              <a:rPr lang="en-US" dirty="0" smtClean="0"/>
              <a:t>Expiration Date</a:t>
            </a:r>
          </a:p>
          <a:p>
            <a:pPr>
              <a:buFont typeface="Arial"/>
              <a:buChar char="•"/>
            </a:pPr>
            <a:r>
              <a:rPr lang="en-US" dirty="0" smtClean="0"/>
              <a:t>Customized panels available </a:t>
            </a:r>
          </a:p>
          <a:p>
            <a:pPr>
              <a:buFont typeface="Arial"/>
              <a:buChar char="•"/>
            </a:pPr>
            <a:r>
              <a:rPr lang="en-US" dirty="0" smtClean="0"/>
              <a:t>Temperature strip: validates specimen </a:t>
            </a:r>
          </a:p>
          <a:p>
            <a:pPr>
              <a:buFont typeface="Arial"/>
              <a:buChar char="•"/>
            </a:pPr>
            <a:r>
              <a:rPr lang="en-US" dirty="0" smtClean="0"/>
              <a:t>Clear cup: visual integrity check </a:t>
            </a:r>
          </a:p>
          <a:p>
            <a:pPr>
              <a:buFont typeface="Arial"/>
              <a:buChar char="•"/>
            </a:pPr>
            <a:r>
              <a:rPr lang="en-US" dirty="0" smtClean="0"/>
              <a:t>Closed specimen cup - NO EXPOSURE </a:t>
            </a:r>
          </a:p>
          <a:p>
            <a:pPr>
              <a:buFont typeface="Arial"/>
              <a:buChar char="•"/>
            </a:pPr>
            <a:r>
              <a:rPr lang="en-US" dirty="0" smtClean="0"/>
              <a:t>No dipping, tipping, aligning lids, EASY! </a:t>
            </a:r>
          </a:p>
          <a:p>
            <a:pPr>
              <a:buFont typeface="Arial"/>
              <a:buChar char="•"/>
            </a:pPr>
            <a:r>
              <a:rPr lang="en-US" dirty="0" smtClean="0"/>
              <a:t>Simple: Collect, verify temp, read results </a:t>
            </a:r>
          </a:p>
          <a:p>
            <a:pPr>
              <a:buFont typeface="Arial"/>
              <a:buChar char="•"/>
            </a:pPr>
            <a:r>
              <a:rPr lang="en-US" dirty="0" smtClean="0"/>
              <a:t>No timing: read when control lines form </a:t>
            </a:r>
          </a:p>
          <a:p>
            <a:pPr>
              <a:buFont typeface="Arial"/>
              <a:buChar char="•"/>
            </a:pPr>
            <a:r>
              <a:rPr lang="en-US" dirty="0" smtClean="0"/>
              <a:t>Read results up to 60 minutes</a:t>
            </a:r>
            <a:endParaRPr lang="en-US" dirty="0"/>
          </a:p>
        </p:txBody>
      </p:sp>
    </p:spTree>
    <p:extLst>
      <p:ext uri="{BB962C8B-B14F-4D97-AF65-F5344CB8AC3E}">
        <p14:creationId xmlns:p14="http://schemas.microsoft.com/office/powerpoint/2010/main" val="4158360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85801"/>
            <a:ext cx="3733800" cy="2031325"/>
          </a:xfrm>
          <a:prstGeom prst="rect">
            <a:avLst/>
          </a:prstGeom>
        </p:spPr>
        <p:txBody>
          <a:bodyPr wrap="square">
            <a:spAutoFit/>
          </a:bodyPr>
          <a:lstStyle/>
          <a:p>
            <a:r>
              <a:rPr lang="en-US" b="1" dirty="0" err="1" smtClean="0"/>
              <a:t>InCup</a:t>
            </a:r>
            <a:r>
              <a:rPr lang="en-US" b="1" dirty="0" smtClean="0"/>
              <a:t> device should be stored at </a:t>
            </a:r>
            <a:br>
              <a:rPr lang="en-US" b="1" dirty="0" smtClean="0"/>
            </a:br>
            <a:r>
              <a:rPr lang="en-US" b="1" dirty="0" smtClean="0"/>
              <a:t>room temperature</a:t>
            </a:r>
            <a:r>
              <a:rPr lang="en-US" dirty="0" smtClean="0"/>
              <a:t/>
            </a:r>
            <a:br>
              <a:rPr lang="en-US" dirty="0" smtClean="0"/>
            </a:br>
            <a:r>
              <a:rPr lang="en-US" dirty="0" smtClean="0"/>
              <a:t>(59° to 86°F or 15° to 30°C)</a:t>
            </a:r>
          </a:p>
          <a:p>
            <a:r>
              <a:rPr lang="en-US" dirty="0" smtClean="0"/>
              <a:t> </a:t>
            </a:r>
          </a:p>
          <a:p>
            <a:r>
              <a:rPr lang="en-US" dirty="0" smtClean="0"/>
              <a:t>Verify Expiration Date Is Valid </a:t>
            </a:r>
            <a:br>
              <a:rPr lang="en-US" dirty="0" smtClean="0"/>
            </a:br>
            <a:r>
              <a:rPr lang="en-US" dirty="0" smtClean="0"/>
              <a:t/>
            </a:r>
            <a:br>
              <a:rPr lang="en-US" dirty="0" smtClean="0"/>
            </a:br>
            <a:r>
              <a:rPr lang="en-US" b="1" dirty="0" smtClean="0">
                <a:solidFill>
                  <a:srgbClr val="C00000"/>
                </a:solidFill>
                <a:effectLst/>
              </a:rPr>
              <a:t>Do not use beyond expiration date</a:t>
            </a:r>
            <a:endParaRPr lang="en-US" dirty="0"/>
          </a:p>
        </p:txBody>
      </p:sp>
      <p:pic>
        <p:nvPicPr>
          <p:cNvPr id="3074" name="Picture 2" descr="C:\Users\VHADUBLeeL\Desktop\Incup-Pouch-cro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1" y="1843088"/>
            <a:ext cx="1714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026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1"/>
            <a:ext cx="3581400" cy="4801314"/>
          </a:xfrm>
          <a:prstGeom prst="rect">
            <a:avLst/>
          </a:prstGeom>
        </p:spPr>
        <p:txBody>
          <a:bodyPr wrap="square">
            <a:spAutoFit/>
          </a:bodyPr>
          <a:lstStyle/>
          <a:p>
            <a:pPr>
              <a:buFont typeface="+mj-lt"/>
              <a:buAutoNum type="arabicPeriod"/>
            </a:pPr>
            <a:r>
              <a:rPr lang="en-US" b="1" dirty="0" smtClean="0"/>
              <a:t>Verify identity of donor</a:t>
            </a:r>
            <a:br>
              <a:rPr lang="en-US" b="1" dirty="0" smtClean="0"/>
            </a:br>
            <a:r>
              <a:rPr lang="en-US" b="1" dirty="0" smtClean="0"/>
              <a:t/>
            </a:r>
            <a:br>
              <a:rPr lang="en-US" b="1" dirty="0" smtClean="0"/>
            </a:br>
            <a:endParaRPr lang="en-US" dirty="0" smtClean="0"/>
          </a:p>
          <a:p>
            <a:pPr>
              <a:buFont typeface="+mj-lt"/>
              <a:buAutoNum type="arabicPeriod"/>
            </a:pPr>
            <a:r>
              <a:rPr lang="en-US" b="1" dirty="0" smtClean="0"/>
              <a:t>Ensure restroom is secure</a:t>
            </a:r>
            <a:br>
              <a:rPr lang="en-US" b="1" dirty="0" smtClean="0"/>
            </a:br>
            <a:r>
              <a:rPr lang="en-US" b="1" dirty="0" smtClean="0"/>
              <a:t/>
            </a:r>
            <a:br>
              <a:rPr lang="en-US" b="1" dirty="0" smtClean="0"/>
            </a:br>
            <a:endParaRPr lang="en-US" dirty="0" smtClean="0"/>
          </a:p>
          <a:p>
            <a:pPr>
              <a:buFont typeface="+mj-lt"/>
              <a:buAutoNum type="arabicPeriod"/>
            </a:pPr>
            <a:r>
              <a:rPr lang="en-US" b="1" dirty="0" smtClean="0"/>
              <a:t>Instruct donor to fill cup above minimum fill line </a:t>
            </a:r>
            <a:r>
              <a:rPr lang="en-US" dirty="0" smtClean="0"/>
              <a:t/>
            </a:r>
            <a:br>
              <a:rPr lang="en-US" dirty="0" smtClean="0"/>
            </a:br>
            <a:r>
              <a:rPr lang="en-US" dirty="0" smtClean="0"/>
              <a:t/>
            </a:r>
            <a:br>
              <a:rPr lang="en-US" dirty="0" smtClean="0"/>
            </a:br>
            <a:endParaRPr lang="en-US" dirty="0" smtClean="0"/>
          </a:p>
          <a:p>
            <a:r>
              <a:rPr lang="en-US" b="1" dirty="0" smtClean="0">
                <a:solidFill>
                  <a:srgbClr val="008000"/>
                </a:solidFill>
                <a:effectLst/>
              </a:rPr>
              <a:t>Green dot</a:t>
            </a:r>
            <a:r>
              <a:rPr lang="en-US" dirty="0" smtClean="0"/>
              <a:t> = </a:t>
            </a:r>
            <a:r>
              <a:rPr lang="en-US" b="1" dirty="0" smtClean="0"/>
              <a:t>temperature</a:t>
            </a:r>
            <a:r>
              <a:rPr lang="en-US" dirty="0" smtClean="0"/>
              <a:t/>
            </a:r>
            <a:br>
              <a:rPr lang="en-US" dirty="0" smtClean="0"/>
            </a:br>
            <a:r>
              <a:rPr lang="en-US" dirty="0" smtClean="0"/>
              <a:t>Read within 4 minutes</a:t>
            </a:r>
          </a:p>
          <a:p>
            <a:r>
              <a:rPr lang="en-US" b="1" dirty="0" smtClean="0"/>
              <a:t>Acceptable Specimen: 90-100F / 32-38C</a:t>
            </a:r>
            <a:r>
              <a:rPr lang="en-US" dirty="0" smtClean="0"/>
              <a:t/>
            </a:r>
            <a:br>
              <a:rPr lang="en-US" dirty="0" smtClean="0"/>
            </a:br>
            <a:r>
              <a:rPr lang="en-US" dirty="0" smtClean="0"/>
              <a:t/>
            </a:r>
            <a:br>
              <a:rPr lang="en-US" dirty="0" smtClean="0"/>
            </a:br>
            <a:r>
              <a:rPr lang="en-US" dirty="0" smtClean="0"/>
              <a:t>A visual check for specimen integrity may also be performed</a:t>
            </a:r>
            <a:endParaRPr lang="en-US" dirty="0"/>
          </a:p>
        </p:txBody>
      </p:sp>
      <p:pic>
        <p:nvPicPr>
          <p:cNvPr id="4098" name="Picture 2" descr="http://abmc.com/training/tutorials/incup/Training_Images/spectemp_inc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792164"/>
            <a:ext cx="2057400" cy="1714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191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62600" y="152401"/>
            <a:ext cx="3429000" cy="4247317"/>
          </a:xfrm>
          <a:prstGeom prst="rect">
            <a:avLst/>
          </a:prstGeom>
        </p:spPr>
        <p:txBody>
          <a:bodyPr wrap="square">
            <a:spAutoFit/>
          </a:bodyPr>
          <a:lstStyle/>
          <a:p>
            <a:r>
              <a:rPr lang="en-US" dirty="0" smtClean="0"/>
              <a:t>The results may be interpreted once the control lines have formed and the background is clear. </a:t>
            </a:r>
          </a:p>
          <a:p>
            <a:endParaRPr lang="en-US" dirty="0" smtClean="0"/>
          </a:p>
          <a:p>
            <a:r>
              <a:rPr lang="en-US" dirty="0" smtClean="0"/>
              <a:t>Results are stable for 60 minutes.</a:t>
            </a:r>
          </a:p>
          <a:p>
            <a:endParaRPr lang="en-US" dirty="0" smtClean="0"/>
          </a:p>
          <a:p>
            <a:endParaRPr lang="en-US" dirty="0" smtClean="0"/>
          </a:p>
          <a:p>
            <a:r>
              <a:rPr lang="en-US" dirty="0" smtClean="0"/>
              <a:t>Control line (top line) = test valid </a:t>
            </a:r>
          </a:p>
          <a:p>
            <a:endParaRPr lang="en-US" dirty="0" smtClean="0"/>
          </a:p>
          <a:p>
            <a:r>
              <a:rPr lang="en-US" dirty="0" smtClean="0"/>
              <a:t>No control line = test invalid (repeat) </a:t>
            </a:r>
          </a:p>
          <a:p>
            <a:endParaRPr lang="en-US" dirty="0" smtClean="0"/>
          </a:p>
          <a:p>
            <a:r>
              <a:rPr lang="en-US" dirty="0" smtClean="0"/>
              <a:t>Test line= test negative </a:t>
            </a:r>
          </a:p>
          <a:p>
            <a:endParaRPr lang="en-US" dirty="0" smtClean="0"/>
          </a:p>
          <a:p>
            <a:r>
              <a:rPr lang="en-US" dirty="0" smtClean="0"/>
              <a:t>No test line = test positive</a:t>
            </a:r>
            <a:endParaRPr lang="en-US" dirty="0"/>
          </a:p>
        </p:txBody>
      </p:sp>
      <p:pic>
        <p:nvPicPr>
          <p:cNvPr id="6147" name="Picture 3" descr="C:\Users\VHADUBLeeL\Desktop\IncupTHC_positi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57200"/>
            <a:ext cx="2888673" cy="317754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09600" y="4953000"/>
            <a:ext cx="6400800" cy="369332"/>
          </a:xfrm>
          <a:prstGeom prst="rect">
            <a:avLst/>
          </a:prstGeom>
        </p:spPr>
        <p:txBody>
          <a:bodyPr wrap="square">
            <a:spAutoFit/>
          </a:bodyPr>
          <a:lstStyle/>
          <a:p>
            <a:r>
              <a:rPr lang="en-US" dirty="0" smtClean="0"/>
              <a:t>                                      </a:t>
            </a:r>
            <a:r>
              <a:rPr lang="en-US" dirty="0" smtClean="0">
                <a:solidFill>
                  <a:srgbClr val="FF0000"/>
                </a:solidFill>
              </a:rPr>
              <a:t>Line intensities may vary</a:t>
            </a:r>
            <a:endParaRPr lang="en-US" dirty="0">
              <a:solidFill>
                <a:srgbClr val="FF0000"/>
              </a:solidFill>
            </a:endParaRPr>
          </a:p>
        </p:txBody>
      </p:sp>
    </p:spTree>
    <p:extLst>
      <p:ext uri="{BB962C8B-B14F-4D97-AF65-F5344CB8AC3E}">
        <p14:creationId xmlns:p14="http://schemas.microsoft.com/office/powerpoint/2010/main" val="300114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abmc.com/training/tutorials/incup/Training_Images/interpretation_inc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04409"/>
            <a:ext cx="5715000" cy="4702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053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07660645"/>
              </p:ext>
            </p:extLst>
          </p:nvPr>
        </p:nvGraphicFramePr>
        <p:xfrm>
          <a:off x="1389682" y="1589955"/>
          <a:ext cx="6364635" cy="3694220"/>
        </p:xfrm>
        <a:graphic>
          <a:graphicData uri="http://schemas.openxmlformats.org/drawingml/2006/table">
            <a:tbl>
              <a:tblPr/>
              <a:tblGrid>
                <a:gridCol w="2121545"/>
                <a:gridCol w="2121545"/>
                <a:gridCol w="2121545"/>
              </a:tblGrid>
              <a:tr h="495027">
                <a:tc gridSpan="2">
                  <a:txBody>
                    <a:bodyPr/>
                    <a:lstStyle/>
                    <a:p>
                      <a:r>
                        <a:rPr lang="en-US" sz="1400" dirty="0"/>
                        <a:t>Drug</a:t>
                      </a:r>
                    </a:p>
                  </a:txBody>
                  <a:tcPr marL="70718" marR="70718" marT="35359" marB="35359" anchor="ctr">
                    <a:lnL>
                      <a:noFill/>
                    </a:lnL>
                    <a:lnR>
                      <a:noFill/>
                    </a:lnR>
                    <a:lnT>
                      <a:noFill/>
                    </a:lnT>
                    <a:lnB>
                      <a:noFill/>
                    </a:lnB>
                  </a:tcPr>
                </a:tc>
                <a:tc hMerge="1">
                  <a:txBody>
                    <a:bodyPr/>
                    <a:lstStyle/>
                    <a:p>
                      <a:endParaRPr lang="en-US"/>
                    </a:p>
                  </a:txBody>
                  <a:tcPr/>
                </a:tc>
                <a:tc>
                  <a:txBody>
                    <a:bodyPr/>
                    <a:lstStyle/>
                    <a:p>
                      <a:r>
                        <a:rPr lang="en-US" sz="1400"/>
                        <a:t>Approximate</a:t>
                      </a:r>
                      <a:br>
                        <a:rPr lang="en-US" sz="1400"/>
                      </a:br>
                      <a:r>
                        <a:rPr lang="en-US" sz="1400"/>
                        <a:t>Detection Times</a:t>
                      </a:r>
                    </a:p>
                  </a:txBody>
                  <a:tcPr marL="70718" marR="70718" marT="35359" marB="35359" anchor="ctr">
                    <a:lnL>
                      <a:noFill/>
                    </a:lnL>
                    <a:lnR>
                      <a:noFill/>
                    </a:lnR>
                    <a:lnT>
                      <a:noFill/>
                    </a:lnT>
                    <a:lnB>
                      <a:noFill/>
                    </a:lnB>
                  </a:tcPr>
                </a:tc>
              </a:tr>
              <a:tr h="282873">
                <a:tc>
                  <a:txBody>
                    <a:bodyPr/>
                    <a:lstStyle/>
                    <a:p>
                      <a:r>
                        <a:rPr lang="en-US" sz="1400" b="1"/>
                        <a:t>AMP</a:t>
                      </a:r>
                      <a:endParaRPr lang="en-US" sz="1400"/>
                    </a:p>
                  </a:txBody>
                  <a:tcPr marL="70718" marR="70718" marT="35359" marB="35359" anchor="ctr">
                    <a:lnL>
                      <a:noFill/>
                    </a:lnL>
                    <a:lnR>
                      <a:noFill/>
                    </a:lnR>
                    <a:lnT>
                      <a:noFill/>
                    </a:lnT>
                    <a:lnB>
                      <a:noFill/>
                    </a:lnB>
                  </a:tcPr>
                </a:tc>
                <a:tc>
                  <a:txBody>
                    <a:bodyPr/>
                    <a:lstStyle/>
                    <a:p>
                      <a:r>
                        <a:rPr lang="en-US" sz="1400"/>
                        <a:t>Amphetamines</a:t>
                      </a:r>
                    </a:p>
                  </a:txBody>
                  <a:tcPr marL="70718" marR="70718" marT="35359" marB="35359" anchor="ctr">
                    <a:lnL>
                      <a:noFill/>
                    </a:lnL>
                    <a:lnR>
                      <a:noFill/>
                    </a:lnR>
                    <a:lnT>
                      <a:noFill/>
                    </a:lnT>
                    <a:lnB>
                      <a:noFill/>
                    </a:lnB>
                  </a:tcPr>
                </a:tc>
                <a:tc>
                  <a:txBody>
                    <a:bodyPr/>
                    <a:lstStyle/>
                    <a:p>
                      <a:r>
                        <a:rPr lang="en-US" sz="1400"/>
                        <a:t>2-4 days</a:t>
                      </a:r>
                    </a:p>
                  </a:txBody>
                  <a:tcPr marL="70718" marR="70718" marT="35359" marB="35359" anchor="ctr">
                    <a:lnL>
                      <a:noFill/>
                    </a:lnL>
                    <a:lnR>
                      <a:noFill/>
                    </a:lnR>
                    <a:lnT>
                      <a:noFill/>
                    </a:lnT>
                    <a:lnB>
                      <a:noFill/>
                    </a:lnB>
                  </a:tcPr>
                </a:tc>
              </a:tr>
              <a:tr h="282873">
                <a:tc>
                  <a:txBody>
                    <a:bodyPr/>
                    <a:lstStyle/>
                    <a:p>
                      <a:r>
                        <a:rPr lang="en-US" sz="1400" b="1" dirty="0" smtClean="0"/>
                        <a:t>BUP</a:t>
                      </a:r>
                      <a:endParaRPr lang="en-US" sz="1400" b="1" dirty="0"/>
                    </a:p>
                  </a:txBody>
                  <a:tcPr marL="70718" marR="70718" marT="35359" marB="35359" anchor="ctr">
                    <a:lnL>
                      <a:noFill/>
                    </a:lnL>
                    <a:lnR>
                      <a:noFill/>
                    </a:lnR>
                    <a:lnT>
                      <a:noFill/>
                    </a:lnT>
                    <a:lnB>
                      <a:noFill/>
                    </a:lnB>
                  </a:tcPr>
                </a:tc>
                <a:tc>
                  <a:txBody>
                    <a:bodyPr/>
                    <a:lstStyle/>
                    <a:p>
                      <a:r>
                        <a:rPr lang="en-US" sz="1400" dirty="0" smtClean="0"/>
                        <a:t>Buprenorphine</a:t>
                      </a:r>
                      <a:endParaRPr lang="en-US" sz="1400" dirty="0"/>
                    </a:p>
                  </a:txBody>
                  <a:tcPr marL="70718" marR="70718" marT="35359" marB="35359" anchor="ctr">
                    <a:lnL>
                      <a:noFill/>
                    </a:lnL>
                    <a:lnR>
                      <a:noFill/>
                    </a:lnR>
                    <a:lnT>
                      <a:noFill/>
                    </a:lnT>
                    <a:lnB>
                      <a:noFill/>
                    </a:lnB>
                  </a:tcPr>
                </a:tc>
                <a:tc>
                  <a:txBody>
                    <a:bodyPr/>
                    <a:lstStyle/>
                    <a:p>
                      <a:r>
                        <a:rPr lang="en-US" sz="1400" dirty="0" smtClean="0"/>
                        <a:t>1-3 days</a:t>
                      </a:r>
                      <a:endParaRPr lang="en-US" sz="1400" dirty="0"/>
                    </a:p>
                  </a:txBody>
                  <a:tcPr marL="70718" marR="70718" marT="35359" marB="35359" anchor="ctr">
                    <a:lnL>
                      <a:noFill/>
                    </a:lnL>
                    <a:lnR>
                      <a:noFill/>
                    </a:lnR>
                    <a:lnT>
                      <a:noFill/>
                    </a:lnT>
                    <a:lnB>
                      <a:noFill/>
                    </a:lnB>
                  </a:tcPr>
                </a:tc>
              </a:tr>
              <a:tr h="282873">
                <a:tc>
                  <a:txBody>
                    <a:bodyPr/>
                    <a:lstStyle/>
                    <a:p>
                      <a:r>
                        <a:rPr lang="en-US" sz="1400" b="1" dirty="0"/>
                        <a:t>BZO</a:t>
                      </a:r>
                      <a:endParaRPr lang="en-US" sz="1400" dirty="0"/>
                    </a:p>
                  </a:txBody>
                  <a:tcPr marL="70718" marR="70718" marT="35359" marB="35359" anchor="ctr">
                    <a:lnL>
                      <a:noFill/>
                    </a:lnL>
                    <a:lnR>
                      <a:noFill/>
                    </a:lnR>
                    <a:lnT>
                      <a:noFill/>
                    </a:lnT>
                    <a:lnB>
                      <a:noFill/>
                    </a:lnB>
                  </a:tcPr>
                </a:tc>
                <a:tc>
                  <a:txBody>
                    <a:bodyPr/>
                    <a:lstStyle/>
                    <a:p>
                      <a:r>
                        <a:rPr lang="en-US" sz="1400" dirty="0"/>
                        <a:t>Benzodiazepine</a:t>
                      </a:r>
                    </a:p>
                  </a:txBody>
                  <a:tcPr marL="70718" marR="70718" marT="35359" marB="35359" anchor="ctr">
                    <a:lnL>
                      <a:noFill/>
                    </a:lnL>
                    <a:lnR>
                      <a:noFill/>
                    </a:lnR>
                    <a:lnT>
                      <a:noFill/>
                    </a:lnT>
                    <a:lnB>
                      <a:noFill/>
                    </a:lnB>
                  </a:tcPr>
                </a:tc>
                <a:tc>
                  <a:txBody>
                    <a:bodyPr/>
                    <a:lstStyle/>
                    <a:p>
                      <a:r>
                        <a:rPr lang="en-US" sz="1400"/>
                        <a:t>Up to 2 weeks</a:t>
                      </a:r>
                    </a:p>
                  </a:txBody>
                  <a:tcPr marL="70718" marR="70718" marT="35359" marB="35359" anchor="ctr">
                    <a:lnL>
                      <a:noFill/>
                    </a:lnL>
                    <a:lnR>
                      <a:noFill/>
                    </a:lnR>
                    <a:lnT>
                      <a:noFill/>
                    </a:lnT>
                    <a:lnB>
                      <a:noFill/>
                    </a:lnB>
                  </a:tcPr>
                </a:tc>
              </a:tr>
              <a:tr h="282873">
                <a:tc>
                  <a:txBody>
                    <a:bodyPr/>
                    <a:lstStyle/>
                    <a:p>
                      <a:r>
                        <a:rPr lang="en-US" sz="1400" b="1"/>
                        <a:t>COC</a:t>
                      </a:r>
                      <a:endParaRPr lang="en-US" sz="1400"/>
                    </a:p>
                  </a:txBody>
                  <a:tcPr marL="70718" marR="70718" marT="35359" marB="35359" anchor="ctr">
                    <a:lnL>
                      <a:noFill/>
                    </a:lnL>
                    <a:lnR>
                      <a:noFill/>
                    </a:lnR>
                    <a:lnT>
                      <a:noFill/>
                    </a:lnT>
                    <a:lnB>
                      <a:noFill/>
                    </a:lnB>
                  </a:tcPr>
                </a:tc>
                <a:tc>
                  <a:txBody>
                    <a:bodyPr/>
                    <a:lstStyle/>
                    <a:p>
                      <a:r>
                        <a:rPr lang="en-US" sz="1400"/>
                        <a:t>Cocaine</a:t>
                      </a:r>
                    </a:p>
                  </a:txBody>
                  <a:tcPr marL="70718" marR="70718" marT="35359" marB="35359" anchor="ctr">
                    <a:lnL>
                      <a:noFill/>
                    </a:lnL>
                    <a:lnR>
                      <a:noFill/>
                    </a:lnR>
                    <a:lnT>
                      <a:noFill/>
                    </a:lnT>
                    <a:lnB>
                      <a:noFill/>
                    </a:lnB>
                  </a:tcPr>
                </a:tc>
                <a:tc>
                  <a:txBody>
                    <a:bodyPr/>
                    <a:lstStyle/>
                    <a:p>
                      <a:r>
                        <a:rPr lang="en-US" sz="1400"/>
                        <a:t>1-3 days</a:t>
                      </a:r>
                    </a:p>
                  </a:txBody>
                  <a:tcPr marL="70718" marR="70718" marT="35359" marB="35359" anchor="ctr">
                    <a:lnL>
                      <a:noFill/>
                    </a:lnL>
                    <a:lnR>
                      <a:noFill/>
                    </a:lnR>
                    <a:lnT>
                      <a:noFill/>
                    </a:lnT>
                    <a:lnB>
                      <a:noFill/>
                    </a:lnB>
                  </a:tcPr>
                </a:tc>
              </a:tr>
              <a:tr h="282873">
                <a:tc>
                  <a:txBody>
                    <a:bodyPr/>
                    <a:lstStyle/>
                    <a:p>
                      <a:r>
                        <a:rPr lang="en-US" sz="1400" b="1" dirty="0"/>
                        <a:t>METH</a:t>
                      </a:r>
                      <a:endParaRPr lang="en-US" sz="1400" dirty="0"/>
                    </a:p>
                  </a:txBody>
                  <a:tcPr marL="70718" marR="70718" marT="35359" marB="35359" anchor="ctr">
                    <a:lnL>
                      <a:noFill/>
                    </a:lnL>
                    <a:lnR>
                      <a:noFill/>
                    </a:lnR>
                    <a:lnT>
                      <a:noFill/>
                    </a:lnT>
                    <a:lnB>
                      <a:noFill/>
                    </a:lnB>
                  </a:tcPr>
                </a:tc>
                <a:tc>
                  <a:txBody>
                    <a:bodyPr/>
                    <a:lstStyle/>
                    <a:p>
                      <a:r>
                        <a:rPr lang="en-US" sz="1400"/>
                        <a:t>Methamphetamine</a:t>
                      </a:r>
                    </a:p>
                  </a:txBody>
                  <a:tcPr marL="70718" marR="70718" marT="35359" marB="35359" anchor="ctr">
                    <a:lnL>
                      <a:noFill/>
                    </a:lnL>
                    <a:lnR>
                      <a:noFill/>
                    </a:lnR>
                    <a:lnT>
                      <a:noFill/>
                    </a:lnT>
                    <a:lnB>
                      <a:noFill/>
                    </a:lnB>
                  </a:tcPr>
                </a:tc>
                <a:tc>
                  <a:txBody>
                    <a:bodyPr/>
                    <a:lstStyle/>
                    <a:p>
                      <a:r>
                        <a:rPr lang="en-US" sz="1400"/>
                        <a:t>1-2 days</a:t>
                      </a:r>
                    </a:p>
                  </a:txBody>
                  <a:tcPr marL="70718" marR="70718" marT="35359" marB="35359" anchor="ctr">
                    <a:lnL>
                      <a:noFill/>
                    </a:lnL>
                    <a:lnR>
                      <a:noFill/>
                    </a:lnR>
                    <a:lnT>
                      <a:noFill/>
                    </a:lnT>
                    <a:lnB>
                      <a:noFill/>
                    </a:lnB>
                  </a:tcPr>
                </a:tc>
              </a:tr>
              <a:tr h="282873">
                <a:tc>
                  <a:txBody>
                    <a:bodyPr/>
                    <a:lstStyle/>
                    <a:p>
                      <a:r>
                        <a:rPr lang="en-US" sz="1400" b="1" dirty="0" smtClean="0"/>
                        <a:t>MTD</a:t>
                      </a:r>
                      <a:endParaRPr lang="en-US" sz="1400" b="1" dirty="0"/>
                    </a:p>
                  </a:txBody>
                  <a:tcPr marL="70718" marR="70718" marT="35359" marB="35359" anchor="ctr">
                    <a:lnL>
                      <a:noFill/>
                    </a:lnL>
                    <a:lnR>
                      <a:noFill/>
                    </a:lnR>
                    <a:lnT>
                      <a:noFill/>
                    </a:lnT>
                    <a:lnB>
                      <a:noFill/>
                    </a:lnB>
                  </a:tcPr>
                </a:tc>
                <a:tc>
                  <a:txBody>
                    <a:bodyPr/>
                    <a:lstStyle/>
                    <a:p>
                      <a:r>
                        <a:rPr lang="en-US" sz="1400" dirty="0" smtClean="0"/>
                        <a:t>Methadone</a:t>
                      </a:r>
                      <a:endParaRPr lang="en-US" sz="1400" dirty="0"/>
                    </a:p>
                  </a:txBody>
                  <a:tcPr marL="70718" marR="70718" marT="35359" marB="35359" anchor="ctr">
                    <a:lnL>
                      <a:noFill/>
                    </a:lnL>
                    <a:lnR>
                      <a:noFill/>
                    </a:lnR>
                    <a:lnT>
                      <a:noFill/>
                    </a:lnT>
                    <a:lnB>
                      <a:noFill/>
                    </a:lnB>
                  </a:tcPr>
                </a:tc>
                <a:tc>
                  <a:txBody>
                    <a:bodyPr/>
                    <a:lstStyle/>
                    <a:p>
                      <a:r>
                        <a:rPr lang="en-US" sz="1400" smtClean="0"/>
                        <a:t>1-3</a:t>
                      </a:r>
                      <a:r>
                        <a:rPr lang="en-US" sz="1400" baseline="0" smtClean="0"/>
                        <a:t> days</a:t>
                      </a:r>
                      <a:endParaRPr lang="en-US" sz="1400" dirty="0"/>
                    </a:p>
                  </a:txBody>
                  <a:tcPr marL="70718" marR="70718" marT="35359" marB="35359" anchor="ctr">
                    <a:lnL>
                      <a:noFill/>
                    </a:lnL>
                    <a:lnR>
                      <a:noFill/>
                    </a:lnR>
                    <a:lnT>
                      <a:noFill/>
                    </a:lnT>
                    <a:lnB>
                      <a:noFill/>
                    </a:lnB>
                  </a:tcPr>
                </a:tc>
              </a:tr>
              <a:tr h="282873">
                <a:tc>
                  <a:txBody>
                    <a:bodyPr/>
                    <a:lstStyle/>
                    <a:p>
                      <a:r>
                        <a:rPr lang="en-US" sz="1400" b="1" dirty="0"/>
                        <a:t>OPI</a:t>
                      </a:r>
                      <a:endParaRPr lang="en-US" sz="1400" dirty="0"/>
                    </a:p>
                  </a:txBody>
                  <a:tcPr marL="70718" marR="70718" marT="35359" marB="35359" anchor="ctr">
                    <a:lnL>
                      <a:noFill/>
                    </a:lnL>
                    <a:lnR>
                      <a:noFill/>
                    </a:lnR>
                    <a:lnT>
                      <a:noFill/>
                    </a:lnT>
                    <a:lnB>
                      <a:noFill/>
                    </a:lnB>
                  </a:tcPr>
                </a:tc>
                <a:tc>
                  <a:txBody>
                    <a:bodyPr/>
                    <a:lstStyle/>
                    <a:p>
                      <a:r>
                        <a:rPr lang="en-US" sz="1400"/>
                        <a:t>Opiates</a:t>
                      </a:r>
                    </a:p>
                  </a:txBody>
                  <a:tcPr marL="70718" marR="70718" marT="35359" marB="35359" anchor="ctr">
                    <a:lnL>
                      <a:noFill/>
                    </a:lnL>
                    <a:lnR>
                      <a:noFill/>
                    </a:lnR>
                    <a:lnT>
                      <a:noFill/>
                    </a:lnT>
                    <a:lnB>
                      <a:noFill/>
                    </a:lnB>
                  </a:tcPr>
                </a:tc>
                <a:tc>
                  <a:txBody>
                    <a:bodyPr/>
                    <a:lstStyle/>
                    <a:p>
                      <a:r>
                        <a:rPr lang="en-US" sz="1400" dirty="0"/>
                        <a:t>1-3 days</a:t>
                      </a:r>
                    </a:p>
                  </a:txBody>
                  <a:tcPr marL="70718" marR="70718" marT="35359" marB="35359" anchor="ctr">
                    <a:lnL>
                      <a:noFill/>
                    </a:lnL>
                    <a:lnR>
                      <a:noFill/>
                    </a:lnR>
                    <a:lnT>
                      <a:noFill/>
                    </a:lnT>
                    <a:lnB>
                      <a:noFill/>
                    </a:lnB>
                  </a:tcPr>
                </a:tc>
              </a:tr>
              <a:tr h="282873">
                <a:tc>
                  <a:txBody>
                    <a:bodyPr/>
                    <a:lstStyle/>
                    <a:p>
                      <a:r>
                        <a:rPr lang="en-US" sz="1400" b="1"/>
                        <a:t>OXY</a:t>
                      </a:r>
                      <a:endParaRPr lang="en-US" sz="1400"/>
                    </a:p>
                  </a:txBody>
                  <a:tcPr marL="70718" marR="70718" marT="35359" marB="35359" anchor="ctr">
                    <a:lnL>
                      <a:noFill/>
                    </a:lnL>
                    <a:lnR>
                      <a:noFill/>
                    </a:lnR>
                    <a:lnT>
                      <a:noFill/>
                    </a:lnT>
                    <a:lnB>
                      <a:noFill/>
                    </a:lnB>
                  </a:tcPr>
                </a:tc>
                <a:tc>
                  <a:txBody>
                    <a:bodyPr/>
                    <a:lstStyle/>
                    <a:p>
                      <a:r>
                        <a:rPr lang="en-US" sz="1400"/>
                        <a:t>Oxycodone</a:t>
                      </a:r>
                    </a:p>
                  </a:txBody>
                  <a:tcPr marL="70718" marR="70718" marT="35359" marB="35359" anchor="ctr">
                    <a:lnL>
                      <a:noFill/>
                    </a:lnL>
                    <a:lnR>
                      <a:noFill/>
                    </a:lnR>
                    <a:lnT>
                      <a:noFill/>
                    </a:lnT>
                    <a:lnB>
                      <a:noFill/>
                    </a:lnB>
                  </a:tcPr>
                </a:tc>
                <a:tc>
                  <a:txBody>
                    <a:bodyPr/>
                    <a:lstStyle/>
                    <a:p>
                      <a:r>
                        <a:rPr lang="en-US" sz="1400" dirty="0"/>
                        <a:t>1-3 days</a:t>
                      </a:r>
                    </a:p>
                  </a:txBody>
                  <a:tcPr marL="70718" marR="70718" marT="35359" marB="35359" anchor="ctr">
                    <a:lnL>
                      <a:noFill/>
                    </a:lnL>
                    <a:lnR>
                      <a:noFill/>
                    </a:lnR>
                    <a:lnT>
                      <a:noFill/>
                    </a:lnT>
                    <a:lnB>
                      <a:noFill/>
                    </a:lnB>
                  </a:tcPr>
                </a:tc>
              </a:tr>
              <a:tr h="919336">
                <a:tc>
                  <a:txBody>
                    <a:bodyPr/>
                    <a:lstStyle/>
                    <a:p>
                      <a:r>
                        <a:rPr lang="en-US" sz="1400" b="1" dirty="0"/>
                        <a:t>THC</a:t>
                      </a:r>
                      <a:endParaRPr lang="en-US" sz="1400" dirty="0"/>
                    </a:p>
                  </a:txBody>
                  <a:tcPr marL="70718" marR="70718" marT="35359" marB="35359" anchor="ctr">
                    <a:lnL>
                      <a:noFill/>
                    </a:lnL>
                    <a:lnR>
                      <a:noFill/>
                    </a:lnR>
                    <a:lnT>
                      <a:noFill/>
                    </a:lnT>
                    <a:lnB>
                      <a:noFill/>
                    </a:lnB>
                  </a:tcPr>
                </a:tc>
                <a:tc>
                  <a:txBody>
                    <a:bodyPr/>
                    <a:lstStyle/>
                    <a:p>
                      <a:r>
                        <a:rPr lang="en-US" sz="1400"/>
                        <a:t>Cannabinoids </a:t>
                      </a:r>
                    </a:p>
                  </a:txBody>
                  <a:tcPr marL="70718" marR="70718" marT="35359" marB="35359" anchor="ctr">
                    <a:lnL>
                      <a:noFill/>
                    </a:lnL>
                    <a:lnR>
                      <a:noFill/>
                    </a:lnR>
                    <a:lnT>
                      <a:noFill/>
                    </a:lnT>
                    <a:lnB>
                      <a:noFill/>
                    </a:lnB>
                  </a:tcPr>
                </a:tc>
                <a:tc>
                  <a:txBody>
                    <a:bodyPr/>
                    <a:lstStyle/>
                    <a:p>
                      <a:r>
                        <a:rPr lang="en-US" sz="1400" dirty="0"/>
                        <a:t>Infrequent Use: 2-5 days</a:t>
                      </a:r>
                      <a:br>
                        <a:rPr lang="en-US" sz="1400" dirty="0"/>
                      </a:br>
                      <a:r>
                        <a:rPr lang="en-US" sz="1400" dirty="0"/>
                        <a:t>Moderate Use: 10-15 days</a:t>
                      </a:r>
                      <a:br>
                        <a:rPr lang="en-US" sz="1400" dirty="0"/>
                      </a:br>
                      <a:r>
                        <a:rPr lang="en-US" sz="1400" dirty="0"/>
                        <a:t>Chronic/Heavy Use: 1 month</a:t>
                      </a:r>
                    </a:p>
                  </a:txBody>
                  <a:tcPr marL="70718" marR="70718" marT="35359" marB="35359" anchor="ctr">
                    <a:lnL>
                      <a:noFill/>
                    </a:lnL>
                    <a:lnR>
                      <a:noFill/>
                    </a:lnR>
                    <a:lnT>
                      <a:noFill/>
                    </a:lnT>
                    <a:lnB>
                      <a:noFill/>
                    </a:lnB>
                  </a:tcPr>
                </a:tc>
              </a:tr>
            </a:tbl>
          </a:graphicData>
        </a:graphic>
      </p:graphicFrame>
      <p:sp>
        <p:nvSpPr>
          <p:cNvPr id="3" name="Rectangle 1"/>
          <p:cNvSpPr>
            <a:spLocks noChangeArrowheads="1"/>
          </p:cNvSpPr>
          <p:nvPr/>
        </p:nvSpPr>
        <p:spPr bwMode="auto">
          <a:xfrm>
            <a:off x="609601" y="785147"/>
            <a:ext cx="6858000" cy="62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220" tIns="19044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itchFamily="34" charset="0"/>
                <a:cs typeface="Arial" pitchFamily="34" charset="0"/>
              </a:rPr>
              <a:t>                                                                              Drug Detection Periods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73530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2400"/>
            <a:ext cx="4572000" cy="6524863"/>
          </a:xfrm>
          <a:prstGeom prst="rect">
            <a:avLst/>
          </a:prstGeom>
        </p:spPr>
        <p:txBody>
          <a:bodyPr>
            <a:spAutoFit/>
          </a:bodyPr>
          <a:lstStyle/>
          <a:p>
            <a:r>
              <a:rPr lang="en-US" sz="1600" dirty="0" smtClean="0"/>
              <a:t>You have now completed the tutorial. You may go back over any or all of the material by simply clicking the desired slides on the left. There is no limit to how long or how often you go through this training.</a:t>
            </a:r>
          </a:p>
          <a:p>
            <a:endParaRPr lang="en-US" sz="1600" dirty="0" smtClean="0"/>
          </a:p>
          <a:p>
            <a:endParaRPr lang="en-US" sz="1600" dirty="0" smtClean="0"/>
          </a:p>
          <a:p>
            <a:r>
              <a:rPr lang="en-US" sz="1600" dirty="0" smtClean="0"/>
              <a:t>American Bio </a:t>
            </a:r>
            <a:r>
              <a:rPr lang="en-US" sz="1600" dirty="0" err="1" smtClean="0"/>
              <a:t>Medica</a:t>
            </a:r>
            <a:r>
              <a:rPr lang="en-US" sz="1600" dirty="0" smtClean="0"/>
              <a:t> offers a personalized certificate of completion which you can download and print out once you have passed our Certification Test.  Click the link listed below or enter into your web browser. </a:t>
            </a:r>
          </a:p>
          <a:p>
            <a:endParaRPr lang="en-US" sz="1600" dirty="0" smtClean="0"/>
          </a:p>
          <a:p>
            <a:r>
              <a:rPr lang="en-US" sz="1600" dirty="0">
                <a:hlinkClick r:id="rId2"/>
              </a:rPr>
              <a:t>http://</a:t>
            </a:r>
            <a:r>
              <a:rPr lang="en-US" sz="1600" dirty="0" smtClean="0">
                <a:hlinkClick r:id="rId2"/>
              </a:rPr>
              <a:t>abmc.com/training/index.html</a:t>
            </a:r>
            <a:endParaRPr lang="en-US" sz="1600" dirty="0" smtClean="0"/>
          </a:p>
          <a:p>
            <a:endParaRPr lang="en-US" sz="1600" dirty="0" smtClean="0"/>
          </a:p>
          <a:p>
            <a:r>
              <a:rPr lang="en-US" sz="1600" dirty="0" smtClean="0"/>
              <a:t>Click the Register Here button, fill out the pertinent information.  Proceed to login and complete exam for RDS </a:t>
            </a:r>
            <a:r>
              <a:rPr lang="en-US" sz="1600" dirty="0" err="1" smtClean="0"/>
              <a:t>InCup</a:t>
            </a:r>
            <a:r>
              <a:rPr lang="en-US" sz="1600" dirty="0" smtClean="0"/>
              <a:t>.  Email a copy of your certificate to:</a:t>
            </a:r>
          </a:p>
          <a:p>
            <a:endParaRPr lang="en-US" sz="1600" dirty="0"/>
          </a:p>
          <a:p>
            <a:r>
              <a:rPr lang="en-US" sz="1600" dirty="0" smtClean="0">
                <a:hlinkClick r:id="rId3"/>
              </a:rPr>
              <a:t>Lisa.Lee10@va.gov</a:t>
            </a:r>
            <a:endParaRPr lang="en-US" sz="1600" dirty="0" smtClean="0"/>
          </a:p>
          <a:p>
            <a:endParaRPr lang="en-US" sz="1600" dirty="0" smtClean="0"/>
          </a:p>
          <a:p>
            <a:r>
              <a:rPr lang="en-US" sz="1600" dirty="0" smtClean="0"/>
              <a:t>The Certification Test consists of 13 questions. Once you take the test your score will automatically be calculated. If you receive a score of 100% you will be able to access and print out your personalized 'Certificate of Training'. </a:t>
            </a:r>
          </a:p>
          <a:p>
            <a:endParaRPr lang="en-US" sz="1600" dirty="0" smtClean="0"/>
          </a:p>
          <a:p>
            <a:r>
              <a:rPr lang="en-US" sz="1600" dirty="0" smtClean="0"/>
              <a:t>You may now proceed to the Certification Test</a:t>
            </a:r>
            <a:r>
              <a:rPr lang="en-US" dirty="0" smtClean="0"/>
              <a:t>.</a:t>
            </a:r>
            <a:endParaRPr lang="en-US" dirty="0"/>
          </a:p>
        </p:txBody>
      </p:sp>
    </p:spTree>
    <p:extLst>
      <p:ext uri="{BB962C8B-B14F-4D97-AF65-F5344CB8AC3E}">
        <p14:creationId xmlns:p14="http://schemas.microsoft.com/office/powerpoint/2010/main" val="3667675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841</Words>
  <Application>Microsoft Office PowerPoint</Application>
  <PresentationFormat>On-screen Show (4:3)</PresentationFormat>
  <Paragraphs>151</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Department of Veterans Affairs</cp:lastModifiedBy>
  <cp:revision>33</cp:revision>
  <dcterms:created xsi:type="dcterms:W3CDTF">2016-03-09T16:55:32Z</dcterms:created>
  <dcterms:modified xsi:type="dcterms:W3CDTF">2016-04-08T13:41:40Z</dcterms:modified>
</cp:coreProperties>
</file>