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80288" autoAdjust="0"/>
  </p:normalViewPr>
  <p:slideViewPr>
    <p:cSldViewPr>
      <p:cViewPr>
        <p:scale>
          <a:sx n="84" d="100"/>
          <a:sy n="84" d="100"/>
        </p:scale>
        <p:origin x="-1152" y="-15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2EA0B5-D448-4F12-BDEC-4B5CFC20562F}" type="datetimeFigureOut">
              <a:rPr lang="en-US" smtClean="0"/>
              <a:t>9/28/2016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032ACF-292B-4631-B2AD-CA5DD14A629A}" type="slidenum">
              <a:rPr lang="en-US" smtClean="0"/>
              <a:t>‹#›</a:t>
            </a:fld>
            <a:endParaRPr lang="en-US"/>
          </a:p>
        </p:txBody>
      </p:sp>
    </p:spTree>
    <p:extLst>
      <p:ext uri="{BB962C8B-B14F-4D97-AF65-F5344CB8AC3E}">
        <p14:creationId xmlns:p14="http://schemas.microsoft.com/office/powerpoint/2010/main" val="163898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From left to right: </a:t>
            </a:r>
            <a:r>
              <a:rPr lang="en-US" baseline="0" dirty="0" smtClean="0"/>
              <a:t>  COC, METH, OPI 300</a:t>
            </a:r>
            <a:endParaRPr lang="en-US" dirty="0"/>
          </a:p>
        </p:txBody>
      </p:sp>
      <p:sp>
        <p:nvSpPr>
          <p:cNvPr id="4" name="Slide Number Placeholder 3"/>
          <p:cNvSpPr>
            <a:spLocks noGrp="1"/>
          </p:cNvSpPr>
          <p:nvPr>
            <p:ph type="sldNum" sz="quarter" idx="10"/>
          </p:nvPr>
        </p:nvSpPr>
        <p:spPr/>
        <p:txBody>
          <a:bodyPr/>
          <a:lstStyle/>
          <a:p>
            <a:fld id="{99032ACF-292B-4631-B2AD-CA5DD14A629A}" type="slidenum">
              <a:rPr lang="en-US" smtClean="0"/>
              <a:t>16</a:t>
            </a:fld>
            <a:endParaRPr lang="en-US"/>
          </a:p>
        </p:txBody>
      </p:sp>
    </p:spTree>
    <p:extLst>
      <p:ext uri="{BB962C8B-B14F-4D97-AF65-F5344CB8AC3E}">
        <p14:creationId xmlns:p14="http://schemas.microsoft.com/office/powerpoint/2010/main" val="29090222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From left to right:  AMP, METH,</a:t>
            </a:r>
            <a:r>
              <a:rPr lang="en-US" baseline="0" dirty="0" smtClean="0"/>
              <a:t> THC, OPI 300, COC</a:t>
            </a:r>
            <a:endParaRPr lang="en-US" dirty="0"/>
          </a:p>
        </p:txBody>
      </p:sp>
      <p:sp>
        <p:nvSpPr>
          <p:cNvPr id="4" name="Slide Number Placeholder 3"/>
          <p:cNvSpPr>
            <a:spLocks noGrp="1"/>
          </p:cNvSpPr>
          <p:nvPr>
            <p:ph type="sldNum" sz="quarter" idx="10"/>
          </p:nvPr>
        </p:nvSpPr>
        <p:spPr/>
        <p:txBody>
          <a:bodyPr/>
          <a:lstStyle/>
          <a:p>
            <a:fld id="{99032ACF-292B-4631-B2AD-CA5DD14A629A}" type="slidenum">
              <a:rPr lang="en-US" smtClean="0"/>
              <a:t>17</a:t>
            </a:fld>
            <a:endParaRPr lang="en-US"/>
          </a:p>
        </p:txBody>
      </p:sp>
    </p:spTree>
    <p:extLst>
      <p:ext uri="{BB962C8B-B14F-4D97-AF65-F5344CB8AC3E}">
        <p14:creationId xmlns:p14="http://schemas.microsoft.com/office/powerpoint/2010/main" val="1470833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B0F714E-9B5D-4CE4-BA73-9BD6B81C59D1}"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0A7D8-707A-4BBD-892E-47B12A7CD163}" type="slidenum">
              <a:rPr lang="en-US" smtClean="0"/>
              <a:t>‹#›</a:t>
            </a:fld>
            <a:endParaRPr lang="en-US"/>
          </a:p>
        </p:txBody>
      </p:sp>
    </p:spTree>
    <p:extLst>
      <p:ext uri="{BB962C8B-B14F-4D97-AF65-F5344CB8AC3E}">
        <p14:creationId xmlns:p14="http://schemas.microsoft.com/office/powerpoint/2010/main" val="1581999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0F714E-9B5D-4CE4-BA73-9BD6B81C59D1}"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0A7D8-707A-4BBD-892E-47B12A7CD163}" type="slidenum">
              <a:rPr lang="en-US" smtClean="0"/>
              <a:t>‹#›</a:t>
            </a:fld>
            <a:endParaRPr lang="en-US"/>
          </a:p>
        </p:txBody>
      </p:sp>
    </p:spTree>
    <p:extLst>
      <p:ext uri="{BB962C8B-B14F-4D97-AF65-F5344CB8AC3E}">
        <p14:creationId xmlns:p14="http://schemas.microsoft.com/office/powerpoint/2010/main" val="3821593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0F714E-9B5D-4CE4-BA73-9BD6B81C59D1}"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0A7D8-707A-4BBD-892E-47B12A7CD163}" type="slidenum">
              <a:rPr lang="en-US" smtClean="0"/>
              <a:t>‹#›</a:t>
            </a:fld>
            <a:endParaRPr lang="en-US"/>
          </a:p>
        </p:txBody>
      </p:sp>
    </p:spTree>
    <p:extLst>
      <p:ext uri="{BB962C8B-B14F-4D97-AF65-F5344CB8AC3E}">
        <p14:creationId xmlns:p14="http://schemas.microsoft.com/office/powerpoint/2010/main" val="3612112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0F714E-9B5D-4CE4-BA73-9BD6B81C59D1}"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0A7D8-707A-4BBD-892E-47B12A7CD163}" type="slidenum">
              <a:rPr lang="en-US" smtClean="0"/>
              <a:t>‹#›</a:t>
            </a:fld>
            <a:endParaRPr lang="en-US"/>
          </a:p>
        </p:txBody>
      </p:sp>
    </p:spTree>
    <p:extLst>
      <p:ext uri="{BB962C8B-B14F-4D97-AF65-F5344CB8AC3E}">
        <p14:creationId xmlns:p14="http://schemas.microsoft.com/office/powerpoint/2010/main" val="107175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0F714E-9B5D-4CE4-BA73-9BD6B81C59D1}"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0A7D8-707A-4BBD-892E-47B12A7CD163}" type="slidenum">
              <a:rPr lang="en-US" smtClean="0"/>
              <a:t>‹#›</a:t>
            </a:fld>
            <a:endParaRPr lang="en-US"/>
          </a:p>
        </p:txBody>
      </p:sp>
    </p:spTree>
    <p:extLst>
      <p:ext uri="{BB962C8B-B14F-4D97-AF65-F5344CB8AC3E}">
        <p14:creationId xmlns:p14="http://schemas.microsoft.com/office/powerpoint/2010/main" val="4179063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B0F714E-9B5D-4CE4-BA73-9BD6B81C59D1}"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10A7D8-707A-4BBD-892E-47B12A7CD163}" type="slidenum">
              <a:rPr lang="en-US" smtClean="0"/>
              <a:t>‹#›</a:t>
            </a:fld>
            <a:endParaRPr lang="en-US"/>
          </a:p>
        </p:txBody>
      </p:sp>
    </p:spTree>
    <p:extLst>
      <p:ext uri="{BB962C8B-B14F-4D97-AF65-F5344CB8AC3E}">
        <p14:creationId xmlns:p14="http://schemas.microsoft.com/office/powerpoint/2010/main" val="93411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B0F714E-9B5D-4CE4-BA73-9BD6B81C59D1}" type="datetimeFigureOut">
              <a:rPr lang="en-US" smtClean="0"/>
              <a:t>9/28/2016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10A7D8-707A-4BBD-892E-47B12A7CD163}" type="slidenum">
              <a:rPr lang="en-US" smtClean="0"/>
              <a:t>‹#›</a:t>
            </a:fld>
            <a:endParaRPr lang="en-US"/>
          </a:p>
        </p:txBody>
      </p:sp>
    </p:spTree>
    <p:extLst>
      <p:ext uri="{BB962C8B-B14F-4D97-AF65-F5344CB8AC3E}">
        <p14:creationId xmlns:p14="http://schemas.microsoft.com/office/powerpoint/2010/main" val="1555041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B0F714E-9B5D-4CE4-BA73-9BD6B81C59D1}" type="datetimeFigureOut">
              <a:rPr lang="en-US" smtClean="0"/>
              <a:t>9/28/2016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10A7D8-707A-4BBD-892E-47B12A7CD163}" type="slidenum">
              <a:rPr lang="en-US" smtClean="0"/>
              <a:t>‹#›</a:t>
            </a:fld>
            <a:endParaRPr lang="en-US"/>
          </a:p>
        </p:txBody>
      </p:sp>
    </p:spTree>
    <p:extLst>
      <p:ext uri="{BB962C8B-B14F-4D97-AF65-F5344CB8AC3E}">
        <p14:creationId xmlns:p14="http://schemas.microsoft.com/office/powerpoint/2010/main" val="2240625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0F714E-9B5D-4CE4-BA73-9BD6B81C59D1}" type="datetimeFigureOut">
              <a:rPr lang="en-US" smtClean="0"/>
              <a:t>9/28/2016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10A7D8-707A-4BBD-892E-47B12A7CD163}" type="slidenum">
              <a:rPr lang="en-US" smtClean="0"/>
              <a:t>‹#›</a:t>
            </a:fld>
            <a:endParaRPr lang="en-US"/>
          </a:p>
        </p:txBody>
      </p:sp>
    </p:spTree>
    <p:extLst>
      <p:ext uri="{BB962C8B-B14F-4D97-AF65-F5344CB8AC3E}">
        <p14:creationId xmlns:p14="http://schemas.microsoft.com/office/powerpoint/2010/main" val="29004014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0F714E-9B5D-4CE4-BA73-9BD6B81C59D1}"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10A7D8-707A-4BBD-892E-47B12A7CD163}" type="slidenum">
              <a:rPr lang="en-US" smtClean="0"/>
              <a:t>‹#›</a:t>
            </a:fld>
            <a:endParaRPr lang="en-US"/>
          </a:p>
        </p:txBody>
      </p:sp>
    </p:spTree>
    <p:extLst>
      <p:ext uri="{BB962C8B-B14F-4D97-AF65-F5344CB8AC3E}">
        <p14:creationId xmlns:p14="http://schemas.microsoft.com/office/powerpoint/2010/main" val="2318123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0F714E-9B5D-4CE4-BA73-9BD6B81C59D1}"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10A7D8-707A-4BBD-892E-47B12A7CD163}" type="slidenum">
              <a:rPr lang="en-US" smtClean="0"/>
              <a:t>‹#›</a:t>
            </a:fld>
            <a:endParaRPr lang="en-US"/>
          </a:p>
        </p:txBody>
      </p:sp>
    </p:spTree>
    <p:extLst>
      <p:ext uri="{BB962C8B-B14F-4D97-AF65-F5344CB8AC3E}">
        <p14:creationId xmlns:p14="http://schemas.microsoft.com/office/powerpoint/2010/main" val="849318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0F714E-9B5D-4CE4-BA73-9BD6B81C59D1}" type="datetimeFigureOut">
              <a:rPr lang="en-US" smtClean="0"/>
              <a:t>9/28/2016</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10A7D8-707A-4BBD-892E-47B12A7CD163}" type="slidenum">
              <a:rPr lang="en-US" smtClean="0"/>
              <a:t>‹#›</a:t>
            </a:fld>
            <a:endParaRPr lang="en-US"/>
          </a:p>
        </p:txBody>
      </p:sp>
    </p:spTree>
    <p:extLst>
      <p:ext uri="{BB962C8B-B14F-4D97-AF65-F5344CB8AC3E}">
        <p14:creationId xmlns:p14="http://schemas.microsoft.com/office/powerpoint/2010/main" val="13777575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mailto:Lisa.Lee10@va.gov" TargetMode="External"/><Relationship Id="rId2" Type="http://schemas.openxmlformats.org/officeDocument/2006/relationships/hyperlink" Target="http://abmc.com/training/index.html"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286000" y="1443843"/>
            <a:ext cx="4572000" cy="3970318"/>
          </a:xfrm>
          <a:prstGeom prst="rect">
            <a:avLst/>
          </a:prstGeom>
        </p:spPr>
        <p:txBody>
          <a:bodyPr>
            <a:spAutoFit/>
          </a:bodyPr>
          <a:lstStyle/>
          <a:p>
            <a:r>
              <a:rPr lang="en-US" b="1" dirty="0" smtClean="0"/>
              <a:t>RDS® </a:t>
            </a:r>
            <a:r>
              <a:rPr lang="en-US" b="1" dirty="0" err="1" smtClean="0"/>
              <a:t>InCup</a:t>
            </a:r>
            <a:r>
              <a:rPr lang="en-US" b="1" dirty="0" smtClean="0"/>
              <a:t>® Tutorial</a:t>
            </a:r>
          </a:p>
          <a:p>
            <a:r>
              <a:rPr lang="en-US" dirty="0" smtClean="0"/>
              <a:t>This Training Program is intended to provide a means for a drug test administrator to develop an understanding of the </a:t>
            </a:r>
            <a:r>
              <a:rPr lang="en-US" dirty="0" err="1" smtClean="0"/>
              <a:t>InCup</a:t>
            </a:r>
            <a:r>
              <a:rPr lang="en-US" dirty="0" smtClean="0"/>
              <a:t> product and to receive our online manufacturer's certification. </a:t>
            </a:r>
          </a:p>
          <a:p>
            <a:r>
              <a:rPr lang="en-US" dirty="0" smtClean="0"/>
              <a:t>What follows is a self-paced presentation. </a:t>
            </a:r>
          </a:p>
          <a:p>
            <a:r>
              <a:rPr lang="en-US" dirty="0" smtClean="0"/>
              <a:t>To move to the next page simply click on the right arrow at the bottom of the page. To return to the previous page simply click on the left arrow.</a:t>
            </a:r>
          </a:p>
          <a:p>
            <a:r>
              <a:rPr lang="en-US" dirty="0" smtClean="0"/>
              <a:t>Once you finish this training program you may test your knowledge with our Certification Test. If you pass the test you may print out a personalized Certificate of Training.</a:t>
            </a:r>
            <a:endParaRPr lang="en-US" dirty="0"/>
          </a:p>
        </p:txBody>
      </p:sp>
    </p:spTree>
    <p:extLst>
      <p:ext uri="{BB962C8B-B14F-4D97-AF65-F5344CB8AC3E}">
        <p14:creationId xmlns:p14="http://schemas.microsoft.com/office/powerpoint/2010/main" val="41680315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2286000" y="2551837"/>
            <a:ext cx="4572000" cy="1754326"/>
          </a:xfrm>
          <a:prstGeom prst="rect">
            <a:avLst/>
          </a:prstGeom>
        </p:spPr>
        <p:txBody>
          <a:bodyPr>
            <a:spAutoFit/>
          </a:bodyPr>
          <a:lstStyle/>
          <a:p>
            <a:r>
              <a:rPr lang="en-US" b="1" dirty="0" smtClean="0"/>
              <a:t>RDS </a:t>
            </a:r>
            <a:r>
              <a:rPr lang="en-US" b="1" dirty="0" err="1" smtClean="0"/>
              <a:t>InCup</a:t>
            </a:r>
            <a:r>
              <a:rPr lang="en-US" b="1" dirty="0" smtClean="0"/>
              <a:t> Certification Test</a:t>
            </a:r>
          </a:p>
          <a:p>
            <a:r>
              <a:rPr lang="en-US" dirty="0" smtClean="0"/>
              <a:t>Please read each question and select the best answer. Select your answer by clicking the button next to it. After you have answered all of the questions click 'Certify Me' and your test will automatically be scored.</a:t>
            </a:r>
            <a:endParaRPr lang="en-US" dirty="0"/>
          </a:p>
        </p:txBody>
      </p:sp>
    </p:spTree>
    <p:extLst>
      <p:ext uri="{BB962C8B-B14F-4D97-AF65-F5344CB8AC3E}">
        <p14:creationId xmlns:p14="http://schemas.microsoft.com/office/powerpoint/2010/main" val="39607891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0" y="2551837"/>
            <a:ext cx="4572000" cy="1754326"/>
          </a:xfrm>
          <a:prstGeom prst="rect">
            <a:avLst/>
          </a:prstGeom>
        </p:spPr>
        <p:txBody>
          <a:bodyPr>
            <a:spAutoFit/>
          </a:bodyPr>
          <a:lstStyle/>
          <a:p>
            <a:r>
              <a:rPr lang="en-US" dirty="0" smtClean="0"/>
              <a:t/>
            </a:r>
            <a:br>
              <a:rPr lang="en-US" dirty="0" smtClean="0"/>
            </a:br>
            <a:r>
              <a:rPr lang="en-US" b="1" dirty="0" smtClean="0"/>
              <a:t>1) The </a:t>
            </a:r>
            <a:r>
              <a:rPr lang="en-US" b="1" dirty="0" err="1" smtClean="0"/>
              <a:t>InCup</a:t>
            </a:r>
            <a:r>
              <a:rPr lang="en-US" b="1" dirty="0" smtClean="0"/>
              <a:t> has a maximum fill volume of:</a:t>
            </a:r>
            <a:endParaRPr lang="en-US" dirty="0" smtClean="0"/>
          </a:p>
          <a:p>
            <a:r>
              <a:rPr lang="en-US" dirty="0" smtClean="0"/>
              <a:t>a) the min fill line</a:t>
            </a:r>
            <a:br>
              <a:rPr lang="en-US" dirty="0" smtClean="0"/>
            </a:br>
            <a:r>
              <a:rPr lang="en-US" dirty="0" smtClean="0"/>
              <a:t>b) the temperature strip</a:t>
            </a:r>
            <a:br>
              <a:rPr lang="en-US" dirty="0" smtClean="0"/>
            </a:br>
            <a:r>
              <a:rPr lang="en-US" dirty="0" smtClean="0"/>
              <a:t>c) no maximum fill</a:t>
            </a:r>
            <a:br>
              <a:rPr lang="en-US" dirty="0" smtClean="0"/>
            </a:br>
            <a:r>
              <a:rPr lang="en-US" dirty="0" smtClean="0"/>
              <a:t>d) all of the above </a:t>
            </a:r>
            <a:endParaRPr lang="en-US" dirty="0"/>
          </a:p>
        </p:txBody>
      </p:sp>
    </p:spTree>
    <p:extLst>
      <p:ext uri="{BB962C8B-B14F-4D97-AF65-F5344CB8AC3E}">
        <p14:creationId xmlns:p14="http://schemas.microsoft.com/office/powerpoint/2010/main" val="2759422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551837"/>
            <a:ext cx="4572000" cy="1754326"/>
          </a:xfrm>
          <a:prstGeom prst="rect">
            <a:avLst/>
          </a:prstGeom>
        </p:spPr>
        <p:txBody>
          <a:bodyPr>
            <a:spAutoFit/>
          </a:bodyPr>
          <a:lstStyle/>
          <a:p>
            <a:r>
              <a:rPr lang="en-US" b="1" dirty="0" smtClean="0"/>
              <a:t>2) The temperature of the specimen should be read within:</a:t>
            </a:r>
            <a:endParaRPr lang="en-US" dirty="0" smtClean="0"/>
          </a:p>
          <a:p>
            <a:r>
              <a:rPr lang="en-US" dirty="0" smtClean="0"/>
              <a:t>a) doesn't matter</a:t>
            </a:r>
            <a:br>
              <a:rPr lang="en-US" dirty="0" smtClean="0"/>
            </a:br>
            <a:r>
              <a:rPr lang="en-US" dirty="0" smtClean="0"/>
              <a:t>b) no more than 1 minute after collection</a:t>
            </a:r>
            <a:br>
              <a:rPr lang="en-US" dirty="0" smtClean="0"/>
            </a:br>
            <a:r>
              <a:rPr lang="en-US" dirty="0" smtClean="0"/>
              <a:t>c) 15 minutes after collection</a:t>
            </a:r>
            <a:br>
              <a:rPr lang="en-US" dirty="0" smtClean="0"/>
            </a:br>
            <a:r>
              <a:rPr lang="en-US" dirty="0" smtClean="0"/>
              <a:t>d) within 4 minutes after collection</a:t>
            </a:r>
            <a:endParaRPr lang="en-US" dirty="0"/>
          </a:p>
        </p:txBody>
      </p:sp>
    </p:spTree>
    <p:extLst>
      <p:ext uri="{BB962C8B-B14F-4D97-AF65-F5344CB8AC3E}">
        <p14:creationId xmlns:p14="http://schemas.microsoft.com/office/powerpoint/2010/main" val="13979818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551837"/>
            <a:ext cx="4572000" cy="1754326"/>
          </a:xfrm>
          <a:prstGeom prst="rect">
            <a:avLst/>
          </a:prstGeom>
        </p:spPr>
        <p:txBody>
          <a:bodyPr>
            <a:spAutoFit/>
          </a:bodyPr>
          <a:lstStyle/>
          <a:p>
            <a:r>
              <a:rPr lang="en-US" b="1" dirty="0" smtClean="0"/>
              <a:t>3) What is the acceptable temperature range for the urine specimen?</a:t>
            </a:r>
            <a:endParaRPr lang="en-US" dirty="0" smtClean="0"/>
          </a:p>
          <a:p>
            <a:r>
              <a:rPr lang="en-US" dirty="0" smtClean="0"/>
              <a:t>a) 90 - 100 F (32 - 38 C)</a:t>
            </a:r>
            <a:br>
              <a:rPr lang="en-US" dirty="0" smtClean="0"/>
            </a:br>
            <a:r>
              <a:rPr lang="en-US" dirty="0" smtClean="0"/>
              <a:t>b) Below 90 F (32 C)</a:t>
            </a:r>
            <a:br>
              <a:rPr lang="en-US" dirty="0" smtClean="0"/>
            </a:br>
            <a:r>
              <a:rPr lang="en-US" dirty="0" smtClean="0"/>
              <a:t>c) Above 100 F (38 C)</a:t>
            </a:r>
            <a:br>
              <a:rPr lang="en-US" dirty="0" smtClean="0"/>
            </a:br>
            <a:r>
              <a:rPr lang="en-US" dirty="0" smtClean="0"/>
              <a:t>d) d) Both a) and c)</a:t>
            </a:r>
            <a:endParaRPr lang="en-US" dirty="0"/>
          </a:p>
        </p:txBody>
      </p:sp>
    </p:spTree>
    <p:extLst>
      <p:ext uri="{BB962C8B-B14F-4D97-AF65-F5344CB8AC3E}">
        <p14:creationId xmlns:p14="http://schemas.microsoft.com/office/powerpoint/2010/main" val="6712556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551837"/>
            <a:ext cx="4572000" cy="1754326"/>
          </a:xfrm>
          <a:prstGeom prst="rect">
            <a:avLst/>
          </a:prstGeom>
        </p:spPr>
        <p:txBody>
          <a:bodyPr>
            <a:spAutoFit/>
          </a:bodyPr>
          <a:lstStyle/>
          <a:p>
            <a:r>
              <a:rPr lang="en-US" b="1" dirty="0" smtClean="0"/>
              <a:t>4) The </a:t>
            </a:r>
            <a:r>
              <a:rPr lang="en-US" b="1" dirty="0" err="1" smtClean="0"/>
              <a:t>InCup</a:t>
            </a:r>
            <a:r>
              <a:rPr lang="en-US" b="1" dirty="0" smtClean="0"/>
              <a:t> can test for up to how many drugs at one time?</a:t>
            </a:r>
            <a:endParaRPr lang="en-US" dirty="0" smtClean="0"/>
          </a:p>
          <a:p>
            <a:r>
              <a:rPr lang="en-US" dirty="0" smtClean="0"/>
              <a:t>a) 12</a:t>
            </a:r>
            <a:br>
              <a:rPr lang="en-US" dirty="0" smtClean="0"/>
            </a:br>
            <a:r>
              <a:rPr lang="en-US" dirty="0" smtClean="0"/>
              <a:t>b) 20</a:t>
            </a:r>
            <a:br>
              <a:rPr lang="en-US" dirty="0" smtClean="0"/>
            </a:br>
            <a:r>
              <a:rPr lang="en-US" dirty="0" smtClean="0"/>
              <a:t>c) 3</a:t>
            </a:r>
            <a:br>
              <a:rPr lang="en-US" dirty="0" smtClean="0"/>
            </a:br>
            <a:r>
              <a:rPr lang="en-US" dirty="0" smtClean="0"/>
              <a:t>d) 5</a:t>
            </a:r>
            <a:endParaRPr lang="en-US" dirty="0"/>
          </a:p>
        </p:txBody>
      </p:sp>
    </p:spTree>
    <p:extLst>
      <p:ext uri="{BB962C8B-B14F-4D97-AF65-F5344CB8AC3E}">
        <p14:creationId xmlns:p14="http://schemas.microsoft.com/office/powerpoint/2010/main" val="10687334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551837"/>
            <a:ext cx="4572000" cy="1754326"/>
          </a:xfrm>
          <a:prstGeom prst="rect">
            <a:avLst/>
          </a:prstGeom>
        </p:spPr>
        <p:txBody>
          <a:bodyPr>
            <a:spAutoFit/>
          </a:bodyPr>
          <a:lstStyle/>
          <a:p>
            <a:r>
              <a:rPr lang="en-US" b="1" dirty="0" smtClean="0"/>
              <a:t>5) The test kit may be used after the expiration date:</a:t>
            </a:r>
            <a:endParaRPr lang="en-US" dirty="0" smtClean="0"/>
          </a:p>
          <a:p>
            <a:r>
              <a:rPr lang="en-US" dirty="0" smtClean="0"/>
              <a:t>a) if the kit has not been opened</a:t>
            </a:r>
            <a:br>
              <a:rPr lang="en-US" dirty="0" smtClean="0"/>
            </a:br>
            <a:r>
              <a:rPr lang="en-US" dirty="0" smtClean="0"/>
              <a:t>b) never</a:t>
            </a:r>
            <a:br>
              <a:rPr lang="en-US" dirty="0" smtClean="0"/>
            </a:br>
            <a:r>
              <a:rPr lang="en-US" dirty="0" smtClean="0"/>
              <a:t>c) within one month after the expiration date</a:t>
            </a:r>
            <a:br>
              <a:rPr lang="en-US" dirty="0" smtClean="0"/>
            </a:br>
            <a:r>
              <a:rPr lang="en-US" dirty="0" smtClean="0"/>
              <a:t>d) only if the kit has been frozen</a:t>
            </a:r>
            <a:endParaRPr lang="en-US" dirty="0"/>
          </a:p>
        </p:txBody>
      </p:sp>
    </p:spTree>
    <p:extLst>
      <p:ext uri="{BB962C8B-B14F-4D97-AF65-F5344CB8AC3E}">
        <p14:creationId xmlns:p14="http://schemas.microsoft.com/office/powerpoint/2010/main" val="39424290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81000"/>
            <a:ext cx="3962400" cy="1477328"/>
          </a:xfrm>
          <a:prstGeom prst="rect">
            <a:avLst/>
          </a:prstGeom>
        </p:spPr>
        <p:txBody>
          <a:bodyPr wrap="square">
            <a:spAutoFit/>
          </a:bodyPr>
          <a:lstStyle/>
          <a:p>
            <a:r>
              <a:rPr lang="en-US" b="1" dirty="0" smtClean="0"/>
              <a:t>6) Interpret the results of this </a:t>
            </a:r>
            <a:r>
              <a:rPr lang="en-US" b="1" dirty="0" err="1" smtClean="0"/>
              <a:t>InCup</a:t>
            </a:r>
            <a:r>
              <a:rPr lang="en-US" b="1" dirty="0" smtClean="0"/>
              <a:t>:</a:t>
            </a:r>
            <a:endParaRPr lang="en-US" dirty="0" smtClean="0"/>
          </a:p>
          <a:p>
            <a:r>
              <a:rPr lang="en-US" dirty="0" smtClean="0"/>
              <a:t>a) METH test is invalid</a:t>
            </a:r>
            <a:br>
              <a:rPr lang="en-US" dirty="0" smtClean="0"/>
            </a:br>
            <a:r>
              <a:rPr lang="en-US" dirty="0" smtClean="0"/>
              <a:t>b) THC test is invalid</a:t>
            </a:r>
            <a:br>
              <a:rPr lang="en-US" dirty="0" smtClean="0"/>
            </a:br>
            <a:r>
              <a:rPr lang="en-US" dirty="0" smtClean="0"/>
              <a:t>c) METH test is positive</a:t>
            </a:r>
            <a:br>
              <a:rPr lang="en-US" dirty="0" smtClean="0"/>
            </a:br>
            <a:r>
              <a:rPr lang="en-US" dirty="0" smtClean="0"/>
              <a:t>d) b) and c) only</a:t>
            </a:r>
            <a:endParaRPr lang="en-US" dirty="0"/>
          </a:p>
        </p:txBody>
      </p:sp>
      <p:pic>
        <p:nvPicPr>
          <p:cNvPr id="10242" name="Picture 2" descr="C:\Users\VHADUBLeeL\Desktop\inC_METHpos question 6 Incup tes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43300" y="2286000"/>
            <a:ext cx="2057400" cy="228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04804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5562600" cy="1477328"/>
          </a:xfrm>
          <a:prstGeom prst="rect">
            <a:avLst/>
          </a:prstGeom>
        </p:spPr>
        <p:txBody>
          <a:bodyPr wrap="square">
            <a:spAutoFit/>
          </a:bodyPr>
          <a:lstStyle/>
          <a:p>
            <a:r>
              <a:rPr lang="en-US" b="1" dirty="0" smtClean="0"/>
              <a:t>7) Interpret the results in this </a:t>
            </a:r>
            <a:r>
              <a:rPr lang="en-US" b="1" dirty="0" err="1" smtClean="0"/>
              <a:t>InCup</a:t>
            </a:r>
            <a:r>
              <a:rPr lang="en-US" b="1" dirty="0" smtClean="0"/>
              <a:t>:</a:t>
            </a:r>
            <a:endParaRPr lang="en-US" dirty="0" smtClean="0"/>
          </a:p>
          <a:p>
            <a:r>
              <a:rPr lang="en-US" dirty="0" smtClean="0"/>
              <a:t>a) All drugs are negative</a:t>
            </a:r>
            <a:br>
              <a:rPr lang="en-US" dirty="0" smtClean="0"/>
            </a:br>
            <a:r>
              <a:rPr lang="en-US" dirty="0" smtClean="0"/>
              <a:t>b) Positive for THC, negative for the other drugs</a:t>
            </a:r>
            <a:br>
              <a:rPr lang="en-US" dirty="0" smtClean="0"/>
            </a:br>
            <a:r>
              <a:rPr lang="en-US" dirty="0" smtClean="0"/>
              <a:t>c) Invalid test</a:t>
            </a:r>
            <a:br>
              <a:rPr lang="en-US" dirty="0" smtClean="0"/>
            </a:br>
            <a:r>
              <a:rPr lang="en-US" dirty="0" smtClean="0"/>
              <a:t>d) Positive for Cocaine, negative for the other drugs</a:t>
            </a:r>
            <a:endParaRPr lang="en-US" dirty="0"/>
          </a:p>
        </p:txBody>
      </p:sp>
      <p:pic>
        <p:nvPicPr>
          <p:cNvPr id="11266" name="Picture 2" descr="C:\Users\VHADUBLeeL\Desktop\InCUP-THC-Positive question 7.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14700" y="2193925"/>
            <a:ext cx="2514600" cy="24685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12600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413338"/>
            <a:ext cx="4572000" cy="2031325"/>
          </a:xfrm>
          <a:prstGeom prst="rect">
            <a:avLst/>
          </a:prstGeom>
        </p:spPr>
        <p:txBody>
          <a:bodyPr>
            <a:spAutoFit/>
          </a:bodyPr>
          <a:lstStyle/>
          <a:p>
            <a:r>
              <a:rPr lang="en-US" b="1" dirty="0" smtClean="0"/>
              <a:t>8) </a:t>
            </a:r>
            <a:r>
              <a:rPr lang="en-US" b="1" dirty="0" err="1" smtClean="0"/>
              <a:t>InCup</a:t>
            </a:r>
            <a:r>
              <a:rPr lang="en-US" b="1" dirty="0" smtClean="0"/>
              <a:t> results can be interpreted:</a:t>
            </a:r>
            <a:endParaRPr lang="en-US" dirty="0" smtClean="0"/>
          </a:p>
          <a:p>
            <a:r>
              <a:rPr lang="en-US" dirty="0" smtClean="0"/>
              <a:t>a) immediately after the sample is collected</a:t>
            </a:r>
            <a:br>
              <a:rPr lang="en-US" dirty="0" smtClean="0"/>
            </a:br>
            <a:r>
              <a:rPr lang="en-US" dirty="0" smtClean="0"/>
              <a:t>b) once a reddish-purple control line with a clear background forms in all channels of the test (typically 3-5 minutes)</a:t>
            </a:r>
            <a:br>
              <a:rPr lang="en-US" dirty="0" smtClean="0"/>
            </a:br>
            <a:r>
              <a:rPr lang="en-US" dirty="0" smtClean="0"/>
              <a:t>c) up to 1 hour after the test is complete</a:t>
            </a:r>
            <a:br>
              <a:rPr lang="en-US" dirty="0" smtClean="0"/>
            </a:br>
            <a:r>
              <a:rPr lang="en-US" dirty="0" smtClean="0"/>
              <a:t>d) b) and c)</a:t>
            </a:r>
            <a:endParaRPr lang="en-US" dirty="0"/>
          </a:p>
        </p:txBody>
      </p:sp>
    </p:spTree>
    <p:extLst>
      <p:ext uri="{BB962C8B-B14F-4D97-AF65-F5344CB8AC3E}">
        <p14:creationId xmlns:p14="http://schemas.microsoft.com/office/powerpoint/2010/main" val="13235639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551837"/>
            <a:ext cx="4572000" cy="1754326"/>
          </a:xfrm>
          <a:prstGeom prst="rect">
            <a:avLst/>
          </a:prstGeom>
        </p:spPr>
        <p:txBody>
          <a:bodyPr>
            <a:spAutoFit/>
          </a:bodyPr>
          <a:lstStyle/>
          <a:p>
            <a:r>
              <a:rPr lang="en-US" dirty="0" smtClean="0"/>
              <a:t/>
            </a:r>
            <a:br>
              <a:rPr lang="en-US" dirty="0" smtClean="0"/>
            </a:br>
            <a:r>
              <a:rPr lang="en-US" b="1" dirty="0" smtClean="0"/>
              <a:t>9) The </a:t>
            </a:r>
            <a:r>
              <a:rPr lang="en-US" b="1" dirty="0" err="1" smtClean="0"/>
              <a:t>InCup</a:t>
            </a:r>
            <a:r>
              <a:rPr lang="en-US" b="1" dirty="0" smtClean="0"/>
              <a:t> test results are stable for:</a:t>
            </a:r>
            <a:endParaRPr lang="en-US" dirty="0" smtClean="0"/>
          </a:p>
          <a:p>
            <a:r>
              <a:rPr lang="en-US" dirty="0" smtClean="0"/>
              <a:t>a) up to one hour</a:t>
            </a:r>
            <a:br>
              <a:rPr lang="en-US" dirty="0" smtClean="0"/>
            </a:br>
            <a:r>
              <a:rPr lang="en-US" dirty="0" smtClean="0"/>
              <a:t>b) 30 seconds</a:t>
            </a:r>
            <a:br>
              <a:rPr lang="en-US" dirty="0" smtClean="0"/>
            </a:br>
            <a:r>
              <a:rPr lang="en-US" dirty="0" smtClean="0"/>
              <a:t>c) two weeks</a:t>
            </a:r>
            <a:br>
              <a:rPr lang="en-US" dirty="0" smtClean="0"/>
            </a:br>
            <a:r>
              <a:rPr lang="en-US" dirty="0" smtClean="0"/>
              <a:t>d) a and </a:t>
            </a:r>
            <a:r>
              <a:rPr lang="en-US" dirty="0" smtClean="0"/>
              <a:t>c</a:t>
            </a:r>
            <a:endParaRPr lang="en-US" dirty="0"/>
          </a:p>
        </p:txBody>
      </p:sp>
    </p:spTree>
    <p:extLst>
      <p:ext uri="{BB962C8B-B14F-4D97-AF65-F5344CB8AC3E}">
        <p14:creationId xmlns:p14="http://schemas.microsoft.com/office/powerpoint/2010/main" val="184505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50524514"/>
              </p:ext>
            </p:extLst>
          </p:nvPr>
        </p:nvGraphicFramePr>
        <p:xfrm>
          <a:off x="1686052" y="914400"/>
          <a:ext cx="6119007" cy="4220491"/>
        </p:xfrm>
        <a:graphic>
          <a:graphicData uri="http://schemas.openxmlformats.org/drawingml/2006/table">
            <a:tbl>
              <a:tblPr/>
              <a:tblGrid>
                <a:gridCol w="2039669"/>
                <a:gridCol w="2039669"/>
                <a:gridCol w="2039669"/>
              </a:tblGrid>
              <a:tr h="1057843">
                <a:tc gridSpan="2">
                  <a:txBody>
                    <a:bodyPr/>
                    <a:lstStyle/>
                    <a:p>
                      <a:r>
                        <a:rPr lang="en-US" sz="1500" dirty="0"/>
                        <a:t>Drug</a:t>
                      </a:r>
                    </a:p>
                  </a:txBody>
                  <a:tcPr marL="76711" marR="76711" marT="38356" marB="38356" anchor="ctr">
                    <a:lnL>
                      <a:noFill/>
                    </a:lnL>
                    <a:lnR>
                      <a:noFill/>
                    </a:lnR>
                    <a:lnT>
                      <a:noFill/>
                    </a:lnT>
                    <a:lnB>
                      <a:noFill/>
                    </a:lnB>
                  </a:tcPr>
                </a:tc>
                <a:tc hMerge="1">
                  <a:txBody>
                    <a:bodyPr/>
                    <a:lstStyle/>
                    <a:p>
                      <a:endParaRPr lang="en-US"/>
                    </a:p>
                  </a:txBody>
                  <a:tcPr/>
                </a:tc>
                <a:tc>
                  <a:txBody>
                    <a:bodyPr/>
                    <a:lstStyle/>
                    <a:p>
                      <a:r>
                        <a:rPr lang="en-US" sz="1500" dirty="0"/>
                        <a:t>Cutoff</a:t>
                      </a:r>
                      <a:br>
                        <a:rPr lang="en-US" sz="1500" dirty="0"/>
                      </a:br>
                      <a:r>
                        <a:rPr lang="en-US" sz="1500" dirty="0"/>
                        <a:t>Concentration*</a:t>
                      </a:r>
                    </a:p>
                  </a:txBody>
                  <a:tcPr marL="76711" marR="76711" marT="38356" marB="38356" anchor="ctr">
                    <a:lnL>
                      <a:noFill/>
                    </a:lnL>
                    <a:lnR>
                      <a:noFill/>
                    </a:lnR>
                    <a:lnT>
                      <a:noFill/>
                    </a:lnT>
                    <a:lnB>
                      <a:noFill/>
                    </a:lnB>
                  </a:tcPr>
                </a:tc>
              </a:tr>
              <a:tr h="202224">
                <a:tc>
                  <a:txBody>
                    <a:bodyPr/>
                    <a:lstStyle/>
                    <a:p>
                      <a:r>
                        <a:rPr lang="en-US" sz="1500" b="1" dirty="0">
                          <a:solidFill>
                            <a:schemeClr val="tx1"/>
                          </a:solidFill>
                        </a:rPr>
                        <a:t>AMP</a:t>
                      </a:r>
                      <a:endParaRPr lang="en-US" sz="1500" dirty="0">
                        <a:solidFill>
                          <a:schemeClr val="tx1"/>
                        </a:solidFill>
                      </a:endParaRPr>
                    </a:p>
                  </a:txBody>
                  <a:tcPr marL="76711" marR="76711" marT="38356" marB="38356" anchor="ctr">
                    <a:lnL>
                      <a:noFill/>
                    </a:lnL>
                    <a:lnR>
                      <a:noFill/>
                    </a:lnR>
                    <a:lnT>
                      <a:noFill/>
                    </a:lnT>
                    <a:lnB>
                      <a:noFill/>
                    </a:lnB>
                  </a:tcPr>
                </a:tc>
                <a:tc>
                  <a:txBody>
                    <a:bodyPr/>
                    <a:lstStyle/>
                    <a:p>
                      <a:r>
                        <a:rPr lang="en-US" sz="1500" dirty="0"/>
                        <a:t>Amphetamines</a:t>
                      </a:r>
                    </a:p>
                  </a:txBody>
                  <a:tcPr marL="76711" marR="76711" marT="38356" marB="38356" anchor="ctr">
                    <a:lnL>
                      <a:noFill/>
                    </a:lnL>
                    <a:lnR>
                      <a:noFill/>
                    </a:lnR>
                    <a:lnT>
                      <a:noFill/>
                    </a:lnT>
                    <a:lnB>
                      <a:noFill/>
                    </a:lnB>
                  </a:tcPr>
                </a:tc>
                <a:tc>
                  <a:txBody>
                    <a:bodyPr/>
                    <a:lstStyle/>
                    <a:p>
                      <a:r>
                        <a:rPr lang="en-US" sz="1500"/>
                        <a:t>1,000 ng/ml </a:t>
                      </a:r>
                    </a:p>
                  </a:txBody>
                  <a:tcPr marL="76711" marR="76711" marT="38356" marB="38356" anchor="ctr">
                    <a:lnL>
                      <a:noFill/>
                    </a:lnL>
                    <a:lnR>
                      <a:noFill/>
                    </a:lnR>
                    <a:lnT>
                      <a:noFill/>
                    </a:lnT>
                    <a:lnB>
                      <a:noFill/>
                    </a:lnB>
                  </a:tcPr>
                </a:tc>
              </a:tr>
              <a:tr h="351872">
                <a:tc>
                  <a:txBody>
                    <a:bodyPr/>
                    <a:lstStyle/>
                    <a:p>
                      <a:r>
                        <a:rPr lang="en-US" sz="1500" b="1" dirty="0" smtClean="0">
                          <a:solidFill>
                            <a:schemeClr val="tx1"/>
                          </a:solidFill>
                        </a:rPr>
                        <a:t>BUP</a:t>
                      </a:r>
                      <a:endParaRPr lang="en-US" sz="1500" b="1" dirty="0">
                        <a:solidFill>
                          <a:schemeClr val="tx1"/>
                        </a:solidFill>
                      </a:endParaRPr>
                    </a:p>
                  </a:txBody>
                  <a:tcPr marL="76711" marR="76711" marT="38356" marB="38356" anchor="ctr">
                    <a:lnL>
                      <a:noFill/>
                    </a:lnL>
                    <a:lnR>
                      <a:noFill/>
                    </a:lnR>
                    <a:lnT>
                      <a:noFill/>
                    </a:lnT>
                    <a:lnB>
                      <a:noFill/>
                    </a:lnB>
                  </a:tcPr>
                </a:tc>
                <a:tc>
                  <a:txBody>
                    <a:bodyPr/>
                    <a:lstStyle/>
                    <a:p>
                      <a:r>
                        <a:rPr lang="en-US" sz="1500" dirty="0" smtClean="0"/>
                        <a:t>Buprenorphine</a:t>
                      </a:r>
                      <a:endParaRPr lang="en-US" sz="1500" dirty="0"/>
                    </a:p>
                  </a:txBody>
                  <a:tcPr marL="76711" marR="76711" marT="38356" marB="38356" anchor="ctr">
                    <a:lnL>
                      <a:noFill/>
                    </a:lnL>
                    <a:lnR>
                      <a:noFill/>
                    </a:lnR>
                    <a:lnT>
                      <a:noFill/>
                    </a:lnT>
                    <a:lnB>
                      <a:noFill/>
                    </a:lnB>
                  </a:tcPr>
                </a:tc>
                <a:tc>
                  <a:txBody>
                    <a:bodyPr/>
                    <a:lstStyle/>
                    <a:p>
                      <a:r>
                        <a:rPr lang="en-US" sz="1500" dirty="0" smtClean="0"/>
                        <a:t>12.5 ng/ml</a:t>
                      </a:r>
                      <a:endParaRPr lang="en-US" sz="1500" dirty="0"/>
                    </a:p>
                  </a:txBody>
                  <a:tcPr marL="76711" marR="76711" marT="38356" marB="38356" anchor="ctr">
                    <a:lnL>
                      <a:noFill/>
                    </a:lnL>
                    <a:lnR>
                      <a:noFill/>
                    </a:lnR>
                    <a:lnT>
                      <a:noFill/>
                    </a:lnT>
                    <a:lnB>
                      <a:noFill/>
                    </a:lnB>
                  </a:tcPr>
                </a:tc>
              </a:tr>
              <a:tr h="351872">
                <a:tc>
                  <a:txBody>
                    <a:bodyPr/>
                    <a:lstStyle/>
                    <a:p>
                      <a:r>
                        <a:rPr lang="en-US" sz="1500" b="1" dirty="0">
                          <a:solidFill>
                            <a:schemeClr val="tx1"/>
                          </a:solidFill>
                        </a:rPr>
                        <a:t>BZO</a:t>
                      </a:r>
                      <a:endParaRPr lang="en-US" sz="1500" dirty="0">
                        <a:solidFill>
                          <a:schemeClr val="tx1"/>
                        </a:solidFill>
                      </a:endParaRPr>
                    </a:p>
                  </a:txBody>
                  <a:tcPr marL="76711" marR="76711" marT="38356" marB="38356" anchor="ctr">
                    <a:lnL>
                      <a:noFill/>
                    </a:lnL>
                    <a:lnR>
                      <a:noFill/>
                    </a:lnR>
                    <a:lnT>
                      <a:noFill/>
                    </a:lnT>
                    <a:lnB>
                      <a:noFill/>
                    </a:lnB>
                  </a:tcPr>
                </a:tc>
                <a:tc>
                  <a:txBody>
                    <a:bodyPr/>
                    <a:lstStyle/>
                    <a:p>
                      <a:r>
                        <a:rPr lang="en-US" sz="1500"/>
                        <a:t>Benzodiazepine</a:t>
                      </a:r>
                    </a:p>
                  </a:txBody>
                  <a:tcPr marL="76711" marR="76711" marT="38356" marB="38356" anchor="ctr">
                    <a:lnL>
                      <a:noFill/>
                    </a:lnL>
                    <a:lnR>
                      <a:noFill/>
                    </a:lnR>
                    <a:lnT>
                      <a:noFill/>
                    </a:lnT>
                    <a:lnB>
                      <a:noFill/>
                    </a:lnB>
                  </a:tcPr>
                </a:tc>
                <a:tc>
                  <a:txBody>
                    <a:bodyPr/>
                    <a:lstStyle/>
                    <a:p>
                      <a:r>
                        <a:rPr lang="en-US" sz="1500"/>
                        <a:t>300 ng/ml</a:t>
                      </a:r>
                    </a:p>
                  </a:txBody>
                  <a:tcPr marL="76711" marR="76711" marT="38356" marB="38356" anchor="ctr">
                    <a:lnL>
                      <a:noFill/>
                    </a:lnL>
                    <a:lnR>
                      <a:noFill/>
                    </a:lnR>
                    <a:lnT>
                      <a:noFill/>
                    </a:lnT>
                    <a:lnB>
                      <a:noFill/>
                    </a:lnB>
                  </a:tcPr>
                </a:tc>
              </a:tr>
              <a:tr h="351872">
                <a:tc>
                  <a:txBody>
                    <a:bodyPr/>
                    <a:lstStyle/>
                    <a:p>
                      <a:r>
                        <a:rPr lang="en-US" sz="1500" b="1" dirty="0">
                          <a:solidFill>
                            <a:schemeClr val="tx1"/>
                          </a:solidFill>
                        </a:rPr>
                        <a:t>COC</a:t>
                      </a:r>
                      <a:endParaRPr lang="en-US" sz="1500" dirty="0">
                        <a:solidFill>
                          <a:schemeClr val="tx1"/>
                        </a:solidFill>
                      </a:endParaRPr>
                    </a:p>
                  </a:txBody>
                  <a:tcPr marL="76711" marR="76711" marT="38356" marB="38356" anchor="ctr">
                    <a:lnL>
                      <a:noFill/>
                    </a:lnL>
                    <a:lnR>
                      <a:noFill/>
                    </a:lnR>
                    <a:lnT>
                      <a:noFill/>
                    </a:lnT>
                    <a:lnB>
                      <a:noFill/>
                    </a:lnB>
                  </a:tcPr>
                </a:tc>
                <a:tc>
                  <a:txBody>
                    <a:bodyPr/>
                    <a:lstStyle/>
                    <a:p>
                      <a:r>
                        <a:rPr lang="en-US" sz="1500" dirty="0"/>
                        <a:t>Cocaine</a:t>
                      </a:r>
                    </a:p>
                  </a:txBody>
                  <a:tcPr marL="76711" marR="76711" marT="38356" marB="38356" anchor="ctr">
                    <a:lnL>
                      <a:noFill/>
                    </a:lnL>
                    <a:lnR>
                      <a:noFill/>
                    </a:lnR>
                    <a:lnT>
                      <a:noFill/>
                    </a:lnT>
                    <a:lnB>
                      <a:noFill/>
                    </a:lnB>
                  </a:tcPr>
                </a:tc>
                <a:tc>
                  <a:txBody>
                    <a:bodyPr/>
                    <a:lstStyle/>
                    <a:p>
                      <a:r>
                        <a:rPr lang="en-US" sz="1500"/>
                        <a:t>150 ng/ml or 300 ng/ml</a:t>
                      </a:r>
                    </a:p>
                  </a:txBody>
                  <a:tcPr marL="76711" marR="76711" marT="38356" marB="38356" anchor="ctr">
                    <a:lnL>
                      <a:noFill/>
                    </a:lnL>
                    <a:lnR>
                      <a:noFill/>
                    </a:lnR>
                    <a:lnT>
                      <a:noFill/>
                    </a:lnT>
                    <a:lnB>
                      <a:noFill/>
                    </a:lnB>
                  </a:tcPr>
                </a:tc>
              </a:tr>
              <a:tr h="202224">
                <a:tc>
                  <a:txBody>
                    <a:bodyPr/>
                    <a:lstStyle/>
                    <a:p>
                      <a:r>
                        <a:rPr lang="en-US" sz="1500" b="1" dirty="0">
                          <a:solidFill>
                            <a:schemeClr val="tx1"/>
                          </a:solidFill>
                        </a:rPr>
                        <a:t>MTD</a:t>
                      </a:r>
                      <a:endParaRPr lang="en-US" sz="1500" dirty="0">
                        <a:solidFill>
                          <a:schemeClr val="tx1"/>
                        </a:solidFill>
                      </a:endParaRPr>
                    </a:p>
                  </a:txBody>
                  <a:tcPr marL="76711" marR="76711" marT="38356" marB="38356" anchor="ctr">
                    <a:lnL>
                      <a:noFill/>
                    </a:lnL>
                    <a:lnR>
                      <a:noFill/>
                    </a:lnR>
                    <a:lnT>
                      <a:noFill/>
                    </a:lnT>
                    <a:lnB>
                      <a:noFill/>
                    </a:lnB>
                  </a:tcPr>
                </a:tc>
                <a:tc>
                  <a:txBody>
                    <a:bodyPr/>
                    <a:lstStyle/>
                    <a:p>
                      <a:r>
                        <a:rPr lang="en-US" sz="1500"/>
                        <a:t>Methadone</a:t>
                      </a:r>
                    </a:p>
                  </a:txBody>
                  <a:tcPr marL="76711" marR="76711" marT="38356" marB="38356" anchor="ctr">
                    <a:lnL>
                      <a:noFill/>
                    </a:lnL>
                    <a:lnR>
                      <a:noFill/>
                    </a:lnR>
                    <a:lnT>
                      <a:noFill/>
                    </a:lnT>
                    <a:lnB>
                      <a:noFill/>
                    </a:lnB>
                  </a:tcPr>
                </a:tc>
                <a:tc>
                  <a:txBody>
                    <a:bodyPr/>
                    <a:lstStyle/>
                    <a:p>
                      <a:r>
                        <a:rPr lang="en-US" sz="1500"/>
                        <a:t>300 ng/ml</a:t>
                      </a:r>
                    </a:p>
                  </a:txBody>
                  <a:tcPr marL="76711" marR="76711" marT="38356" marB="38356" anchor="ctr">
                    <a:lnL>
                      <a:noFill/>
                    </a:lnL>
                    <a:lnR>
                      <a:noFill/>
                    </a:lnR>
                    <a:lnT>
                      <a:noFill/>
                    </a:lnT>
                    <a:lnB>
                      <a:noFill/>
                    </a:lnB>
                  </a:tcPr>
                </a:tc>
              </a:tr>
              <a:tr h="351872">
                <a:tc>
                  <a:txBody>
                    <a:bodyPr/>
                    <a:lstStyle/>
                    <a:p>
                      <a:r>
                        <a:rPr lang="en-US" sz="1500" b="1" dirty="0">
                          <a:solidFill>
                            <a:schemeClr val="tx1"/>
                          </a:solidFill>
                        </a:rPr>
                        <a:t>METH</a:t>
                      </a:r>
                      <a:endParaRPr lang="en-US" sz="1500" dirty="0">
                        <a:solidFill>
                          <a:schemeClr val="tx1"/>
                        </a:solidFill>
                      </a:endParaRPr>
                    </a:p>
                  </a:txBody>
                  <a:tcPr marL="76711" marR="76711" marT="38356" marB="38356" anchor="ctr">
                    <a:lnL>
                      <a:noFill/>
                    </a:lnL>
                    <a:lnR>
                      <a:noFill/>
                    </a:lnR>
                    <a:lnT>
                      <a:noFill/>
                    </a:lnT>
                    <a:lnB>
                      <a:noFill/>
                    </a:lnB>
                  </a:tcPr>
                </a:tc>
                <a:tc>
                  <a:txBody>
                    <a:bodyPr/>
                    <a:lstStyle/>
                    <a:p>
                      <a:r>
                        <a:rPr lang="en-US" sz="1500"/>
                        <a:t>Methamphetamine</a:t>
                      </a:r>
                    </a:p>
                  </a:txBody>
                  <a:tcPr marL="76711" marR="76711" marT="38356" marB="38356" anchor="ctr">
                    <a:lnL>
                      <a:noFill/>
                    </a:lnL>
                    <a:lnR>
                      <a:noFill/>
                    </a:lnR>
                    <a:lnT>
                      <a:noFill/>
                    </a:lnT>
                    <a:lnB>
                      <a:noFill/>
                    </a:lnB>
                  </a:tcPr>
                </a:tc>
                <a:tc>
                  <a:txBody>
                    <a:bodyPr/>
                    <a:lstStyle/>
                    <a:p>
                      <a:r>
                        <a:rPr lang="en-US" sz="1500"/>
                        <a:t>1,000 ng/ml</a:t>
                      </a:r>
                    </a:p>
                  </a:txBody>
                  <a:tcPr marL="76711" marR="76711" marT="38356" marB="38356" anchor="ctr">
                    <a:lnL>
                      <a:noFill/>
                    </a:lnL>
                    <a:lnR>
                      <a:noFill/>
                    </a:lnR>
                    <a:lnT>
                      <a:noFill/>
                    </a:lnT>
                    <a:lnB>
                      <a:noFill/>
                    </a:lnB>
                  </a:tcPr>
                </a:tc>
              </a:tr>
              <a:tr h="351872">
                <a:tc>
                  <a:txBody>
                    <a:bodyPr/>
                    <a:lstStyle/>
                    <a:p>
                      <a:r>
                        <a:rPr lang="en-US" sz="1500" b="1" dirty="0">
                          <a:solidFill>
                            <a:schemeClr val="tx1"/>
                          </a:solidFill>
                        </a:rPr>
                        <a:t>OPI</a:t>
                      </a:r>
                      <a:endParaRPr lang="en-US" sz="1500" dirty="0">
                        <a:solidFill>
                          <a:schemeClr val="tx1"/>
                        </a:solidFill>
                      </a:endParaRPr>
                    </a:p>
                  </a:txBody>
                  <a:tcPr marL="76711" marR="76711" marT="38356" marB="38356" anchor="ctr">
                    <a:lnL>
                      <a:noFill/>
                    </a:lnL>
                    <a:lnR>
                      <a:noFill/>
                    </a:lnR>
                    <a:lnT>
                      <a:noFill/>
                    </a:lnT>
                    <a:lnB>
                      <a:noFill/>
                    </a:lnB>
                  </a:tcPr>
                </a:tc>
                <a:tc>
                  <a:txBody>
                    <a:bodyPr/>
                    <a:lstStyle/>
                    <a:p>
                      <a:r>
                        <a:rPr lang="en-US" sz="1500"/>
                        <a:t>Opiates</a:t>
                      </a:r>
                    </a:p>
                  </a:txBody>
                  <a:tcPr marL="76711" marR="76711" marT="38356" marB="38356" anchor="ctr">
                    <a:lnL>
                      <a:noFill/>
                    </a:lnL>
                    <a:lnR>
                      <a:noFill/>
                    </a:lnR>
                    <a:lnT>
                      <a:noFill/>
                    </a:lnT>
                    <a:lnB>
                      <a:noFill/>
                    </a:lnB>
                  </a:tcPr>
                </a:tc>
                <a:tc>
                  <a:txBody>
                    <a:bodyPr/>
                    <a:lstStyle/>
                    <a:p>
                      <a:r>
                        <a:rPr lang="en-US" sz="1500"/>
                        <a:t>300 ng/ml or 2,000 ng/ml</a:t>
                      </a:r>
                    </a:p>
                  </a:txBody>
                  <a:tcPr marL="76711" marR="76711" marT="38356" marB="38356" anchor="ctr">
                    <a:lnL>
                      <a:noFill/>
                    </a:lnL>
                    <a:lnR>
                      <a:noFill/>
                    </a:lnR>
                    <a:lnT>
                      <a:noFill/>
                    </a:lnT>
                    <a:lnB>
                      <a:noFill/>
                    </a:lnB>
                  </a:tcPr>
                </a:tc>
              </a:tr>
              <a:tr h="202224">
                <a:tc>
                  <a:txBody>
                    <a:bodyPr/>
                    <a:lstStyle/>
                    <a:p>
                      <a:r>
                        <a:rPr lang="en-US" sz="1500" b="1" dirty="0">
                          <a:solidFill>
                            <a:schemeClr val="tx1"/>
                          </a:solidFill>
                        </a:rPr>
                        <a:t>OXY</a:t>
                      </a:r>
                      <a:endParaRPr lang="en-US" sz="1500" dirty="0">
                        <a:solidFill>
                          <a:schemeClr val="tx1"/>
                        </a:solidFill>
                      </a:endParaRPr>
                    </a:p>
                  </a:txBody>
                  <a:tcPr marL="76711" marR="76711" marT="38356" marB="38356" anchor="ctr">
                    <a:lnL>
                      <a:noFill/>
                    </a:lnL>
                    <a:lnR>
                      <a:noFill/>
                    </a:lnR>
                    <a:lnT>
                      <a:noFill/>
                    </a:lnT>
                    <a:lnB>
                      <a:noFill/>
                    </a:lnB>
                  </a:tcPr>
                </a:tc>
                <a:tc>
                  <a:txBody>
                    <a:bodyPr/>
                    <a:lstStyle/>
                    <a:p>
                      <a:r>
                        <a:rPr lang="en-US" sz="1500"/>
                        <a:t>Oxycodone</a:t>
                      </a:r>
                    </a:p>
                  </a:txBody>
                  <a:tcPr marL="76711" marR="76711" marT="38356" marB="38356" anchor="ctr">
                    <a:lnL>
                      <a:noFill/>
                    </a:lnL>
                    <a:lnR>
                      <a:noFill/>
                    </a:lnR>
                    <a:lnT>
                      <a:noFill/>
                    </a:lnT>
                    <a:lnB>
                      <a:noFill/>
                    </a:lnB>
                  </a:tcPr>
                </a:tc>
                <a:tc>
                  <a:txBody>
                    <a:bodyPr/>
                    <a:lstStyle/>
                    <a:p>
                      <a:r>
                        <a:rPr lang="en-US" sz="1500"/>
                        <a:t>100 ng/ml </a:t>
                      </a:r>
                    </a:p>
                  </a:txBody>
                  <a:tcPr marL="76711" marR="76711" marT="38356" marB="38356" anchor="ctr">
                    <a:lnL>
                      <a:noFill/>
                    </a:lnL>
                    <a:lnR>
                      <a:noFill/>
                    </a:lnR>
                    <a:lnT>
                      <a:noFill/>
                    </a:lnT>
                    <a:lnB>
                      <a:noFill/>
                    </a:lnB>
                  </a:tcPr>
                </a:tc>
              </a:tr>
              <a:tr h="202224">
                <a:tc>
                  <a:txBody>
                    <a:bodyPr/>
                    <a:lstStyle/>
                    <a:p>
                      <a:r>
                        <a:rPr lang="en-US" sz="1500" b="1" dirty="0">
                          <a:solidFill>
                            <a:schemeClr val="tx1"/>
                          </a:solidFill>
                        </a:rPr>
                        <a:t>THC</a:t>
                      </a:r>
                      <a:endParaRPr lang="en-US" sz="1500" dirty="0">
                        <a:solidFill>
                          <a:schemeClr val="tx1"/>
                        </a:solidFill>
                      </a:endParaRPr>
                    </a:p>
                  </a:txBody>
                  <a:tcPr marL="76711" marR="76711" marT="38356" marB="38356" anchor="ctr">
                    <a:lnL>
                      <a:noFill/>
                    </a:lnL>
                    <a:lnR>
                      <a:noFill/>
                    </a:lnR>
                    <a:lnT>
                      <a:noFill/>
                    </a:lnT>
                    <a:lnB>
                      <a:noFill/>
                    </a:lnB>
                  </a:tcPr>
                </a:tc>
                <a:tc>
                  <a:txBody>
                    <a:bodyPr/>
                    <a:lstStyle/>
                    <a:p>
                      <a:r>
                        <a:rPr lang="en-US" sz="1500"/>
                        <a:t>Cannabinoids </a:t>
                      </a:r>
                    </a:p>
                  </a:txBody>
                  <a:tcPr marL="76711" marR="76711" marT="38356" marB="38356" anchor="ctr">
                    <a:lnL>
                      <a:noFill/>
                    </a:lnL>
                    <a:lnR>
                      <a:noFill/>
                    </a:lnR>
                    <a:lnT>
                      <a:noFill/>
                    </a:lnT>
                    <a:lnB>
                      <a:noFill/>
                    </a:lnB>
                  </a:tcPr>
                </a:tc>
                <a:tc>
                  <a:txBody>
                    <a:bodyPr/>
                    <a:lstStyle/>
                    <a:p>
                      <a:r>
                        <a:rPr lang="en-US" sz="1500" dirty="0"/>
                        <a:t>50 ng/ml</a:t>
                      </a:r>
                    </a:p>
                  </a:txBody>
                  <a:tcPr marL="76711" marR="76711" marT="38356" marB="38356" anchor="ctr">
                    <a:lnL>
                      <a:noFill/>
                    </a:lnL>
                    <a:lnR>
                      <a:noFill/>
                    </a:lnR>
                    <a:lnT>
                      <a:noFill/>
                    </a:lnT>
                    <a:lnB>
                      <a:noFill/>
                    </a:lnB>
                  </a:tcPr>
                </a:tc>
              </a:tr>
            </a:tbl>
          </a:graphicData>
        </a:graphic>
      </p:graphicFrame>
      <p:sp>
        <p:nvSpPr>
          <p:cNvPr id="5" name="Rectangle 2"/>
          <p:cNvSpPr>
            <a:spLocks noChangeArrowheads="1"/>
          </p:cNvSpPr>
          <p:nvPr/>
        </p:nvSpPr>
        <p:spPr bwMode="auto">
          <a:xfrm>
            <a:off x="838201" y="205543"/>
            <a:ext cx="6934201" cy="623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220" tIns="190440" rIns="0" bIns="0" numCol="1" anchor="ctr" anchorCtr="0" compatLnSpc="1">
            <a:prstTxWarp prst="textNoShape">
              <a:avLst/>
            </a:prstTxWarp>
            <a:spAutoFit/>
          </a:bodyPr>
          <a:lstStyle/>
          <a:p>
            <a:pPr lvl="0" algn="ctr" fontAlgn="base">
              <a:spcBef>
                <a:spcPct val="0"/>
              </a:spcBef>
              <a:spcAft>
                <a:spcPct val="0"/>
              </a:spcAft>
            </a:pPr>
            <a:r>
              <a:rPr lang="en-US" sz="1400" b="1" dirty="0" smtClean="0"/>
              <a:t>RDS </a:t>
            </a:r>
            <a:r>
              <a:rPr lang="en-US" sz="1400" b="1" dirty="0" err="1" smtClean="0"/>
              <a:t>InCup</a:t>
            </a:r>
            <a:r>
              <a:rPr lang="en-US" sz="1400" dirty="0" smtClean="0"/>
              <a:t> is a multi-drug, urine based point of collection test that incorporates collection and testing of up to 12 drugs in less than 5 minutes.</a:t>
            </a:r>
            <a:r>
              <a:rPr kumimoji="0" lang="en-US" altLang="en-US" sz="1300" b="1" i="1" u="none" strike="noStrike" cap="none" normalizeH="0" baseline="0" dirty="0" smtClean="0">
                <a:ln>
                  <a:noFill/>
                </a:ln>
                <a:solidFill>
                  <a:srgbClr val="FFFFFF"/>
                </a:solidFill>
                <a:effectLst/>
                <a:latin typeface="Trebuchet MS" pitchFamily="34" charset="0"/>
                <a:cs typeface="Arial" pitchFamily="34" charset="0"/>
              </a:rPr>
              <a:t> </a:t>
            </a:r>
            <a:r>
              <a:rPr kumimoji="0" lang="en-US" altLang="en-US" sz="1300" b="1" i="1" u="none" strike="noStrike" cap="none" normalizeH="0" baseline="0" dirty="0" err="1" smtClean="0">
                <a:ln>
                  <a:noFill/>
                </a:ln>
                <a:solidFill>
                  <a:srgbClr val="FFFFFF"/>
                </a:solidFill>
                <a:effectLst/>
                <a:latin typeface="Trebuchet MS" pitchFamily="34" charset="0"/>
                <a:cs typeface="Arial" pitchFamily="34" charset="0"/>
              </a:rPr>
              <a:t>ttHH</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8861925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690336"/>
            <a:ext cx="4572000" cy="1477328"/>
          </a:xfrm>
          <a:prstGeom prst="rect">
            <a:avLst/>
          </a:prstGeom>
        </p:spPr>
        <p:txBody>
          <a:bodyPr>
            <a:spAutoFit/>
          </a:bodyPr>
          <a:lstStyle/>
          <a:p>
            <a:r>
              <a:rPr lang="en-US" b="1" dirty="0" smtClean="0"/>
              <a:t>10) </a:t>
            </a:r>
            <a:r>
              <a:rPr lang="en-US" b="1" dirty="0" err="1" smtClean="0"/>
              <a:t>InCup</a:t>
            </a:r>
            <a:r>
              <a:rPr lang="en-US" b="1" dirty="0" smtClean="0"/>
              <a:t> provides:</a:t>
            </a:r>
            <a:endParaRPr lang="en-US" dirty="0" smtClean="0"/>
          </a:p>
          <a:p>
            <a:r>
              <a:rPr lang="en-US" dirty="0" smtClean="0"/>
              <a:t>a) a preliminary drug screen result</a:t>
            </a:r>
            <a:br>
              <a:rPr lang="en-US" dirty="0" smtClean="0"/>
            </a:br>
            <a:r>
              <a:rPr lang="en-US" dirty="0" smtClean="0"/>
              <a:t>b) a qualitative result</a:t>
            </a:r>
            <a:br>
              <a:rPr lang="en-US" dirty="0" smtClean="0"/>
            </a:br>
            <a:r>
              <a:rPr lang="en-US" dirty="0" smtClean="0"/>
              <a:t>c) a quantitative result</a:t>
            </a:r>
            <a:br>
              <a:rPr lang="en-US" dirty="0" smtClean="0"/>
            </a:br>
            <a:r>
              <a:rPr lang="en-US" dirty="0" smtClean="0"/>
              <a:t>d) a and b</a:t>
            </a:r>
            <a:endParaRPr lang="en-US" dirty="0"/>
          </a:p>
        </p:txBody>
      </p:sp>
    </p:spTree>
    <p:extLst>
      <p:ext uri="{BB962C8B-B14F-4D97-AF65-F5344CB8AC3E}">
        <p14:creationId xmlns:p14="http://schemas.microsoft.com/office/powerpoint/2010/main" val="34359393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413338"/>
            <a:ext cx="4572000" cy="2031325"/>
          </a:xfrm>
          <a:prstGeom prst="rect">
            <a:avLst/>
          </a:prstGeom>
        </p:spPr>
        <p:txBody>
          <a:bodyPr>
            <a:spAutoFit/>
          </a:bodyPr>
          <a:lstStyle/>
          <a:p>
            <a:r>
              <a:rPr lang="en-US" b="1" dirty="0" smtClean="0"/>
              <a:t>11) A test line that is a very light intensity compared to other test lines:</a:t>
            </a:r>
            <a:endParaRPr lang="en-US" dirty="0" smtClean="0"/>
          </a:p>
          <a:p>
            <a:r>
              <a:rPr lang="en-US" dirty="0" smtClean="0"/>
              <a:t>a) should be considered invalid</a:t>
            </a:r>
            <a:br>
              <a:rPr lang="en-US" dirty="0" smtClean="0"/>
            </a:br>
            <a:r>
              <a:rPr lang="en-US" dirty="0" smtClean="0"/>
              <a:t>b) should be interpreted as a marginal positive</a:t>
            </a:r>
            <a:br>
              <a:rPr lang="en-US" dirty="0" smtClean="0"/>
            </a:br>
            <a:r>
              <a:rPr lang="en-US" dirty="0" smtClean="0"/>
              <a:t>c) should be interpreted as a negative</a:t>
            </a:r>
            <a:br>
              <a:rPr lang="en-US" dirty="0" smtClean="0"/>
            </a:br>
            <a:r>
              <a:rPr lang="en-US" dirty="0" smtClean="0"/>
              <a:t>d) should be re-run since the results are </a:t>
            </a:r>
            <a:r>
              <a:rPr lang="en-US" dirty="0" err="1" smtClean="0"/>
              <a:t>questionables</a:t>
            </a:r>
            <a:endParaRPr lang="en-US" dirty="0"/>
          </a:p>
        </p:txBody>
      </p:sp>
    </p:spTree>
    <p:extLst>
      <p:ext uri="{BB962C8B-B14F-4D97-AF65-F5344CB8AC3E}">
        <p14:creationId xmlns:p14="http://schemas.microsoft.com/office/powerpoint/2010/main" val="29037632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413338"/>
            <a:ext cx="4572000" cy="2031325"/>
          </a:xfrm>
          <a:prstGeom prst="rect">
            <a:avLst/>
          </a:prstGeom>
        </p:spPr>
        <p:txBody>
          <a:bodyPr>
            <a:spAutoFit/>
          </a:bodyPr>
          <a:lstStyle/>
          <a:p>
            <a:r>
              <a:rPr lang="en-US" b="1" dirty="0" smtClean="0"/>
              <a:t>12) To perform a drug test using the </a:t>
            </a:r>
            <a:r>
              <a:rPr lang="en-US" b="1" dirty="0" err="1" smtClean="0"/>
              <a:t>InCup</a:t>
            </a:r>
            <a:r>
              <a:rPr lang="en-US" b="1" dirty="0" smtClean="0"/>
              <a:t> :</a:t>
            </a:r>
            <a:endParaRPr lang="en-US" dirty="0" smtClean="0"/>
          </a:p>
          <a:p>
            <a:r>
              <a:rPr lang="en-US" dirty="0" smtClean="0"/>
              <a:t>a) Collect a urine sample, verify the temperature, read the results</a:t>
            </a:r>
            <a:br>
              <a:rPr lang="en-US" dirty="0" smtClean="0"/>
            </a:br>
            <a:r>
              <a:rPr lang="en-US" dirty="0" smtClean="0"/>
              <a:t>b) Pipette reagents into the </a:t>
            </a:r>
            <a:r>
              <a:rPr lang="en-US" dirty="0" err="1" smtClean="0"/>
              <a:t>InCup</a:t>
            </a:r>
            <a:r>
              <a:rPr lang="en-US" dirty="0" smtClean="0"/>
              <a:t> after collection</a:t>
            </a:r>
            <a:br>
              <a:rPr lang="en-US" dirty="0" smtClean="0"/>
            </a:br>
            <a:r>
              <a:rPr lang="en-US" dirty="0" smtClean="0"/>
              <a:t>c) Tip the cup upside down</a:t>
            </a:r>
            <a:br>
              <a:rPr lang="en-US" dirty="0" smtClean="0"/>
            </a:br>
            <a:r>
              <a:rPr lang="en-US" dirty="0" smtClean="0"/>
              <a:t>d) Shake the cup vigorously for 5 seconds</a:t>
            </a:r>
            <a:endParaRPr lang="en-US" dirty="0"/>
          </a:p>
        </p:txBody>
      </p:sp>
    </p:spTree>
    <p:extLst>
      <p:ext uri="{BB962C8B-B14F-4D97-AF65-F5344CB8AC3E}">
        <p14:creationId xmlns:p14="http://schemas.microsoft.com/office/powerpoint/2010/main" val="41631568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690336"/>
            <a:ext cx="4572000" cy="1477328"/>
          </a:xfrm>
          <a:prstGeom prst="rect">
            <a:avLst/>
          </a:prstGeom>
        </p:spPr>
        <p:txBody>
          <a:bodyPr>
            <a:spAutoFit/>
          </a:bodyPr>
          <a:lstStyle/>
          <a:p>
            <a:r>
              <a:rPr lang="en-US" b="1" dirty="0" smtClean="0"/>
              <a:t>13) The </a:t>
            </a:r>
            <a:r>
              <a:rPr lang="en-US" b="1" dirty="0" err="1" smtClean="0"/>
              <a:t>InCup</a:t>
            </a:r>
            <a:r>
              <a:rPr lang="en-US" b="1" dirty="0" smtClean="0"/>
              <a:t> can be used in:</a:t>
            </a:r>
            <a:endParaRPr lang="en-US" dirty="0" smtClean="0"/>
          </a:p>
          <a:p>
            <a:r>
              <a:rPr lang="en-US" dirty="0" smtClean="0"/>
              <a:t>a) The office</a:t>
            </a:r>
            <a:br>
              <a:rPr lang="en-US" dirty="0" smtClean="0"/>
            </a:br>
            <a:r>
              <a:rPr lang="en-US" dirty="0" smtClean="0"/>
              <a:t>b) The field</a:t>
            </a:r>
            <a:br>
              <a:rPr lang="en-US" dirty="0" smtClean="0"/>
            </a:br>
            <a:r>
              <a:rPr lang="en-US" dirty="0" smtClean="0"/>
              <a:t>c) On a job site</a:t>
            </a:r>
            <a:br>
              <a:rPr lang="en-US" dirty="0" smtClean="0"/>
            </a:br>
            <a:r>
              <a:rPr lang="en-US" dirty="0" smtClean="0"/>
              <a:t>d) All of the above</a:t>
            </a:r>
            <a:endParaRPr lang="en-US" dirty="0"/>
          </a:p>
        </p:txBody>
      </p:sp>
    </p:spTree>
    <p:extLst>
      <p:ext uri="{BB962C8B-B14F-4D97-AF65-F5344CB8AC3E}">
        <p14:creationId xmlns:p14="http://schemas.microsoft.com/office/powerpoint/2010/main" val="1737551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474346"/>
            <a:ext cx="4572000" cy="5909310"/>
          </a:xfrm>
          <a:prstGeom prst="rect">
            <a:avLst/>
          </a:prstGeom>
        </p:spPr>
        <p:txBody>
          <a:bodyPr>
            <a:spAutoFit/>
          </a:bodyPr>
          <a:lstStyle/>
          <a:p>
            <a:r>
              <a:rPr lang="en-US" b="1" dirty="0" smtClean="0"/>
              <a:t>Features </a:t>
            </a:r>
            <a:endParaRPr lang="en-US" dirty="0" smtClean="0"/>
          </a:p>
          <a:p>
            <a:pPr>
              <a:buFont typeface="Arial"/>
              <a:buChar char="•"/>
            </a:pPr>
            <a:r>
              <a:rPr lang="en-US" dirty="0" smtClean="0"/>
              <a:t>Up to 12 tests per device </a:t>
            </a:r>
          </a:p>
          <a:p>
            <a:pPr>
              <a:buFont typeface="Arial"/>
              <a:buChar char="•"/>
            </a:pPr>
            <a:r>
              <a:rPr lang="en-US" dirty="0" smtClean="0"/>
              <a:t>25 Cups per case </a:t>
            </a:r>
          </a:p>
          <a:p>
            <a:pPr>
              <a:buFont typeface="Arial"/>
              <a:buChar char="•"/>
            </a:pPr>
            <a:r>
              <a:rPr lang="en-US" dirty="0" smtClean="0"/>
              <a:t>Each cup individually packaged </a:t>
            </a:r>
          </a:p>
          <a:p>
            <a:pPr marL="742950" lvl="1" indent="-285750">
              <a:buFont typeface="Arial"/>
              <a:buChar char="•"/>
            </a:pPr>
            <a:r>
              <a:rPr lang="en-US" dirty="0" smtClean="0"/>
              <a:t>Moisture and temperature sensitive </a:t>
            </a:r>
          </a:p>
          <a:p>
            <a:pPr marL="742950" lvl="1" indent="-285750">
              <a:buFont typeface="Arial"/>
              <a:buChar char="•"/>
            </a:pPr>
            <a:r>
              <a:rPr lang="en-US" dirty="0" smtClean="0"/>
              <a:t>Must be used 8 hours after foil pouch is opened </a:t>
            </a:r>
          </a:p>
          <a:p>
            <a:pPr marL="742950" lvl="1" indent="-285750">
              <a:buFont typeface="Arial"/>
              <a:buChar char="•"/>
            </a:pPr>
            <a:r>
              <a:rPr lang="en-US" dirty="0" smtClean="0"/>
              <a:t>Store product at room temperature (59° to 86°F) </a:t>
            </a:r>
          </a:p>
          <a:p>
            <a:pPr>
              <a:buFont typeface="Arial"/>
              <a:buChar char="•"/>
            </a:pPr>
            <a:r>
              <a:rPr lang="en-US" dirty="0" smtClean="0"/>
              <a:t>Each case and cup is labeled </a:t>
            </a:r>
          </a:p>
          <a:p>
            <a:pPr marL="742950" lvl="1" indent="-285750">
              <a:buFont typeface="Arial"/>
              <a:buChar char="•"/>
            </a:pPr>
            <a:r>
              <a:rPr lang="en-US" dirty="0" smtClean="0"/>
              <a:t>Product Number (Panel) </a:t>
            </a:r>
          </a:p>
          <a:p>
            <a:pPr marL="742950" lvl="1" indent="-285750">
              <a:buFont typeface="Arial"/>
              <a:buChar char="•"/>
            </a:pPr>
            <a:r>
              <a:rPr lang="en-US" dirty="0" smtClean="0"/>
              <a:t>LOT Number </a:t>
            </a:r>
          </a:p>
          <a:p>
            <a:pPr marL="742950" lvl="1" indent="-285750">
              <a:buFont typeface="Arial"/>
              <a:buChar char="•"/>
            </a:pPr>
            <a:r>
              <a:rPr lang="en-US" dirty="0" smtClean="0"/>
              <a:t>Expiration Date</a:t>
            </a:r>
          </a:p>
          <a:p>
            <a:pPr>
              <a:buFont typeface="Arial"/>
              <a:buChar char="•"/>
            </a:pPr>
            <a:r>
              <a:rPr lang="en-US" dirty="0" smtClean="0"/>
              <a:t>Customized panels available </a:t>
            </a:r>
          </a:p>
          <a:p>
            <a:pPr>
              <a:buFont typeface="Arial"/>
              <a:buChar char="•"/>
            </a:pPr>
            <a:r>
              <a:rPr lang="en-US" dirty="0" smtClean="0"/>
              <a:t>Temperature strip: validates specimen </a:t>
            </a:r>
          </a:p>
          <a:p>
            <a:pPr>
              <a:buFont typeface="Arial"/>
              <a:buChar char="•"/>
            </a:pPr>
            <a:r>
              <a:rPr lang="en-US" dirty="0" smtClean="0"/>
              <a:t>Clear cup: visual integrity check </a:t>
            </a:r>
          </a:p>
          <a:p>
            <a:pPr>
              <a:buFont typeface="Arial"/>
              <a:buChar char="•"/>
            </a:pPr>
            <a:r>
              <a:rPr lang="en-US" dirty="0" smtClean="0"/>
              <a:t>Closed specimen cup - NO EXPOSURE </a:t>
            </a:r>
          </a:p>
          <a:p>
            <a:pPr>
              <a:buFont typeface="Arial"/>
              <a:buChar char="•"/>
            </a:pPr>
            <a:r>
              <a:rPr lang="en-US" dirty="0" smtClean="0"/>
              <a:t>No dipping, tipping, aligning lids, EASY! </a:t>
            </a:r>
          </a:p>
          <a:p>
            <a:pPr>
              <a:buFont typeface="Arial"/>
              <a:buChar char="•"/>
            </a:pPr>
            <a:r>
              <a:rPr lang="en-US" dirty="0" smtClean="0"/>
              <a:t>Simple: Collect, verify temp, read results </a:t>
            </a:r>
          </a:p>
          <a:p>
            <a:pPr>
              <a:buFont typeface="Arial"/>
              <a:buChar char="•"/>
            </a:pPr>
            <a:r>
              <a:rPr lang="en-US" dirty="0" smtClean="0"/>
              <a:t>No timing: read when control lines form </a:t>
            </a:r>
          </a:p>
          <a:p>
            <a:pPr>
              <a:buFont typeface="Arial"/>
              <a:buChar char="•"/>
            </a:pPr>
            <a:r>
              <a:rPr lang="en-US" dirty="0" smtClean="0"/>
              <a:t>Read results up to 60 minutes</a:t>
            </a:r>
            <a:endParaRPr lang="en-US" dirty="0"/>
          </a:p>
        </p:txBody>
      </p:sp>
    </p:spTree>
    <p:extLst>
      <p:ext uri="{BB962C8B-B14F-4D97-AF65-F5344CB8AC3E}">
        <p14:creationId xmlns:p14="http://schemas.microsoft.com/office/powerpoint/2010/main" val="4158360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685801"/>
            <a:ext cx="3733800" cy="2031325"/>
          </a:xfrm>
          <a:prstGeom prst="rect">
            <a:avLst/>
          </a:prstGeom>
        </p:spPr>
        <p:txBody>
          <a:bodyPr wrap="square">
            <a:spAutoFit/>
          </a:bodyPr>
          <a:lstStyle/>
          <a:p>
            <a:r>
              <a:rPr lang="en-US" b="1" dirty="0" err="1" smtClean="0"/>
              <a:t>InCup</a:t>
            </a:r>
            <a:r>
              <a:rPr lang="en-US" b="1" dirty="0" smtClean="0"/>
              <a:t> device should be stored at </a:t>
            </a:r>
            <a:br>
              <a:rPr lang="en-US" b="1" dirty="0" smtClean="0"/>
            </a:br>
            <a:r>
              <a:rPr lang="en-US" b="1" dirty="0" smtClean="0"/>
              <a:t>room temperature</a:t>
            </a:r>
            <a:r>
              <a:rPr lang="en-US" dirty="0" smtClean="0"/>
              <a:t/>
            </a:r>
            <a:br>
              <a:rPr lang="en-US" dirty="0" smtClean="0"/>
            </a:br>
            <a:r>
              <a:rPr lang="en-US" dirty="0" smtClean="0"/>
              <a:t>(59° to 86°F or 15° to 30°C)</a:t>
            </a:r>
          </a:p>
          <a:p>
            <a:r>
              <a:rPr lang="en-US" dirty="0" smtClean="0"/>
              <a:t> </a:t>
            </a:r>
          </a:p>
          <a:p>
            <a:r>
              <a:rPr lang="en-US" dirty="0" smtClean="0"/>
              <a:t>Verify Expiration Date Is Valid </a:t>
            </a:r>
            <a:br>
              <a:rPr lang="en-US" dirty="0" smtClean="0"/>
            </a:br>
            <a:r>
              <a:rPr lang="en-US" dirty="0" smtClean="0"/>
              <a:t/>
            </a:r>
            <a:br>
              <a:rPr lang="en-US" dirty="0" smtClean="0"/>
            </a:br>
            <a:r>
              <a:rPr lang="en-US" b="1" dirty="0" smtClean="0">
                <a:solidFill>
                  <a:srgbClr val="C00000"/>
                </a:solidFill>
                <a:effectLst/>
              </a:rPr>
              <a:t>Do not use beyond expiration date</a:t>
            </a:r>
            <a:endParaRPr lang="en-US" dirty="0"/>
          </a:p>
        </p:txBody>
      </p:sp>
      <p:pic>
        <p:nvPicPr>
          <p:cNvPr id="3074" name="Picture 2" descr="C:\Users\VHADUBLeeL\Desktop\Incup-Pouch-cro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29251" y="1843088"/>
            <a:ext cx="1714500" cy="3171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5026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609601"/>
            <a:ext cx="3581400" cy="4801314"/>
          </a:xfrm>
          <a:prstGeom prst="rect">
            <a:avLst/>
          </a:prstGeom>
        </p:spPr>
        <p:txBody>
          <a:bodyPr wrap="square">
            <a:spAutoFit/>
          </a:bodyPr>
          <a:lstStyle/>
          <a:p>
            <a:pPr>
              <a:buFont typeface="+mj-lt"/>
              <a:buAutoNum type="arabicPeriod"/>
            </a:pPr>
            <a:r>
              <a:rPr lang="en-US" b="1" dirty="0" smtClean="0"/>
              <a:t>Verify identity of donor</a:t>
            </a:r>
            <a:br>
              <a:rPr lang="en-US" b="1" dirty="0" smtClean="0"/>
            </a:br>
            <a:r>
              <a:rPr lang="en-US" b="1" dirty="0" smtClean="0"/>
              <a:t/>
            </a:r>
            <a:br>
              <a:rPr lang="en-US" b="1" dirty="0" smtClean="0"/>
            </a:br>
            <a:endParaRPr lang="en-US" dirty="0" smtClean="0"/>
          </a:p>
          <a:p>
            <a:pPr>
              <a:buFont typeface="+mj-lt"/>
              <a:buAutoNum type="arabicPeriod"/>
            </a:pPr>
            <a:r>
              <a:rPr lang="en-US" b="1" dirty="0" smtClean="0"/>
              <a:t>Ensure restroom is secure</a:t>
            </a:r>
            <a:br>
              <a:rPr lang="en-US" b="1" dirty="0" smtClean="0"/>
            </a:br>
            <a:r>
              <a:rPr lang="en-US" b="1" dirty="0" smtClean="0"/>
              <a:t/>
            </a:r>
            <a:br>
              <a:rPr lang="en-US" b="1" dirty="0" smtClean="0"/>
            </a:br>
            <a:endParaRPr lang="en-US" dirty="0" smtClean="0"/>
          </a:p>
          <a:p>
            <a:pPr>
              <a:buFont typeface="+mj-lt"/>
              <a:buAutoNum type="arabicPeriod"/>
            </a:pPr>
            <a:r>
              <a:rPr lang="en-US" b="1" dirty="0" smtClean="0"/>
              <a:t>Instruct donor to fill cup above minimum fill line </a:t>
            </a:r>
            <a:r>
              <a:rPr lang="en-US" dirty="0" smtClean="0"/>
              <a:t/>
            </a:r>
            <a:br>
              <a:rPr lang="en-US" dirty="0" smtClean="0"/>
            </a:br>
            <a:r>
              <a:rPr lang="en-US" dirty="0" smtClean="0"/>
              <a:t/>
            </a:r>
            <a:br>
              <a:rPr lang="en-US" dirty="0" smtClean="0"/>
            </a:br>
            <a:endParaRPr lang="en-US" dirty="0" smtClean="0"/>
          </a:p>
          <a:p>
            <a:r>
              <a:rPr lang="en-US" b="1" dirty="0" smtClean="0">
                <a:solidFill>
                  <a:srgbClr val="008000"/>
                </a:solidFill>
                <a:effectLst/>
              </a:rPr>
              <a:t>Green dot</a:t>
            </a:r>
            <a:r>
              <a:rPr lang="en-US" dirty="0" smtClean="0"/>
              <a:t> = </a:t>
            </a:r>
            <a:r>
              <a:rPr lang="en-US" b="1" dirty="0" smtClean="0"/>
              <a:t>temperature</a:t>
            </a:r>
            <a:r>
              <a:rPr lang="en-US" dirty="0" smtClean="0"/>
              <a:t/>
            </a:r>
            <a:br>
              <a:rPr lang="en-US" dirty="0" smtClean="0"/>
            </a:br>
            <a:r>
              <a:rPr lang="en-US" dirty="0" smtClean="0"/>
              <a:t>Read within 4 minutes</a:t>
            </a:r>
          </a:p>
          <a:p>
            <a:r>
              <a:rPr lang="en-US" b="1" dirty="0" smtClean="0"/>
              <a:t>Acceptable Specimen: 90-100F / 32-38C</a:t>
            </a:r>
            <a:r>
              <a:rPr lang="en-US" dirty="0" smtClean="0"/>
              <a:t/>
            </a:r>
            <a:br>
              <a:rPr lang="en-US" dirty="0" smtClean="0"/>
            </a:br>
            <a:r>
              <a:rPr lang="en-US" dirty="0" smtClean="0"/>
              <a:t/>
            </a:r>
            <a:br>
              <a:rPr lang="en-US" dirty="0" smtClean="0"/>
            </a:br>
            <a:r>
              <a:rPr lang="en-US" dirty="0" smtClean="0"/>
              <a:t>A visual check for specimen integrity may also be performed</a:t>
            </a:r>
            <a:endParaRPr lang="en-US" dirty="0"/>
          </a:p>
        </p:txBody>
      </p:sp>
      <p:pic>
        <p:nvPicPr>
          <p:cNvPr id="4098" name="Picture 2" descr="http://abmc.com/training/tutorials/incup/Training_Images/spectemp_incu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3600" y="792164"/>
            <a:ext cx="2057400" cy="1714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11910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562600" y="152401"/>
            <a:ext cx="3429000" cy="4247317"/>
          </a:xfrm>
          <a:prstGeom prst="rect">
            <a:avLst/>
          </a:prstGeom>
        </p:spPr>
        <p:txBody>
          <a:bodyPr wrap="square">
            <a:spAutoFit/>
          </a:bodyPr>
          <a:lstStyle/>
          <a:p>
            <a:r>
              <a:rPr lang="en-US" dirty="0" smtClean="0"/>
              <a:t>The results may be interpreted once the control lines have formed and the background is clear. </a:t>
            </a:r>
          </a:p>
          <a:p>
            <a:endParaRPr lang="en-US" dirty="0" smtClean="0"/>
          </a:p>
          <a:p>
            <a:r>
              <a:rPr lang="en-US" dirty="0" smtClean="0"/>
              <a:t>Results are stable for 60 minutes.</a:t>
            </a:r>
          </a:p>
          <a:p>
            <a:endParaRPr lang="en-US" dirty="0" smtClean="0"/>
          </a:p>
          <a:p>
            <a:endParaRPr lang="en-US" dirty="0" smtClean="0"/>
          </a:p>
          <a:p>
            <a:r>
              <a:rPr lang="en-US" dirty="0" smtClean="0"/>
              <a:t>Control line (top line) = test valid </a:t>
            </a:r>
          </a:p>
          <a:p>
            <a:endParaRPr lang="en-US" dirty="0" smtClean="0"/>
          </a:p>
          <a:p>
            <a:r>
              <a:rPr lang="en-US" dirty="0" smtClean="0"/>
              <a:t>No control line = test invalid (repeat) </a:t>
            </a:r>
          </a:p>
          <a:p>
            <a:endParaRPr lang="en-US" dirty="0" smtClean="0"/>
          </a:p>
          <a:p>
            <a:r>
              <a:rPr lang="en-US" dirty="0" smtClean="0"/>
              <a:t>Test line= test negative </a:t>
            </a:r>
          </a:p>
          <a:p>
            <a:endParaRPr lang="en-US" dirty="0" smtClean="0"/>
          </a:p>
          <a:p>
            <a:r>
              <a:rPr lang="en-US" dirty="0" smtClean="0"/>
              <a:t>No test line = test positive</a:t>
            </a:r>
            <a:endParaRPr lang="en-US" dirty="0"/>
          </a:p>
        </p:txBody>
      </p:sp>
      <p:pic>
        <p:nvPicPr>
          <p:cNvPr id="6147" name="Picture 3" descr="C:\Users\VHADUBLeeL\Desktop\IncupTHC_positiv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457200"/>
            <a:ext cx="2888673" cy="317754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609600" y="4953000"/>
            <a:ext cx="6400800" cy="369332"/>
          </a:xfrm>
          <a:prstGeom prst="rect">
            <a:avLst/>
          </a:prstGeom>
        </p:spPr>
        <p:txBody>
          <a:bodyPr wrap="square">
            <a:spAutoFit/>
          </a:bodyPr>
          <a:lstStyle/>
          <a:p>
            <a:r>
              <a:rPr lang="en-US" dirty="0" smtClean="0"/>
              <a:t>                                      </a:t>
            </a:r>
            <a:r>
              <a:rPr lang="en-US" dirty="0" smtClean="0">
                <a:solidFill>
                  <a:srgbClr val="FF0000"/>
                </a:solidFill>
              </a:rPr>
              <a:t>Line intensities may vary</a:t>
            </a:r>
            <a:endParaRPr lang="en-US" dirty="0">
              <a:solidFill>
                <a:srgbClr val="FF0000"/>
              </a:solidFill>
            </a:endParaRPr>
          </a:p>
        </p:txBody>
      </p:sp>
    </p:spTree>
    <p:extLst>
      <p:ext uri="{BB962C8B-B14F-4D97-AF65-F5344CB8AC3E}">
        <p14:creationId xmlns:p14="http://schemas.microsoft.com/office/powerpoint/2010/main" val="3001142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abmc.com/training/tutorials/incup/Training_Images/interpretation_incu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404409"/>
            <a:ext cx="5715000" cy="47022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05325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307660645"/>
              </p:ext>
            </p:extLst>
          </p:nvPr>
        </p:nvGraphicFramePr>
        <p:xfrm>
          <a:off x="1389682" y="1589955"/>
          <a:ext cx="6364635" cy="3694220"/>
        </p:xfrm>
        <a:graphic>
          <a:graphicData uri="http://schemas.openxmlformats.org/drawingml/2006/table">
            <a:tbl>
              <a:tblPr/>
              <a:tblGrid>
                <a:gridCol w="2121545"/>
                <a:gridCol w="2121545"/>
                <a:gridCol w="2121545"/>
              </a:tblGrid>
              <a:tr h="495027">
                <a:tc gridSpan="2">
                  <a:txBody>
                    <a:bodyPr/>
                    <a:lstStyle/>
                    <a:p>
                      <a:r>
                        <a:rPr lang="en-US" sz="1400" dirty="0"/>
                        <a:t>Drug</a:t>
                      </a:r>
                    </a:p>
                  </a:txBody>
                  <a:tcPr marL="70718" marR="70718" marT="35359" marB="35359" anchor="ctr">
                    <a:lnL>
                      <a:noFill/>
                    </a:lnL>
                    <a:lnR>
                      <a:noFill/>
                    </a:lnR>
                    <a:lnT>
                      <a:noFill/>
                    </a:lnT>
                    <a:lnB>
                      <a:noFill/>
                    </a:lnB>
                  </a:tcPr>
                </a:tc>
                <a:tc hMerge="1">
                  <a:txBody>
                    <a:bodyPr/>
                    <a:lstStyle/>
                    <a:p>
                      <a:endParaRPr lang="en-US"/>
                    </a:p>
                  </a:txBody>
                  <a:tcPr/>
                </a:tc>
                <a:tc>
                  <a:txBody>
                    <a:bodyPr/>
                    <a:lstStyle/>
                    <a:p>
                      <a:r>
                        <a:rPr lang="en-US" sz="1400"/>
                        <a:t>Approximate</a:t>
                      </a:r>
                      <a:br>
                        <a:rPr lang="en-US" sz="1400"/>
                      </a:br>
                      <a:r>
                        <a:rPr lang="en-US" sz="1400"/>
                        <a:t>Detection Times</a:t>
                      </a:r>
                    </a:p>
                  </a:txBody>
                  <a:tcPr marL="70718" marR="70718" marT="35359" marB="35359" anchor="ctr">
                    <a:lnL>
                      <a:noFill/>
                    </a:lnL>
                    <a:lnR>
                      <a:noFill/>
                    </a:lnR>
                    <a:lnT>
                      <a:noFill/>
                    </a:lnT>
                    <a:lnB>
                      <a:noFill/>
                    </a:lnB>
                  </a:tcPr>
                </a:tc>
              </a:tr>
              <a:tr h="282873">
                <a:tc>
                  <a:txBody>
                    <a:bodyPr/>
                    <a:lstStyle/>
                    <a:p>
                      <a:r>
                        <a:rPr lang="en-US" sz="1400" b="1"/>
                        <a:t>AMP</a:t>
                      </a:r>
                      <a:endParaRPr lang="en-US" sz="1400"/>
                    </a:p>
                  </a:txBody>
                  <a:tcPr marL="70718" marR="70718" marT="35359" marB="35359" anchor="ctr">
                    <a:lnL>
                      <a:noFill/>
                    </a:lnL>
                    <a:lnR>
                      <a:noFill/>
                    </a:lnR>
                    <a:lnT>
                      <a:noFill/>
                    </a:lnT>
                    <a:lnB>
                      <a:noFill/>
                    </a:lnB>
                  </a:tcPr>
                </a:tc>
                <a:tc>
                  <a:txBody>
                    <a:bodyPr/>
                    <a:lstStyle/>
                    <a:p>
                      <a:r>
                        <a:rPr lang="en-US" sz="1400"/>
                        <a:t>Amphetamines</a:t>
                      </a:r>
                    </a:p>
                  </a:txBody>
                  <a:tcPr marL="70718" marR="70718" marT="35359" marB="35359" anchor="ctr">
                    <a:lnL>
                      <a:noFill/>
                    </a:lnL>
                    <a:lnR>
                      <a:noFill/>
                    </a:lnR>
                    <a:lnT>
                      <a:noFill/>
                    </a:lnT>
                    <a:lnB>
                      <a:noFill/>
                    </a:lnB>
                  </a:tcPr>
                </a:tc>
                <a:tc>
                  <a:txBody>
                    <a:bodyPr/>
                    <a:lstStyle/>
                    <a:p>
                      <a:r>
                        <a:rPr lang="en-US" sz="1400"/>
                        <a:t>2-4 days</a:t>
                      </a:r>
                    </a:p>
                  </a:txBody>
                  <a:tcPr marL="70718" marR="70718" marT="35359" marB="35359" anchor="ctr">
                    <a:lnL>
                      <a:noFill/>
                    </a:lnL>
                    <a:lnR>
                      <a:noFill/>
                    </a:lnR>
                    <a:lnT>
                      <a:noFill/>
                    </a:lnT>
                    <a:lnB>
                      <a:noFill/>
                    </a:lnB>
                  </a:tcPr>
                </a:tc>
              </a:tr>
              <a:tr h="282873">
                <a:tc>
                  <a:txBody>
                    <a:bodyPr/>
                    <a:lstStyle/>
                    <a:p>
                      <a:r>
                        <a:rPr lang="en-US" sz="1400" b="1" dirty="0" smtClean="0"/>
                        <a:t>BUP</a:t>
                      </a:r>
                      <a:endParaRPr lang="en-US" sz="1400" b="1" dirty="0"/>
                    </a:p>
                  </a:txBody>
                  <a:tcPr marL="70718" marR="70718" marT="35359" marB="35359" anchor="ctr">
                    <a:lnL>
                      <a:noFill/>
                    </a:lnL>
                    <a:lnR>
                      <a:noFill/>
                    </a:lnR>
                    <a:lnT>
                      <a:noFill/>
                    </a:lnT>
                    <a:lnB>
                      <a:noFill/>
                    </a:lnB>
                  </a:tcPr>
                </a:tc>
                <a:tc>
                  <a:txBody>
                    <a:bodyPr/>
                    <a:lstStyle/>
                    <a:p>
                      <a:r>
                        <a:rPr lang="en-US" sz="1400" dirty="0" smtClean="0"/>
                        <a:t>Buprenorphine</a:t>
                      </a:r>
                      <a:endParaRPr lang="en-US" sz="1400" dirty="0"/>
                    </a:p>
                  </a:txBody>
                  <a:tcPr marL="70718" marR="70718" marT="35359" marB="35359" anchor="ctr">
                    <a:lnL>
                      <a:noFill/>
                    </a:lnL>
                    <a:lnR>
                      <a:noFill/>
                    </a:lnR>
                    <a:lnT>
                      <a:noFill/>
                    </a:lnT>
                    <a:lnB>
                      <a:noFill/>
                    </a:lnB>
                  </a:tcPr>
                </a:tc>
                <a:tc>
                  <a:txBody>
                    <a:bodyPr/>
                    <a:lstStyle/>
                    <a:p>
                      <a:r>
                        <a:rPr lang="en-US" sz="1400" dirty="0" smtClean="0"/>
                        <a:t>1-3 days</a:t>
                      </a:r>
                      <a:endParaRPr lang="en-US" sz="1400" dirty="0"/>
                    </a:p>
                  </a:txBody>
                  <a:tcPr marL="70718" marR="70718" marT="35359" marB="35359" anchor="ctr">
                    <a:lnL>
                      <a:noFill/>
                    </a:lnL>
                    <a:lnR>
                      <a:noFill/>
                    </a:lnR>
                    <a:lnT>
                      <a:noFill/>
                    </a:lnT>
                    <a:lnB>
                      <a:noFill/>
                    </a:lnB>
                  </a:tcPr>
                </a:tc>
              </a:tr>
              <a:tr h="282873">
                <a:tc>
                  <a:txBody>
                    <a:bodyPr/>
                    <a:lstStyle/>
                    <a:p>
                      <a:r>
                        <a:rPr lang="en-US" sz="1400" b="1" dirty="0"/>
                        <a:t>BZO</a:t>
                      </a:r>
                      <a:endParaRPr lang="en-US" sz="1400" dirty="0"/>
                    </a:p>
                  </a:txBody>
                  <a:tcPr marL="70718" marR="70718" marT="35359" marB="35359" anchor="ctr">
                    <a:lnL>
                      <a:noFill/>
                    </a:lnL>
                    <a:lnR>
                      <a:noFill/>
                    </a:lnR>
                    <a:lnT>
                      <a:noFill/>
                    </a:lnT>
                    <a:lnB>
                      <a:noFill/>
                    </a:lnB>
                  </a:tcPr>
                </a:tc>
                <a:tc>
                  <a:txBody>
                    <a:bodyPr/>
                    <a:lstStyle/>
                    <a:p>
                      <a:r>
                        <a:rPr lang="en-US" sz="1400" dirty="0"/>
                        <a:t>Benzodiazepine</a:t>
                      </a:r>
                    </a:p>
                  </a:txBody>
                  <a:tcPr marL="70718" marR="70718" marT="35359" marB="35359" anchor="ctr">
                    <a:lnL>
                      <a:noFill/>
                    </a:lnL>
                    <a:lnR>
                      <a:noFill/>
                    </a:lnR>
                    <a:lnT>
                      <a:noFill/>
                    </a:lnT>
                    <a:lnB>
                      <a:noFill/>
                    </a:lnB>
                  </a:tcPr>
                </a:tc>
                <a:tc>
                  <a:txBody>
                    <a:bodyPr/>
                    <a:lstStyle/>
                    <a:p>
                      <a:r>
                        <a:rPr lang="en-US" sz="1400"/>
                        <a:t>Up to 2 weeks</a:t>
                      </a:r>
                    </a:p>
                  </a:txBody>
                  <a:tcPr marL="70718" marR="70718" marT="35359" marB="35359" anchor="ctr">
                    <a:lnL>
                      <a:noFill/>
                    </a:lnL>
                    <a:lnR>
                      <a:noFill/>
                    </a:lnR>
                    <a:lnT>
                      <a:noFill/>
                    </a:lnT>
                    <a:lnB>
                      <a:noFill/>
                    </a:lnB>
                  </a:tcPr>
                </a:tc>
              </a:tr>
              <a:tr h="282873">
                <a:tc>
                  <a:txBody>
                    <a:bodyPr/>
                    <a:lstStyle/>
                    <a:p>
                      <a:r>
                        <a:rPr lang="en-US" sz="1400" b="1"/>
                        <a:t>COC</a:t>
                      </a:r>
                      <a:endParaRPr lang="en-US" sz="1400"/>
                    </a:p>
                  </a:txBody>
                  <a:tcPr marL="70718" marR="70718" marT="35359" marB="35359" anchor="ctr">
                    <a:lnL>
                      <a:noFill/>
                    </a:lnL>
                    <a:lnR>
                      <a:noFill/>
                    </a:lnR>
                    <a:lnT>
                      <a:noFill/>
                    </a:lnT>
                    <a:lnB>
                      <a:noFill/>
                    </a:lnB>
                  </a:tcPr>
                </a:tc>
                <a:tc>
                  <a:txBody>
                    <a:bodyPr/>
                    <a:lstStyle/>
                    <a:p>
                      <a:r>
                        <a:rPr lang="en-US" sz="1400"/>
                        <a:t>Cocaine</a:t>
                      </a:r>
                    </a:p>
                  </a:txBody>
                  <a:tcPr marL="70718" marR="70718" marT="35359" marB="35359" anchor="ctr">
                    <a:lnL>
                      <a:noFill/>
                    </a:lnL>
                    <a:lnR>
                      <a:noFill/>
                    </a:lnR>
                    <a:lnT>
                      <a:noFill/>
                    </a:lnT>
                    <a:lnB>
                      <a:noFill/>
                    </a:lnB>
                  </a:tcPr>
                </a:tc>
                <a:tc>
                  <a:txBody>
                    <a:bodyPr/>
                    <a:lstStyle/>
                    <a:p>
                      <a:r>
                        <a:rPr lang="en-US" sz="1400"/>
                        <a:t>1-3 days</a:t>
                      </a:r>
                    </a:p>
                  </a:txBody>
                  <a:tcPr marL="70718" marR="70718" marT="35359" marB="35359" anchor="ctr">
                    <a:lnL>
                      <a:noFill/>
                    </a:lnL>
                    <a:lnR>
                      <a:noFill/>
                    </a:lnR>
                    <a:lnT>
                      <a:noFill/>
                    </a:lnT>
                    <a:lnB>
                      <a:noFill/>
                    </a:lnB>
                  </a:tcPr>
                </a:tc>
              </a:tr>
              <a:tr h="282873">
                <a:tc>
                  <a:txBody>
                    <a:bodyPr/>
                    <a:lstStyle/>
                    <a:p>
                      <a:r>
                        <a:rPr lang="en-US" sz="1400" b="1" dirty="0"/>
                        <a:t>METH</a:t>
                      </a:r>
                      <a:endParaRPr lang="en-US" sz="1400" dirty="0"/>
                    </a:p>
                  </a:txBody>
                  <a:tcPr marL="70718" marR="70718" marT="35359" marB="35359" anchor="ctr">
                    <a:lnL>
                      <a:noFill/>
                    </a:lnL>
                    <a:lnR>
                      <a:noFill/>
                    </a:lnR>
                    <a:lnT>
                      <a:noFill/>
                    </a:lnT>
                    <a:lnB>
                      <a:noFill/>
                    </a:lnB>
                  </a:tcPr>
                </a:tc>
                <a:tc>
                  <a:txBody>
                    <a:bodyPr/>
                    <a:lstStyle/>
                    <a:p>
                      <a:r>
                        <a:rPr lang="en-US" sz="1400"/>
                        <a:t>Methamphetamine</a:t>
                      </a:r>
                    </a:p>
                  </a:txBody>
                  <a:tcPr marL="70718" marR="70718" marT="35359" marB="35359" anchor="ctr">
                    <a:lnL>
                      <a:noFill/>
                    </a:lnL>
                    <a:lnR>
                      <a:noFill/>
                    </a:lnR>
                    <a:lnT>
                      <a:noFill/>
                    </a:lnT>
                    <a:lnB>
                      <a:noFill/>
                    </a:lnB>
                  </a:tcPr>
                </a:tc>
                <a:tc>
                  <a:txBody>
                    <a:bodyPr/>
                    <a:lstStyle/>
                    <a:p>
                      <a:r>
                        <a:rPr lang="en-US" sz="1400"/>
                        <a:t>1-2 days</a:t>
                      </a:r>
                    </a:p>
                  </a:txBody>
                  <a:tcPr marL="70718" marR="70718" marT="35359" marB="35359" anchor="ctr">
                    <a:lnL>
                      <a:noFill/>
                    </a:lnL>
                    <a:lnR>
                      <a:noFill/>
                    </a:lnR>
                    <a:lnT>
                      <a:noFill/>
                    </a:lnT>
                    <a:lnB>
                      <a:noFill/>
                    </a:lnB>
                  </a:tcPr>
                </a:tc>
              </a:tr>
              <a:tr h="282873">
                <a:tc>
                  <a:txBody>
                    <a:bodyPr/>
                    <a:lstStyle/>
                    <a:p>
                      <a:r>
                        <a:rPr lang="en-US" sz="1400" b="1" dirty="0" smtClean="0"/>
                        <a:t>MTD</a:t>
                      </a:r>
                      <a:endParaRPr lang="en-US" sz="1400" b="1" dirty="0"/>
                    </a:p>
                  </a:txBody>
                  <a:tcPr marL="70718" marR="70718" marT="35359" marB="35359" anchor="ctr">
                    <a:lnL>
                      <a:noFill/>
                    </a:lnL>
                    <a:lnR>
                      <a:noFill/>
                    </a:lnR>
                    <a:lnT>
                      <a:noFill/>
                    </a:lnT>
                    <a:lnB>
                      <a:noFill/>
                    </a:lnB>
                  </a:tcPr>
                </a:tc>
                <a:tc>
                  <a:txBody>
                    <a:bodyPr/>
                    <a:lstStyle/>
                    <a:p>
                      <a:r>
                        <a:rPr lang="en-US" sz="1400" dirty="0" smtClean="0"/>
                        <a:t>Methadone</a:t>
                      </a:r>
                      <a:endParaRPr lang="en-US" sz="1400" dirty="0"/>
                    </a:p>
                  </a:txBody>
                  <a:tcPr marL="70718" marR="70718" marT="35359" marB="35359" anchor="ctr">
                    <a:lnL>
                      <a:noFill/>
                    </a:lnL>
                    <a:lnR>
                      <a:noFill/>
                    </a:lnR>
                    <a:lnT>
                      <a:noFill/>
                    </a:lnT>
                    <a:lnB>
                      <a:noFill/>
                    </a:lnB>
                  </a:tcPr>
                </a:tc>
                <a:tc>
                  <a:txBody>
                    <a:bodyPr/>
                    <a:lstStyle/>
                    <a:p>
                      <a:r>
                        <a:rPr lang="en-US" sz="1400" smtClean="0"/>
                        <a:t>1-3</a:t>
                      </a:r>
                      <a:r>
                        <a:rPr lang="en-US" sz="1400" baseline="0" smtClean="0"/>
                        <a:t> days</a:t>
                      </a:r>
                      <a:endParaRPr lang="en-US" sz="1400" dirty="0"/>
                    </a:p>
                  </a:txBody>
                  <a:tcPr marL="70718" marR="70718" marT="35359" marB="35359" anchor="ctr">
                    <a:lnL>
                      <a:noFill/>
                    </a:lnL>
                    <a:lnR>
                      <a:noFill/>
                    </a:lnR>
                    <a:lnT>
                      <a:noFill/>
                    </a:lnT>
                    <a:lnB>
                      <a:noFill/>
                    </a:lnB>
                  </a:tcPr>
                </a:tc>
              </a:tr>
              <a:tr h="282873">
                <a:tc>
                  <a:txBody>
                    <a:bodyPr/>
                    <a:lstStyle/>
                    <a:p>
                      <a:r>
                        <a:rPr lang="en-US" sz="1400" b="1" dirty="0"/>
                        <a:t>OPI</a:t>
                      </a:r>
                      <a:endParaRPr lang="en-US" sz="1400" dirty="0"/>
                    </a:p>
                  </a:txBody>
                  <a:tcPr marL="70718" marR="70718" marT="35359" marB="35359" anchor="ctr">
                    <a:lnL>
                      <a:noFill/>
                    </a:lnL>
                    <a:lnR>
                      <a:noFill/>
                    </a:lnR>
                    <a:lnT>
                      <a:noFill/>
                    </a:lnT>
                    <a:lnB>
                      <a:noFill/>
                    </a:lnB>
                  </a:tcPr>
                </a:tc>
                <a:tc>
                  <a:txBody>
                    <a:bodyPr/>
                    <a:lstStyle/>
                    <a:p>
                      <a:r>
                        <a:rPr lang="en-US" sz="1400"/>
                        <a:t>Opiates</a:t>
                      </a:r>
                    </a:p>
                  </a:txBody>
                  <a:tcPr marL="70718" marR="70718" marT="35359" marB="35359" anchor="ctr">
                    <a:lnL>
                      <a:noFill/>
                    </a:lnL>
                    <a:lnR>
                      <a:noFill/>
                    </a:lnR>
                    <a:lnT>
                      <a:noFill/>
                    </a:lnT>
                    <a:lnB>
                      <a:noFill/>
                    </a:lnB>
                  </a:tcPr>
                </a:tc>
                <a:tc>
                  <a:txBody>
                    <a:bodyPr/>
                    <a:lstStyle/>
                    <a:p>
                      <a:r>
                        <a:rPr lang="en-US" sz="1400" dirty="0"/>
                        <a:t>1-3 days</a:t>
                      </a:r>
                    </a:p>
                  </a:txBody>
                  <a:tcPr marL="70718" marR="70718" marT="35359" marB="35359" anchor="ctr">
                    <a:lnL>
                      <a:noFill/>
                    </a:lnL>
                    <a:lnR>
                      <a:noFill/>
                    </a:lnR>
                    <a:lnT>
                      <a:noFill/>
                    </a:lnT>
                    <a:lnB>
                      <a:noFill/>
                    </a:lnB>
                  </a:tcPr>
                </a:tc>
              </a:tr>
              <a:tr h="282873">
                <a:tc>
                  <a:txBody>
                    <a:bodyPr/>
                    <a:lstStyle/>
                    <a:p>
                      <a:r>
                        <a:rPr lang="en-US" sz="1400" b="1"/>
                        <a:t>OXY</a:t>
                      </a:r>
                      <a:endParaRPr lang="en-US" sz="1400"/>
                    </a:p>
                  </a:txBody>
                  <a:tcPr marL="70718" marR="70718" marT="35359" marB="35359" anchor="ctr">
                    <a:lnL>
                      <a:noFill/>
                    </a:lnL>
                    <a:lnR>
                      <a:noFill/>
                    </a:lnR>
                    <a:lnT>
                      <a:noFill/>
                    </a:lnT>
                    <a:lnB>
                      <a:noFill/>
                    </a:lnB>
                  </a:tcPr>
                </a:tc>
                <a:tc>
                  <a:txBody>
                    <a:bodyPr/>
                    <a:lstStyle/>
                    <a:p>
                      <a:r>
                        <a:rPr lang="en-US" sz="1400"/>
                        <a:t>Oxycodone</a:t>
                      </a:r>
                    </a:p>
                  </a:txBody>
                  <a:tcPr marL="70718" marR="70718" marT="35359" marB="35359" anchor="ctr">
                    <a:lnL>
                      <a:noFill/>
                    </a:lnL>
                    <a:lnR>
                      <a:noFill/>
                    </a:lnR>
                    <a:lnT>
                      <a:noFill/>
                    </a:lnT>
                    <a:lnB>
                      <a:noFill/>
                    </a:lnB>
                  </a:tcPr>
                </a:tc>
                <a:tc>
                  <a:txBody>
                    <a:bodyPr/>
                    <a:lstStyle/>
                    <a:p>
                      <a:r>
                        <a:rPr lang="en-US" sz="1400" dirty="0"/>
                        <a:t>1-3 days</a:t>
                      </a:r>
                    </a:p>
                  </a:txBody>
                  <a:tcPr marL="70718" marR="70718" marT="35359" marB="35359" anchor="ctr">
                    <a:lnL>
                      <a:noFill/>
                    </a:lnL>
                    <a:lnR>
                      <a:noFill/>
                    </a:lnR>
                    <a:lnT>
                      <a:noFill/>
                    </a:lnT>
                    <a:lnB>
                      <a:noFill/>
                    </a:lnB>
                  </a:tcPr>
                </a:tc>
              </a:tr>
              <a:tr h="919336">
                <a:tc>
                  <a:txBody>
                    <a:bodyPr/>
                    <a:lstStyle/>
                    <a:p>
                      <a:r>
                        <a:rPr lang="en-US" sz="1400" b="1" dirty="0"/>
                        <a:t>THC</a:t>
                      </a:r>
                      <a:endParaRPr lang="en-US" sz="1400" dirty="0"/>
                    </a:p>
                  </a:txBody>
                  <a:tcPr marL="70718" marR="70718" marT="35359" marB="35359" anchor="ctr">
                    <a:lnL>
                      <a:noFill/>
                    </a:lnL>
                    <a:lnR>
                      <a:noFill/>
                    </a:lnR>
                    <a:lnT>
                      <a:noFill/>
                    </a:lnT>
                    <a:lnB>
                      <a:noFill/>
                    </a:lnB>
                  </a:tcPr>
                </a:tc>
                <a:tc>
                  <a:txBody>
                    <a:bodyPr/>
                    <a:lstStyle/>
                    <a:p>
                      <a:r>
                        <a:rPr lang="en-US" sz="1400"/>
                        <a:t>Cannabinoids </a:t>
                      </a:r>
                    </a:p>
                  </a:txBody>
                  <a:tcPr marL="70718" marR="70718" marT="35359" marB="35359" anchor="ctr">
                    <a:lnL>
                      <a:noFill/>
                    </a:lnL>
                    <a:lnR>
                      <a:noFill/>
                    </a:lnR>
                    <a:lnT>
                      <a:noFill/>
                    </a:lnT>
                    <a:lnB>
                      <a:noFill/>
                    </a:lnB>
                  </a:tcPr>
                </a:tc>
                <a:tc>
                  <a:txBody>
                    <a:bodyPr/>
                    <a:lstStyle/>
                    <a:p>
                      <a:r>
                        <a:rPr lang="en-US" sz="1400" dirty="0"/>
                        <a:t>Infrequent Use: 2-5 days</a:t>
                      </a:r>
                      <a:br>
                        <a:rPr lang="en-US" sz="1400" dirty="0"/>
                      </a:br>
                      <a:r>
                        <a:rPr lang="en-US" sz="1400" dirty="0"/>
                        <a:t>Moderate Use: 10-15 days</a:t>
                      </a:r>
                      <a:br>
                        <a:rPr lang="en-US" sz="1400" dirty="0"/>
                      </a:br>
                      <a:r>
                        <a:rPr lang="en-US" sz="1400" dirty="0"/>
                        <a:t>Chronic/Heavy Use: 1 month</a:t>
                      </a:r>
                    </a:p>
                  </a:txBody>
                  <a:tcPr marL="70718" marR="70718" marT="35359" marB="35359" anchor="ctr">
                    <a:lnL>
                      <a:noFill/>
                    </a:lnL>
                    <a:lnR>
                      <a:noFill/>
                    </a:lnR>
                    <a:lnT>
                      <a:noFill/>
                    </a:lnT>
                    <a:lnB>
                      <a:noFill/>
                    </a:lnB>
                  </a:tcPr>
                </a:tc>
              </a:tr>
            </a:tbl>
          </a:graphicData>
        </a:graphic>
      </p:graphicFrame>
      <p:sp>
        <p:nvSpPr>
          <p:cNvPr id="3" name="Rectangle 1"/>
          <p:cNvSpPr>
            <a:spLocks noChangeArrowheads="1"/>
          </p:cNvSpPr>
          <p:nvPr/>
        </p:nvSpPr>
        <p:spPr bwMode="auto">
          <a:xfrm>
            <a:off x="609601" y="785147"/>
            <a:ext cx="6858000" cy="623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220" tIns="19044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Arial" pitchFamily="34" charset="0"/>
                <a:cs typeface="Arial" pitchFamily="34" charset="0"/>
              </a:rPr>
              <a:t>                                                                              Drug Detection Periods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4735301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52400"/>
            <a:ext cx="4572000" cy="6524863"/>
          </a:xfrm>
          <a:prstGeom prst="rect">
            <a:avLst/>
          </a:prstGeom>
        </p:spPr>
        <p:txBody>
          <a:bodyPr>
            <a:spAutoFit/>
          </a:bodyPr>
          <a:lstStyle/>
          <a:p>
            <a:r>
              <a:rPr lang="en-US" sz="1600" dirty="0" smtClean="0"/>
              <a:t>You have now completed the tutorial. You may go back over any or all of the material by simply clicking the desired slides on the left. There is no limit to how long or how often you go through this training.</a:t>
            </a:r>
          </a:p>
          <a:p>
            <a:endParaRPr lang="en-US" sz="1600" dirty="0" smtClean="0"/>
          </a:p>
          <a:p>
            <a:endParaRPr lang="en-US" sz="1600" dirty="0" smtClean="0"/>
          </a:p>
          <a:p>
            <a:r>
              <a:rPr lang="en-US" sz="1600" dirty="0" smtClean="0"/>
              <a:t>American Bio </a:t>
            </a:r>
            <a:r>
              <a:rPr lang="en-US" sz="1600" dirty="0" err="1" smtClean="0"/>
              <a:t>Medica</a:t>
            </a:r>
            <a:r>
              <a:rPr lang="en-US" sz="1600" dirty="0" smtClean="0"/>
              <a:t> offers a personalized certificate of completion which you can download and print out once you have passed our Certification Test.  Click the link listed below or enter into your web browser. </a:t>
            </a:r>
          </a:p>
          <a:p>
            <a:endParaRPr lang="en-US" sz="1600" dirty="0" smtClean="0"/>
          </a:p>
          <a:p>
            <a:r>
              <a:rPr lang="en-US" sz="1600" dirty="0">
                <a:hlinkClick r:id="rId2"/>
              </a:rPr>
              <a:t>http://</a:t>
            </a:r>
            <a:r>
              <a:rPr lang="en-US" sz="1600" dirty="0" smtClean="0">
                <a:hlinkClick r:id="rId2"/>
              </a:rPr>
              <a:t>abmc.com/training/index.html</a:t>
            </a:r>
            <a:endParaRPr lang="en-US" sz="1600" dirty="0" smtClean="0"/>
          </a:p>
          <a:p>
            <a:endParaRPr lang="en-US" sz="1600" dirty="0" smtClean="0"/>
          </a:p>
          <a:p>
            <a:r>
              <a:rPr lang="en-US" sz="1600" dirty="0" smtClean="0"/>
              <a:t>Click the Register Here button, fill out the pertinent information.  Proceed to login and complete exam for RDS </a:t>
            </a:r>
            <a:r>
              <a:rPr lang="en-US" sz="1600" dirty="0" err="1" smtClean="0"/>
              <a:t>InCup</a:t>
            </a:r>
            <a:r>
              <a:rPr lang="en-US" sz="1600" dirty="0" smtClean="0"/>
              <a:t>.  Email a copy of your certificate to:</a:t>
            </a:r>
          </a:p>
          <a:p>
            <a:endParaRPr lang="en-US" sz="1600" dirty="0"/>
          </a:p>
          <a:p>
            <a:r>
              <a:rPr lang="en-US" sz="1600" dirty="0" smtClean="0">
                <a:hlinkClick r:id="rId3"/>
              </a:rPr>
              <a:t>Lisa.Lee10@va.gov</a:t>
            </a:r>
            <a:endParaRPr lang="en-US" sz="1600" dirty="0" smtClean="0"/>
          </a:p>
          <a:p>
            <a:endParaRPr lang="en-US" sz="1600" dirty="0" smtClean="0"/>
          </a:p>
          <a:p>
            <a:r>
              <a:rPr lang="en-US" sz="1600" dirty="0" smtClean="0"/>
              <a:t>The Certification Test consists of 13 questions. Once you take the test your score will automatically be calculated. If you receive a score of 100% you will be able to access and print out your personalized 'Certificate of Training'. </a:t>
            </a:r>
          </a:p>
          <a:p>
            <a:endParaRPr lang="en-US" sz="1600" dirty="0" smtClean="0"/>
          </a:p>
          <a:p>
            <a:r>
              <a:rPr lang="en-US" sz="1600" dirty="0" smtClean="0"/>
              <a:t>You may now proceed to the Certification Test</a:t>
            </a:r>
            <a:r>
              <a:rPr lang="en-US" dirty="0" smtClean="0"/>
              <a:t>.</a:t>
            </a:r>
            <a:endParaRPr lang="en-US" dirty="0"/>
          </a:p>
        </p:txBody>
      </p:sp>
    </p:spTree>
    <p:extLst>
      <p:ext uri="{BB962C8B-B14F-4D97-AF65-F5344CB8AC3E}">
        <p14:creationId xmlns:p14="http://schemas.microsoft.com/office/powerpoint/2010/main" val="36676758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TotalTime>
  <Words>841</Words>
  <Application>Microsoft Office PowerPoint</Application>
  <PresentationFormat>On-screen Show (4:3)</PresentationFormat>
  <Paragraphs>151</Paragraphs>
  <Slides>23</Slides>
  <Notes>2</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Veteran Affairs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Department of Veterans Affairs</dc:creator>
  <cp:lastModifiedBy>Department of Veterans Affairs</cp:lastModifiedBy>
  <cp:revision>34</cp:revision>
  <dcterms:created xsi:type="dcterms:W3CDTF">2016-03-09T16:55:32Z</dcterms:created>
  <dcterms:modified xsi:type="dcterms:W3CDTF">2016-09-28T18:46:11Z</dcterms:modified>
</cp:coreProperties>
</file>