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80288" autoAdjust="0"/>
  </p:normalViewPr>
  <p:slideViewPr>
    <p:cSldViewPr>
      <p:cViewPr>
        <p:scale>
          <a:sx n="84" d="100"/>
          <a:sy n="84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EA0B5-D448-4F12-BDEC-4B5CFC20562F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32ACF-292B-4631-B2AD-CA5DD14A6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8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714E-9B5D-4CE4-BA73-9BD6B81C59D1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A7D8-707A-4BBD-892E-47B12A7C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9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714E-9B5D-4CE4-BA73-9BD6B81C59D1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A7D8-707A-4BBD-892E-47B12A7C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9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714E-9B5D-4CE4-BA73-9BD6B81C59D1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A7D8-707A-4BBD-892E-47B12A7C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1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714E-9B5D-4CE4-BA73-9BD6B81C59D1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A7D8-707A-4BBD-892E-47B12A7C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714E-9B5D-4CE4-BA73-9BD6B81C59D1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A7D8-707A-4BBD-892E-47B12A7C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63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714E-9B5D-4CE4-BA73-9BD6B81C59D1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A7D8-707A-4BBD-892E-47B12A7C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1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714E-9B5D-4CE4-BA73-9BD6B81C59D1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A7D8-707A-4BBD-892E-47B12A7C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4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714E-9B5D-4CE4-BA73-9BD6B81C59D1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A7D8-707A-4BBD-892E-47B12A7C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2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714E-9B5D-4CE4-BA73-9BD6B81C59D1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A7D8-707A-4BBD-892E-47B12A7C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40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714E-9B5D-4CE4-BA73-9BD6B81C59D1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A7D8-707A-4BBD-892E-47B12A7C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23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714E-9B5D-4CE4-BA73-9BD6B81C59D1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0A7D8-707A-4BBD-892E-47B12A7C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1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F714E-9B5D-4CE4-BA73-9BD6B81C59D1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0A7D8-707A-4BBD-892E-47B12A7C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5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0" y="1443843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RDS® </a:t>
            </a:r>
            <a:r>
              <a:rPr lang="en-US" b="1" dirty="0" err="1" smtClean="0"/>
              <a:t>InCup</a:t>
            </a:r>
            <a:r>
              <a:rPr lang="en-US" b="1" dirty="0" smtClean="0"/>
              <a:t>® Tutorial</a:t>
            </a:r>
          </a:p>
          <a:p>
            <a:r>
              <a:rPr lang="en-US" dirty="0" smtClean="0"/>
              <a:t>This Training Program is intended to provide a means for a drug test administrator to develop an understanding of the </a:t>
            </a:r>
            <a:r>
              <a:rPr lang="en-US" dirty="0" err="1" smtClean="0"/>
              <a:t>InCup</a:t>
            </a:r>
            <a:r>
              <a:rPr lang="en-US" dirty="0" smtClean="0"/>
              <a:t> product and to receive our online manufacturer's certification. </a:t>
            </a:r>
          </a:p>
          <a:p>
            <a:r>
              <a:rPr lang="en-US" dirty="0" smtClean="0"/>
              <a:t>What follows is a self-paced presentation. </a:t>
            </a:r>
          </a:p>
          <a:p>
            <a:r>
              <a:rPr lang="en-US" dirty="0" smtClean="0"/>
              <a:t>To move to the next page simply click on the right arrow at the bottom of the page. To return to the previous page simply click on the left arrow.</a:t>
            </a:r>
          </a:p>
          <a:p>
            <a:r>
              <a:rPr lang="en-US" dirty="0" smtClean="0"/>
              <a:t>Once you finish this training program you may test your knowledge with our Certification Test. If you pass the test you may print out a personalized Certificate of Training.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03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24514"/>
              </p:ext>
            </p:extLst>
          </p:nvPr>
        </p:nvGraphicFramePr>
        <p:xfrm>
          <a:off x="1686052" y="914400"/>
          <a:ext cx="6119007" cy="4220491"/>
        </p:xfrm>
        <a:graphic>
          <a:graphicData uri="http://schemas.openxmlformats.org/drawingml/2006/table">
            <a:tbl>
              <a:tblPr/>
              <a:tblGrid>
                <a:gridCol w="2039669"/>
                <a:gridCol w="2039669"/>
                <a:gridCol w="2039669"/>
              </a:tblGrid>
              <a:tr h="1057843">
                <a:tc gridSpan="2">
                  <a:txBody>
                    <a:bodyPr/>
                    <a:lstStyle/>
                    <a:p>
                      <a:r>
                        <a:rPr lang="en-US" sz="1500" dirty="0"/>
                        <a:t>Drug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Cutoff</a:t>
                      </a:r>
                      <a:br>
                        <a:rPr lang="en-US" sz="1500" dirty="0"/>
                      </a:br>
                      <a:r>
                        <a:rPr lang="en-US" sz="1500" dirty="0"/>
                        <a:t>Concentration*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224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AMP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Amphetamines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1,000 ng/ml 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872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BUP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Buprenorphine</a:t>
                      </a:r>
                      <a:endParaRPr lang="en-US" sz="1500" dirty="0"/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12.5 ng/ml</a:t>
                      </a:r>
                      <a:endParaRPr lang="en-US" sz="1500" dirty="0"/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872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BZO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Benzodiazepine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300 ng/ml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872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COC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Cocaine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150 ng/ml or 300 ng/ml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224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MTD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Methadone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300 ng/ml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872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METH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Methamphetamine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1,000 ng/ml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872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OPI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Opiates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300 ng/ml or 2,000 ng/ml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224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OXY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Oxycodone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100 ng/ml 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224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THC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Cannabinoids 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50 ng/ml</a:t>
                      </a:r>
                    </a:p>
                  </a:txBody>
                  <a:tcPr marL="76711" marR="76711" marT="38356" marB="383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38201" y="205543"/>
            <a:ext cx="6934201" cy="62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20" tIns="19044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/>
              <a:t>RDS </a:t>
            </a:r>
            <a:r>
              <a:rPr lang="en-US" sz="1400" b="1" dirty="0" err="1" smtClean="0"/>
              <a:t>InCup</a:t>
            </a:r>
            <a:r>
              <a:rPr lang="en-US" sz="1400" dirty="0" smtClean="0"/>
              <a:t> is a multi-drug, urine based point of collection test that incorporates collection and testing of up to 12 drugs in less than 5 minutes.</a:t>
            </a:r>
            <a:r>
              <a:rPr kumimoji="0" lang="en-US" altLang="en-US" sz="13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rebuchet MS" pitchFamily="34" charset="0"/>
                <a:cs typeface="Arial" pitchFamily="34" charset="0"/>
              </a:rPr>
              <a:t> </a:t>
            </a:r>
            <a:r>
              <a:rPr kumimoji="0" lang="en-US" altLang="en-US" sz="1300" b="1" i="1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Trebuchet MS" pitchFamily="34" charset="0"/>
                <a:cs typeface="Arial" pitchFamily="34" charset="0"/>
              </a:rPr>
              <a:t>ttHH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192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474346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Features 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Up to 12 tests per device </a:t>
            </a:r>
          </a:p>
          <a:p>
            <a:pPr>
              <a:buFont typeface="Arial"/>
              <a:buChar char="•"/>
            </a:pPr>
            <a:r>
              <a:rPr lang="en-US" dirty="0" smtClean="0"/>
              <a:t>25 Cups per case </a:t>
            </a:r>
          </a:p>
          <a:p>
            <a:pPr>
              <a:buFont typeface="Arial"/>
              <a:buChar char="•"/>
            </a:pPr>
            <a:r>
              <a:rPr lang="en-US" dirty="0" smtClean="0"/>
              <a:t>Each cup individually packaged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Moisture and temperature sensitive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Must be used 8 hours after foil pouch is opened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Store product at room temperature (59° to 86°F) </a:t>
            </a:r>
          </a:p>
          <a:p>
            <a:pPr>
              <a:buFont typeface="Arial"/>
              <a:buChar char="•"/>
            </a:pPr>
            <a:r>
              <a:rPr lang="en-US" dirty="0" smtClean="0"/>
              <a:t>Each case and cup is labeled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Product Number (Panel)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LOT Number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Expiration Date</a:t>
            </a:r>
          </a:p>
          <a:p>
            <a:pPr>
              <a:buFont typeface="Arial"/>
              <a:buChar char="•"/>
            </a:pPr>
            <a:r>
              <a:rPr lang="en-US" dirty="0" smtClean="0"/>
              <a:t>Customized panels available </a:t>
            </a:r>
          </a:p>
          <a:p>
            <a:pPr>
              <a:buFont typeface="Arial"/>
              <a:buChar char="•"/>
            </a:pPr>
            <a:r>
              <a:rPr lang="en-US" dirty="0" smtClean="0"/>
              <a:t>Temperature strip: validates specimen </a:t>
            </a:r>
          </a:p>
          <a:p>
            <a:pPr>
              <a:buFont typeface="Arial"/>
              <a:buChar char="•"/>
            </a:pPr>
            <a:r>
              <a:rPr lang="en-US" dirty="0" smtClean="0"/>
              <a:t>Clear cup: visual integrity check </a:t>
            </a:r>
          </a:p>
          <a:p>
            <a:pPr>
              <a:buFont typeface="Arial"/>
              <a:buChar char="•"/>
            </a:pPr>
            <a:r>
              <a:rPr lang="en-US" dirty="0" smtClean="0"/>
              <a:t>Closed specimen cup - NO EXPOSURE </a:t>
            </a:r>
          </a:p>
          <a:p>
            <a:pPr>
              <a:buFont typeface="Arial"/>
              <a:buChar char="•"/>
            </a:pPr>
            <a:r>
              <a:rPr lang="en-US" dirty="0" smtClean="0"/>
              <a:t>No dipping, tipping, aligning lids, EASY! </a:t>
            </a:r>
          </a:p>
          <a:p>
            <a:pPr>
              <a:buFont typeface="Arial"/>
              <a:buChar char="•"/>
            </a:pPr>
            <a:r>
              <a:rPr lang="en-US" dirty="0" smtClean="0"/>
              <a:t>Simple: Collect, verify temp, read results </a:t>
            </a:r>
          </a:p>
          <a:p>
            <a:pPr>
              <a:buFont typeface="Arial"/>
              <a:buChar char="•"/>
            </a:pPr>
            <a:r>
              <a:rPr lang="en-US" dirty="0" smtClean="0"/>
              <a:t>No timing: read when control lines form </a:t>
            </a:r>
          </a:p>
          <a:p>
            <a:pPr>
              <a:buFont typeface="Arial"/>
              <a:buChar char="•"/>
            </a:pPr>
            <a:r>
              <a:rPr lang="en-US" dirty="0" smtClean="0"/>
              <a:t>Read results up to 60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360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685801"/>
            <a:ext cx="3733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InCup</a:t>
            </a:r>
            <a:r>
              <a:rPr lang="en-US" b="1" dirty="0" smtClean="0"/>
              <a:t> device should be stored at </a:t>
            </a:r>
            <a:br>
              <a:rPr lang="en-US" b="1" dirty="0" smtClean="0"/>
            </a:br>
            <a:r>
              <a:rPr lang="en-US" b="1" dirty="0" smtClean="0"/>
              <a:t>room temperature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(59° to 86°F or 15° to 30°C)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Verify Expiration Date Is Valid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C00000"/>
                </a:solidFill>
                <a:effectLst/>
              </a:rPr>
              <a:t>Do not use beyond expiration date</a:t>
            </a:r>
            <a:endParaRPr lang="en-US" dirty="0"/>
          </a:p>
        </p:txBody>
      </p:sp>
      <p:pic>
        <p:nvPicPr>
          <p:cNvPr id="3074" name="Picture 2" descr="C:\Users\VHADUBLeeL\Desktop\Incup-Pouch-cr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1" y="1843088"/>
            <a:ext cx="1714500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026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09601"/>
            <a:ext cx="3581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US" b="1" dirty="0" smtClean="0"/>
              <a:t>Verify identity of donor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b="1" dirty="0" smtClean="0"/>
              <a:t>Ensure restroom is secure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b="1" dirty="0" smtClean="0"/>
              <a:t>Instruct donor to fill cup above minimum fill line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>
                <a:solidFill>
                  <a:srgbClr val="008000"/>
                </a:solidFill>
                <a:effectLst/>
              </a:rPr>
              <a:t>Green dot</a:t>
            </a:r>
            <a:r>
              <a:rPr lang="en-US" dirty="0" smtClean="0"/>
              <a:t> = </a:t>
            </a:r>
            <a:r>
              <a:rPr lang="en-US" b="1" dirty="0" smtClean="0"/>
              <a:t>temperature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Read within 4 minutes</a:t>
            </a:r>
          </a:p>
          <a:p>
            <a:r>
              <a:rPr lang="en-US" b="1" dirty="0" smtClean="0"/>
              <a:t>Acceptable Specimen: 90-100F / 32-38C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visual check for specimen integrity may also be performed</a:t>
            </a:r>
            <a:endParaRPr lang="en-US" dirty="0"/>
          </a:p>
        </p:txBody>
      </p:sp>
      <p:pic>
        <p:nvPicPr>
          <p:cNvPr id="4098" name="Picture 2" descr="http://abmc.com/training/tutorials/incup/Training_Images/spectemp_incu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792164"/>
            <a:ext cx="2057400" cy="1714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191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562600" y="152401"/>
            <a:ext cx="3429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results may be interpreted once the control lines have formed and the background is clear. </a:t>
            </a:r>
          </a:p>
          <a:p>
            <a:endParaRPr lang="en-US" dirty="0" smtClean="0"/>
          </a:p>
          <a:p>
            <a:r>
              <a:rPr lang="en-US" dirty="0" smtClean="0"/>
              <a:t>Results are stable for 60 minutes.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Control line (top line) = test valid </a:t>
            </a:r>
          </a:p>
          <a:p>
            <a:endParaRPr lang="en-US" dirty="0" smtClean="0"/>
          </a:p>
          <a:p>
            <a:r>
              <a:rPr lang="en-US" dirty="0" smtClean="0"/>
              <a:t>No control line = test invalid (repeat) </a:t>
            </a:r>
          </a:p>
          <a:p>
            <a:endParaRPr lang="en-US" dirty="0" smtClean="0"/>
          </a:p>
          <a:p>
            <a:r>
              <a:rPr lang="en-US" dirty="0" smtClean="0"/>
              <a:t>Test line= test negative </a:t>
            </a:r>
          </a:p>
          <a:p>
            <a:endParaRPr lang="en-US" dirty="0" smtClean="0"/>
          </a:p>
          <a:p>
            <a:r>
              <a:rPr lang="en-US" dirty="0" smtClean="0"/>
              <a:t>No test line = test positive</a:t>
            </a:r>
            <a:endParaRPr lang="en-US" dirty="0"/>
          </a:p>
        </p:txBody>
      </p:sp>
      <p:pic>
        <p:nvPicPr>
          <p:cNvPr id="6147" name="Picture 3" descr="C:\Users\VHADUBLeeL\Desktop\IncupTHC_posi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2888673" cy="3177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09600" y="4953000"/>
            <a:ext cx="64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Line intensities may vary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142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abmc.com/training/tutorials/incup/Training_Images/interpretation_incu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04409"/>
            <a:ext cx="5715000" cy="470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532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660645"/>
              </p:ext>
            </p:extLst>
          </p:nvPr>
        </p:nvGraphicFramePr>
        <p:xfrm>
          <a:off x="1389682" y="1589955"/>
          <a:ext cx="6364635" cy="3694220"/>
        </p:xfrm>
        <a:graphic>
          <a:graphicData uri="http://schemas.openxmlformats.org/drawingml/2006/table">
            <a:tbl>
              <a:tblPr/>
              <a:tblGrid>
                <a:gridCol w="2121545"/>
                <a:gridCol w="2121545"/>
                <a:gridCol w="2121545"/>
              </a:tblGrid>
              <a:tr h="495027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Drug</a:t>
                      </a:r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Approximate</a:t>
                      </a:r>
                      <a:br>
                        <a:rPr lang="en-US" sz="1400"/>
                      </a:br>
                      <a:r>
                        <a:rPr lang="en-US" sz="1400"/>
                        <a:t>Detection Times</a:t>
                      </a:r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r>
                        <a:rPr lang="en-US" sz="1400" b="1"/>
                        <a:t>AMP</a:t>
                      </a:r>
                      <a:endParaRPr lang="en-US" sz="1400"/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Amphetamines</a:t>
                      </a:r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2-4 days</a:t>
                      </a:r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BUP</a:t>
                      </a:r>
                      <a:endParaRPr lang="en-US" sz="1400" b="1" dirty="0"/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Buprenorphine</a:t>
                      </a:r>
                      <a:endParaRPr lang="en-US" sz="1400" dirty="0"/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1-3 days</a:t>
                      </a:r>
                      <a:endParaRPr lang="en-US" sz="1400" dirty="0"/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r>
                        <a:rPr lang="en-US" sz="1400" b="1" dirty="0"/>
                        <a:t>BZO</a:t>
                      </a:r>
                      <a:endParaRPr lang="en-US" sz="1400" dirty="0"/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Benzodiazepine</a:t>
                      </a:r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Up to 2 weeks</a:t>
                      </a:r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r>
                        <a:rPr lang="en-US" sz="1400" b="1"/>
                        <a:t>COC</a:t>
                      </a:r>
                      <a:endParaRPr lang="en-US" sz="1400"/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Cocaine</a:t>
                      </a:r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1-3 days</a:t>
                      </a:r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r>
                        <a:rPr lang="en-US" sz="1400" b="1" dirty="0"/>
                        <a:t>METH</a:t>
                      </a:r>
                      <a:endParaRPr lang="en-US" sz="1400" dirty="0"/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Methamphetamine</a:t>
                      </a:r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1-2 days</a:t>
                      </a:r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MTD</a:t>
                      </a:r>
                      <a:endParaRPr lang="en-US" sz="1400" b="1" dirty="0"/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Methadone</a:t>
                      </a:r>
                      <a:endParaRPr lang="en-US" sz="1400" dirty="0"/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1-3</a:t>
                      </a:r>
                      <a:r>
                        <a:rPr lang="en-US" sz="1400" baseline="0" smtClean="0"/>
                        <a:t> days</a:t>
                      </a:r>
                      <a:endParaRPr lang="en-US" sz="1400" dirty="0"/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r>
                        <a:rPr lang="en-US" sz="1400" b="1" dirty="0"/>
                        <a:t>OPI</a:t>
                      </a:r>
                      <a:endParaRPr lang="en-US" sz="1400" dirty="0"/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Opiates</a:t>
                      </a:r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1-3 days</a:t>
                      </a:r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r>
                        <a:rPr lang="en-US" sz="1400" b="1"/>
                        <a:t>OXY</a:t>
                      </a:r>
                      <a:endParaRPr lang="en-US" sz="1400"/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Oxycodone</a:t>
                      </a:r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1-3 days</a:t>
                      </a:r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19336">
                <a:tc>
                  <a:txBody>
                    <a:bodyPr/>
                    <a:lstStyle/>
                    <a:p>
                      <a:r>
                        <a:rPr lang="en-US" sz="1400" b="1" dirty="0"/>
                        <a:t>THC</a:t>
                      </a:r>
                      <a:endParaRPr lang="en-US" sz="1400" dirty="0"/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Cannabinoids </a:t>
                      </a:r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Infrequent Use: 2-5 days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Moderate Use: 10-15 days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Chronic/Heavy Use: 1 month</a:t>
                      </a:r>
                    </a:p>
                  </a:txBody>
                  <a:tcPr marL="70718" marR="70718" marT="35359" marB="353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9601" y="785147"/>
            <a:ext cx="6858000" cy="62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20" tIns="19044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                                                                  Drug Detection Periods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530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401</Words>
  <Application>Microsoft Office PowerPoint</Application>
  <PresentationFormat>On-screen Show (4:3)</PresentationFormat>
  <Paragraphs>105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Department of Veterans Affairs</dc:creator>
  <cp:lastModifiedBy>Department of Veterans Affairs</cp:lastModifiedBy>
  <cp:revision>35</cp:revision>
  <dcterms:created xsi:type="dcterms:W3CDTF">2016-03-09T16:55:32Z</dcterms:created>
  <dcterms:modified xsi:type="dcterms:W3CDTF">2016-11-30T18:01:47Z</dcterms:modified>
</cp:coreProperties>
</file>