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13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00" r:id="rId42"/>
    <p:sldId id="301" r:id="rId43"/>
    <p:sldId id="303" r:id="rId44"/>
    <p:sldId id="304" r:id="rId45"/>
    <p:sldId id="314" r:id="rId46"/>
    <p:sldId id="305" r:id="rId47"/>
    <p:sldId id="306" r:id="rId48"/>
    <p:sldId id="307" r:id="rId49"/>
    <p:sldId id="308" r:id="rId50"/>
    <p:sldId id="309" r:id="rId51"/>
    <p:sldId id="310" r:id="rId52"/>
    <p:sldId id="31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3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15F5-F19C-47DD-A4DC-56F4BBDF89BC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4642F-3722-46CD-AEE9-8A47CD1A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00F8C-5C26-4082-AA22-5DF435B3A83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4D645-16E8-45DE-AD71-58197C60BAA8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2533-88A3-40D7-ADA5-87788E2B51F0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9B4B8-4DB7-42A3-AE38-C4E5FEAF447E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4FD24-711C-4E99-AB61-004150B9EB37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6CA2E-2BBD-48FE-AA6B-61867096591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882B4-550A-4A3C-AA63-E8839529C9F5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F9674-A5CF-49E9-A516-C442C5FB8C46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01113-994A-47D6-B685-F95C0E2EBE6E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94EC-DDC7-4C89-BCCE-588DB4441BD6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FC9EA-11D5-4CA1-B883-A9344D48C8F3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429B8-4105-495E-90FF-2332759FCDF7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49429-74D2-4033-A27F-285B8F2970DB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C06D3-A5CC-4E4A-900F-C1846D66CF28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A3F0A-B1FE-47D3-9EE8-B6B01E665647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651466-724D-487A-837A-CB061033D9B2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25547-3AB9-433F-9C7A-7201D48477D7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E3A6E-1129-4811-8D60-15C254595721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CA843-ACC2-47E3-B6D8-250D0A8EC260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0F51F-8D20-46EC-902D-FDE1DAD0F35D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717C9-B1E0-480E-BE4D-2C417BE641DE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73256-C800-4BFE-8245-91D13EBB9659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C4ED4-2EA2-4773-9B66-5CAF8C9CA13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EF888-8244-4F19-9462-D932F885A1CD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BF722-F43B-4CE4-A8F3-D1CB387AA494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AE5C0-0FBA-4190-B1C8-F7B9E7889881}" type="slidenum">
              <a:rPr lang="en-US" altLang="en-US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E067F-BC3D-4523-8921-C5ACB636E47C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CA2C2-BEC8-4413-A95C-93A294F6952E}" type="slidenum">
              <a:rPr lang="en-US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BF0A77-5BD4-4A28-BB5D-6D967E99E79C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8CB7-AF2E-4547-9A2C-74DED1B451CD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5A60D-AA48-4149-8DC3-6753DE5FA713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1E1F6-88C8-494F-88FB-2BF9BBCACBD3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A180C-36DA-4BE3-9BA2-F96076E6478D}" type="slidenum">
              <a:rPr lang="en-US" altLang="en-US"/>
              <a:pPr/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F2C81-5FC1-40D6-9A45-3E6D81BC49C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65069-C17D-4B7B-9A88-876DDF326A0C}" type="slidenum">
              <a:rPr lang="en-US" altLang="en-US"/>
              <a:pPr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F5DC8-DC6D-4EEB-AAF4-379FBB422ABB}" type="slidenum">
              <a:rPr lang="en-US" altLang="en-US"/>
              <a:pPr/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E2FFC-92F0-409B-8548-79CAA6C7E89C}" type="slidenum">
              <a:rPr lang="en-US" altLang="en-US"/>
              <a:pPr/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9CBBD4-B6D5-4DD9-AEF4-85BA6F8FBEF2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4E0CC-14C7-4FEE-B473-EF81C92FBE4E}" type="slidenum">
              <a:rPr lang="en-US" altLang="en-US"/>
              <a:pPr/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7B593-3235-4E8C-A660-7EE97FD35350}" type="slidenum">
              <a:rPr lang="en-US" altLang="en-US"/>
              <a:pPr/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3891A-D5DC-49D2-8B5B-DCD7445AF24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FCA41-6A83-4390-A67C-BE6DE49FE298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43B88-5C66-4775-A457-E92D18FC5940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72A16-B440-4701-8201-B9D8467B2CF1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0DDCD-885D-46CD-9ED8-6116F7F91761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801B-91D4-4F1B-855A-901813DFE36D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4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4D67-5A7B-48E6-A0DA-3CA2CDD5345D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7AA6-854A-40BA-9935-B15AC96D71FB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A76C35E8-4B6B-49FE-807C-A562F2D6C80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0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0D36-7797-40A4-9F58-BB7B8510290C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9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23B-ADAD-405C-8661-05B652A7591E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2B24-9CF6-44F5-B474-BC6632CFDAD4}" type="datetime1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86126-61A7-47A3-9810-C19E56E1BA64}" type="datetime1">
              <a:rPr lang="en-US" smtClean="0"/>
              <a:t>7/12/2018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7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19A2-48A3-451C-AD0D-005CD96FED6F}" type="datetime1">
              <a:rPr lang="en-US" smtClean="0"/>
              <a:t>7/12/2018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E366-4506-4B41-8249-B1DE0DEC1C72}" type="datetime1">
              <a:rPr lang="en-US" smtClean="0"/>
              <a:t>7/12/2018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10603-845F-4A60-A3B6-657B9544A099}" type="datetime1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5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A70-FFDB-4FBA-86B5-C8AAD053D37B}" type="datetime1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3886-D00B-4FB7-8C3C-8AEE84A68A98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emf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CVVAMC </a:t>
            </a:r>
            <a:r>
              <a:rPr lang="en-US" dirty="0" err="1"/>
              <a:t>iSTAT</a:t>
            </a:r>
            <a:r>
              <a:rPr lang="en-US" dirty="0"/>
              <a:t> User Training for Chem8+ (BUN &amp; Creatinine)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By Lisa Lee, Ancillary Testing Coordinator ext. </a:t>
            </a:r>
            <a:r>
              <a:rPr lang="en-US"/>
              <a:t>2124 Lisa.Lee10@va.gov</a:t>
            </a:r>
          </a:p>
          <a:p>
            <a:r>
              <a:rPr lang="en-US"/>
              <a:t>Ext</a:t>
            </a:r>
            <a:r>
              <a:rPr lang="en-US" dirty="0"/>
              <a:t>. 2124  Abbott Diagnostics Help Line 1-877-529-7185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0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Arrow Keys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Arrow keys</a:t>
            </a:r>
          </a:p>
          <a:p>
            <a:r>
              <a:rPr lang="en-US" altLang="en-US" sz="2000"/>
              <a:t>Right Arrow key is for navigating pages within a test result</a:t>
            </a:r>
          </a:p>
          <a:p>
            <a:r>
              <a:rPr lang="en-US" altLang="en-US" sz="2000"/>
              <a:t>Left Arrow key is a backspace to clear keypad entries</a:t>
            </a:r>
          </a:p>
        </p:txBody>
      </p:sp>
      <p:pic>
        <p:nvPicPr>
          <p:cNvPr id="105476" name="Picture 4" descr="01_02_10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r="31915"/>
          <a:stretch>
            <a:fillRect/>
          </a:stretch>
        </p:blipFill>
        <p:spPr bwMode="auto">
          <a:xfrm>
            <a:off x="4267200" y="1828800"/>
            <a:ext cx="1239838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01_02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r="31621"/>
          <a:stretch>
            <a:fillRect/>
          </a:stretch>
        </p:blipFill>
        <p:spPr bwMode="auto">
          <a:xfrm>
            <a:off x="5486400" y="1781175"/>
            <a:ext cx="12160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01_02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r="33325"/>
          <a:stretch>
            <a:fillRect/>
          </a:stretch>
        </p:blipFill>
        <p:spPr bwMode="auto">
          <a:xfrm>
            <a:off x="6705600" y="1798638"/>
            <a:ext cx="1143000" cy="33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01_02_10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32568"/>
          <a:stretch>
            <a:fillRect/>
          </a:stretch>
        </p:blipFill>
        <p:spPr bwMode="auto">
          <a:xfrm>
            <a:off x="7772400" y="1790700"/>
            <a:ext cx="127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Oval 8"/>
          <p:cNvSpPr>
            <a:spLocks noChangeArrowheads="1"/>
          </p:cNvSpPr>
          <p:nvPr/>
        </p:nvSpPr>
        <p:spPr bwMode="auto">
          <a:xfrm>
            <a:off x="5029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Oval 9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64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MENU Key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Menu key</a:t>
            </a:r>
          </a:p>
          <a:p>
            <a:r>
              <a:rPr lang="en-US" altLang="en-US" sz="2000"/>
              <a:t>Toggles between the Administration and Test menus</a:t>
            </a:r>
          </a:p>
          <a:p>
            <a:r>
              <a:rPr lang="en-US" altLang="en-US" sz="2000"/>
              <a:t>Escape key</a:t>
            </a:r>
          </a:p>
        </p:txBody>
      </p:sp>
      <p:pic>
        <p:nvPicPr>
          <p:cNvPr id="111620" name="Picture 4" descr="01_02_13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1847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01_02_070_3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447800"/>
            <a:ext cx="2495550" cy="37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3" name="Oval 7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rgbClr val="FFFF99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638800" y="1981200"/>
            <a:ext cx="3810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7467600" y="2590800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6553200" y="2590800"/>
            <a:ext cx="609600" cy="357188"/>
          </a:xfrm>
          <a:prstGeom prst="rightArrow">
            <a:avLst>
              <a:gd name="adj1" fmla="val 50000"/>
              <a:gd name="adj2" fmla="val 42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040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Test Menu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/>
              <a:t>Test Menu</a:t>
            </a:r>
          </a:p>
          <a:p>
            <a:r>
              <a:rPr lang="en-US" altLang="en-US" sz="2000"/>
              <a:t>First menu to appear</a:t>
            </a:r>
            <a:endParaRPr lang="en-US" altLang="en-US" sz="2000" b="1" i="1"/>
          </a:p>
          <a:p>
            <a:pPr>
              <a:buFontTx/>
              <a:buNone/>
            </a:pPr>
            <a:endParaRPr lang="en-US" altLang="en-US" sz="2000" b="1" i="1"/>
          </a:p>
          <a:p>
            <a:pPr>
              <a:buFontTx/>
              <a:buNone/>
            </a:pPr>
            <a:r>
              <a:rPr lang="en-US" altLang="en-US" sz="2000" b="1" i="1"/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/>
              <a:t>This menu is used for patient tests only!</a:t>
            </a:r>
          </a:p>
          <a:p>
            <a:pPr>
              <a:buFontTx/>
              <a:buNone/>
            </a:pP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Cartridge Test Menu options</a:t>
            </a:r>
          </a:p>
          <a:p>
            <a:r>
              <a:rPr lang="en-US" altLang="en-US" sz="2000"/>
              <a:t>1 = Last Result</a:t>
            </a:r>
          </a:p>
          <a:p>
            <a:r>
              <a:rPr lang="en-US" altLang="en-US" sz="2000"/>
              <a:t>2 = i-STAT Cartridge (for a patient test)</a:t>
            </a: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05600" y="26670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458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Administration Menu: Analyzer Status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Administration Menu</a:t>
            </a:r>
          </a:p>
          <a:p>
            <a:r>
              <a:rPr lang="en-US" altLang="en-US" sz="2000"/>
              <a:t>Analyzer Status</a:t>
            </a:r>
          </a:p>
          <a:p>
            <a:pPr>
              <a:buFontTx/>
              <a:buNone/>
            </a:pPr>
            <a:r>
              <a:rPr lang="en-US" altLang="en-US"/>
              <a:t>Analyzer Status screen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1 for Analyzer Status</a:t>
            </a:r>
          </a:p>
          <a:p>
            <a:pPr>
              <a:buFontTx/>
              <a:buNone/>
            </a:pPr>
            <a:r>
              <a:rPr lang="en-US" altLang="en-US"/>
              <a:t>Information includes:</a:t>
            </a:r>
          </a:p>
          <a:p>
            <a:r>
              <a:rPr lang="en-US" altLang="en-US" sz="2000"/>
              <a:t>Total records</a:t>
            </a:r>
          </a:p>
          <a:p>
            <a:r>
              <a:rPr lang="en-US" altLang="en-US" sz="2000"/>
              <a:t>Unsent records</a:t>
            </a:r>
          </a:p>
          <a:p>
            <a:pPr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119812" name="Picture 4" descr="01_02_17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01_02_17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7086600" y="3581400"/>
            <a:ext cx="1066800" cy="457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105400" y="2971800"/>
            <a:ext cx="838200" cy="76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206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Administration Menu: Data Review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Data Review 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2 for Data Review</a:t>
            </a:r>
          </a:p>
          <a:p>
            <a:r>
              <a:rPr lang="en-US" altLang="en-US" sz="2000"/>
              <a:t>7 options for grouping or filtering stored data</a:t>
            </a:r>
          </a:p>
          <a:p>
            <a:r>
              <a:rPr lang="en-US" altLang="en-US" sz="2000"/>
              <a:t>View or print any stored record</a:t>
            </a:r>
          </a:p>
        </p:txBody>
      </p:sp>
      <p:pic>
        <p:nvPicPr>
          <p:cNvPr id="121860" name="Picture 4" descr="01_02_180_1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76400"/>
            <a:ext cx="2514600" cy="3811588"/>
          </a:xfrm>
        </p:spPr>
      </p:pic>
      <p:pic>
        <p:nvPicPr>
          <p:cNvPr id="121861" name="Picture 5" descr="01_02_18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5105400" y="3070225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315200" y="2819400"/>
            <a:ext cx="685800" cy="6858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331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Cleaning the Handheld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280988" indent="-280988">
              <a:lnSpc>
                <a:spcPct val="90000"/>
              </a:lnSpc>
              <a:buFontTx/>
              <a:buNone/>
            </a:pPr>
            <a:r>
              <a:rPr lang="en-US" altLang="en-US" dirty="0"/>
              <a:t>Cleaning the handheld</a:t>
            </a:r>
          </a:p>
          <a:p>
            <a:pPr marL="280988" indent="-280988">
              <a:lnSpc>
                <a:spcPct val="90000"/>
              </a:lnSpc>
              <a:buFontTx/>
              <a:buAutoNum type="arabicPeriod"/>
            </a:pPr>
            <a:r>
              <a:rPr lang="en-US" altLang="en-US" sz="2000" dirty="0"/>
              <a:t>Clean the display screen with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Mild, nonabrasive cleaner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Detergent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Soap and water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Alcohol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10% bleach solution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>
                <a:solidFill>
                  <a:srgbClr val="FF0000"/>
                </a:solidFill>
              </a:rPr>
              <a:t>PDI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  <a:r>
              <a:rPr lang="en-US" altLang="en-US" sz="1800" dirty="0">
                <a:solidFill>
                  <a:srgbClr val="FF0000"/>
                </a:solidFill>
              </a:rPr>
              <a:t> Super Sani-Cloth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Rinse using gauze pad moistened with water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Allow to dry</a:t>
            </a:r>
          </a:p>
          <a:p>
            <a:pPr marL="280988" indent="-280988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125956" name="Picture 4" descr="01_02_20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143000"/>
            <a:ext cx="2778125" cy="2740025"/>
          </a:xfrm>
        </p:spPr>
      </p:pic>
      <p:pic>
        <p:nvPicPr>
          <p:cNvPr id="125957" name="Picture 5" descr="01_02_2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558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648200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/>
              <a:t>Collect blood sample in a lithium heparin (light green top) tube. Sample stable for 30 minutes post collection.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Insert cartridge; results will appear: within 10 minutes for Troponin; within 2 minutes for </a:t>
            </a:r>
            <a:r>
              <a:rPr lang="en-US" altLang="en-US" dirty="0" err="1"/>
              <a:t>Chem</a:t>
            </a:r>
            <a:r>
              <a:rPr lang="en-US" altLang="en-US" dirty="0"/>
              <a:t> 8+ and G3+ cartridges.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694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i-STAT Cartridges</a:t>
            </a:r>
          </a:p>
          <a:p>
            <a:r>
              <a:rPr lang="en-US" altLang="en-US" sz="2000"/>
              <a:t>Self-contained lab analyzers</a:t>
            </a:r>
          </a:p>
          <a:p>
            <a:r>
              <a:rPr lang="en-US" altLang="en-US" sz="2000"/>
              <a:t>Analysis, sample manipulation, and waste are confined within the cartridge</a:t>
            </a:r>
          </a:p>
          <a:p>
            <a:pPr>
              <a:buFontTx/>
              <a:buNone/>
            </a:pPr>
            <a:r>
              <a:rPr lang="en-US" altLang="en-US"/>
              <a:t>Refrigerated storage</a:t>
            </a:r>
          </a:p>
          <a:p>
            <a:r>
              <a:rPr lang="en-US" altLang="en-US" sz="2000"/>
              <a:t>May be used until the expiration date</a:t>
            </a:r>
          </a:p>
          <a:p>
            <a:r>
              <a:rPr lang="en-US" altLang="en-US" sz="2000"/>
              <a:t>Refrigerated storage range is 2°C - 8°C</a:t>
            </a:r>
          </a:p>
          <a:p>
            <a:endParaRPr lang="en-US" altLang="en-US" sz="2000"/>
          </a:p>
        </p:txBody>
      </p:sp>
      <p:pic>
        <p:nvPicPr>
          <p:cNvPr id="139268" name="Picture 4" descr="01_03_04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914400"/>
            <a:ext cx="2898775" cy="2859088"/>
          </a:xfrm>
        </p:spPr>
      </p:pic>
      <p:grpSp>
        <p:nvGrpSpPr>
          <p:cNvPr id="139269" name="Group 5"/>
          <p:cNvGrpSpPr>
            <a:grpSpLocks/>
          </p:cNvGrpSpPr>
          <p:nvPr/>
        </p:nvGrpSpPr>
        <p:grpSpPr bwMode="auto">
          <a:xfrm>
            <a:off x="5486400" y="3602038"/>
            <a:ext cx="2670175" cy="2570162"/>
            <a:chOff x="4320" y="672"/>
            <a:chExt cx="1106" cy="1091"/>
          </a:xfrm>
        </p:grpSpPr>
        <p:pic>
          <p:nvPicPr>
            <p:cNvPr id="139270" name="Picture 6" descr="01_03_040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67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1" name="Picture 7" descr="01_03_040_2_zo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8"/>
            <a:stretch>
              <a:fillRect/>
            </a:stretch>
          </p:blipFill>
          <p:spPr bwMode="auto">
            <a:xfrm>
              <a:off x="4320" y="960"/>
              <a:ext cx="1106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510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5478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Room temperature storage</a:t>
            </a:r>
            <a:r>
              <a:rPr lang="en-US" altLang="en-US" sz="1800" dirty="0"/>
              <a:t> </a:t>
            </a:r>
          </a:p>
          <a:p>
            <a:r>
              <a:rPr lang="en-US" altLang="en-US" sz="2000" dirty="0"/>
              <a:t>14d = 14 days (</a:t>
            </a:r>
            <a:r>
              <a:rPr lang="en-US" altLang="en-US" sz="2000"/>
              <a:t>Chem8+ for BUN and CRE and Troponin-I)</a:t>
            </a:r>
            <a:endParaRPr lang="en-US" altLang="en-US" sz="2000" dirty="0"/>
          </a:p>
          <a:p>
            <a:r>
              <a:rPr lang="en-US" altLang="en-US" sz="2000" dirty="0"/>
              <a:t>2m = 2 months (G3+ Blood Gas)</a:t>
            </a:r>
          </a:p>
          <a:p>
            <a:r>
              <a:rPr lang="en-US" altLang="en-US" sz="2000" dirty="0"/>
              <a:t>Check the cartridge box for the stability date range on your particular cartridges</a:t>
            </a:r>
          </a:p>
          <a:p>
            <a:r>
              <a:rPr lang="en-US" altLang="en-US" sz="2000" dirty="0"/>
              <a:t>Room temperature storage range is 18°C - 30°C</a:t>
            </a:r>
          </a:p>
          <a:p>
            <a:endParaRPr lang="en-US" altLang="en-US" sz="2000" dirty="0"/>
          </a:p>
        </p:txBody>
      </p:sp>
      <p:grpSp>
        <p:nvGrpSpPr>
          <p:cNvPr id="547847" name="Group 7"/>
          <p:cNvGrpSpPr>
            <a:grpSpLocks/>
          </p:cNvGrpSpPr>
          <p:nvPr/>
        </p:nvGrpSpPr>
        <p:grpSpPr bwMode="auto">
          <a:xfrm>
            <a:off x="5181600" y="3810000"/>
            <a:ext cx="3048000" cy="2438400"/>
            <a:chOff x="3408" y="2688"/>
            <a:chExt cx="1490" cy="1187"/>
          </a:xfrm>
        </p:grpSpPr>
        <p:pic>
          <p:nvPicPr>
            <p:cNvPr id="547848" name="Picture 8" descr="01_03_040_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8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7849" name="Picture 9" descr="01_03_040_5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78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7850" name="Picture 10" descr="01_03_04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6208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51" name="Picture 11" descr="01_03_04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4684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5619750" y="29368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3" name="Rectangle 13"/>
          <p:cNvSpPr>
            <a:spLocks noChangeArrowheads="1"/>
          </p:cNvSpPr>
          <p:nvPr/>
        </p:nvSpPr>
        <p:spPr bwMode="auto">
          <a:xfrm>
            <a:off x="7677150" y="27844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95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Cartridges MUST be brought to room temperature before use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5 minutes for a single cartridge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b="1" i="1"/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sz="2000" b="1" i="1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i="1"/>
              <a:t>Do NOT manipulate the cartridge in any way to bring it to room temperature more quickly.</a:t>
            </a:r>
            <a:endParaRPr lang="en-US" altLang="en-US" sz="2000"/>
          </a:p>
        </p:txBody>
      </p:sp>
      <p:pic>
        <p:nvPicPr>
          <p:cNvPr id="141316" name="Picture 4" descr="01_03_04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2362200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01_03_045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5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0001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54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Components of the i-STAT System 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467600" cy="1600200"/>
          </a:xfrm>
        </p:spPr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Primary 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52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Cartridge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420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4586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Downloader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848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Printer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7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54989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After removing cartridge(s) from refrigeration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They CANNOT be put back into the refrigerator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 room temperature expiration date </a:t>
            </a:r>
            <a:r>
              <a:rPr lang="en-US" altLang="en-US" sz="2000" dirty="0">
                <a:solidFill>
                  <a:srgbClr val="FF0000"/>
                </a:solidFill>
              </a:rPr>
              <a:t>must be written on the box or individual cartridge pouch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If the box is marked, cartridges must remain in the box until used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Cartridge disposal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Follow your hospital’s disposal guidelines for products used with blood 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549895" name="Picture 7" descr="01_03_045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066800"/>
            <a:ext cx="2635250" cy="2600325"/>
          </a:xfrm>
          <a:ln/>
        </p:spPr>
      </p:pic>
      <p:pic>
        <p:nvPicPr>
          <p:cNvPr id="549896" name="Picture 8" descr="01_03_045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897" name="Rectangle 9"/>
          <p:cNvSpPr>
            <a:spLocks noChangeArrowheads="1"/>
          </p:cNvSpPr>
          <p:nvPr/>
        </p:nvSpPr>
        <p:spPr bwMode="auto">
          <a:xfrm>
            <a:off x="6248400" y="2509838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8" name="Rectangle 10"/>
          <p:cNvSpPr>
            <a:spLocks noChangeArrowheads="1"/>
          </p:cNvSpPr>
          <p:nvPr/>
        </p:nvSpPr>
        <p:spPr bwMode="auto">
          <a:xfrm>
            <a:off x="6248400" y="25146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9" name="Line 11"/>
          <p:cNvSpPr>
            <a:spLocks noChangeShapeType="1"/>
          </p:cNvSpPr>
          <p:nvPr/>
        </p:nvSpPr>
        <p:spPr bwMode="auto">
          <a:xfrm>
            <a:off x="6477000" y="2819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0" name="Line 12"/>
          <p:cNvSpPr>
            <a:spLocks noChangeShapeType="1"/>
          </p:cNvSpPr>
          <p:nvPr/>
        </p:nvSpPr>
        <p:spPr bwMode="auto">
          <a:xfrm>
            <a:off x="5257800" y="3124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1" name="Rectangle 13"/>
          <p:cNvSpPr>
            <a:spLocks noChangeArrowheads="1"/>
          </p:cNvSpPr>
          <p:nvPr/>
        </p:nvSpPr>
        <p:spPr bwMode="auto">
          <a:xfrm>
            <a:off x="6324600" y="5257800"/>
            <a:ext cx="6858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3" name="Line 15"/>
          <p:cNvSpPr>
            <a:spLocks noChangeShapeType="1"/>
          </p:cNvSpPr>
          <p:nvPr/>
        </p:nvSpPr>
        <p:spPr bwMode="auto">
          <a:xfrm flipV="1">
            <a:off x="6477000" y="3352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4" name="Rectangle 16"/>
          <p:cNvSpPr>
            <a:spLocks noChangeArrowheads="1"/>
          </p:cNvSpPr>
          <p:nvPr/>
        </p:nvSpPr>
        <p:spPr bwMode="auto">
          <a:xfrm>
            <a:off x="6324600" y="5257800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5" name="Text Box 17"/>
          <p:cNvSpPr txBox="1">
            <a:spLocks noChangeArrowheads="1"/>
          </p:cNvSpPr>
          <p:nvPr/>
        </p:nvSpPr>
        <p:spPr bwMode="auto">
          <a:xfrm>
            <a:off x="4267200" y="32607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0000"/>
                </a:solidFill>
              </a:rPr>
              <a:t>Put room temperature expiration date here</a:t>
            </a:r>
          </a:p>
        </p:txBody>
      </p:sp>
      <p:sp>
        <p:nvSpPr>
          <p:cNvPr id="549906" name="Line 18"/>
          <p:cNvSpPr>
            <a:spLocks noChangeShapeType="1"/>
          </p:cNvSpPr>
          <p:nvPr/>
        </p:nvSpPr>
        <p:spPr bwMode="auto">
          <a:xfrm>
            <a:off x="5257800" y="3124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872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Pouch labeling</a:t>
            </a:r>
          </a:p>
          <a:p>
            <a:r>
              <a:rPr lang="en-US" altLang="en-US" sz="2000"/>
              <a:t>Panel name</a:t>
            </a:r>
          </a:p>
          <a:p>
            <a:r>
              <a:rPr lang="en-US" altLang="en-US" sz="2000"/>
              <a:t>Analyte(s)  </a:t>
            </a:r>
          </a:p>
          <a:p>
            <a:r>
              <a:rPr lang="en-US" altLang="en-US" sz="2000"/>
              <a:t>Lot number</a:t>
            </a:r>
          </a:p>
          <a:p>
            <a:r>
              <a:rPr lang="en-US" altLang="en-US" sz="2000"/>
              <a:t>Cartridge barcode</a:t>
            </a:r>
          </a:p>
          <a:p>
            <a:r>
              <a:rPr lang="en-US" altLang="en-US" sz="2000"/>
              <a:t>Refrigerated expiration date</a:t>
            </a:r>
          </a:p>
          <a:p>
            <a:r>
              <a:rPr lang="en-US" altLang="en-US" sz="2000"/>
              <a:t>Room temperature storage expiration date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6002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100"/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Cartridge barcode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938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191000" cy="2743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Handling cartridges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Carefully tear open the cartridge pouch where indicated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cartridge by the sides or the bottom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Do not touch the sensors or apply pressure to the center of the cartridge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157700" name="Picture 4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1" name="Picture 5" descr="01_03_050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01_03_05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05213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3" name="Picture 7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050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4" name="Picture 8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5" name="Picture 9" descr="avoid_quality_che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6" name="Picture 10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81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457200" y="4419600"/>
            <a:ext cx="411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7663" indent="-347663">
              <a:defRPr>
                <a:solidFill>
                  <a:schemeClr val="tx1"/>
                </a:solidFill>
                <a:latin typeface="Arial" charset="0"/>
              </a:defRPr>
            </a:lvl1pPr>
            <a:lvl2pPr marL="4619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000066"/>
                </a:solidFill>
              </a:rPr>
              <a:t>Prior to testing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The handheld will perform quality checks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Failure of a quality check will result in a Quality Check Code </a:t>
            </a:r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041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Components 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1371600"/>
            <a:ext cx="9063037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987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Collection Techniques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3733800" cy="3657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i-STAT System may be used with: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Venous samples </a:t>
            </a:r>
            <a:r>
              <a:rPr lang="en-US" altLang="en-US" sz="2000" b="1" u="sng" dirty="0"/>
              <a:t>ONLY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Use Lithium Heparin (mint green top tube </a:t>
            </a:r>
            <a:r>
              <a:rPr lang="en-US" altLang="en-US" sz="2000" b="1" u="sng" dirty="0"/>
              <a:t>ONLY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Tube must be </a:t>
            </a:r>
            <a:r>
              <a:rPr lang="en-US" altLang="en-US" sz="2000" b="1" u="sng" dirty="0"/>
              <a:t>AT LEAST </a:t>
            </a:r>
            <a:r>
              <a:rPr lang="en-US" altLang="en-US" sz="2000" dirty="0"/>
              <a:t>half full</a:t>
            </a:r>
          </a:p>
          <a:p>
            <a:pPr>
              <a:lnSpc>
                <a:spcPct val="90000"/>
              </a:lnSpc>
            </a:pPr>
            <a:r>
              <a:rPr lang="en-US" altLang="en-US" sz="2000" b="1" u="sng" dirty="0"/>
              <a:t>Mix tube well; NO CLOTS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Test immediately; sample stability 30 minutes.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/>
              <a:t>Important 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your hospital’s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481870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231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886200" cy="2133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Ensure a quality sample is obtained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Avoid drawing from an arm with an 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IV solutions dilute sample 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sz="1800" dirty="0"/>
          </a:p>
          <a:p>
            <a:pPr lvl="2">
              <a:lnSpc>
                <a:spcPct val="90000"/>
              </a:lnSpc>
            </a:pPr>
            <a:endParaRPr lang="en-US" altLang="en-US" sz="1400" dirty="0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457200" y="3276600"/>
            <a:ext cx="3886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0066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Indwelling line</a:t>
            </a:r>
          </a:p>
          <a:p>
            <a:pPr lvl="1"/>
            <a:r>
              <a:rPr lang="en-US" altLang="en-US" sz="2000" dirty="0"/>
              <a:t>Draw sufficient waste</a:t>
            </a:r>
            <a:r>
              <a:rPr lang="en-US" altLang="en-US" sz="1600" dirty="0"/>
              <a:t> </a:t>
            </a:r>
          </a:p>
          <a:p>
            <a:r>
              <a:rPr lang="en-US" altLang="en-US" sz="2400" dirty="0"/>
              <a:t>Tourniquet</a:t>
            </a:r>
          </a:p>
          <a:p>
            <a:pPr lvl="1"/>
            <a:r>
              <a:rPr lang="en-US" altLang="en-US" sz="2000" dirty="0"/>
              <a:t>If applied for more than 1 minute, release and reapply after 2 to 3 minutes to avoid hemolysis</a:t>
            </a:r>
          </a:p>
          <a:p>
            <a:pPr lvl="2">
              <a:buFontTx/>
              <a:buNone/>
            </a:pPr>
            <a:endParaRPr lang="en-US" altLang="en-US" sz="2000" dirty="0"/>
          </a:p>
          <a:p>
            <a:pPr lvl="2"/>
            <a:endParaRPr lang="en-US" altLang="en-US" dirty="0"/>
          </a:p>
        </p:txBody>
      </p:sp>
      <p:pic>
        <p:nvPicPr>
          <p:cNvPr id="163845" name="Picture 5" descr="01_03_12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066800"/>
            <a:ext cx="1908175" cy="1882775"/>
          </a:xfrm>
        </p:spPr>
      </p:pic>
      <p:pic>
        <p:nvPicPr>
          <p:cNvPr id="163846" name="Picture 6" descr="01_03_12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19812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01_03_12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495800"/>
            <a:ext cx="18319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703263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4" name="Picture 14" descr="OnlyOneMinu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334000"/>
            <a:ext cx="555625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37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(cont.)</a:t>
            </a:r>
          </a:p>
        </p:txBody>
      </p:sp>
      <p:sp>
        <p:nvSpPr>
          <p:cNvPr id="5550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/>
              <a:t>Avoid extra muscular activity:</a:t>
            </a:r>
          </a:p>
          <a:p>
            <a:pPr lvl="1"/>
            <a:r>
              <a:rPr lang="en-US" altLang="en-US"/>
              <a:t>Clenching and unclenching fist </a:t>
            </a:r>
          </a:p>
          <a:p>
            <a:r>
              <a:rPr lang="en-US" altLang="en-US"/>
              <a:t>Avoid Hemolysis:</a:t>
            </a:r>
          </a:p>
          <a:p>
            <a:pPr lvl="1"/>
            <a:r>
              <a:rPr lang="en-US" altLang="en-US"/>
              <a:t>Allow residual alcohol to dry</a:t>
            </a:r>
          </a:p>
          <a:p>
            <a:pPr lvl="1"/>
            <a:r>
              <a:rPr lang="en-US" altLang="en-US"/>
              <a:t>Discard sample from traumatic draw </a:t>
            </a:r>
          </a:p>
          <a:p>
            <a:pPr lvl="2">
              <a:buFontTx/>
              <a:buNone/>
            </a:pPr>
            <a:endParaRPr lang="en-US" altLang="en-US"/>
          </a:p>
          <a:p>
            <a:endParaRPr lang="en-US" altLang="en-US" sz="2000"/>
          </a:p>
        </p:txBody>
      </p:sp>
      <p:grpSp>
        <p:nvGrpSpPr>
          <p:cNvPr id="555015" name="Group 7"/>
          <p:cNvGrpSpPr>
            <a:grpSpLocks/>
          </p:cNvGrpSpPr>
          <p:nvPr/>
        </p:nvGrpSpPr>
        <p:grpSpPr bwMode="auto">
          <a:xfrm>
            <a:off x="4953000" y="1219200"/>
            <a:ext cx="3352800" cy="2667000"/>
            <a:chOff x="4320" y="1824"/>
            <a:chExt cx="1250" cy="1379"/>
          </a:xfrm>
        </p:grpSpPr>
        <p:pic>
          <p:nvPicPr>
            <p:cNvPr id="555016" name="Picture 8" descr="01_03_120_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11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5017" name="Picture 9" descr="01_03_120_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82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5018" name="Picture 10" descr="01_03_12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51460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019" name="Text Box 11"/>
          <p:cNvSpPr txBox="1">
            <a:spLocks noChangeArrowheads="1"/>
          </p:cNvSpPr>
          <p:nvPr/>
        </p:nvSpPr>
        <p:spPr bwMode="auto">
          <a:xfrm>
            <a:off x="5943600" y="4267200"/>
            <a:ext cx="1371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b="1"/>
              <a:t>Allow to dry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121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That May Affect Results 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3434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i="1" dirty="0"/>
              <a:t>Avoid factors that may affect the sample prior to analysis.</a:t>
            </a:r>
          </a:p>
          <a:p>
            <a:pPr>
              <a:buFontTx/>
              <a:buNone/>
            </a:pPr>
            <a:r>
              <a:rPr lang="en-US" altLang="en-US" sz="2000" b="1" i="1" dirty="0"/>
              <a:t>Always correlate results with the status of the patient.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References:</a:t>
            </a:r>
          </a:p>
          <a:p>
            <a:r>
              <a:rPr lang="en-US" altLang="en-US" sz="2000" dirty="0"/>
              <a:t>Cartridge and Test Information Sheets (CTI Sheets) </a:t>
            </a:r>
          </a:p>
          <a:p>
            <a:pPr lvl="1"/>
            <a:r>
              <a:rPr lang="en-US" altLang="en-US" sz="1800" dirty="0"/>
              <a:t>i‑STAT 1 System Manual</a:t>
            </a:r>
          </a:p>
          <a:p>
            <a:pPr lvl="1"/>
            <a:r>
              <a:rPr lang="en-US" altLang="en-US" sz="1800" dirty="0">
                <a:hlinkClick r:id="rId3"/>
              </a:rPr>
              <a:t>www.abbottpointofcare.com</a:t>
            </a:r>
            <a:endParaRPr lang="en-US" altLang="en-US" sz="1800" dirty="0"/>
          </a:p>
          <a:p>
            <a:endParaRPr lang="en-US" altLang="en-US" sz="20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4520" b="2824"/>
          <a:stretch>
            <a:fillRect/>
          </a:stretch>
        </p:blipFill>
        <p:spPr bwMode="auto">
          <a:xfrm>
            <a:off x="4724400" y="1905000"/>
            <a:ext cx="41814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39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12182-404A-4BCB-9B7A-1B7E43AB9BC5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For </a:t>
            </a:r>
            <a:r>
              <a:rPr lang="en-US" altLang="en-US" i="1"/>
              <a:t>in vitro</a:t>
            </a:r>
            <a:r>
              <a:rPr lang="en-US" altLang="en-US"/>
              <a:t> diagnostic use.</a:t>
            </a:r>
          </a:p>
          <a:p>
            <a:r>
              <a:rPr lang="en-US" altLang="en-US"/>
              <a:t>i-STAT Learning System Power Point Chapter 3 726366-00A Rev Date 11-MAR-2011</a:t>
            </a: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Factors That May Affect Creatinine Results 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Avoid affecting creatinine results:</a:t>
            </a:r>
          </a:p>
          <a:p>
            <a:r>
              <a:rPr lang="en-US" altLang="en-US" sz="2000"/>
              <a:t>Use another testing method if the patient has been administered hydroxyurea (Droxia</a:t>
            </a:r>
            <a:r>
              <a:rPr lang="en-US" altLang="en-US" sz="2000" baseline="30000"/>
              <a:t>®</a:t>
            </a:r>
            <a:r>
              <a:rPr lang="en-US" altLang="en-US" sz="2000"/>
              <a:t>, Hydrea</a:t>
            </a:r>
            <a:r>
              <a:rPr lang="en-US" altLang="en-US" sz="2000" baseline="30000"/>
              <a:t>®</a:t>
            </a:r>
            <a:r>
              <a:rPr lang="en-US" altLang="en-US" sz="2000"/>
              <a:t>)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pic>
        <p:nvPicPr>
          <p:cNvPr id="178181" name="Picture 5" descr="01_03_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14478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1981200"/>
            <a:ext cx="10779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4" name="Picture 8" descr="mix_and_t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76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Turning the Handheld On and Selecting Patient Test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Turn on the handheld</a:t>
            </a:r>
          </a:p>
          <a:p>
            <a:r>
              <a:rPr lang="en-US" altLang="en-US" sz="2000" dirty="0"/>
              <a:t>Press the Power key</a:t>
            </a:r>
          </a:p>
          <a:p>
            <a:r>
              <a:rPr lang="en-US" altLang="en-US" sz="2000" dirty="0"/>
              <a:t>Test Menu will be displayed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Patient Test option</a:t>
            </a:r>
          </a:p>
          <a:p>
            <a:r>
              <a:rPr lang="en-US" altLang="en-US" sz="2000" dirty="0"/>
              <a:t>Option 2- i-STAT Cartridge</a:t>
            </a:r>
          </a:p>
          <a:p>
            <a:r>
              <a:rPr lang="en-US" altLang="en-US" sz="2000" dirty="0"/>
              <a:t>Press 2 on the keypad</a:t>
            </a:r>
          </a:p>
          <a:p>
            <a:endParaRPr lang="en-US" altLang="en-US" sz="2000" dirty="0"/>
          </a:p>
        </p:txBody>
      </p:sp>
      <p:pic>
        <p:nvPicPr>
          <p:cNvPr id="209924" name="Picture 4" descr="01_04_030_3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206750"/>
            <a:ext cx="1855787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 descr="01_04_03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 descr="01_04_030_2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7" name="Picture 7" descr="01_04_030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/>
          <a:stretch>
            <a:fillRect/>
          </a:stretch>
        </p:blipFill>
        <p:spPr bwMode="auto">
          <a:xfrm>
            <a:off x="5562600" y="1143000"/>
            <a:ext cx="18224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629400" y="2743200"/>
            <a:ext cx="304800" cy="304800"/>
          </a:xfrm>
          <a:prstGeom prst="ellipse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848600" y="4267200"/>
            <a:ext cx="914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91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External Components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Top</a:t>
            </a:r>
          </a:p>
          <a:p>
            <a:r>
              <a:rPr lang="en-US" altLang="en-US" sz="2000"/>
              <a:t>Battery compartment</a:t>
            </a:r>
          </a:p>
          <a:p>
            <a:r>
              <a:rPr lang="en-US" altLang="en-US" sz="2000"/>
              <a:t>Infrared eye</a:t>
            </a:r>
          </a:p>
          <a:p>
            <a:r>
              <a:rPr lang="en-US" altLang="en-US" sz="2000"/>
              <a:t>Barcode scanner 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cxnSp>
        <p:nvCxnSpPr>
          <p:cNvPr id="84996" name="AutoShape 4"/>
          <p:cNvCxnSpPr>
            <a:cxnSpLocks noChangeShapeType="1"/>
            <a:stCxn id="84995" idx="2"/>
            <a:endCxn id="84995" idx="2"/>
          </p:cNvCxnSpPr>
          <p:nvPr/>
        </p:nvCxnSpPr>
        <p:spPr bwMode="auto">
          <a:xfrm>
            <a:off x="2476500" y="59436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997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3733800"/>
            <a:ext cx="885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296025" y="3733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566025" y="41148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7566025" y="49530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4114800" y="3336925"/>
            <a:ext cx="129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848600" y="3840163"/>
            <a:ext cx="129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Infrared eye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543800" y="46482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06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via Barcode Scan 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4724400" cy="3916363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altLang="en-US" dirty="0"/>
              <a:t>Scan Operator ID</a:t>
            </a:r>
          </a:p>
          <a:p>
            <a:r>
              <a:rPr lang="en-US" altLang="en-US" sz="2000" dirty="0"/>
              <a:t>Hold the handheld 3 to 12 inches away from the barcode</a:t>
            </a:r>
          </a:p>
          <a:p>
            <a:r>
              <a:rPr lang="en-US" altLang="en-US" sz="2000" dirty="0"/>
              <a:t>Press and hold down the SCAN key</a:t>
            </a:r>
          </a:p>
          <a:p>
            <a:r>
              <a:rPr lang="en-US" altLang="en-US" sz="2000" dirty="0"/>
              <a:t>Laser beam must cover the entire length of the barcode</a:t>
            </a:r>
          </a:p>
          <a:p>
            <a:r>
              <a:rPr lang="en-US" altLang="en-US" sz="2000" dirty="0"/>
              <a:t>Wait for the beep or for laser beam to disappear</a:t>
            </a:r>
          </a:p>
          <a:p>
            <a:r>
              <a:rPr lang="en-US" altLang="en-US" sz="2000" dirty="0"/>
              <a:t>Release the SCAN key</a:t>
            </a:r>
          </a:p>
          <a:p>
            <a:r>
              <a:rPr lang="en-US" altLang="en-US" sz="2000" dirty="0"/>
              <a:t>Repeat if prompted</a:t>
            </a:r>
          </a:p>
          <a:p>
            <a:r>
              <a:rPr lang="en-US" altLang="en-US" sz="2000" dirty="0"/>
              <a:t>Note: Your user ID for the </a:t>
            </a:r>
            <a:r>
              <a:rPr lang="en-US" altLang="en-US" sz="2000" dirty="0" err="1"/>
              <a:t>iSTAT</a:t>
            </a:r>
            <a:r>
              <a:rPr lang="en-US" altLang="en-US" sz="2000" dirty="0"/>
              <a:t> is your SS#</a:t>
            </a:r>
          </a:p>
          <a:p>
            <a:endParaRPr lang="en-US" altLang="en-US" sz="2000" dirty="0"/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061618"/>
            <a:ext cx="241935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2" name="Picture 4" descr="01_04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2771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86" name="Line 18"/>
          <p:cNvSpPr>
            <a:spLocks noChangeShapeType="1"/>
          </p:cNvSpPr>
          <p:nvPr/>
        </p:nvSpPr>
        <p:spPr bwMode="auto">
          <a:xfrm flipV="1">
            <a:off x="73914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0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"/>
          <a:stretch>
            <a:fillRect/>
          </a:stretch>
        </p:blipFill>
        <p:spPr bwMode="auto">
          <a:xfrm>
            <a:off x="4267200" y="1371600"/>
            <a:ext cx="45450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Manually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Operator ID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Number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4026" name="AutoShape 10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7" name="AutoShape 11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53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1_04_06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017588"/>
            <a:ext cx="3990975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Patient ID via Barcode Scan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Scan Patient ID</a:t>
            </a:r>
          </a:p>
          <a:p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Repeat if prompted </a:t>
            </a:r>
          </a:p>
        </p:txBody>
      </p:sp>
      <p:pic>
        <p:nvPicPr>
          <p:cNvPr id="216069" name="Picture 5" descr="01_04_06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130425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0" name="Picture 6" descr="01_04_060_3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19462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78" name="Group 14"/>
          <p:cNvGrpSpPr>
            <a:grpSpLocks/>
          </p:cNvGrpSpPr>
          <p:nvPr/>
        </p:nvGrpSpPr>
        <p:grpSpPr bwMode="auto">
          <a:xfrm>
            <a:off x="5486400" y="2255838"/>
            <a:ext cx="1143000" cy="487362"/>
            <a:chOff x="3456" y="1517"/>
            <a:chExt cx="720" cy="307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auto">
            <a:xfrm>
              <a:off x="3840" y="1632"/>
              <a:ext cx="3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auto">
            <a:xfrm flipV="1">
              <a:off x="3840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4" name="Line 10"/>
            <p:cNvSpPr>
              <a:spLocks noChangeShapeType="1"/>
            </p:cNvSpPr>
            <p:nvPr/>
          </p:nvSpPr>
          <p:spPr bwMode="auto">
            <a:xfrm flipV="1">
              <a:off x="4176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5" name="Line 11"/>
            <p:cNvSpPr>
              <a:spLocks noChangeShapeType="1"/>
            </p:cNvSpPr>
            <p:nvPr/>
          </p:nvSpPr>
          <p:spPr bwMode="auto">
            <a:xfrm flipV="1">
              <a:off x="3456" y="1824"/>
              <a:ext cx="560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 flipV="1">
              <a:off x="4016" y="1632"/>
              <a:ext cx="0" cy="192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46482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75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85875"/>
            <a:ext cx="46958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Entering Patient ID Manually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Patient ID</a:t>
            </a:r>
          </a:p>
          <a:p>
            <a:r>
              <a:rPr lang="en-US" altLang="en-US" sz="2000"/>
              <a:t>Use Numeric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754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01_02_08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43000"/>
            <a:ext cx="17605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Preparing the Handheld: Scanning Cartridge Lot Number 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886200" cy="426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Scan cartridge lot number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Repeat if prompted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600" b="1" i="1"/>
          </a:p>
        </p:txBody>
      </p:sp>
      <p:pic>
        <p:nvPicPr>
          <p:cNvPr id="220165" name="Picture 5" descr="01_04_08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 descr="01_04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38488"/>
            <a:ext cx="3076575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01_04_06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58089" r="49641" b="22549"/>
          <a:stretch>
            <a:fillRect/>
          </a:stretch>
        </p:blipFill>
        <p:spPr bwMode="auto">
          <a:xfrm>
            <a:off x="6172200" y="1447800"/>
            <a:ext cx="121920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00550"/>
            <a:ext cx="80803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5334000" y="21336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 flipV="1">
            <a:off x="5334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 flipV="1">
            <a:off x="6096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 flipV="1">
            <a:off x="57150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5029200" y="2667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3 – 12 inches</a:t>
            </a: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533400" y="5105400"/>
            <a:ext cx="37338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Very Important Reminder: </a:t>
            </a:r>
            <a:endParaRPr lang="en-US" altLang="ko-KR" b="1" i="1" dirty="0">
              <a:solidFill>
                <a:srgbClr val="000066"/>
              </a:solidFill>
              <a:ea typeface="굴림" pitchFamily="34" charset="-127"/>
            </a:endParaRPr>
          </a:p>
          <a:p>
            <a:r>
              <a:rPr lang="en-US" altLang="ko-KR" b="1" i="1" dirty="0">
                <a:solidFill>
                  <a:srgbClr val="000066"/>
                </a:solidFill>
                <a:ea typeface="굴림" pitchFamily="34" charset="-127"/>
              </a:rPr>
              <a:t>The correct barcode to scan is the barcode on the cartridge pouch, not the one on the cartridge box!</a:t>
            </a:r>
            <a:r>
              <a:rPr lang="en-US" altLang="ko-KR" dirty="0">
                <a:solidFill>
                  <a:srgbClr val="000066"/>
                </a:solidFill>
                <a:ea typeface="굴림" pitchFamily="34" charset="-127"/>
              </a:rPr>
              <a:t> </a:t>
            </a:r>
            <a:endParaRPr lang="en-US" altLang="en-US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027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The Insert Cartridge Screen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962400" cy="4267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From the</a:t>
            </a:r>
            <a:r>
              <a:rPr lang="en-US" altLang="en-US" i="1" dirty="0"/>
              <a:t> Insert Cartridge</a:t>
            </a:r>
            <a:r>
              <a:rPr lang="en-US" altLang="en-US" dirty="0"/>
              <a:t> prompt, you have 15 minutes to: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Obtain venous sample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Scan and open </a:t>
            </a:r>
            <a:r>
              <a:rPr lang="en-US" altLang="en-US" sz="2000" b="1"/>
              <a:t>cartridge pouch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Fill cartridge.  NOTE:  Once cartridge is filled, DO NOT delay insertion into meter.  DO NOT prefill cartridge prior patient data entry.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Close cartridge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Insert cartridge into handheld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Sensors first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Label facing up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Note: After 15 minutes the handheld will turn off and require re-entry of information to perform a test.</a:t>
            </a: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dirty="0"/>
          </a:p>
        </p:txBody>
      </p:sp>
      <p:pic>
        <p:nvPicPr>
          <p:cNvPr id="224260" name="Picture 4" descr="01_04_09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18113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1" name="Picture 5" descr="1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90800"/>
            <a:ext cx="8318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2" name="Picture 6" descr="01_04_190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57200" y="5332413"/>
            <a:ext cx="3581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>
                <a:solidFill>
                  <a:srgbClr val="000066"/>
                </a:solidFill>
              </a:rPr>
              <a:t>Important note:</a:t>
            </a:r>
          </a:p>
          <a:p>
            <a:r>
              <a:rPr lang="en-US" altLang="en-US" b="1" i="1">
                <a:solidFill>
                  <a:srgbClr val="000066"/>
                </a:solidFill>
              </a:rPr>
              <a:t>Always mix properly and test promptly!</a:t>
            </a: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6477000" y="1676400"/>
            <a:ext cx="6096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649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52118"/>
            <a:ext cx="3886200" cy="459148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Quality Check Codes!</a:t>
            </a:r>
          </a:p>
          <a:p>
            <a:r>
              <a:rPr lang="en-US" altLang="en-US" sz="2000" dirty="0"/>
              <a:t>Mix the sample thoroughly and gently by inverting tube 8 to 10 times</a:t>
            </a:r>
          </a:p>
          <a:p>
            <a:r>
              <a:rPr lang="en-US" altLang="en-US" sz="2000" dirty="0"/>
              <a:t>Use </a:t>
            </a:r>
            <a:r>
              <a:rPr lang="en-US" altLang="en-US" sz="2000" dirty="0" err="1"/>
              <a:t>Saf</a:t>
            </a:r>
            <a:r>
              <a:rPr lang="en-US" altLang="en-US" sz="2000" dirty="0"/>
              <a:t> Evac Adapter or Transfer Pipette to dispense sample</a:t>
            </a:r>
          </a:p>
          <a:p>
            <a:r>
              <a:rPr lang="en-US" altLang="en-US" sz="2000" dirty="0"/>
              <a:t>Fill to the fill mark</a:t>
            </a:r>
          </a:p>
          <a:p>
            <a:r>
              <a:rPr lang="en-US" altLang="en-US" sz="2000" dirty="0"/>
              <a:t>Close the closure to seal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3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934200" y="312420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Fill mark</a:t>
            </a:r>
          </a:p>
        </p:txBody>
      </p:sp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495800" y="6172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798888"/>
            <a:ext cx="3024187" cy="29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29213" y="6172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910013" y="5943600"/>
            <a:ext cx="1600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7948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52118"/>
            <a:ext cx="4552950" cy="125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651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7818" y="1219200"/>
            <a:ext cx="4038600" cy="4648200"/>
          </a:xfrm>
        </p:spPr>
        <p:txBody>
          <a:bodyPr/>
          <a:lstStyle/>
          <a:p>
            <a:r>
              <a:rPr lang="en-US" altLang="en-US" dirty="0"/>
              <a:t>If the cartridge is not sealed, the handheld will return an </a:t>
            </a:r>
            <a:r>
              <a:rPr lang="en-US" altLang="en-US" i="1" dirty="0"/>
              <a:t>Unable to Position Sample</a:t>
            </a:r>
            <a:r>
              <a:rPr lang="en-US" altLang="en-US" dirty="0"/>
              <a:t> Quality Check Code</a:t>
            </a:r>
            <a:r>
              <a:rPr lang="en-US" altLang="en-US" sz="2000" dirty="0"/>
              <a:t>.</a:t>
            </a:r>
          </a:p>
        </p:txBody>
      </p:sp>
      <p:pic>
        <p:nvPicPr>
          <p:cNvPr id="5570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24400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512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Chem8+ Cartridges 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Chem8+ 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a green-top tube 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test:</a:t>
            </a:r>
          </a:p>
          <a:p>
            <a:r>
              <a:rPr lang="en-US" altLang="en-US" sz="2000" dirty="0"/>
              <a:t>Within 30 minutes when collected in a  mint green-top tube (Lithium Heparin)</a:t>
            </a:r>
          </a:p>
        </p:txBody>
      </p:sp>
      <p:pic>
        <p:nvPicPr>
          <p:cNvPr id="230404" name="Picture 4" descr="01_04_11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447800"/>
            <a:ext cx="2312988" cy="2281238"/>
          </a:xfrm>
        </p:spPr>
      </p:pic>
      <p:pic>
        <p:nvPicPr>
          <p:cNvPr id="230405" name="Picture 5" descr="01_04_11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7" name="Picture 7" descr="30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9429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770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</a:t>
            </a:r>
            <a:br>
              <a:rPr lang="en-US" altLang="en-US"/>
            </a:br>
            <a:r>
              <a:rPr lang="en-US" altLang="en-US"/>
              <a:t>Immediately after Inserting the Cartridge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Running a patient test: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Place handheld on a level, non-vibrating surface or in the Downloader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The message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will display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Do not attempt to remove the cartridge when the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message is displayed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When the test is complete: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Results are displayed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“Cartridge Locked”</a:t>
            </a:r>
            <a:r>
              <a:rPr lang="en-US" altLang="en-US" sz="2000" dirty="0"/>
              <a:t> message disappears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It is safe to remove the cartridge </a:t>
            </a:r>
          </a:p>
        </p:txBody>
      </p:sp>
      <p:pic>
        <p:nvPicPr>
          <p:cNvPr id="257028" name="Picture 4" descr="01_04_2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36912"/>
            <a:ext cx="2064068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6248400" y="4648200"/>
            <a:ext cx="1371600" cy="152400"/>
          </a:xfrm>
          <a:prstGeom prst="rect">
            <a:avLst/>
          </a:prstGeom>
          <a:solidFill>
            <a:srgbClr val="FFFF99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1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Handheld: Front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Display screen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Keypad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SCAN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Arrow keys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ABC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Number keys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Decimal Point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MENU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Power key 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6629400" y="3581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6400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7046" name="Group 6"/>
          <p:cNvGrpSpPr>
            <a:grpSpLocks/>
          </p:cNvGrpSpPr>
          <p:nvPr/>
        </p:nvGrpSpPr>
        <p:grpSpPr bwMode="auto">
          <a:xfrm>
            <a:off x="3581400" y="838200"/>
            <a:ext cx="6172200" cy="5334000"/>
            <a:chOff x="2400" y="720"/>
            <a:chExt cx="3648" cy="3120"/>
          </a:xfrm>
        </p:grpSpPr>
        <p:grpSp>
          <p:nvGrpSpPr>
            <p:cNvPr id="87047" name="Group 7"/>
            <p:cNvGrpSpPr>
              <a:grpSpLocks/>
            </p:cNvGrpSpPr>
            <p:nvPr/>
          </p:nvGrpSpPr>
          <p:grpSpPr bwMode="auto">
            <a:xfrm>
              <a:off x="3216" y="720"/>
              <a:ext cx="2016" cy="3120"/>
              <a:chOff x="3408" y="672"/>
              <a:chExt cx="1887" cy="3000"/>
            </a:xfrm>
          </p:grpSpPr>
          <p:pic>
            <p:nvPicPr>
              <p:cNvPr id="87048" name="Picture 8" descr="01_02_030_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60" r="5325"/>
              <a:stretch>
                <a:fillRect/>
              </a:stretch>
            </p:blipFill>
            <p:spPr bwMode="auto">
              <a:xfrm>
                <a:off x="3408" y="672"/>
                <a:ext cx="1488" cy="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7049" name="Group 9"/>
              <p:cNvGrpSpPr>
                <a:grpSpLocks/>
              </p:cNvGrpSpPr>
              <p:nvPr/>
            </p:nvGrpSpPr>
            <p:grpSpPr bwMode="auto">
              <a:xfrm>
                <a:off x="3456" y="1056"/>
                <a:ext cx="1839" cy="2448"/>
                <a:chOff x="3456" y="1056"/>
                <a:chExt cx="1839" cy="2448"/>
              </a:xfrm>
            </p:grpSpPr>
            <p:grpSp>
              <p:nvGrpSpPr>
                <p:cNvPr id="87050" name="Group 10"/>
                <p:cNvGrpSpPr>
                  <a:grpSpLocks/>
                </p:cNvGrpSpPr>
                <p:nvPr/>
              </p:nvGrpSpPr>
              <p:grpSpPr bwMode="auto">
                <a:xfrm>
                  <a:off x="4416" y="1056"/>
                  <a:ext cx="624" cy="1008"/>
                  <a:chOff x="4416" y="1056"/>
                  <a:chExt cx="624" cy="1008"/>
                </a:xfrm>
              </p:grpSpPr>
              <p:sp>
                <p:nvSpPr>
                  <p:cNvPr id="8705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1056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05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206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4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488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55" name="Line 15"/>
                <p:cNvSpPr>
                  <a:spLocks noChangeShapeType="1"/>
                </p:cNvSpPr>
                <p:nvPr/>
              </p:nvSpPr>
              <p:spPr bwMode="auto">
                <a:xfrm>
                  <a:off x="3456" y="2256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6" name="Line 16"/>
                <p:cNvSpPr>
                  <a:spLocks noChangeShapeType="1"/>
                </p:cNvSpPr>
                <p:nvPr/>
              </p:nvSpPr>
              <p:spPr bwMode="auto">
                <a:xfrm>
                  <a:off x="3456" y="2544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68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8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984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59" name="Group 19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528" cy="48"/>
                  <a:chOff x="3456" y="2832"/>
                  <a:chExt cx="528" cy="48"/>
                </a:xfrm>
              </p:grpSpPr>
              <p:sp>
                <p:nvSpPr>
                  <p:cNvPr id="8706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1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2" name="Group 22"/>
                <p:cNvGrpSpPr>
                  <a:grpSpLocks/>
                </p:cNvGrpSpPr>
                <p:nvPr/>
              </p:nvGrpSpPr>
              <p:grpSpPr bwMode="auto">
                <a:xfrm>
                  <a:off x="3456" y="3168"/>
                  <a:ext cx="528" cy="48"/>
                  <a:chOff x="3456" y="3120"/>
                  <a:chExt cx="528" cy="48"/>
                </a:xfrm>
              </p:grpSpPr>
              <p:sp>
                <p:nvSpPr>
                  <p:cNvPr id="87063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5" name="Group 25"/>
                <p:cNvGrpSpPr>
                  <a:grpSpLocks/>
                </p:cNvGrpSpPr>
                <p:nvPr/>
              </p:nvGrpSpPr>
              <p:grpSpPr bwMode="auto">
                <a:xfrm>
                  <a:off x="3456" y="3312"/>
                  <a:ext cx="528" cy="48"/>
                  <a:chOff x="3456" y="3120"/>
                  <a:chExt cx="528" cy="48"/>
                </a:xfrm>
              </p:grpSpPr>
              <p:sp>
                <p:nvSpPr>
                  <p:cNvPr id="87066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8" name="Group 28"/>
                <p:cNvGrpSpPr>
                  <a:grpSpLocks/>
                </p:cNvGrpSpPr>
                <p:nvPr/>
              </p:nvGrpSpPr>
              <p:grpSpPr bwMode="auto">
                <a:xfrm>
                  <a:off x="3456" y="3456"/>
                  <a:ext cx="912" cy="48"/>
                  <a:chOff x="3456" y="2832"/>
                  <a:chExt cx="528" cy="48"/>
                </a:xfrm>
              </p:grpSpPr>
              <p:sp>
                <p:nvSpPr>
                  <p:cNvPr id="8706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0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71" name="Group 31"/>
                <p:cNvGrpSpPr>
                  <a:grpSpLocks/>
                </p:cNvGrpSpPr>
                <p:nvPr/>
              </p:nvGrpSpPr>
              <p:grpSpPr bwMode="auto">
                <a:xfrm>
                  <a:off x="4464" y="2496"/>
                  <a:ext cx="672" cy="1008"/>
                  <a:chOff x="4464" y="2496"/>
                  <a:chExt cx="561" cy="1008"/>
                </a:xfrm>
              </p:grpSpPr>
              <p:sp>
                <p:nvSpPr>
                  <p:cNvPr id="8707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2496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025" y="249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3504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5" name="Line 35"/>
                <p:cNvSpPr>
                  <a:spLocks noChangeShapeType="1"/>
                </p:cNvSpPr>
                <p:nvPr/>
              </p:nvSpPr>
              <p:spPr bwMode="auto">
                <a:xfrm>
                  <a:off x="5136" y="2976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76" name="Group 36"/>
                <p:cNvGrpSpPr>
                  <a:grpSpLocks/>
                </p:cNvGrpSpPr>
                <p:nvPr/>
              </p:nvGrpSpPr>
              <p:grpSpPr bwMode="auto">
                <a:xfrm flipH="1">
                  <a:off x="4176" y="2688"/>
                  <a:ext cx="480" cy="48"/>
                  <a:chOff x="3456" y="2832"/>
                  <a:chExt cx="528" cy="48"/>
                </a:xfrm>
              </p:grpSpPr>
              <p:sp>
                <p:nvSpPr>
                  <p:cNvPr id="8707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8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9" name="Line 39"/>
                <p:cNvSpPr>
                  <a:spLocks noChangeShapeType="1"/>
                </p:cNvSpPr>
                <p:nvPr/>
              </p:nvSpPr>
              <p:spPr bwMode="auto">
                <a:xfrm>
                  <a:off x="4416" y="326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080" name="Text Box 40"/>
            <p:cNvSpPr txBox="1">
              <a:spLocks noChangeArrowheads="1"/>
            </p:cNvSpPr>
            <p:nvPr/>
          </p:nvSpPr>
          <p:spPr bwMode="auto">
            <a:xfrm>
              <a:off x="4944" y="1459"/>
              <a:ext cx="81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Display screen</a:t>
              </a:r>
            </a:p>
          </p:txBody>
        </p:sp>
        <p:sp>
          <p:nvSpPr>
            <p:cNvPr id="87081" name="Text Box 41"/>
            <p:cNvSpPr txBox="1">
              <a:spLocks noChangeArrowheads="1"/>
            </p:cNvSpPr>
            <p:nvPr/>
          </p:nvSpPr>
          <p:spPr bwMode="auto">
            <a:xfrm>
              <a:off x="5232" y="3024"/>
              <a:ext cx="81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Keypad</a:t>
              </a:r>
            </a:p>
          </p:txBody>
        </p:sp>
        <p:sp>
          <p:nvSpPr>
            <p:cNvPr id="87082" name="Text Box 42"/>
            <p:cNvSpPr txBox="1">
              <a:spLocks noChangeArrowheads="1"/>
            </p:cNvSpPr>
            <p:nvPr/>
          </p:nvSpPr>
          <p:spPr bwMode="auto">
            <a:xfrm>
              <a:off x="2688" y="230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SCAN key</a:t>
              </a:r>
            </a:p>
          </p:txBody>
        </p:sp>
        <p:sp>
          <p:nvSpPr>
            <p:cNvPr id="87083" name="Text Box 43"/>
            <p:cNvSpPr txBox="1">
              <a:spLocks noChangeArrowheads="1"/>
            </p:cNvSpPr>
            <p:nvPr/>
          </p:nvSpPr>
          <p:spPr bwMode="auto">
            <a:xfrm>
              <a:off x="2688" y="2544"/>
              <a:ext cx="624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Arrow keys</a:t>
              </a:r>
            </a:p>
          </p:txBody>
        </p:sp>
        <p:sp>
          <p:nvSpPr>
            <p:cNvPr id="87084" name="Text Box 44"/>
            <p:cNvSpPr txBox="1">
              <a:spLocks noChangeArrowheads="1"/>
            </p:cNvSpPr>
            <p:nvPr/>
          </p:nvSpPr>
          <p:spPr bwMode="auto">
            <a:xfrm>
              <a:off x="2592" y="2880"/>
              <a:ext cx="72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Number keys</a:t>
              </a:r>
            </a:p>
          </p:txBody>
        </p:sp>
        <p:sp>
          <p:nvSpPr>
            <p:cNvPr id="87085" name="Text Box 45"/>
            <p:cNvSpPr txBox="1">
              <a:spLocks noChangeArrowheads="1"/>
            </p:cNvSpPr>
            <p:nvPr/>
          </p:nvSpPr>
          <p:spPr bwMode="auto">
            <a:xfrm>
              <a:off x="2400" y="3216"/>
              <a:ext cx="96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Decimal Point key</a:t>
              </a:r>
            </a:p>
          </p:txBody>
        </p:sp>
        <p:sp>
          <p:nvSpPr>
            <p:cNvPr id="87086" name="Text Box 46"/>
            <p:cNvSpPr txBox="1">
              <a:spLocks noChangeArrowheads="1"/>
            </p:cNvSpPr>
            <p:nvPr/>
          </p:nvSpPr>
          <p:spPr bwMode="auto">
            <a:xfrm>
              <a:off x="2736" y="3360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MENU key</a:t>
              </a:r>
            </a:p>
          </p:txBody>
        </p:sp>
        <p:sp>
          <p:nvSpPr>
            <p:cNvPr id="87087" name="Text Box 47"/>
            <p:cNvSpPr txBox="1">
              <a:spLocks noChangeArrowheads="1"/>
            </p:cNvSpPr>
            <p:nvPr/>
          </p:nvSpPr>
          <p:spPr bwMode="auto">
            <a:xfrm>
              <a:off x="2688" y="3552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Power key</a:t>
              </a:r>
            </a:p>
          </p:txBody>
        </p:sp>
        <p:sp>
          <p:nvSpPr>
            <p:cNvPr id="87088" name="Text Box 48"/>
            <p:cNvSpPr txBox="1">
              <a:spLocks noChangeArrowheads="1"/>
            </p:cNvSpPr>
            <p:nvPr/>
          </p:nvSpPr>
          <p:spPr bwMode="auto">
            <a:xfrm>
              <a:off x="4560" y="3312"/>
              <a:ext cx="57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ENT key</a:t>
              </a:r>
            </a:p>
          </p:txBody>
        </p:sp>
        <p:sp>
          <p:nvSpPr>
            <p:cNvPr id="87089" name="Text Box 49"/>
            <p:cNvSpPr txBox="1">
              <a:spLocks noChangeArrowheads="1"/>
            </p:cNvSpPr>
            <p:nvPr/>
          </p:nvSpPr>
          <p:spPr bwMode="auto">
            <a:xfrm>
              <a:off x="4560" y="278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ABC key</a:t>
              </a:r>
            </a:p>
          </p:txBody>
        </p:sp>
      </p:grp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6400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850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The 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Results screen</a:t>
            </a:r>
          </a:p>
          <a:p>
            <a:r>
              <a:rPr lang="en-US" altLang="en-US" sz="2000" dirty="0"/>
              <a:t>Patient ID</a:t>
            </a:r>
          </a:p>
          <a:p>
            <a:r>
              <a:rPr lang="en-US" altLang="en-US" sz="2000" dirty="0"/>
              <a:t>Time and date of test</a:t>
            </a:r>
          </a:p>
          <a:p>
            <a:r>
              <a:rPr lang="en-US" altLang="en-US" sz="2000" dirty="0"/>
              <a:t>Type of cartridge</a:t>
            </a:r>
          </a:p>
          <a:p>
            <a:r>
              <a:rPr lang="en-US" altLang="en-US" sz="2000" dirty="0"/>
              <a:t>Test results</a:t>
            </a:r>
          </a:p>
          <a:p>
            <a:r>
              <a:rPr lang="en-US" altLang="en-US" sz="2000" dirty="0"/>
              <a:t>High results outside reference range display </a:t>
            </a:r>
          </a:p>
          <a:p>
            <a:r>
              <a:rPr lang="en-US" altLang="en-US" sz="2000" dirty="0"/>
              <a:t>Low results outside reference range display </a:t>
            </a:r>
          </a:p>
          <a:p>
            <a:pPr lvl="1"/>
            <a:r>
              <a:rPr lang="en-US" altLang="en-US" sz="1800" dirty="0"/>
              <a:t>May display on 2 pages</a:t>
            </a:r>
          </a:p>
          <a:p>
            <a:pPr lvl="1"/>
            <a:r>
              <a:rPr lang="en-US" altLang="en-US" sz="1800" dirty="0"/>
              <a:t>Use right Arrow key to navigate</a:t>
            </a:r>
          </a:p>
          <a:p>
            <a:endParaRPr lang="en-US" altLang="en-US" sz="1800" dirty="0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6" name="Up Arrow 5"/>
          <p:cNvSpPr/>
          <p:nvPr/>
        </p:nvSpPr>
        <p:spPr>
          <a:xfrm>
            <a:off x="2362200" y="3712351"/>
            <a:ext cx="221960" cy="1957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342551" y="4419600"/>
            <a:ext cx="22196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38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&lt; or &gt; flag </a:t>
            </a:r>
          </a:p>
          <a:p>
            <a:r>
              <a:rPr lang="en-US" altLang="en-US" sz="2000" dirty="0"/>
              <a:t>Follow your facility’s policy for handling results that are out of the Reportable Range</a:t>
            </a:r>
          </a:p>
          <a:p>
            <a:pPr>
              <a:buFontTx/>
              <a:buNone/>
            </a:pPr>
            <a:r>
              <a:rPr lang="en-US" altLang="en-US" dirty="0"/>
              <a:t>Suppressed Result Flag</a:t>
            </a:r>
          </a:p>
          <a:p>
            <a:r>
              <a:rPr lang="en-US" altLang="en-US" sz="2000" dirty="0"/>
              <a:t>Indicated with a “&lt;&gt;” flag</a:t>
            </a:r>
          </a:p>
          <a:p>
            <a:r>
              <a:rPr lang="en-US" altLang="en-US" sz="2000" dirty="0"/>
              <a:t>Result was dependent on the result that was flagged as &lt; or &gt; </a:t>
            </a: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124200"/>
            <a:ext cx="12192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19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Star 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Star outs</a:t>
            </a:r>
          </a:p>
          <a:p>
            <a:r>
              <a:rPr lang="en-US" altLang="en-US" sz="2000"/>
              <a:t>*** appears in place of the test result </a:t>
            </a:r>
          </a:p>
          <a:p>
            <a:r>
              <a:rPr lang="en-US" altLang="en-US" sz="2000"/>
              <a:t>Indicates that a sensor on the cartridge is unable to report a result</a:t>
            </a:r>
          </a:p>
          <a:p>
            <a:r>
              <a:rPr lang="en-US" altLang="en-US" sz="2000"/>
              <a:t>Follow your facility’s policy for handling *** result</a:t>
            </a:r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086600" y="3581400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200900" y="30099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5766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transmit results:</a:t>
            </a:r>
          </a:p>
          <a:p>
            <a:r>
              <a:rPr lang="en-US" altLang="en-US" sz="2000"/>
              <a:t>Turn handheld off</a:t>
            </a:r>
          </a:p>
          <a:p>
            <a:r>
              <a:rPr lang="en-US" altLang="en-US" sz="2000"/>
              <a:t>Place handheld in the Downloader</a:t>
            </a:r>
          </a:p>
          <a:p>
            <a:r>
              <a:rPr lang="en-US" altLang="en-US" sz="2000"/>
              <a:t>Look for display screen to show arrows and the message “</a:t>
            </a:r>
            <a:r>
              <a:rPr lang="en-US" altLang="en-US" sz="2000" i="1"/>
              <a:t>Communication in Progress”</a:t>
            </a: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When transmission is complete:</a:t>
            </a:r>
          </a:p>
          <a:p>
            <a:r>
              <a:rPr lang="en-US" altLang="en-US" sz="2000"/>
              <a:t>Screen goes blank</a:t>
            </a:r>
          </a:p>
          <a:p>
            <a:r>
              <a:rPr lang="en-US" altLang="en-US" sz="2000"/>
              <a:t>Handheld turns off </a:t>
            </a: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9053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057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Recalling Previous Results: Last Result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view the last result:</a:t>
            </a:r>
          </a:p>
          <a:p>
            <a:r>
              <a:rPr lang="en-US" altLang="en-US" sz="2000"/>
              <a:t>Go to the Test Menu</a:t>
            </a:r>
          </a:p>
          <a:p>
            <a:r>
              <a:rPr lang="en-US" altLang="en-US" sz="2000"/>
              <a:t>Press the “1” key </a:t>
            </a:r>
          </a:p>
        </p:txBody>
      </p:sp>
      <p:pic>
        <p:nvPicPr>
          <p:cNvPr id="291844" name="Picture 4" descr="01_04_4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5" name="Picture 5" descr="01_04_40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5257800" y="2895600"/>
            <a:ext cx="914400" cy="365125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335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Troubleshooting Errors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379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Dead Batteries/Replace Batteries 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Indicates insufficient battery power to complete test cycle</a:t>
            </a:r>
          </a:p>
          <a:p>
            <a:r>
              <a:rPr lang="en-US" altLang="en-US" sz="2000"/>
              <a:t>To resolve, replace or recharge batteries</a:t>
            </a:r>
          </a:p>
        </p:txBody>
      </p:sp>
      <p:pic>
        <p:nvPicPr>
          <p:cNvPr id="357380" name="Picture 4" descr="01_06_040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3975" y="1295400"/>
            <a:ext cx="3067050" cy="4648200"/>
          </a:xfrm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324600" y="2819400"/>
            <a:ext cx="685800" cy="7620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346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Preburst/Use Another Cartridge</a:t>
            </a:r>
            <a:r>
              <a:rPr lang="en-US" altLang="en-US" sz="2200"/>
              <a:t> 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detected fluid on sensors too early</a:t>
            </a:r>
          </a:p>
          <a:p>
            <a:r>
              <a:rPr lang="en-US" altLang="en-US" sz="2000"/>
              <a:t>Calibration pack burst prior to inserting cartridge</a:t>
            </a:r>
          </a:p>
          <a:p>
            <a:r>
              <a:rPr lang="en-US" altLang="en-US" sz="2000"/>
              <a:t>Caused by excessive pressure on center of cartridge</a:t>
            </a:r>
          </a:p>
          <a:p>
            <a:pPr>
              <a:buFontTx/>
              <a:buNone/>
            </a:pPr>
            <a:r>
              <a:rPr lang="en-US" altLang="en-US"/>
              <a:t>To resolve, repeat test with new cartridge. </a:t>
            </a:r>
          </a:p>
        </p:txBody>
      </p:sp>
      <p:pic>
        <p:nvPicPr>
          <p:cNvPr id="359429" name="Picture 5" descr="01_03_050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362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0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19400"/>
            <a:ext cx="7905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1" name="Picture 7" descr="01_06_05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5105400" y="3048000"/>
            <a:ext cx="6858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7575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84" name="Picture 12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8388"/>
            <a:ext cx="1809750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Unable to Position Sample/Use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6482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did not detect movement of the sample across sensors.</a:t>
            </a:r>
          </a:p>
          <a:p>
            <a:r>
              <a:rPr lang="en-US" altLang="en-US" sz="2000"/>
              <a:t>May be the result of:</a:t>
            </a:r>
          </a:p>
          <a:p>
            <a:pPr lvl="1"/>
            <a:r>
              <a:rPr lang="en-US" altLang="en-US"/>
              <a:t>Clot in sample</a:t>
            </a:r>
          </a:p>
          <a:p>
            <a:pPr lvl="1"/>
            <a:r>
              <a:rPr lang="en-US" altLang="en-US"/>
              <a:t>Snap closure not closed</a:t>
            </a:r>
          </a:p>
          <a:p>
            <a:pPr lvl="1"/>
            <a:r>
              <a:rPr lang="en-US" altLang="en-US"/>
              <a:t>Aberrant cartridge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If you suspect clotted sample, draw new sample </a:t>
            </a:r>
          </a:p>
        </p:txBody>
      </p:sp>
      <p:pic>
        <p:nvPicPr>
          <p:cNvPr id="361477" name="Picture 5" descr="01_06_060_f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48050"/>
            <a:ext cx="34575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9" name="Rectangle 7"/>
          <p:cNvSpPr>
            <a:spLocks noChangeArrowheads="1"/>
          </p:cNvSpPr>
          <p:nvPr/>
        </p:nvSpPr>
        <p:spPr bwMode="auto">
          <a:xfrm>
            <a:off x="6781800" y="1981200"/>
            <a:ext cx="476250" cy="5334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0" name="Rectangle 8"/>
          <p:cNvSpPr>
            <a:spLocks noChangeArrowheads="1"/>
          </p:cNvSpPr>
          <p:nvPr/>
        </p:nvSpPr>
        <p:spPr bwMode="auto">
          <a:xfrm>
            <a:off x="6553200" y="5257800"/>
            <a:ext cx="685800" cy="533400"/>
          </a:xfrm>
          <a:prstGeom prst="rect">
            <a:avLst/>
          </a:prstGeom>
          <a:solidFill>
            <a:srgbClr val="FFFF99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1" name="Line 9"/>
          <p:cNvSpPr>
            <a:spLocks noChangeShapeType="1"/>
          </p:cNvSpPr>
          <p:nvPr/>
        </p:nvSpPr>
        <p:spPr bwMode="auto">
          <a:xfrm>
            <a:off x="6172200" y="556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2" name="Line 10"/>
          <p:cNvSpPr>
            <a:spLocks noChangeShapeType="1"/>
          </p:cNvSpPr>
          <p:nvPr/>
        </p:nvSpPr>
        <p:spPr bwMode="auto">
          <a:xfrm>
            <a:off x="6172200" y="556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3" name="Text Box 11"/>
          <p:cNvSpPr txBox="1">
            <a:spLocks noChangeArrowheads="1"/>
          </p:cNvSpPr>
          <p:nvPr/>
        </p:nvSpPr>
        <p:spPr bwMode="auto">
          <a:xfrm>
            <a:off x="4953000" y="5715000"/>
            <a:ext cx="1600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Snap closure not closed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61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Short of Fill Mark/Use Another Cartridge</a:t>
            </a:r>
            <a:r>
              <a:rPr lang="en-US" altLang="en-US" sz="2400"/>
              <a:t> </a:t>
            </a:r>
          </a:p>
        </p:txBody>
      </p:sp>
      <p:grpSp>
        <p:nvGrpSpPr>
          <p:cNvPr id="363523" name="Group 3"/>
          <p:cNvGrpSpPr>
            <a:grpSpLocks/>
          </p:cNvGrpSpPr>
          <p:nvPr/>
        </p:nvGrpSpPr>
        <p:grpSpPr bwMode="auto">
          <a:xfrm>
            <a:off x="4267200" y="3505200"/>
            <a:ext cx="5334000" cy="3408363"/>
            <a:chOff x="2688" y="2208"/>
            <a:chExt cx="3360" cy="2147"/>
          </a:xfrm>
        </p:grpSpPr>
        <p:grpSp>
          <p:nvGrpSpPr>
            <p:cNvPr id="363524" name="Group 4"/>
            <p:cNvGrpSpPr>
              <a:grpSpLocks/>
            </p:cNvGrpSpPr>
            <p:nvPr/>
          </p:nvGrpSpPr>
          <p:grpSpPr bwMode="auto">
            <a:xfrm>
              <a:off x="3871" y="2208"/>
              <a:ext cx="2177" cy="2147"/>
              <a:chOff x="2623" y="2173"/>
              <a:chExt cx="2177" cy="2147"/>
            </a:xfrm>
          </p:grpSpPr>
          <p:pic>
            <p:nvPicPr>
              <p:cNvPr id="363525" name="Picture 5" descr="01_06_070_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3" y="2173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26" name="Line 6"/>
              <p:cNvSpPr>
                <a:spLocks noChangeShapeType="1"/>
              </p:cNvSpPr>
              <p:nvPr/>
            </p:nvSpPr>
            <p:spPr bwMode="auto">
              <a:xfrm>
                <a:off x="40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27" name="Text Box 7"/>
              <p:cNvSpPr txBox="1">
                <a:spLocks noChangeArrowheads="1"/>
              </p:cNvSpPr>
              <p:nvPr/>
            </p:nvSpPr>
            <p:spPr bwMode="auto">
              <a:xfrm>
                <a:off x="4128" y="2832"/>
                <a:ext cx="52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  <p:grpSp>
          <p:nvGrpSpPr>
            <p:cNvPr id="363528" name="Group 8"/>
            <p:cNvGrpSpPr>
              <a:grpSpLocks/>
            </p:cNvGrpSpPr>
            <p:nvPr/>
          </p:nvGrpSpPr>
          <p:grpSpPr bwMode="auto">
            <a:xfrm>
              <a:off x="2688" y="2208"/>
              <a:ext cx="2177" cy="2147"/>
              <a:chOff x="3823" y="2160"/>
              <a:chExt cx="2177" cy="2147"/>
            </a:xfrm>
          </p:grpSpPr>
          <p:pic>
            <p:nvPicPr>
              <p:cNvPr id="363529" name="Picture 9" descr="01_06_070_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3" y="2160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30" name="Line 10"/>
              <p:cNvSpPr>
                <a:spLocks noChangeShapeType="1"/>
              </p:cNvSpPr>
              <p:nvPr/>
            </p:nvSpPr>
            <p:spPr bwMode="auto">
              <a:xfrm>
                <a:off x="52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31" name="Text Box 11"/>
              <p:cNvSpPr txBox="1">
                <a:spLocks noChangeArrowheads="1"/>
              </p:cNvSpPr>
              <p:nvPr/>
            </p:nvSpPr>
            <p:spPr bwMode="auto">
              <a:xfrm>
                <a:off x="5328" y="2832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</p:grpSp>
      <p:sp>
        <p:nvSpPr>
          <p:cNvPr id="363532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did not reach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Make sure sample reaches fill mark </a:t>
            </a:r>
          </a:p>
        </p:txBody>
      </p:sp>
      <p:pic>
        <p:nvPicPr>
          <p:cNvPr id="363533" name="Picture 13" descr="01_06_07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65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Bottom</a:t>
            </a:r>
          </a:p>
          <a:p>
            <a:r>
              <a:rPr lang="en-US" altLang="en-US" sz="2000"/>
              <a:t>Cartridge port</a:t>
            </a:r>
          </a:p>
          <a:p>
            <a:endParaRPr lang="en-US" altLang="en-US" sz="2000"/>
          </a:p>
        </p:txBody>
      </p:sp>
      <p:pic>
        <p:nvPicPr>
          <p:cNvPr id="89092" name="Picture 4" descr="01_02_03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4572000" y="1219200"/>
            <a:ext cx="32289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6934200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924800" y="44196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Cartridge Port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74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Beyond Fill Mark/Use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extended past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Ensure sample does not extend beyond fill mark </a:t>
            </a:r>
          </a:p>
        </p:txBody>
      </p:sp>
      <p:pic>
        <p:nvPicPr>
          <p:cNvPr id="365572" name="Picture 4" descr="01_06_08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5574" name="Group 6"/>
          <p:cNvGrpSpPr>
            <a:grpSpLocks/>
          </p:cNvGrpSpPr>
          <p:nvPr/>
        </p:nvGrpSpPr>
        <p:grpSpPr bwMode="auto">
          <a:xfrm>
            <a:off x="4268788" y="3500438"/>
            <a:ext cx="5360987" cy="3408362"/>
            <a:chOff x="2640" y="2173"/>
            <a:chExt cx="3377" cy="2147"/>
          </a:xfrm>
        </p:grpSpPr>
        <p:pic>
          <p:nvPicPr>
            <p:cNvPr id="365575" name="Picture 7" descr="01_06_080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576" name="Picture 8" descr="01_06_080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5577" name="Line 9"/>
            <p:cNvSpPr>
              <a:spLocks noChangeShapeType="1"/>
            </p:cNvSpPr>
            <p:nvPr/>
          </p:nvSpPr>
          <p:spPr bwMode="auto">
            <a:xfrm>
              <a:off x="40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78" name="Text Box 10"/>
            <p:cNvSpPr txBox="1">
              <a:spLocks noChangeArrowheads="1"/>
            </p:cNvSpPr>
            <p:nvPr/>
          </p:nvSpPr>
          <p:spPr bwMode="auto">
            <a:xfrm>
              <a:off x="4128" y="2832"/>
              <a:ext cx="52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  <p:sp>
          <p:nvSpPr>
            <p:cNvPr id="365579" name="Line 11"/>
            <p:cNvSpPr>
              <a:spLocks noChangeShapeType="1"/>
            </p:cNvSpPr>
            <p:nvPr/>
          </p:nvSpPr>
          <p:spPr bwMode="auto">
            <a:xfrm>
              <a:off x="52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0" name="Text Box 12"/>
            <p:cNvSpPr txBox="1">
              <a:spLocks noChangeArrowheads="1"/>
            </p:cNvSpPr>
            <p:nvPr/>
          </p:nvSpPr>
          <p:spPr bwMode="auto">
            <a:xfrm>
              <a:off x="5328" y="2832"/>
              <a:ext cx="4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2062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Cartridge Type Not Recognized / 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Incorrect information was entered in response to the “</a:t>
            </a:r>
            <a:r>
              <a:rPr lang="en-US" altLang="en-US" sz="2000" i="1"/>
              <a:t>Scan or</a:t>
            </a:r>
            <a:r>
              <a:rPr lang="en-US" altLang="en-US" sz="2000"/>
              <a:t> </a:t>
            </a:r>
            <a:r>
              <a:rPr lang="en-US" altLang="en-US" sz="2000" i="1"/>
              <a:t>Enter  Cartridge Lot Number”</a:t>
            </a:r>
            <a:r>
              <a:rPr lang="en-US" altLang="en-US" sz="2000"/>
              <a:t> prompt</a:t>
            </a:r>
          </a:p>
          <a:p>
            <a:r>
              <a:rPr lang="en-US" altLang="en-US" sz="2000"/>
              <a:t>Barcode on cartridge pouch may not have been scanned correctly</a:t>
            </a:r>
            <a:r>
              <a:rPr lang="en-US" altLang="en-US" sz="1800"/>
              <a:t>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18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Scan barcode on cartridge pouch when prompted</a:t>
            </a:r>
          </a:p>
          <a:p>
            <a:endParaRPr lang="en-US" altLang="en-US" sz="2000"/>
          </a:p>
        </p:txBody>
      </p:sp>
      <p:pic>
        <p:nvPicPr>
          <p:cNvPr id="367620" name="Picture 4" descr="01_06_09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2" name="Picture 6" descr="01_06_09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172200" y="3810000"/>
            <a:ext cx="304800" cy="1066800"/>
          </a:xfrm>
          <a:prstGeom prst="rect">
            <a:avLst/>
          </a:prstGeom>
          <a:solidFill>
            <a:srgbClr val="FFFF99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24" name="Rectangle 8"/>
          <p:cNvSpPr>
            <a:spLocks noChangeArrowheads="1"/>
          </p:cNvSpPr>
          <p:nvPr/>
        </p:nvSpPr>
        <p:spPr bwMode="auto">
          <a:xfrm rot="5400000">
            <a:off x="5791200" y="5181600"/>
            <a:ext cx="304800" cy="1219200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7" name="Picture 11" descr="01_02_080_4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21859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267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Error/Use Another Cartridge 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What it indicates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Handheld could not complete test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Various causes: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Clots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Air bubbles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Failure to seal the cartridge using the snap closure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Most often caused by issues in sample handling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troubleshoot,</a:t>
            </a:r>
            <a:r>
              <a:rPr lang="en-US" altLang="en-US" sz="1800"/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Refer to i-STAT 1 System Manual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Follow your facility’s policy for  troubleshooting information </a:t>
            </a:r>
          </a:p>
        </p:txBody>
      </p:sp>
      <p:pic>
        <p:nvPicPr>
          <p:cNvPr id="371716" name="Picture 4" descr="01_06_1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1718" name="Picture 6" descr="01_06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62375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9" name="Picture 7" descr="01_06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22860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086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Batteries: 9 Volt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Battery compartment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Abbott rechargeable battery pack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Change the batteries when: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“Battery Low ” message is displayed 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pic>
        <p:nvPicPr>
          <p:cNvPr id="91140" name="Picture 4" descr="01_02_04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490788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64" y="1219200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01_02_04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26431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01_02_04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429000"/>
            <a:ext cx="2641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9530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55626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429000" y="22098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754091" y="1527464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dirty="0"/>
              <a:t>Abbott rechargeable battery pack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5638800" y="4038600"/>
            <a:ext cx="5334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7620000" y="4343400"/>
            <a:ext cx="4572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187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Rechargeable Battery Pack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the batteries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Downloader/Recharger battery compartment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New batteries must charge a minimum of 40 hours prior to use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Handheld must be properly placed in Downloader/Recharger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Red or green status light illuminates when charging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</p:txBody>
      </p:sp>
      <p:pic>
        <p:nvPicPr>
          <p:cNvPr id="97284" name="Picture 4" descr="01_02_06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2212975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01_02_060_1_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2441575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01_02_06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0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7696200" y="4191000"/>
            <a:ext cx="2286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90" name="Group 10"/>
          <p:cNvGrpSpPr>
            <a:grpSpLocks/>
          </p:cNvGrpSpPr>
          <p:nvPr/>
        </p:nvGrpSpPr>
        <p:grpSpPr bwMode="auto">
          <a:xfrm>
            <a:off x="5791200" y="1828800"/>
            <a:ext cx="762000" cy="228600"/>
            <a:chOff x="3744" y="912"/>
            <a:chExt cx="480" cy="144"/>
          </a:xfrm>
        </p:grpSpPr>
        <p:sp>
          <p:nvSpPr>
            <p:cNvPr id="97291" name="Line 11"/>
            <p:cNvSpPr>
              <a:spLocks noChangeShapeType="1"/>
            </p:cNvSpPr>
            <p:nvPr/>
          </p:nvSpPr>
          <p:spPr bwMode="auto">
            <a:xfrm>
              <a:off x="3744" y="9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4224" y="91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876800" y="15240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Status Light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6553200" y="13716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Battery compartment</a:t>
            </a:r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7620000" y="1600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7296" name="Picture 16" descr="batter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89613"/>
            <a:ext cx="37147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63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 descr="01_02_080_2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1741488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Barcode Scanner 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Used 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Operator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Patient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Cartridge lot number barcode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Repeat if prompted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i="1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>
              <a:solidFill>
                <a:srgbClr val="CC0000"/>
              </a:solidFill>
            </a:endParaRP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025" y="838200"/>
            <a:ext cx="2060575" cy="2032000"/>
          </a:xfrm>
        </p:spPr>
      </p:pic>
      <p:pic>
        <p:nvPicPr>
          <p:cNvPr id="101383" name="Picture 7" descr="01_02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1336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01_02_08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19812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61722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6172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410200" y="167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36576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b="1" i="1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</a:t>
            </a:r>
            <a:r>
              <a:rPr lang="en-US" altLang="en-US" b="1" i="1">
                <a:solidFill>
                  <a:srgbClr val="CC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37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Barcode Scanner (cont.)</a:t>
            </a:r>
          </a:p>
        </p:txBody>
      </p:sp>
      <p:sp>
        <p:nvSpPr>
          <p:cNvPr id="545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If the scan is unsuccessful, try again.</a:t>
            </a:r>
          </a:p>
          <a:p>
            <a:r>
              <a:rPr lang="en-US" altLang="en-US" sz="2000"/>
              <a:t>Make sure the barcode is completely covered by the red beam</a:t>
            </a:r>
          </a:p>
          <a:p>
            <a:r>
              <a:rPr lang="en-US" altLang="en-US" sz="2000"/>
              <a:t>Press and HOLD the SCAN key </a:t>
            </a:r>
          </a:p>
          <a:p>
            <a:r>
              <a:rPr lang="en-US" altLang="en-US" sz="2000"/>
              <a:t>Tilt the barcode away from strong light</a:t>
            </a:r>
          </a:p>
          <a:p>
            <a:endParaRPr lang="en-US" altLang="en-US" sz="2000"/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762000" y="4876800"/>
            <a:ext cx="3124200" cy="20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b="1" i="1" dirty="0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 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545801" name="Picture 9" descr="01_02_080_4_with_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4669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8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10237" b="443"/>
          <a:stretch>
            <a:fillRect/>
          </a:stretch>
        </p:blipFill>
        <p:spPr bwMode="auto">
          <a:xfrm>
            <a:off x="5565775" y="3784600"/>
            <a:ext cx="2468563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33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2339</Words>
  <Application>Microsoft Office PowerPoint</Application>
  <PresentationFormat>On-screen Show (4:3)</PresentationFormat>
  <Paragraphs>500</Paragraphs>
  <Slides>52</Slides>
  <Notes>45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굴림</vt:lpstr>
      <vt:lpstr>Arial</vt:lpstr>
      <vt:lpstr>Calibri</vt:lpstr>
      <vt:lpstr>Symbol</vt:lpstr>
      <vt:lpstr>Office Theme</vt:lpstr>
      <vt:lpstr>CVVAMC iSTAT User Training for Chem8+ (BUN &amp; Creatinine)</vt:lpstr>
      <vt:lpstr>Components of the i-STAT System </vt:lpstr>
      <vt:lpstr>Handheld External Components </vt:lpstr>
      <vt:lpstr>Handheld External Components (cont.)</vt:lpstr>
      <vt:lpstr>Handheld External Components (cont.)</vt:lpstr>
      <vt:lpstr>Batteries: 9 Volt </vt:lpstr>
      <vt:lpstr>The Rechargeable Battery Pack </vt:lpstr>
      <vt:lpstr>The Barcode Scanner </vt:lpstr>
      <vt:lpstr>The Barcode Scanner (cont.)</vt:lpstr>
      <vt:lpstr>Handheld Keys: Arrow Keys </vt:lpstr>
      <vt:lpstr>Handheld Keys: MENU Key </vt:lpstr>
      <vt:lpstr>Handheld Test Menu </vt:lpstr>
      <vt:lpstr>Administration Menu: Analyzer Status </vt:lpstr>
      <vt:lpstr>Administration Menu: Data Review </vt:lpstr>
      <vt:lpstr>Cleaning the Handheld </vt:lpstr>
      <vt:lpstr>The i-STAT System Testing Process </vt:lpstr>
      <vt:lpstr>i-STAT Cartridge Overview </vt:lpstr>
      <vt:lpstr>i-STAT Cartridge Overview (cont.)</vt:lpstr>
      <vt:lpstr> i-STAT Cartridge Overview (cont.) </vt:lpstr>
      <vt:lpstr> i-STAT Cartridge Overview (cont.) </vt:lpstr>
      <vt:lpstr>i-STAT Cartridge Overview (cont.) </vt:lpstr>
      <vt:lpstr>i-STAT Cartridge Overview (cont.)</vt:lpstr>
      <vt:lpstr>i-STAT Cartridge Components </vt:lpstr>
      <vt:lpstr>Sample Collection Techniques </vt:lpstr>
      <vt:lpstr>General Sample Collection Techniques </vt:lpstr>
      <vt:lpstr>General Sample Collection Techniques (cont.)</vt:lpstr>
      <vt:lpstr>Factors That May Affect Results </vt:lpstr>
      <vt:lpstr>Factors That May Affect Creatinine Results </vt:lpstr>
      <vt:lpstr>Preparing the Handheld: Turning the Handheld On and Selecting Patient Test </vt:lpstr>
      <vt:lpstr>Preparing the Handheld:  Entering Operator ID via Barcode Scan </vt:lpstr>
      <vt:lpstr>Preparing the Handheld:  Entering Operator ID Manually </vt:lpstr>
      <vt:lpstr>Preparing the Handheld:  Entering Patient ID via Barcode Scan </vt:lpstr>
      <vt:lpstr>Preparing the Handheld: Entering Patient ID Manually </vt:lpstr>
      <vt:lpstr>Preparing the Handheld: Scanning Cartridge Lot Number </vt:lpstr>
      <vt:lpstr>Running a Patient Test: The Insert Cartridge Screen </vt:lpstr>
      <vt:lpstr>Running a Patient Test: Cartridge Filling Overview </vt:lpstr>
      <vt:lpstr>Running a Patient Test: Cartridge Filling Overview </vt:lpstr>
      <vt:lpstr>Chem8+ Cartridges </vt:lpstr>
      <vt:lpstr>Running a Patient Test:  Immediately after Inserting the Cartridge </vt:lpstr>
      <vt:lpstr>Interpreting Test Results: The Results Screen </vt:lpstr>
      <vt:lpstr>Interpreting Test Results: Out of Reportable Range Flags </vt:lpstr>
      <vt:lpstr>Interpreting Test Results: Star Outs (***) </vt:lpstr>
      <vt:lpstr>Transmitting Results: Downloader </vt:lpstr>
      <vt:lpstr>Recalling Previous Results: Last Result </vt:lpstr>
      <vt:lpstr>Troubleshooting Errors</vt:lpstr>
      <vt:lpstr>Dead Batteries/Replace Batteries </vt:lpstr>
      <vt:lpstr>Cartridge Preburst/Use Another Cartridge </vt:lpstr>
      <vt:lpstr>Unable to Position Sample/Use Another Cartridge </vt:lpstr>
      <vt:lpstr>Sample Positioned Short of Fill Mark/Use Another Cartridge </vt:lpstr>
      <vt:lpstr>Sample Positioned Beyond Fill Mark/Use Another Cartridge </vt:lpstr>
      <vt:lpstr>Cartridge Type Not Recognized / Use Another Cartridge </vt:lpstr>
      <vt:lpstr>Cartridge Error/Use Another Cartridge </vt:lpstr>
    </vt:vector>
  </TitlesOfParts>
  <Company>Veteran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CVVAMC iSTAT User Training for Troponin I</dc:title>
  <dc:creator>Department of Veterans Affairs</dc:creator>
  <cp:lastModifiedBy>Lee, Lisa G.</cp:lastModifiedBy>
  <cp:revision>82</cp:revision>
  <dcterms:created xsi:type="dcterms:W3CDTF">2016-04-11T14:42:27Z</dcterms:created>
  <dcterms:modified xsi:type="dcterms:W3CDTF">2018-07-12T11:55:14Z</dcterms:modified>
</cp:coreProperties>
</file>