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9/29/2016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9/29/2016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9/29/2016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9/29/2016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9/29/2016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CVVAMC </a:t>
            </a:r>
            <a:r>
              <a:rPr lang="en-US" dirty="0" err="1" smtClean="0"/>
              <a:t>iSTAT</a:t>
            </a:r>
            <a:r>
              <a:rPr lang="en-US" dirty="0" smtClean="0"/>
              <a:t> User Training for Chem8+ (BUN &amp; Creatinine)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By Lisa Lee, Ancillary Testing Coordinator ext. </a:t>
            </a:r>
            <a:r>
              <a:rPr lang="en-US"/>
              <a:t>2124 Lisa.Lee10@va.gov</a:t>
            </a:r>
          </a:p>
          <a:p>
            <a:r>
              <a:rPr lang="en-US" smtClean="0"/>
              <a:t>Ext</a:t>
            </a:r>
            <a:r>
              <a:rPr lang="en-US" dirty="0" smtClean="0"/>
              <a:t>. 2124  Abbott Diagnostics Help Line 1-877-529-7185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 smtClean="0"/>
              <a:t>Collect blood sample in a lithium heparin (light green top) tube.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Insert </a:t>
            </a:r>
            <a:r>
              <a:rPr lang="en-US" altLang="en-US" dirty="0"/>
              <a:t>cartridge; results will appear </a:t>
            </a:r>
            <a:r>
              <a:rPr lang="en-US" altLang="en-US" dirty="0" smtClean="0"/>
              <a:t>within 10 </a:t>
            </a:r>
            <a:r>
              <a:rPr lang="en-US" altLang="en-US" dirty="0"/>
              <a:t>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 smtClean="0"/>
              <a:t>14d = 14 days (</a:t>
            </a:r>
            <a:r>
              <a:rPr lang="en-US" altLang="en-US" sz="2000" smtClean="0"/>
              <a:t>Chem8+ for BUN and CRE and Troponin-I)</a:t>
            </a:r>
            <a:endParaRPr lang="en-US" altLang="en-US" sz="2000" dirty="0" smtClean="0"/>
          </a:p>
          <a:p>
            <a:r>
              <a:rPr lang="en-US" altLang="en-US" sz="2000" dirty="0" smtClean="0"/>
              <a:t>2m = 2 months (G3+ Blood Gas)</a:t>
            </a:r>
          </a:p>
          <a:p>
            <a:r>
              <a:rPr lang="en-US" altLang="en-US" sz="2000" dirty="0" smtClean="0"/>
              <a:t>Check the cartridge box for the stability date range on your particular cartridges</a:t>
            </a:r>
            <a:endParaRPr lang="en-US" altLang="en-US" sz="2000" dirty="0"/>
          </a:p>
          <a:p>
            <a:r>
              <a:rPr lang="en-US" altLang="en-US" sz="2000" dirty="0" smtClean="0"/>
              <a:t>Room </a:t>
            </a:r>
            <a:r>
              <a:rPr lang="en-US" altLang="en-US" sz="2000" dirty="0"/>
              <a:t>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Venous samples </a:t>
            </a:r>
            <a:r>
              <a:rPr lang="en-US" altLang="en-US" sz="2000" b="1" u="sng" dirty="0" smtClean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Use Lithium Heparin (mint green top tube </a:t>
            </a:r>
            <a:r>
              <a:rPr lang="en-US" altLang="en-US" sz="2000" b="1" u="sng" dirty="0" smtClean="0"/>
              <a:t>ONLY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Tube must be </a:t>
            </a:r>
            <a:r>
              <a:rPr lang="en-US" altLang="en-US" sz="2000" b="1" u="sng" dirty="0" smtClean="0"/>
              <a:t>AT LEAST </a:t>
            </a:r>
            <a:r>
              <a:rPr lang="en-US" altLang="en-US" sz="2000" dirty="0" smtClean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 smtClean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</a:t>
            </a:r>
            <a:r>
              <a:rPr lang="en-US" altLang="en-US" sz="2000" dirty="0" smtClean="0"/>
              <a:t>prompted</a:t>
            </a:r>
          </a:p>
          <a:p>
            <a:r>
              <a:rPr lang="en-US" altLang="en-US" sz="2000" dirty="0" smtClean="0"/>
              <a:t>Note: Your user ID for the </a:t>
            </a:r>
            <a:r>
              <a:rPr lang="en-US" altLang="en-US" sz="2000" dirty="0" err="1" smtClean="0"/>
              <a:t>iSTAT</a:t>
            </a:r>
            <a:r>
              <a:rPr lang="en-US" altLang="en-US" sz="2000" dirty="0" smtClean="0"/>
              <a:t> is your SS#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Obtain venous sample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Scan and open </a:t>
            </a:r>
            <a:r>
              <a:rPr lang="en-US" altLang="en-US" sz="2000" b="1" smtClean="0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</a:t>
            </a:r>
            <a:r>
              <a:rPr lang="en-US" altLang="en-US" sz="2000" b="1" dirty="0" smtClean="0"/>
              <a:t>cartridge.  NOTE:  Once cartridge is filled, DO NOT delay insertion into meter.  DO NOT prefill cartridge prior patient data entry.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</a:t>
            </a:r>
            <a:r>
              <a:rPr lang="en-US" altLang="en-US" sz="2000" dirty="0" smtClean="0"/>
              <a:t>gently by inverting tube 8 to 10 times</a:t>
            </a:r>
            <a:endParaRPr lang="en-US" altLang="en-US" sz="2000" dirty="0"/>
          </a:p>
          <a:p>
            <a:r>
              <a:rPr lang="en-US" altLang="en-US" sz="2000" dirty="0" smtClean="0"/>
              <a:t>Use </a:t>
            </a:r>
            <a:r>
              <a:rPr lang="en-US" altLang="en-US" sz="2000" dirty="0" err="1" smtClean="0"/>
              <a:t>Saf</a:t>
            </a:r>
            <a:r>
              <a:rPr lang="en-US" altLang="en-US" sz="2000" dirty="0" smtClean="0"/>
              <a:t> Evac Adapter or Transfer Pipette to dispense sample</a:t>
            </a:r>
            <a:endParaRPr lang="en-US" altLang="en-US" sz="2000" dirty="0"/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Chem8+ </a:t>
            </a:r>
            <a:r>
              <a:rPr lang="en-US" altLang="en-US" dirty="0"/>
              <a:t>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Chem8+ </a:t>
            </a:r>
            <a:r>
              <a:rPr lang="en-US" altLang="en-US" dirty="0"/>
              <a:t>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</a:t>
            </a:r>
            <a:r>
              <a:rPr lang="en-US" altLang="en-US" sz="2000" dirty="0" smtClean="0"/>
              <a:t>when </a:t>
            </a:r>
            <a:r>
              <a:rPr lang="en-US" altLang="en-US" sz="2000" dirty="0"/>
              <a:t>collected in a </a:t>
            </a:r>
            <a:r>
              <a:rPr lang="en-US" altLang="en-US" sz="2000" dirty="0" smtClean="0"/>
              <a:t> mint green-top </a:t>
            </a:r>
            <a:r>
              <a:rPr lang="en-US" altLang="en-US" sz="2000" dirty="0"/>
              <a:t>tube </a:t>
            </a:r>
            <a:r>
              <a:rPr lang="en-US" altLang="en-US" sz="2000" dirty="0" smtClean="0"/>
              <a:t>(Lithium Heparin)</a:t>
            </a:r>
            <a:endParaRPr lang="en-US" altLang="en-US" sz="2000" dirty="0"/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results</a:t>
            </a:r>
          </a:p>
          <a:p>
            <a:r>
              <a:rPr lang="en-US" altLang="en-US" sz="2000" dirty="0" smtClean="0"/>
              <a:t>High results outside reference range display </a:t>
            </a:r>
          </a:p>
          <a:p>
            <a:r>
              <a:rPr lang="en-US" altLang="en-US" sz="2000" dirty="0" smtClean="0"/>
              <a:t>Low results outside reference range display </a:t>
            </a:r>
            <a:endParaRPr lang="en-US" altLang="en-US" sz="2000" dirty="0"/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</a:t>
            </a:r>
            <a:r>
              <a:rPr lang="en-US" altLang="en-US" sz="2000" dirty="0" smtClean="0"/>
              <a:t>as </a:t>
            </a:r>
            <a:r>
              <a:rPr lang="en-US" altLang="en-US" sz="2000" dirty="0"/>
              <a:t>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Troubleshooting Errors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/>
              <a:t>Abbott </a:t>
            </a:r>
            <a:r>
              <a:rPr lang="en-US" altLang="en-US" sz="2000" dirty="0"/>
              <a:t>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</a:t>
            </a:r>
            <a:r>
              <a:rPr lang="en-US" altLang="en-US" sz="2000" dirty="0" smtClean="0"/>
              <a:t>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New batteries must charge a minimum of 40 hours prior to use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Recharging </a:t>
            </a:r>
            <a:r>
              <a:rPr lang="en-US" altLang="en-US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2279</Words>
  <Application>Microsoft Office PowerPoint</Application>
  <PresentationFormat>On-screen Show (4:3)</PresentationFormat>
  <Paragraphs>500</Paragraphs>
  <Slides>52</Slides>
  <Notes>45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Department of Veterans Affairs</cp:lastModifiedBy>
  <cp:revision>80</cp:revision>
  <dcterms:created xsi:type="dcterms:W3CDTF">2016-04-11T14:42:27Z</dcterms:created>
  <dcterms:modified xsi:type="dcterms:W3CDTF">2016-09-29T16:56:53Z</dcterms:modified>
</cp:coreProperties>
</file>