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3" r:id="rId44"/>
    <p:sldId id="304" r:id="rId45"/>
    <p:sldId id="314" r:id="rId46"/>
    <p:sldId id="305" r:id="rId47"/>
    <p:sldId id="306" r:id="rId48"/>
    <p:sldId id="307" r:id="rId49"/>
    <p:sldId id="308" r:id="rId50"/>
    <p:sldId id="309" r:id="rId51"/>
    <p:sldId id="310" r:id="rId52"/>
    <p:sldId id="311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7/22/2016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51466-724D-487A-837A-CB061033D9B2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7/22/2016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7/22/2016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7/22/2016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7/22/2016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7/22/2016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emf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png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CVVAMC </a:t>
            </a:r>
            <a:r>
              <a:rPr lang="en-US" dirty="0" err="1" smtClean="0"/>
              <a:t>iSTAT</a:t>
            </a:r>
            <a:r>
              <a:rPr lang="en-US" dirty="0" smtClean="0"/>
              <a:t> User Training for Chem8+ (BUN &amp; Creatinine)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By Lisa Lee, Ancillary Testing Coordinator </a:t>
            </a:r>
          </a:p>
          <a:p>
            <a:r>
              <a:rPr lang="en-US" dirty="0" smtClean="0"/>
              <a:t>Ext. 2124  Abbott Diagnostics Help Line 1-877-529-7185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 smtClean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 smtClean="0"/>
              <a:t>Insert </a:t>
            </a:r>
            <a:r>
              <a:rPr lang="en-US" altLang="en-US" dirty="0"/>
              <a:t>cartridge; results will appear </a:t>
            </a:r>
            <a:r>
              <a:rPr lang="en-US" altLang="en-US" dirty="0" smtClean="0"/>
              <a:t>within 10 </a:t>
            </a:r>
            <a:r>
              <a:rPr lang="en-US" altLang="en-US" dirty="0"/>
              <a:t>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 smtClean="0"/>
              <a:t>14d = 14 days </a:t>
            </a:r>
          </a:p>
          <a:p>
            <a:r>
              <a:rPr lang="en-US" altLang="en-US" sz="2000" dirty="0" smtClean="0"/>
              <a:t>2m = 2 months</a:t>
            </a:r>
          </a:p>
          <a:p>
            <a:r>
              <a:rPr lang="en-US" altLang="en-US" sz="2000" dirty="0" smtClean="0"/>
              <a:t>Check the cartridge box for the stability date range on your particular cartridges</a:t>
            </a:r>
            <a:endParaRPr lang="en-US" altLang="en-US" sz="2000" dirty="0"/>
          </a:p>
          <a:p>
            <a:r>
              <a:rPr lang="en-US" altLang="en-US" sz="2000" dirty="0" smtClean="0"/>
              <a:t>Room </a:t>
            </a:r>
            <a:r>
              <a:rPr lang="en-US" altLang="en-US" sz="2000" dirty="0"/>
              <a:t>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Venous samples </a:t>
            </a:r>
            <a:r>
              <a:rPr lang="en-US" altLang="en-US" sz="2000" b="1" u="sng" dirty="0" smtClean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Use Lithium Heparin (mint green top tube </a:t>
            </a:r>
            <a:r>
              <a:rPr lang="en-US" altLang="en-US" sz="2000" b="1" u="sng" dirty="0" smtClean="0"/>
              <a:t>ONLY</a:t>
            </a:r>
            <a:endParaRPr lang="en-US" altLang="en-US" sz="2000" dirty="0" smtClean="0"/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Tube must be </a:t>
            </a:r>
            <a:r>
              <a:rPr lang="en-US" altLang="en-US" sz="2000" b="1" u="sng" dirty="0" smtClean="0"/>
              <a:t>AT LEAST </a:t>
            </a:r>
            <a:r>
              <a:rPr lang="en-US" altLang="en-US" sz="2000" dirty="0" smtClean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 smtClean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 smtClean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 smtClean="0"/>
              <a:t>Important </a:t>
            </a:r>
            <a:r>
              <a:rPr lang="en-US" altLang="en-US" sz="1800" b="1" i="1" dirty="0"/>
              <a:t>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12182-404A-4BCB-9B7A-1B7E43AB9BC5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Factors That May Affect Creatinine Results 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creatinine results:</a:t>
            </a:r>
          </a:p>
          <a:p>
            <a:r>
              <a:rPr lang="en-US" altLang="en-US" sz="2000"/>
              <a:t>Use another testing method if the patient has been administered hydroxyurea (Droxia</a:t>
            </a:r>
            <a:r>
              <a:rPr lang="en-US" altLang="en-US" sz="2000" baseline="30000"/>
              <a:t>®</a:t>
            </a:r>
            <a:r>
              <a:rPr lang="en-US" altLang="en-US" sz="2000"/>
              <a:t>, Hydrea</a:t>
            </a:r>
            <a:r>
              <a:rPr lang="en-US" altLang="en-US" sz="2000" baseline="30000"/>
              <a:t>®</a:t>
            </a:r>
            <a:r>
              <a:rPr lang="en-US" altLang="en-US" sz="2000"/>
              <a:t>)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pic>
        <p:nvPicPr>
          <p:cNvPr id="178181" name="Picture 5" descr="01_03_2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1981200"/>
            <a:ext cx="10779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4" name="Picture 8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7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</a:t>
            </a:r>
            <a:r>
              <a:rPr lang="en-US" altLang="en-US" sz="2000" dirty="0" smtClean="0"/>
              <a:t>prompted</a:t>
            </a:r>
          </a:p>
          <a:p>
            <a:r>
              <a:rPr lang="en-US" altLang="en-US" sz="2000" dirty="0" smtClean="0"/>
              <a:t>Note: Your user ID for the </a:t>
            </a:r>
            <a:r>
              <a:rPr lang="en-US" altLang="en-US" sz="2000" dirty="0" err="1" smtClean="0"/>
              <a:t>iSTAT</a:t>
            </a:r>
            <a:r>
              <a:rPr lang="en-US" altLang="en-US" sz="2000" dirty="0" smtClean="0"/>
              <a:t> is your SS#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Obtain venous sample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 smtClean="0"/>
              <a:t>Scan and open </a:t>
            </a:r>
            <a:r>
              <a:rPr lang="en-US" altLang="en-US" sz="2000" b="1" smtClean="0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</a:t>
            </a:r>
            <a:r>
              <a:rPr lang="en-US" altLang="en-US" sz="2000" b="1" dirty="0" smtClean="0"/>
              <a:t>cartridge.  NOTE:  Once cartridge is filled, DO NOT delay insertion into meter.  DO NOT prefill cartridge prior patient data entry.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</a:t>
            </a:r>
            <a:r>
              <a:rPr lang="en-US" altLang="en-US" sz="2000" dirty="0" smtClean="0"/>
              <a:t>gently by inverting tube 8 to 10 times</a:t>
            </a:r>
            <a:endParaRPr lang="en-US" altLang="en-US" sz="2000" dirty="0"/>
          </a:p>
          <a:p>
            <a:r>
              <a:rPr lang="en-US" altLang="en-US" sz="2000" dirty="0" smtClean="0"/>
              <a:t>Use </a:t>
            </a:r>
            <a:r>
              <a:rPr lang="en-US" altLang="en-US" sz="2000" dirty="0" err="1" smtClean="0"/>
              <a:t>Saf</a:t>
            </a:r>
            <a:r>
              <a:rPr lang="en-US" altLang="en-US" sz="2000" dirty="0" smtClean="0"/>
              <a:t> Evac Adapter or Transfer Pipette to dispense sample</a:t>
            </a:r>
            <a:endParaRPr lang="en-US" altLang="en-US" sz="2000" dirty="0"/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Chem8+ </a:t>
            </a:r>
            <a:r>
              <a:rPr lang="en-US" altLang="en-US" dirty="0"/>
              <a:t>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 smtClean="0"/>
              <a:t>Chem8+ </a:t>
            </a:r>
            <a:r>
              <a:rPr lang="en-US" altLang="en-US" dirty="0"/>
              <a:t>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</a:t>
            </a:r>
            <a:r>
              <a:rPr lang="en-US" altLang="en-US" sz="2000" dirty="0" smtClean="0"/>
              <a:t> mint green-top </a:t>
            </a:r>
            <a:r>
              <a:rPr lang="en-US" altLang="en-US" sz="2000" dirty="0"/>
              <a:t>tube </a:t>
            </a:r>
            <a:r>
              <a:rPr lang="en-US" altLang="en-US" sz="2000" dirty="0" smtClean="0"/>
              <a:t>(Lithium Heparin)</a:t>
            </a:r>
            <a:endParaRPr lang="en-US" altLang="en-US" sz="2000" dirty="0"/>
          </a:p>
          <a:p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</a:t>
            </a:r>
            <a:r>
              <a:rPr lang="en-US" altLang="en-US" sz="2000" dirty="0" smtClean="0"/>
              <a:t>, </a:t>
            </a:r>
            <a:r>
              <a:rPr lang="en-US" altLang="en-US" sz="2000" dirty="0"/>
              <a:t>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Results screen</a:t>
            </a:r>
          </a:p>
          <a:p>
            <a:r>
              <a:rPr lang="en-US" altLang="en-US" sz="2000" dirty="0"/>
              <a:t>Patient ID</a:t>
            </a:r>
          </a:p>
          <a:p>
            <a:r>
              <a:rPr lang="en-US" altLang="en-US" sz="2000" dirty="0"/>
              <a:t>Time and date of test</a:t>
            </a:r>
          </a:p>
          <a:p>
            <a:r>
              <a:rPr lang="en-US" altLang="en-US" sz="2000" dirty="0"/>
              <a:t>Type of cartridge</a:t>
            </a:r>
          </a:p>
          <a:p>
            <a:r>
              <a:rPr lang="en-US" altLang="en-US" sz="2000" dirty="0"/>
              <a:t>Test </a:t>
            </a:r>
            <a:r>
              <a:rPr lang="en-US" altLang="en-US" sz="2000" dirty="0" smtClean="0"/>
              <a:t>results</a:t>
            </a:r>
          </a:p>
          <a:p>
            <a:r>
              <a:rPr lang="en-US" altLang="en-US" sz="2000" dirty="0" smtClean="0"/>
              <a:t>High results outside reference range display </a:t>
            </a:r>
          </a:p>
          <a:p>
            <a:r>
              <a:rPr lang="en-US" altLang="en-US" sz="2000" dirty="0" smtClean="0"/>
              <a:t>Low results outside reference range display </a:t>
            </a:r>
            <a:endParaRPr lang="en-US" altLang="en-US" sz="2000" dirty="0"/>
          </a:p>
          <a:p>
            <a:pPr lvl="1"/>
            <a:r>
              <a:rPr lang="en-US" altLang="en-US" sz="1800" dirty="0"/>
              <a:t>May display on 2 pages</a:t>
            </a:r>
          </a:p>
          <a:p>
            <a:pPr lvl="1"/>
            <a:r>
              <a:rPr lang="en-US" altLang="en-US" sz="1800" dirty="0"/>
              <a:t>Use right Arrow key to navigate</a:t>
            </a:r>
          </a:p>
          <a:p>
            <a:endParaRPr lang="en-US" altLang="en-US" sz="1800" dirty="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  <p:sp>
        <p:nvSpPr>
          <p:cNvPr id="6" name="Up Arrow 5"/>
          <p:cNvSpPr/>
          <p:nvPr/>
        </p:nvSpPr>
        <p:spPr>
          <a:xfrm>
            <a:off x="2362200" y="3712351"/>
            <a:ext cx="221960" cy="1957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2342551" y="4419600"/>
            <a:ext cx="22196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</a:t>
            </a:r>
            <a:r>
              <a:rPr lang="en-US" altLang="en-US" sz="2000" dirty="0" smtClean="0"/>
              <a:t>as </a:t>
            </a:r>
            <a:r>
              <a:rPr lang="en-US" altLang="en-US" sz="2000" dirty="0"/>
              <a:t>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Troubleshooting Errors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3792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 smtClean="0"/>
              <a:t>Abbott </a:t>
            </a:r>
            <a:r>
              <a:rPr lang="en-US" altLang="en-US" sz="2000" dirty="0"/>
              <a:t>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</a:t>
            </a:r>
            <a:r>
              <a:rPr lang="en-US" altLang="en-US" sz="2000" dirty="0" smtClean="0"/>
              <a:t>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/>
              <a:t>New batteries must charge a minimum of 40 hours prior to use</a:t>
            </a:r>
            <a:endParaRPr lang="en-US" altLang="en-US" sz="20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 smtClean="0"/>
              <a:t>Recharging </a:t>
            </a:r>
            <a:r>
              <a:rPr lang="en-US" altLang="en-US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2258</Words>
  <Application>Microsoft Office PowerPoint</Application>
  <PresentationFormat>On-screen Show (4:3)</PresentationFormat>
  <Paragraphs>501</Paragraphs>
  <Slides>52</Slides>
  <Notes>45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CVVAMC iSTAT User Training for Chem8+ (BUN &amp; Creatinine)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Creatinine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Chem8+ Cartridges </vt:lpstr>
      <vt:lpstr>Running a Patient Test:  Immediately after Inserting the Cartridge </vt:lpstr>
      <vt:lpstr>Interpreting Test Results: The Results Screen </vt:lpstr>
      <vt:lpstr>Interpreting Test Results: Out of Reportable Range Flags </vt:lpstr>
      <vt:lpstr>Interpreting Test Results: Star Outs (***) </vt:lpstr>
      <vt:lpstr>Transmitting Results: Downloader </vt:lpstr>
      <vt:lpstr>Recalling Previous Results: Last Result </vt:lpstr>
      <vt:lpstr>Troubleshooting Errors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Department of Veterans Affairs</cp:lastModifiedBy>
  <cp:revision>72</cp:revision>
  <dcterms:created xsi:type="dcterms:W3CDTF">2016-04-11T14:42:27Z</dcterms:created>
  <dcterms:modified xsi:type="dcterms:W3CDTF">2016-07-22T19:49:55Z</dcterms:modified>
</cp:coreProperties>
</file>