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sldIdLst>
    <p:sldId id="259" r:id="rId6"/>
    <p:sldId id="256" r:id="rId7"/>
    <p:sldId id="257" r:id="rId8"/>
    <p:sldId id="261" r:id="rId9"/>
    <p:sldId id="260"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B481B-CB93-4472-9DB0-EB3D0D601A4F}" type="datetimeFigureOut">
              <a:rPr lang="en-US" smtClean="0"/>
              <a:t>2/16/2021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6D71B-94F3-4037-95C5-9319F3321B43}" type="slidenum">
              <a:rPr lang="en-US" smtClean="0"/>
              <a:t>‹#›</a:t>
            </a:fld>
            <a:endParaRPr lang="en-US"/>
          </a:p>
        </p:txBody>
      </p:sp>
    </p:spTree>
    <p:extLst>
      <p:ext uri="{BB962C8B-B14F-4D97-AF65-F5344CB8AC3E}">
        <p14:creationId xmlns:p14="http://schemas.microsoft.com/office/powerpoint/2010/main" val="116768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6D71B-94F3-4037-95C5-9319F3321B43}" type="slidenum">
              <a:rPr lang="en-US" smtClean="0"/>
              <a:t>1</a:t>
            </a:fld>
            <a:endParaRPr lang="en-US"/>
          </a:p>
        </p:txBody>
      </p:sp>
    </p:spTree>
    <p:extLst>
      <p:ext uri="{BB962C8B-B14F-4D97-AF65-F5344CB8AC3E}">
        <p14:creationId xmlns:p14="http://schemas.microsoft.com/office/powerpoint/2010/main" val="83552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F9DF55-D411-4E18-BEDD-5563ED0A34D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300167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9DF55-D411-4E18-BEDD-5563ED0A34D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116588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9DF55-D411-4E18-BEDD-5563ED0A34D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169438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9DF55-D411-4E18-BEDD-5563ED0A34D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39315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9DF55-D411-4E18-BEDD-5563ED0A34DD}"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142108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9DF55-D411-4E18-BEDD-5563ED0A34DD}"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341438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9DF55-D411-4E18-BEDD-5563ED0A34DD}"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183558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9DF55-D411-4E18-BEDD-5563ED0A34DD}"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240054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9DF55-D411-4E18-BEDD-5563ED0A34DD}"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415726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F9DF55-D411-4E18-BEDD-5563ED0A34DD}"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218821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F9DF55-D411-4E18-BEDD-5563ED0A34DD}"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9896E-6427-4EDC-81BB-92FDB4AE8BF2}" type="slidenum">
              <a:rPr lang="en-US" smtClean="0"/>
              <a:t>‹#›</a:t>
            </a:fld>
            <a:endParaRPr lang="en-US"/>
          </a:p>
        </p:txBody>
      </p:sp>
    </p:spTree>
    <p:extLst>
      <p:ext uri="{BB962C8B-B14F-4D97-AF65-F5344CB8AC3E}">
        <p14:creationId xmlns:p14="http://schemas.microsoft.com/office/powerpoint/2010/main" val="401762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9DF55-D411-4E18-BEDD-5563ED0A34DD}" type="datetimeFigureOut">
              <a:rPr lang="en-US" smtClean="0"/>
              <a:t>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896E-6427-4EDC-81BB-92FDB4AE8BF2}" type="slidenum">
              <a:rPr lang="en-US" smtClean="0"/>
              <a:t>‹#›</a:t>
            </a:fld>
            <a:endParaRPr lang="en-US"/>
          </a:p>
        </p:txBody>
      </p:sp>
    </p:spTree>
    <p:extLst>
      <p:ext uri="{BB962C8B-B14F-4D97-AF65-F5344CB8AC3E}">
        <p14:creationId xmlns:p14="http://schemas.microsoft.com/office/powerpoint/2010/main" val="323455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TORNADOS</a:t>
            </a:r>
            <a:br>
              <a:rPr lang="en-US" dirty="0"/>
            </a:br>
            <a:r>
              <a:rPr lang="en-US" sz="1400" dirty="0"/>
              <a:t>CVVAMC COMPRESHENSIVE EMERGENCY MANAGEMENT PLAN (CEMP) 138-21</a:t>
            </a:r>
          </a:p>
        </p:txBody>
      </p:sp>
      <p:sp>
        <p:nvSpPr>
          <p:cNvPr id="3" name="Content Placeholder 2"/>
          <p:cNvSpPr>
            <a:spLocks noGrp="1"/>
          </p:cNvSpPr>
          <p:nvPr>
            <p:ph sz="half" idx="1"/>
          </p:nvPr>
        </p:nvSpPr>
        <p:spPr>
          <a:xfrm>
            <a:off x="457200" y="1600200"/>
            <a:ext cx="4038600" cy="4953000"/>
          </a:xfrm>
        </p:spPr>
        <p:txBody>
          <a:bodyPr>
            <a:normAutofit/>
          </a:bodyPr>
          <a:lstStyle/>
          <a:p>
            <a:r>
              <a:rPr lang="en-US" dirty="0"/>
              <a:t>CEMP 138-21</a:t>
            </a:r>
          </a:p>
          <a:p>
            <a:r>
              <a:rPr lang="en-US" b="1" u="sng" dirty="0">
                <a:highlight>
                  <a:srgbClr val="FFFF00"/>
                </a:highlight>
              </a:rPr>
              <a:t>Tornado Watch</a:t>
            </a:r>
          </a:p>
          <a:p>
            <a:pPr lvl="1"/>
            <a:r>
              <a:rPr lang="en-US" sz="1600" dirty="0"/>
              <a:t>This is an alert that conditions are favorable for a tornado and are expected in or near the </a:t>
            </a:r>
            <a:r>
              <a:rPr lang="en-US" sz="1600" u="sng" dirty="0"/>
              <a:t>WATCH</a:t>
            </a:r>
            <a:r>
              <a:rPr lang="en-US" sz="1600" dirty="0"/>
              <a:t> area. Preliminary precautions to safeguard life and property should be taken.</a:t>
            </a:r>
          </a:p>
          <a:p>
            <a:pPr marL="457200" lvl="1" indent="0">
              <a:buNone/>
            </a:pPr>
            <a:endParaRPr lang="en-US" sz="1600" dirty="0"/>
          </a:p>
          <a:p>
            <a:pPr lvl="1"/>
            <a:r>
              <a:rPr lang="en-US" sz="1600" dirty="0"/>
              <a:t>In this phase if you are outside continue to monitor the weather as you make your way indoors.  Secure any loose objects that may become airborne in the event of a tornado or strong wind</a:t>
            </a:r>
            <a:r>
              <a:rPr lang="en-US" sz="1200" dirty="0"/>
              <a:t>s. </a:t>
            </a:r>
          </a:p>
        </p:txBody>
      </p:sp>
      <p:sp>
        <p:nvSpPr>
          <p:cNvPr id="4" name="Content Placeholder 3"/>
          <p:cNvSpPr>
            <a:spLocks noGrp="1"/>
          </p:cNvSpPr>
          <p:nvPr>
            <p:ph sz="half" idx="2"/>
          </p:nvPr>
        </p:nvSpPr>
        <p:spPr>
          <a:xfrm>
            <a:off x="4572000" y="1417638"/>
            <a:ext cx="4114800" cy="5135562"/>
          </a:xfrm>
        </p:spPr>
        <p:txBody>
          <a:bodyPr>
            <a:normAutofit/>
          </a:bodyPr>
          <a:lstStyle/>
          <a:p>
            <a:r>
              <a:rPr lang="en-US" dirty="0"/>
              <a:t>CEMP 138-21</a:t>
            </a:r>
          </a:p>
          <a:p>
            <a:r>
              <a:rPr lang="en-US" b="1" u="sng" dirty="0">
                <a:highlight>
                  <a:srgbClr val="FFFF00"/>
                </a:highlight>
              </a:rPr>
              <a:t>Tornado Warning:</a:t>
            </a:r>
          </a:p>
          <a:p>
            <a:pPr lvl="1"/>
            <a:r>
              <a:rPr lang="en-US" sz="1600" dirty="0">
                <a:solidFill>
                  <a:prstClr val="black"/>
                </a:solidFill>
              </a:rPr>
              <a:t>Tornado </a:t>
            </a:r>
            <a:r>
              <a:rPr lang="en-US" sz="1600" u="sng" dirty="0">
                <a:solidFill>
                  <a:prstClr val="black"/>
                </a:solidFill>
              </a:rPr>
              <a:t>Warning</a:t>
            </a:r>
            <a:r>
              <a:rPr lang="en-US" sz="1600" dirty="0">
                <a:solidFill>
                  <a:prstClr val="black"/>
                </a:solidFill>
              </a:rPr>
              <a:t> means </a:t>
            </a:r>
            <a:r>
              <a:rPr lang="en-US" sz="1600" b="1" u="sng" dirty="0">
                <a:solidFill>
                  <a:prstClr val="black"/>
                </a:solidFill>
              </a:rPr>
              <a:t>a tornado has actually been sighted or indicated by radar </a:t>
            </a:r>
            <a:r>
              <a:rPr lang="en-US" sz="1600" dirty="0">
                <a:solidFill>
                  <a:prstClr val="black"/>
                </a:solidFill>
              </a:rPr>
              <a:t>and may strike in the vicinity of the facility. </a:t>
            </a:r>
          </a:p>
          <a:p>
            <a:pPr marL="457200" lvl="1" indent="0">
              <a:buNone/>
            </a:pPr>
            <a:endParaRPr lang="en-US" sz="1600" dirty="0">
              <a:solidFill>
                <a:prstClr val="black"/>
              </a:solidFill>
            </a:endParaRPr>
          </a:p>
          <a:p>
            <a:pPr lvl="1"/>
            <a:r>
              <a:rPr lang="en-US" sz="2000" b="1" dirty="0">
                <a:solidFill>
                  <a:prstClr val="black"/>
                </a:solidFill>
              </a:rPr>
              <a:t>Take shelter immediately and complete all possible precautions immediately to safeguard life and property</a:t>
            </a:r>
            <a:r>
              <a:rPr lang="en-US" sz="2000" dirty="0">
                <a:solidFill>
                  <a:prstClr val="black"/>
                </a:solidFill>
              </a:rPr>
              <a:t>. </a:t>
            </a:r>
          </a:p>
          <a:p>
            <a:pPr marL="0" indent="0">
              <a:buNone/>
            </a:pPr>
            <a:endParaRPr lang="en-US" dirty="0"/>
          </a:p>
        </p:txBody>
      </p:sp>
    </p:spTree>
    <p:extLst>
      <p:ext uri="{BB962C8B-B14F-4D97-AF65-F5344CB8AC3E}">
        <p14:creationId xmlns:p14="http://schemas.microsoft.com/office/powerpoint/2010/main" val="287757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Emergency Shelter Location</a:t>
            </a:r>
            <a:br>
              <a:rPr lang="en-US" b="1" dirty="0"/>
            </a:br>
            <a:r>
              <a:rPr lang="en-US" sz="1400" dirty="0">
                <a:solidFill>
                  <a:prstClr val="black"/>
                </a:solidFill>
              </a:rPr>
              <a:t>CVVAMC COMPRESHENSIVE EMERGENCY MANAGEMENT PLAN (CEMP) 138-21</a:t>
            </a:r>
            <a:endParaRPr lang="en-US"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sp>
        <p:nvSpPr>
          <p:cNvPr id="6" name="Content Placeholder 5"/>
          <p:cNvSpPr>
            <a:spLocks noGrp="1"/>
          </p:cNvSpPr>
          <p:nvPr>
            <p:ph sz="half" idx="2"/>
          </p:nvPr>
        </p:nvSpPr>
        <p:spPr/>
        <p:txBody>
          <a:bodyPr>
            <a:normAutofit fontScale="62500" lnSpcReduction="20000"/>
          </a:bodyPr>
          <a:lstStyle/>
          <a:p>
            <a:r>
              <a:rPr lang="en-US" sz="2200" dirty="0"/>
              <a:t>The engineering department has identified alternate structurally sound areas that could be used as pre-designated “Emergency Shelter Locations” in the event of a tornado warning.  These areas are identified by the sign “Emergency Shelter Location” pictured on the left hand side of the power point.  </a:t>
            </a:r>
          </a:p>
          <a:p>
            <a:r>
              <a:rPr lang="en-US" sz="2200" dirty="0"/>
              <a:t>These signs are posted throughout the facility.  Be mindful of your surroundings and know the shelter location for the areas you frequent.</a:t>
            </a:r>
          </a:p>
          <a:p>
            <a:r>
              <a:rPr lang="en-US" sz="2200" dirty="0"/>
              <a:t>Below the “Emergency Shelter Location” Sign is a map that outlines where the emergency shelter starts and ends.  As seen on the left side of the power point.</a:t>
            </a:r>
          </a:p>
          <a:p>
            <a:r>
              <a:rPr lang="en-US" sz="2200" b="1" dirty="0">
                <a:highlight>
                  <a:srgbClr val="FFFF00"/>
                </a:highlight>
              </a:rPr>
              <a:t>These shelter locations are only applicable for  tornado sheltering and warnings only.</a:t>
            </a:r>
          </a:p>
          <a:p>
            <a:r>
              <a:rPr lang="en-US" sz="2200" dirty="0"/>
              <a:t>When you take shelter in these areas be aware of what is around you.  Look for large objects that could crush you or objects that could become flying missiles and move away from them. Glass objects should be avoided and protect your head as much as possible.   </a:t>
            </a:r>
          </a:p>
          <a:p>
            <a:endParaRPr lang="en-US" sz="1200" dirty="0"/>
          </a:p>
          <a:p>
            <a:endParaRPr lang="en-US" sz="1200" dirty="0"/>
          </a:p>
          <a:p>
            <a:pPr marL="0" indent="0">
              <a:buNone/>
            </a:pPr>
            <a:r>
              <a:rPr lang="en-US" sz="1200" dirty="0"/>
              <a:t>   </a:t>
            </a:r>
          </a:p>
          <a:p>
            <a:endParaRPr lang="en-US" sz="1200" dirty="0"/>
          </a:p>
          <a:p>
            <a:endParaRPr lang="en-US" sz="1200" dirty="0"/>
          </a:p>
        </p:txBody>
      </p:sp>
    </p:spTree>
    <p:extLst>
      <p:ext uri="{BB962C8B-B14F-4D97-AF65-F5344CB8AC3E}">
        <p14:creationId xmlns:p14="http://schemas.microsoft.com/office/powerpoint/2010/main" val="320019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Shelter Location Continued</a:t>
            </a:r>
            <a:br>
              <a:rPr lang="en-US" b="1" dirty="0"/>
            </a:br>
            <a:r>
              <a:rPr lang="en-US" sz="1400" dirty="0">
                <a:solidFill>
                  <a:prstClr val="black"/>
                </a:solidFill>
              </a:rPr>
              <a:t>CVVAMC COMPRESHENSIVE EMERGENCY MANAGEMENT PLAN (CEMP) 138-21</a:t>
            </a:r>
            <a:endParaRPr lang="en-US" b="1" dirty="0"/>
          </a:p>
        </p:txBody>
      </p:sp>
      <p:sp>
        <p:nvSpPr>
          <p:cNvPr id="3" name="Content Placeholder 2"/>
          <p:cNvSpPr>
            <a:spLocks noGrp="1"/>
          </p:cNvSpPr>
          <p:nvPr>
            <p:ph sz="half" idx="1"/>
          </p:nvPr>
        </p:nvSpPr>
        <p:spPr/>
        <p:txBody>
          <a:bodyPr>
            <a:normAutofit lnSpcReduction="10000"/>
          </a:bodyPr>
          <a:lstStyle/>
          <a:p>
            <a:r>
              <a:rPr lang="en-US" sz="1400" b="1" dirty="0"/>
              <a:t>What is a Tornado Warning (REPEATED):</a:t>
            </a:r>
          </a:p>
          <a:p>
            <a:pPr lvl="1"/>
            <a:r>
              <a:rPr lang="en-US" sz="1300" dirty="0"/>
              <a:t>Tornado Warning: This means </a:t>
            </a:r>
            <a:r>
              <a:rPr lang="en-US" sz="1300" b="1" u="sng" dirty="0"/>
              <a:t>a tornado has actually been sighted or indicated by radar </a:t>
            </a:r>
            <a:r>
              <a:rPr lang="en-US" sz="1300" dirty="0"/>
              <a:t> may strike in the vicinity of the facility. </a:t>
            </a:r>
            <a:r>
              <a:rPr lang="en-US" sz="1300" b="1" dirty="0"/>
              <a:t>Take shelter immediately and complete all possible precautions immediately to safeguard life and property</a:t>
            </a:r>
            <a:r>
              <a:rPr lang="en-US" sz="1300" dirty="0"/>
              <a:t>. </a:t>
            </a:r>
          </a:p>
          <a:p>
            <a:r>
              <a:rPr lang="en-US" sz="1300" b="1" dirty="0"/>
              <a:t>What to do if a Tornado Warning is issued:</a:t>
            </a:r>
          </a:p>
          <a:p>
            <a:pPr lvl="1"/>
            <a:r>
              <a:rPr lang="en-US" sz="1300" b="1" dirty="0"/>
              <a:t>Employees and Patients:</a:t>
            </a:r>
          </a:p>
          <a:p>
            <a:pPr lvl="1">
              <a:buFont typeface="+mj-lt"/>
              <a:buAutoNum type="arabicPeriod"/>
            </a:pPr>
            <a:r>
              <a:rPr lang="en-US" sz="1300" dirty="0"/>
              <a:t>All employees whose work site is located on or near patient units (such as ward clerks, secretaries, clerks, doctors, therapists, social workers, housekeeping aides, etc.) must report to the charge nurse of the unit nearest them for instructions regarding ensuring patient safety. </a:t>
            </a:r>
          </a:p>
          <a:p>
            <a:pPr lvl="1">
              <a:buFont typeface="+mj-lt"/>
              <a:buAutoNum type="arabicPeriod"/>
            </a:pPr>
            <a:r>
              <a:rPr lang="en-US" sz="1300" i="1" dirty="0"/>
              <a:t>Patients that are located in rooms </a:t>
            </a:r>
            <a:r>
              <a:rPr lang="en-US" sz="1300" b="1" dirty="0"/>
              <a:t>without</a:t>
            </a:r>
            <a:r>
              <a:rPr lang="en-US" sz="1300" i="1" dirty="0"/>
              <a:t>  windows should be left in their room and their beds should be pushed against the interior wall.    Close their door.   </a:t>
            </a:r>
          </a:p>
          <a:p>
            <a:pPr lvl="1">
              <a:buFont typeface="+mj-lt"/>
              <a:buAutoNum type="arabicPeriod"/>
            </a:pPr>
            <a:r>
              <a:rPr lang="en-US" sz="1300" dirty="0"/>
              <a:t>Patients </a:t>
            </a:r>
            <a:r>
              <a:rPr lang="en-US" sz="1300" b="1" dirty="0"/>
              <a:t>with windows </a:t>
            </a:r>
            <a:r>
              <a:rPr lang="en-US" sz="1300" dirty="0"/>
              <a:t>should be </a:t>
            </a:r>
            <a:r>
              <a:rPr lang="en-US" sz="1300" b="1" dirty="0"/>
              <a:t>moved </a:t>
            </a:r>
            <a:r>
              <a:rPr lang="en-US" sz="1300" dirty="0"/>
              <a:t>to the interior corridor marked “Emergency Shelter Locations” if possible.</a:t>
            </a:r>
          </a:p>
        </p:txBody>
      </p:sp>
      <p:sp>
        <p:nvSpPr>
          <p:cNvPr id="4" name="Content Placeholder 3"/>
          <p:cNvSpPr>
            <a:spLocks noGrp="1"/>
          </p:cNvSpPr>
          <p:nvPr>
            <p:ph sz="half" idx="2"/>
          </p:nvPr>
        </p:nvSpPr>
        <p:spPr/>
        <p:txBody>
          <a:bodyPr>
            <a:normAutofit lnSpcReduction="10000"/>
          </a:bodyPr>
          <a:lstStyle/>
          <a:p>
            <a:pPr marL="1085850" lvl="2"/>
            <a:endParaRPr lang="en-US" sz="800" b="1" dirty="0"/>
          </a:p>
          <a:p>
            <a:pPr marL="685800" lvl="1" indent="-228600">
              <a:buFont typeface="+mj-lt"/>
              <a:buAutoNum type="arabicPeriod" startAt="4"/>
            </a:pPr>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76400"/>
            <a:ext cx="3200400" cy="4114800"/>
          </a:xfrm>
          <a:prstGeom prst="rect">
            <a:avLst/>
          </a:prstGeom>
        </p:spPr>
      </p:pic>
    </p:spTree>
    <p:extLst>
      <p:ext uri="{BB962C8B-B14F-4D97-AF65-F5344CB8AC3E}">
        <p14:creationId xmlns:p14="http://schemas.microsoft.com/office/powerpoint/2010/main" val="180315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Shelter Location Continued</a:t>
            </a:r>
            <a:br>
              <a:rPr lang="en-US" dirty="0"/>
            </a:br>
            <a:r>
              <a:rPr lang="en-US" sz="1400" dirty="0">
                <a:solidFill>
                  <a:prstClr val="black"/>
                </a:solidFill>
              </a:rPr>
              <a:t>CVVAMC COMPRESHENSIVE EMERGENCY MANAGEMENT PLAN (CEMP) 138-21</a:t>
            </a:r>
            <a:endParaRPr lang="en-US" dirty="0"/>
          </a:p>
        </p:txBody>
      </p:sp>
      <p:sp>
        <p:nvSpPr>
          <p:cNvPr id="4" name="Content Placeholder 3"/>
          <p:cNvSpPr>
            <a:spLocks noGrp="1"/>
          </p:cNvSpPr>
          <p:nvPr>
            <p:ph sz="half" idx="2"/>
          </p:nvPr>
        </p:nvSpPr>
        <p:spPr/>
        <p:txBody>
          <a:bodyPr>
            <a:normAutofit/>
          </a:bodyPr>
          <a:lstStyle/>
          <a:p>
            <a:r>
              <a:rPr lang="en-US" sz="1600" dirty="0"/>
              <a:t>If movement is not possible due to patient's equipment and needs, the bed will be moved as far from the window as safely possible.   Employees should assist in padding the beds of  the patients who have to remain in their rooms with extra linens and pillows, under the direction of the nurse.  Close all window blinds and shut the door to the empty or occupied room.   A nurse or other appropriate designated direct patient care giver must be present with all patients who have to remain in their closed rooms.</a:t>
            </a:r>
          </a:p>
          <a:p>
            <a:pPr lvl="1"/>
            <a:r>
              <a:rPr lang="en-US" sz="1600" b="1" dirty="0"/>
              <a:t>Visitors in the Hospital: </a:t>
            </a:r>
          </a:p>
          <a:p>
            <a:r>
              <a:rPr lang="en-US" sz="1600" dirty="0"/>
              <a:t>Direct them toward the “Emergency Shelter Locations” </a:t>
            </a:r>
          </a:p>
          <a:p>
            <a:endParaRPr lang="en-US" dirty="0"/>
          </a:p>
        </p:txBody>
      </p:sp>
      <p:sp>
        <p:nvSpPr>
          <p:cNvPr id="7" name="TextBox 6"/>
          <p:cNvSpPr txBox="1"/>
          <p:nvPr/>
        </p:nvSpPr>
        <p:spPr>
          <a:xfrm>
            <a:off x="533400" y="5334000"/>
            <a:ext cx="3886200" cy="276999"/>
          </a:xfrm>
          <a:prstGeom prst="rect">
            <a:avLst/>
          </a:prstGeom>
          <a:noFill/>
        </p:spPr>
        <p:txBody>
          <a:bodyPr wrap="square" rtlCol="0">
            <a:spAutoFit/>
          </a:bodyPr>
          <a:lstStyle/>
          <a:p>
            <a:r>
              <a:rPr lang="en-US" sz="1200" dirty="0"/>
              <a:t>St John’s Regional Medical Center Joplin, Mo</a:t>
            </a:r>
          </a:p>
        </p:txBody>
      </p:sp>
      <p:pic>
        <p:nvPicPr>
          <p:cNvPr id="1026" name="Picture 2" descr="\\v07.med.va.gov\dub\Users\VHADUBThomaS\My Pictures\fb95e940-e13c-11e3-9713-5f72ec3b51a3_joplinhospi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51" y="2286000"/>
            <a:ext cx="4345097"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endParaRPr lang="en-US" dirty="0"/>
          </a:p>
        </p:txBody>
      </p:sp>
    </p:spTree>
    <p:extLst>
      <p:ext uri="{BB962C8B-B14F-4D97-AF65-F5344CB8AC3E}">
        <p14:creationId xmlns:p14="http://schemas.microsoft.com/office/powerpoint/2010/main" val="72524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sz="4000" dirty="0"/>
              <a:t>Review and know contents of Emergency Preparedness Information Binder (Yellow or Red)</a:t>
            </a:r>
            <a:br>
              <a:rPr lang="en-US" sz="4000" dirty="0"/>
            </a:br>
            <a:r>
              <a:rPr lang="en-US" sz="1400" dirty="0">
                <a:solidFill>
                  <a:prstClr val="black"/>
                </a:solidFill>
              </a:rPr>
              <a:t>CVVAMC COMPRESHENSIVE EMERGENCY MANAGEMENT PLAN (CEMP) 138-21</a:t>
            </a:r>
            <a:br>
              <a:rPr lang="en-US" dirty="0"/>
            </a:br>
            <a:endParaRPr lang="en-US" dirty="0"/>
          </a:p>
        </p:txBody>
      </p:sp>
      <p:sp>
        <p:nvSpPr>
          <p:cNvPr id="3" name="Content Placeholder 2"/>
          <p:cNvSpPr>
            <a:spLocks noGrp="1"/>
          </p:cNvSpPr>
          <p:nvPr>
            <p:ph sz="half" idx="1"/>
          </p:nvPr>
        </p:nvSpPr>
        <p:spPr/>
        <p:txBody>
          <a:bodyPr/>
          <a:lstStyle/>
          <a:p>
            <a:r>
              <a:rPr lang="en-US" dirty="0"/>
              <a:t>Each Service Line should have an Emergency Preparedness Binder. If not, contact Sherry Thomas x3599.</a:t>
            </a:r>
          </a:p>
        </p:txBody>
      </p:sp>
      <p:sp>
        <p:nvSpPr>
          <p:cNvPr id="4" name="Content Placeholder 3"/>
          <p:cNvSpPr>
            <a:spLocks noGrp="1"/>
          </p:cNvSpPr>
          <p:nvPr>
            <p:ph sz="half" idx="2"/>
          </p:nvPr>
        </p:nvSpPr>
        <p:spPr/>
        <p:txBody>
          <a:bodyPr/>
          <a:lstStyle/>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24000" y="4191000"/>
            <a:ext cx="1981200" cy="250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455542"/>
            <a:ext cx="3805172" cy="248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38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54A5-EB91-4391-BC40-F6A3FBD332BD}"/>
              </a:ext>
            </a:extLst>
          </p:cNvPr>
          <p:cNvSpPr>
            <a:spLocks noGrp="1"/>
          </p:cNvSpPr>
          <p:nvPr>
            <p:ph type="title"/>
          </p:nvPr>
        </p:nvSpPr>
        <p:spPr/>
        <p:txBody>
          <a:bodyPr/>
          <a:lstStyle/>
          <a:p>
            <a:r>
              <a:rPr lang="en-US" b="1" dirty="0"/>
              <a:t>Tornado Sheltering during COVID</a:t>
            </a:r>
          </a:p>
        </p:txBody>
      </p:sp>
      <p:sp>
        <p:nvSpPr>
          <p:cNvPr id="3" name="Content Placeholder 2">
            <a:extLst>
              <a:ext uri="{FF2B5EF4-FFF2-40B4-BE49-F238E27FC236}">
                <a16:creationId xmlns:a16="http://schemas.microsoft.com/office/drawing/2014/main" id="{43ADB1C7-66DC-4B6A-A20D-4364C6E58F0D}"/>
              </a:ext>
            </a:extLst>
          </p:cNvPr>
          <p:cNvSpPr>
            <a:spLocks noGrp="1"/>
          </p:cNvSpPr>
          <p:nvPr>
            <p:ph sz="half" idx="1"/>
          </p:nvPr>
        </p:nvSpPr>
        <p:spPr/>
        <p:txBody>
          <a:bodyPr>
            <a:normAutofit lnSpcReduction="10000"/>
          </a:bodyPr>
          <a:lstStyle/>
          <a:p>
            <a:r>
              <a:rPr lang="en-US" dirty="0"/>
              <a:t>Social distancing may not be possible during a tornado warning. </a:t>
            </a:r>
          </a:p>
          <a:p>
            <a:r>
              <a:rPr lang="en-US" dirty="0"/>
              <a:t> Attempts should be made to maintain 6 feet apart.</a:t>
            </a:r>
          </a:p>
          <a:p>
            <a:r>
              <a:rPr lang="en-US" dirty="0">
                <a:highlight>
                  <a:srgbClr val="FFFF00"/>
                </a:highlight>
              </a:rPr>
              <a:t>Immediate life safety </a:t>
            </a:r>
            <a:r>
              <a:rPr lang="en-US" dirty="0"/>
              <a:t>for yourself, veterans, visitors and fellow staff members is always the top priority.  </a:t>
            </a:r>
          </a:p>
        </p:txBody>
      </p:sp>
      <p:sp>
        <p:nvSpPr>
          <p:cNvPr id="4" name="Content Placeholder 3">
            <a:extLst>
              <a:ext uri="{FF2B5EF4-FFF2-40B4-BE49-F238E27FC236}">
                <a16:creationId xmlns:a16="http://schemas.microsoft.com/office/drawing/2014/main" id="{2CCF0285-37AF-4649-A102-F93E097B71C1}"/>
              </a:ext>
            </a:extLst>
          </p:cNvPr>
          <p:cNvSpPr>
            <a:spLocks noGrp="1"/>
          </p:cNvSpPr>
          <p:nvPr>
            <p:ph sz="half" idx="2"/>
          </p:nvPr>
        </p:nvSpPr>
        <p:spPr/>
        <p:txBody>
          <a:bodyPr>
            <a:normAutofit lnSpcReduction="10000"/>
          </a:bodyPr>
          <a:lstStyle/>
          <a:p>
            <a:r>
              <a:rPr lang="en-US" dirty="0"/>
              <a:t>When you hear the Code Yellow announcement, if you do not already have your mask on, grab your mask and proceed to your designated shelter location.</a:t>
            </a:r>
          </a:p>
          <a:p>
            <a:endParaRPr lang="en-US" dirty="0"/>
          </a:p>
        </p:txBody>
      </p:sp>
      <p:pic>
        <p:nvPicPr>
          <p:cNvPr id="5" name="Picture 4">
            <a:extLst>
              <a:ext uri="{FF2B5EF4-FFF2-40B4-BE49-F238E27FC236}">
                <a16:creationId xmlns:a16="http://schemas.microsoft.com/office/drawing/2014/main" id="{426643EC-0F47-4F19-8BA6-00954E5151F6}"/>
              </a:ext>
            </a:extLst>
          </p:cNvPr>
          <p:cNvPicPr>
            <a:picLocks noChangeAspect="1"/>
          </p:cNvPicPr>
          <p:nvPr/>
        </p:nvPicPr>
        <p:blipFill>
          <a:blip r:embed="rId2"/>
          <a:stretch>
            <a:fillRect/>
          </a:stretch>
        </p:blipFill>
        <p:spPr>
          <a:xfrm>
            <a:off x="6536387" y="4724400"/>
            <a:ext cx="2302813" cy="1727110"/>
          </a:xfrm>
          <a:prstGeom prst="rect">
            <a:avLst/>
          </a:prstGeom>
        </p:spPr>
      </p:pic>
    </p:spTree>
    <p:extLst>
      <p:ext uri="{BB962C8B-B14F-4D97-AF65-F5344CB8AC3E}">
        <p14:creationId xmlns:p14="http://schemas.microsoft.com/office/powerpoint/2010/main" val="3053179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43DA832FC0B74AB0B9C23FEC22AEBB" ma:contentTypeVersion="1" ma:contentTypeDescription="Create a new document." ma:contentTypeScope="" ma:versionID="424a1463ea1f0edee73f82abddb44858">
  <xsd:schema xmlns:xsd="http://www.w3.org/2001/XMLSchema" xmlns:xs="http://www.w3.org/2001/XMLSchema" xmlns:p="http://schemas.microsoft.com/office/2006/metadata/properties" xmlns:ns2="bab8a9aa-b726-4903-ab1c-85b05ba9bb73" targetNamespace="http://schemas.microsoft.com/office/2006/metadata/properties" ma:root="true" ma:fieldsID="bddc71c1fd0ad646d512684f72631dd3" ns2:_="">
    <xsd:import namespace="bab8a9aa-b726-4903-ab1c-85b05ba9bb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8a9aa-b726-4903-ab1c-85b05ba9bb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Url xmlns="bab8a9aa-b726-4903-ab1c-85b05ba9bb73">
      <Url>https://sharepoint.visn7.med.va.gov/sites/DUB/Engineering/_layouts/DocIdRedir.aspx?ID=VNVHFNP6YSAN-149-2484</Url>
      <Description>VNVHFNP6YSAN-149-2484</Description>
    </_dlc_DocIdUrl>
    <_dlc_DocId xmlns="bab8a9aa-b726-4903-ab1c-85b05ba9bb73">VNVHFNP6YSAN-149-2484</_dlc_DocI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FB3CA23-0C58-4CD9-A580-42CA489DB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8a9aa-b726-4903-ab1c-85b05ba9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76033F-6287-44B0-88CC-2812FBAE3CE9}">
  <ds:schemaRefs>
    <ds:schemaRef ds:uri="http://schemas.microsoft.com/sharepoint/v3/contenttype/forms"/>
  </ds:schemaRefs>
</ds:datastoreItem>
</file>

<file path=customXml/itemProps3.xml><?xml version="1.0" encoding="utf-8"?>
<ds:datastoreItem xmlns:ds="http://schemas.openxmlformats.org/officeDocument/2006/customXml" ds:itemID="{34E10DF3-86E1-400C-8E16-C1E812FB60B8}">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bab8a9aa-b726-4903-ab1c-85b05ba9bb73"/>
    <ds:schemaRef ds:uri="http://purl.org/dc/terms/"/>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A42639E7-3D78-49F5-B8B0-479C5864F5E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458</TotalTime>
  <Words>736</Words>
  <Application>Microsoft Office PowerPoint</Application>
  <PresentationFormat>On-screen Show (4:3)</PresentationFormat>
  <Paragraphs>41</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TORNADOS CVVAMC COMPRESHENSIVE EMERGENCY MANAGEMENT PLAN (CEMP) 138-21</vt:lpstr>
      <vt:lpstr>Emergency Shelter Location CVVAMC COMPRESHENSIVE EMERGENCY MANAGEMENT PLAN (CEMP) 138-21</vt:lpstr>
      <vt:lpstr>Emergency Shelter Location Continued CVVAMC COMPRESHENSIVE EMERGENCY MANAGEMENT PLAN (CEMP) 138-21</vt:lpstr>
      <vt:lpstr>Emergency Shelter Location Continued CVVAMC COMPRESHENSIVE EMERGENCY MANAGEMENT PLAN (CEMP) 138-21</vt:lpstr>
      <vt:lpstr>Review and know contents of Emergency Preparedness Information Binder (Yellow or Red) CVVAMC COMPRESHENSIVE EMERGENCY MANAGEMENT PLAN (CEMP) 138-21 </vt:lpstr>
      <vt:lpstr>Tornado Sheltering during COVID</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Shelter Location</dc:title>
  <dc:creator>Lackey, Amy</dc:creator>
  <cp:lastModifiedBy>Thomas, Sherry</cp:lastModifiedBy>
  <cp:revision>44</cp:revision>
  <dcterms:created xsi:type="dcterms:W3CDTF">2013-07-29T14:24:05Z</dcterms:created>
  <dcterms:modified xsi:type="dcterms:W3CDTF">2021-02-16T17:05:27Z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0x0101009D43DA832FC0B74AB0B9C23FEC22AEBB</vt:lpwstr>
  </property>
  <property fmtid="{D5CDD505-2E9C-101B-9397-08002B2CF9AE}" pid="3" name="_dlc_DocIdItemGuid">
    <vt:lpwstr>8ebb845a-2fcc-4aa3-a1b7-4454f180ee21</vt:lpwstr>
  </property>
</Properties>
</file>