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4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BB2D06-9340-4623-BCE9-5177E8FD9A13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96935-DD47-490B-8F8E-40BCFFA129B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4CA93-4485-4685-A460-51D219B1354E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CVVAMC </a:t>
            </a:r>
            <a:r>
              <a:rPr lang="en-US" dirty="0" err="1"/>
              <a:t>iSTAT</a:t>
            </a:r>
            <a:r>
              <a:rPr lang="en-US" dirty="0"/>
              <a:t> User Training for Troponin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By Lisa Lee, Ancillary Testing Coordinator ext. 2124 Lisa.Lee10@va.gov</a:t>
            </a:r>
          </a:p>
          <a:p>
            <a:r>
              <a:rPr lang="en-US" dirty="0"/>
              <a:t>Ext. 2124  Abbott Diagnostics Help Line 1-877-529-7185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/>
              <a:t>Collect blood sample.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Insert cartridge; results will appear within 10 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01_01_05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4638"/>
            <a:ext cx="1752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/>
              <a:t>14d = 14 days (Chem8+ for BUN and CRE and Troponin-I)</a:t>
            </a:r>
          </a:p>
          <a:p>
            <a:r>
              <a:rPr lang="en-US" altLang="en-US" sz="2000"/>
              <a:t>2m = 2 months (G3+ Blood Gas)</a:t>
            </a:r>
          </a:p>
          <a:p>
            <a:r>
              <a:rPr lang="en-US" altLang="en-US" sz="2000"/>
              <a:t>Check </a:t>
            </a:r>
            <a:r>
              <a:rPr lang="en-US" altLang="en-US" sz="2000" dirty="0"/>
              <a:t>the cartridge box for the stability date range on your particular cartridges</a:t>
            </a:r>
          </a:p>
          <a:p>
            <a:r>
              <a:rPr lang="en-US" altLang="en-US" sz="2000" dirty="0"/>
              <a:t>Room 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Venous samples </a:t>
            </a:r>
            <a:r>
              <a:rPr lang="en-US" altLang="en-US" sz="2000" b="1" u="sng" dirty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Use Lithium Heparin (mint green top tube </a:t>
            </a:r>
            <a:r>
              <a:rPr lang="en-US" altLang="en-US" sz="2000" b="1" u="sng" dirty="0"/>
              <a:t>ONLY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Tube must be </a:t>
            </a:r>
            <a:r>
              <a:rPr lang="en-US" altLang="en-US" sz="2000" b="1" u="sng" dirty="0"/>
              <a:t>AT LEAST </a:t>
            </a:r>
            <a:r>
              <a:rPr lang="en-US" altLang="en-US" sz="2000" dirty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/>
              <a:t>Important 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9E47D-2D8B-401F-B073-B56EBD7BB900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Factors That May Affect Cardiac Marker Results 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results:</a:t>
            </a:r>
          </a:p>
          <a:p>
            <a:r>
              <a:rPr lang="en-US" altLang="en-US" sz="2000"/>
              <a:t>Keep handheld on a level surface</a:t>
            </a:r>
          </a:p>
          <a:p>
            <a:r>
              <a:rPr lang="en-US" altLang="en-US" sz="2000"/>
              <a:t>Do not move the handheld during the testing process</a:t>
            </a:r>
          </a:p>
          <a:p>
            <a:r>
              <a:rPr lang="en-US" altLang="en-US" sz="2000"/>
              <a:t>Prevent hemolysis </a:t>
            </a:r>
          </a:p>
          <a:p>
            <a:r>
              <a:rPr lang="en-US" altLang="en-US" sz="2000"/>
              <a:t>Mix blood collection devices thoroughly </a:t>
            </a:r>
          </a:p>
        </p:txBody>
      </p:sp>
      <p:pic>
        <p:nvPicPr>
          <p:cNvPr id="196613" name="Picture 5" descr="01_03_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4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712788" cy="7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5" name="Picture 7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682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prompted</a:t>
            </a:r>
          </a:p>
          <a:p>
            <a:r>
              <a:rPr lang="en-US" altLang="en-US" sz="2000" dirty="0"/>
              <a:t>Note: Your user ID for the </a:t>
            </a:r>
            <a:r>
              <a:rPr lang="en-US" altLang="en-US" sz="2000" dirty="0" err="1"/>
              <a:t>iSTAT</a:t>
            </a:r>
            <a:r>
              <a:rPr lang="en-US" altLang="en-US" sz="2000" dirty="0"/>
              <a:t> is your SS#</a:t>
            </a:r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Obtain venous sample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Scan and open </a:t>
            </a:r>
            <a:r>
              <a:rPr lang="en-US" altLang="en-US" sz="2000" b="1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cartridge.  NOTE:  Once cartridge is filled, DO NOT delay insertion into meter.  DO NOT prefill cartridge prior patient data entry.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gently by inverting tube 8 to 10 times</a:t>
            </a:r>
          </a:p>
          <a:p>
            <a:r>
              <a:rPr lang="en-US" altLang="en-US" sz="2000" dirty="0"/>
              <a:t>Use </a:t>
            </a:r>
            <a:r>
              <a:rPr lang="en-US" altLang="en-US" sz="2000" dirty="0" err="1"/>
              <a:t>Saf</a:t>
            </a:r>
            <a:r>
              <a:rPr lang="en-US" altLang="en-US" sz="2000" dirty="0"/>
              <a:t> Evac Adapter or Transfer Pipette to dispense sample</a:t>
            </a:r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Cardiac 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Cardiac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or a syringe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if collected in a  mint green-top tube (Lithium Heparin)</a:t>
            </a:r>
          </a:p>
          <a:p>
            <a:r>
              <a:rPr lang="en-US" altLang="en-US" sz="2000" dirty="0"/>
              <a:t>For non-heparinized samples, test immediately </a:t>
            </a:r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6" name="Picture 6" descr="01_04_11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8" name="Picture 8" descr="test_immediate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05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level, 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Results screen</a:t>
            </a:r>
          </a:p>
          <a:p>
            <a:r>
              <a:rPr lang="en-US" altLang="en-US" sz="2000"/>
              <a:t>Patient ID</a:t>
            </a:r>
          </a:p>
          <a:p>
            <a:r>
              <a:rPr lang="en-US" altLang="en-US" sz="2000"/>
              <a:t>Time and date of test</a:t>
            </a:r>
          </a:p>
          <a:p>
            <a:r>
              <a:rPr lang="en-US" altLang="en-US" sz="2000"/>
              <a:t>Type of cartridge</a:t>
            </a:r>
          </a:p>
          <a:p>
            <a:r>
              <a:rPr lang="en-US" altLang="en-US" sz="2000"/>
              <a:t>Test results</a:t>
            </a:r>
          </a:p>
          <a:p>
            <a:pPr lvl="1"/>
            <a:r>
              <a:rPr lang="en-US" altLang="en-US" sz="1800"/>
              <a:t>May display on 2 pages</a:t>
            </a:r>
          </a:p>
          <a:p>
            <a:pPr lvl="1"/>
            <a:r>
              <a:rPr lang="en-US" altLang="en-US" sz="1800"/>
              <a:t>Use right Arrow key to navigate</a:t>
            </a:r>
          </a:p>
          <a:p>
            <a:endParaRPr lang="en-US" altLang="en-US" sz="180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Critical 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Critical value alert</a:t>
            </a:r>
          </a:p>
          <a:p>
            <a:r>
              <a:rPr lang="en-US" altLang="en-US" sz="2000" dirty="0"/>
              <a:t>Indicated by </a:t>
            </a:r>
            <a:r>
              <a:rPr lang="en-US" altLang="en-US" sz="2000" b="1" dirty="0"/>
              <a:t>   </a:t>
            </a:r>
            <a:r>
              <a:rPr lang="en-US" altLang="en-US" sz="2000" dirty="0"/>
              <a:t>up or     down arrows</a:t>
            </a:r>
          </a:p>
          <a:p>
            <a:r>
              <a:rPr lang="en-US" altLang="en-US" sz="2000" dirty="0"/>
              <a:t>Follow your facility's policy for handling critical results</a:t>
            </a:r>
            <a:r>
              <a:rPr lang="en-US" altLang="en-US" sz="1600" dirty="0"/>
              <a:t> </a:t>
            </a:r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573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7248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0" name="AutoShape 6"/>
          <p:cNvSpPr>
            <a:spLocks noChangeArrowheads="1"/>
          </p:cNvSpPr>
          <p:nvPr/>
        </p:nvSpPr>
        <p:spPr bwMode="auto">
          <a:xfrm>
            <a:off x="2209800" y="1828800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77512" name="AutoShape 8"/>
          <p:cNvSpPr>
            <a:spLocks noChangeArrowheads="1"/>
          </p:cNvSpPr>
          <p:nvPr/>
        </p:nvSpPr>
        <p:spPr bwMode="auto">
          <a:xfrm>
            <a:off x="3048000" y="1828800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0468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as 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Responding to Patient Tests: Comment 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4038600" cy="51816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REQUIRED comment code: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b="1" u="sng" dirty="0"/>
              <a:t>For all critical Troponin values</a:t>
            </a:r>
          </a:p>
          <a:p>
            <a:pPr>
              <a:lnSpc>
                <a:spcPct val="80000"/>
              </a:lnSpc>
            </a:pPr>
            <a:r>
              <a:rPr lang="en-US" altLang="en-US" sz="2000" b="1" u="sng" dirty="0"/>
              <a:t> &gt; or = 0.09 ng/ml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b="1" u="sng" dirty="0"/>
              <a:t>12=Critical value read back and verified to provider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2000" dirty="0"/>
              <a:t>Comments field appears at the top of the first page of the results screen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Can be optional or required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dirty="0"/>
              <a:t>If required, comment code MUST be entered to view test results or begin a new test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To enter a comment code: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Enter the code for the appropriate answer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Press ENT key </a:t>
            </a:r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6172200" y="2667000"/>
            <a:ext cx="14478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077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Abbott 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New batteries must charge a minimum of 40 hours prior to use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2445</Words>
  <Application>Microsoft Office PowerPoint</Application>
  <PresentationFormat>On-screen Show (4:3)</PresentationFormat>
  <Paragraphs>519</Paragraphs>
  <Slides>53</Slides>
  <Notes>47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Symbol</vt:lpstr>
      <vt:lpstr>Office Theme</vt:lpstr>
      <vt:lpstr>CVVAMC iSTAT User Training for Troponin I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Cardiac Marker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Cardiac Cartridges </vt:lpstr>
      <vt:lpstr>Running a Patient Test:  Immediately after Inserting the Cartridge </vt:lpstr>
      <vt:lpstr>Interpreting Test Results: The Results Screen </vt:lpstr>
      <vt:lpstr>Interpreting Test Results: Critical Value Alerts </vt:lpstr>
      <vt:lpstr>Interpreting Test Results: Out of Reportable Range Flags </vt:lpstr>
      <vt:lpstr>Interpreting Test Results: Star Outs (***) </vt:lpstr>
      <vt:lpstr>Responding to Patient Tests: Comment Codes </vt:lpstr>
      <vt:lpstr>Transmitting Results: Downloader </vt:lpstr>
      <vt:lpstr>Recalling Previous Results: Last Result 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Lee, Lisa G.</cp:lastModifiedBy>
  <cp:revision>67</cp:revision>
  <dcterms:created xsi:type="dcterms:W3CDTF">2016-04-11T14:42:27Z</dcterms:created>
  <dcterms:modified xsi:type="dcterms:W3CDTF">2021-12-09T20:04:12Z</dcterms:modified>
</cp:coreProperties>
</file>