
<file path=[Content_Types].xml><?xml version="1.0" encoding="utf-8"?>
<Types xmlns="http://schemas.openxmlformats.org/package/2006/content-types">
  <Default Extension="docx" ContentType="application/vnd.openxmlformats-officedocument.wordprocessingml.documen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4"/>
  </p:sldMasterIdLst>
  <p:notesMasterIdLst>
    <p:notesMasterId r:id="rId14"/>
  </p:notesMasterIdLst>
  <p:handoutMasterIdLst>
    <p:handoutMasterId r:id="rId15"/>
  </p:handoutMasterIdLst>
  <p:sldIdLst>
    <p:sldId id="256" r:id="rId5"/>
    <p:sldId id="266" r:id="rId6"/>
    <p:sldId id="267" r:id="rId7"/>
    <p:sldId id="259" r:id="rId8"/>
    <p:sldId id="270" r:id="rId9"/>
    <p:sldId id="265" r:id="rId10"/>
    <p:sldId id="268" r:id="rId11"/>
    <p:sldId id="269" r:id="rId12"/>
    <p:sldId id="260"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e, Lisa G." initials="LLG" lastIdx="1" clrIdx="0">
    <p:extLst>
      <p:ext uri="{19B8F6BF-5375-455C-9EA6-DF929625EA0E}">
        <p15:presenceInfo xmlns:p15="http://schemas.microsoft.com/office/powerpoint/2012/main" userId="S::Lisa.Lee10@va.gov::61d2691e-a0e6-46d9-8b16-6749e14810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2" autoAdjust="0"/>
    <p:restoredTop sz="94605" autoAdjust="0"/>
  </p:normalViewPr>
  <p:slideViewPr>
    <p:cSldViewPr snapToGrid="0">
      <p:cViewPr varScale="1">
        <p:scale>
          <a:sx n="73" d="100"/>
          <a:sy n="73" d="100"/>
        </p:scale>
        <p:origin x="66" y="132"/>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0"/>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bar3DChart>
        <c:barDir val="bar"/>
        <c:grouping val="percentStacked"/>
        <c:varyColors val="0"/>
        <c:dLbls>
          <c:showLegendKey val="0"/>
          <c:showVal val="0"/>
          <c:showCatName val="0"/>
          <c:showSerName val="0"/>
          <c:showPercent val="0"/>
          <c:showBubbleSize val="0"/>
        </c:dLbls>
        <c:gapWidth val="150"/>
        <c:shape val="box"/>
        <c:axId val="2115939599"/>
        <c:axId val="224596095"/>
        <c:axId val="0"/>
      </c:bar3DChart>
      <c:catAx>
        <c:axId val="2115939599"/>
        <c:scaling>
          <c:orientation val="minMax"/>
        </c:scaling>
        <c:delete val="1"/>
        <c:axPos val="l"/>
        <c:numFmt formatCode="General" sourceLinked="1"/>
        <c:majorTickMark val="none"/>
        <c:minorTickMark val="none"/>
        <c:tickLblPos val="nextTo"/>
        <c:crossAx val="224596095"/>
        <c:crosses val="autoZero"/>
        <c:auto val="1"/>
        <c:lblAlgn val="ctr"/>
        <c:lblOffset val="100"/>
        <c:noMultiLvlLbl val="1"/>
      </c:catAx>
      <c:valAx>
        <c:axId val="224596095"/>
        <c:scaling>
          <c:orientation val="minMax"/>
        </c:scaling>
        <c:delete val="1"/>
        <c:axPos val="b"/>
        <c:numFmt formatCode="0%" sourceLinked="1"/>
        <c:majorTickMark val="none"/>
        <c:minorTickMark val="none"/>
        <c:tickLblPos val="nextTo"/>
        <c:crossAx val="21159395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AEF700-9B0B-4359-8356-DCE7EE4E41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B9BF05B-06DB-4EC8-B476-CF95F9BD85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3D6361-1E3C-4214-95E1-B8DE93421F8F}" type="datetimeFigureOut">
              <a:rPr lang="en-US" smtClean="0"/>
              <a:t>5/12/2022</a:t>
            </a:fld>
            <a:endParaRPr lang="en-US" dirty="0"/>
          </a:p>
        </p:txBody>
      </p:sp>
      <p:sp>
        <p:nvSpPr>
          <p:cNvPr id="4" name="Footer Placeholder 3">
            <a:extLst>
              <a:ext uri="{FF2B5EF4-FFF2-40B4-BE49-F238E27FC236}">
                <a16:creationId xmlns:a16="http://schemas.microsoft.com/office/drawing/2014/main" id="{6321952E-79CD-4E03-AAEB-C22680419E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3DCA65F-8548-4E36-8331-FD471638BD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CE0281-66A0-46B8-BDE2-AEF0C7453753}" type="slidenum">
              <a:rPr lang="en-US" smtClean="0"/>
              <a:t>‹#›</a:t>
            </a:fld>
            <a:endParaRPr lang="en-US" dirty="0"/>
          </a:p>
        </p:txBody>
      </p:sp>
    </p:spTree>
    <p:extLst>
      <p:ext uri="{BB962C8B-B14F-4D97-AF65-F5344CB8AC3E}">
        <p14:creationId xmlns:p14="http://schemas.microsoft.com/office/powerpoint/2010/main" val="655735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F9CFFA-1E2F-4435-8DD6-9B5CC3FF4505}" type="datetimeFigureOut">
              <a:rPr lang="en-US" smtClean="0"/>
              <a:t>5/12/2022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EDED1C-4656-4CF8-AD34-DC4A65BB3913}" type="slidenum">
              <a:rPr lang="en-US" smtClean="0"/>
              <a:t>‹#›</a:t>
            </a:fld>
            <a:endParaRPr lang="en-US" dirty="0"/>
          </a:p>
        </p:txBody>
      </p:sp>
    </p:spTree>
    <p:extLst>
      <p:ext uri="{BB962C8B-B14F-4D97-AF65-F5344CB8AC3E}">
        <p14:creationId xmlns:p14="http://schemas.microsoft.com/office/powerpoint/2010/main" val="3895429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EDED1C-4656-4CF8-AD34-DC4A65BB3913}" type="slidenum">
              <a:rPr lang="en-US" smtClean="0"/>
              <a:t>1</a:t>
            </a:fld>
            <a:endParaRPr lang="en-US" dirty="0"/>
          </a:p>
        </p:txBody>
      </p:sp>
    </p:spTree>
    <p:extLst>
      <p:ext uri="{BB962C8B-B14F-4D97-AF65-F5344CB8AC3E}">
        <p14:creationId xmlns:p14="http://schemas.microsoft.com/office/powerpoint/2010/main" val="2040842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EDED1C-4656-4CF8-AD34-DC4A65BB3913}" type="slidenum">
              <a:rPr lang="en-US" smtClean="0"/>
              <a:t>4</a:t>
            </a:fld>
            <a:endParaRPr lang="en-US" dirty="0"/>
          </a:p>
        </p:txBody>
      </p:sp>
    </p:spTree>
    <p:extLst>
      <p:ext uri="{BB962C8B-B14F-4D97-AF65-F5344CB8AC3E}">
        <p14:creationId xmlns:p14="http://schemas.microsoft.com/office/powerpoint/2010/main" val="470719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EDED1C-4656-4CF8-AD34-DC4A65BB3913}" type="slidenum">
              <a:rPr lang="en-US" smtClean="0"/>
              <a:t>6</a:t>
            </a:fld>
            <a:endParaRPr lang="en-US" dirty="0"/>
          </a:p>
        </p:txBody>
      </p:sp>
    </p:spTree>
    <p:extLst>
      <p:ext uri="{BB962C8B-B14F-4D97-AF65-F5344CB8AC3E}">
        <p14:creationId xmlns:p14="http://schemas.microsoft.com/office/powerpoint/2010/main" val="3453078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EDED1C-4656-4CF8-AD34-DC4A65BB3913}" type="slidenum">
              <a:rPr lang="en-US" smtClean="0"/>
              <a:t>9</a:t>
            </a:fld>
            <a:endParaRPr lang="en-US" dirty="0"/>
          </a:p>
        </p:txBody>
      </p:sp>
    </p:spTree>
    <p:extLst>
      <p:ext uri="{BB962C8B-B14F-4D97-AF65-F5344CB8AC3E}">
        <p14:creationId xmlns:p14="http://schemas.microsoft.com/office/powerpoint/2010/main" val="39291776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87403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76979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2422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31610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9213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5/12/2022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88399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5/12/2022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974186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39669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556400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24972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62707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5/12/2022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75351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5/12/2022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51646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5/12/2022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20249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5/12/2022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13326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5/12/2022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53794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85185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82491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cstate="email">
            <a:alphaModFix/>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smtClean="0"/>
              <a:pPr/>
              <a:t>5/12/2022</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75226178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705"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11.wmf"/></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hyperlink" Target="mailto:LISA.LEE10@VA.GOV" TargetMode="External"/><Relationship Id="rId5" Type="http://schemas.openxmlformats.org/officeDocument/2006/relationships/image" Target="../media/image16.jpe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A391C69-E52F-4DC0-B51A-0DABC5484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a:extLst>
              <a:ext uri="{FF2B5EF4-FFF2-40B4-BE49-F238E27FC236}">
                <a16:creationId xmlns:a16="http://schemas.microsoft.com/office/drawing/2014/main" id="{C3C7ED6A-DE7F-4002-9699-B659DE5512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048390FD-448E-4FF2-AEE8-C46960568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59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Petri Dish">
            <a:extLst>
              <a:ext uri="{FF2B5EF4-FFF2-40B4-BE49-F238E27FC236}">
                <a16:creationId xmlns:a16="http://schemas.microsoft.com/office/drawing/2014/main" id="{D16B27C4-A9C2-4AC4-9DD3-88F63F48E83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357274" y="10"/>
            <a:ext cx="4834726" cy="6857990"/>
          </a:xfrm>
          <a:prstGeom prst="rect">
            <a:avLst/>
          </a:prstGeom>
        </p:spPr>
      </p:pic>
      <p:pic>
        <p:nvPicPr>
          <p:cNvPr id="16" name="Picture 15">
            <a:extLst>
              <a:ext uri="{FF2B5EF4-FFF2-40B4-BE49-F238E27FC236}">
                <a16:creationId xmlns:a16="http://schemas.microsoft.com/office/drawing/2014/main" id="{0BD259F2-A289-4420-B3EB-BBC6A904FC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E7596B-F237-47DD-989E-9D8B0B49B4BB}"/>
              </a:ext>
            </a:extLst>
          </p:cNvPr>
          <p:cNvSpPr>
            <a:spLocks noGrp="1"/>
          </p:cNvSpPr>
          <p:nvPr>
            <p:ph type="ctrTitle"/>
          </p:nvPr>
        </p:nvSpPr>
        <p:spPr>
          <a:xfrm>
            <a:off x="981075" y="1358901"/>
            <a:ext cx="5280026" cy="2730498"/>
          </a:xfrm>
        </p:spPr>
        <p:txBody>
          <a:bodyPr>
            <a:normAutofit fontScale="90000"/>
          </a:bodyPr>
          <a:lstStyle/>
          <a:p>
            <a:r>
              <a:rPr lang="en-US" dirty="0">
                <a:solidFill>
                  <a:schemeClr val="tx1">
                    <a:lumMod val="65000"/>
                    <a:lumOff val="35000"/>
                  </a:schemeClr>
                </a:solidFill>
              </a:rPr>
              <a:t>POINT OF CARE URINE DRUG SCREEN COLLECTION, TESTING AND REPORTING</a:t>
            </a:r>
            <a:br>
              <a:rPr lang="en-US" dirty="0">
                <a:solidFill>
                  <a:schemeClr val="tx1">
                    <a:lumMod val="65000"/>
                    <a:lumOff val="35000"/>
                  </a:schemeClr>
                </a:solidFill>
              </a:rPr>
            </a:br>
            <a:r>
              <a:rPr lang="en-US" dirty="0">
                <a:solidFill>
                  <a:schemeClr val="tx1">
                    <a:lumMod val="65000"/>
                    <a:lumOff val="35000"/>
                  </a:schemeClr>
                </a:solidFill>
              </a:rPr>
              <a:t>CARL VINSON VAMC</a:t>
            </a:r>
          </a:p>
        </p:txBody>
      </p:sp>
      <p:sp>
        <p:nvSpPr>
          <p:cNvPr id="3" name="Subtitle 2">
            <a:extLst>
              <a:ext uri="{FF2B5EF4-FFF2-40B4-BE49-F238E27FC236}">
                <a16:creationId xmlns:a16="http://schemas.microsoft.com/office/drawing/2014/main" id="{6063915B-82A1-4F1C-B5C6-3E18DDD97232}"/>
              </a:ext>
            </a:extLst>
          </p:cNvPr>
          <p:cNvSpPr>
            <a:spLocks noGrp="1"/>
          </p:cNvSpPr>
          <p:nvPr>
            <p:ph type="subTitle" idx="1"/>
          </p:nvPr>
        </p:nvSpPr>
        <p:spPr>
          <a:xfrm>
            <a:off x="981075" y="4165600"/>
            <a:ext cx="5280027" cy="1371599"/>
          </a:xfrm>
        </p:spPr>
        <p:txBody>
          <a:bodyPr>
            <a:normAutofit/>
          </a:bodyPr>
          <a:lstStyle/>
          <a:p>
            <a:r>
              <a:rPr lang="en-US" dirty="0"/>
              <a:t>WITH AMERICAN SCREENING CORPORATION PRECISION PLUS MULTI PANEL DRUG TEST</a:t>
            </a:r>
          </a:p>
        </p:txBody>
      </p:sp>
      <p:pic>
        <p:nvPicPr>
          <p:cNvPr id="4" name="Picture 3">
            <a:extLst>
              <a:ext uri="{FF2B5EF4-FFF2-40B4-BE49-F238E27FC236}">
                <a16:creationId xmlns:a16="http://schemas.microsoft.com/office/drawing/2014/main" id="{CDCB2D84-78F7-47CA-B0BB-42CE85130BA0}"/>
              </a:ext>
            </a:extLst>
          </p:cNvPr>
          <p:cNvPicPr>
            <a:picLocks noChangeAspect="1"/>
          </p:cNvPicPr>
          <p:nvPr/>
        </p:nvPicPr>
        <p:blipFill>
          <a:blip r:embed="rId6"/>
          <a:stretch>
            <a:fillRect/>
          </a:stretch>
        </p:blipFill>
        <p:spPr>
          <a:xfrm>
            <a:off x="415259" y="5899354"/>
            <a:ext cx="1639966" cy="626137"/>
          </a:xfrm>
          <a:prstGeom prst="rect">
            <a:avLst/>
          </a:prstGeom>
        </p:spPr>
      </p:pic>
    </p:spTree>
    <p:extLst>
      <p:ext uri="{BB962C8B-B14F-4D97-AF65-F5344CB8AC3E}">
        <p14:creationId xmlns:p14="http://schemas.microsoft.com/office/powerpoint/2010/main" val="264202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B89AA-70D8-4E45-81AD-EDF961C0C6F0}"/>
              </a:ext>
            </a:extLst>
          </p:cNvPr>
          <p:cNvSpPr>
            <a:spLocks noGrp="1"/>
          </p:cNvSpPr>
          <p:nvPr>
            <p:ph type="title"/>
          </p:nvPr>
        </p:nvSpPr>
        <p:spPr/>
        <p:txBody>
          <a:bodyPr/>
          <a:lstStyle/>
          <a:p>
            <a:r>
              <a:rPr lang="en-US" dirty="0"/>
              <a:t>USE THIS KIT FOR SAMPLES WITH TESTS ORDERED</a:t>
            </a:r>
            <a:r>
              <a:rPr lang="en-US" b="1" i="1" u="sng" dirty="0"/>
              <a:t> IN ADDITION</a:t>
            </a:r>
            <a:r>
              <a:rPr lang="en-US" dirty="0"/>
              <a:t> TO PRECISION CUP URINE DRUG SCREEN.  </a:t>
            </a:r>
          </a:p>
        </p:txBody>
      </p:sp>
      <p:pic>
        <p:nvPicPr>
          <p:cNvPr id="5" name="Content Placeholder 4" descr="A bag of chips on a table&#10;&#10;Description automatically generated with low confidence">
            <a:extLst>
              <a:ext uri="{FF2B5EF4-FFF2-40B4-BE49-F238E27FC236}">
                <a16:creationId xmlns:a16="http://schemas.microsoft.com/office/drawing/2014/main" id="{97A8D6EA-CC03-4120-A7EE-3D0C6E71872D}"/>
              </a:ext>
            </a:extLst>
          </p:cNvPr>
          <p:cNvPicPr>
            <a:picLocks noGrp="1" noChangeAspect="1"/>
          </p:cNvPicPr>
          <p:nvPr>
            <p:ph sz="quarter" idx="13"/>
          </p:nvPr>
        </p:nvPicPr>
        <p:blipFill>
          <a:blip r:embed="rId2"/>
          <a:stretch>
            <a:fillRect/>
          </a:stretch>
        </p:blipFill>
        <p:spPr>
          <a:xfrm>
            <a:off x="3222048" y="2103727"/>
            <a:ext cx="6088207" cy="4566156"/>
          </a:xfrm>
        </p:spPr>
      </p:pic>
    </p:spTree>
    <p:extLst>
      <p:ext uri="{BB962C8B-B14F-4D97-AF65-F5344CB8AC3E}">
        <p14:creationId xmlns:p14="http://schemas.microsoft.com/office/powerpoint/2010/main" val="2309884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41D51-F32B-48E3-A189-6889845F21E8}"/>
              </a:ext>
            </a:extLst>
          </p:cNvPr>
          <p:cNvSpPr>
            <a:spLocks noGrp="1"/>
          </p:cNvSpPr>
          <p:nvPr>
            <p:ph type="title"/>
          </p:nvPr>
        </p:nvSpPr>
        <p:spPr/>
        <p:txBody>
          <a:bodyPr>
            <a:normAutofit fontScale="90000"/>
          </a:bodyPr>
          <a:lstStyle/>
          <a:p>
            <a:r>
              <a:rPr lang="en-US" dirty="0"/>
              <a:t>SUBMIT THE CUP AND ALL TUBES INCLUDED IN THE KIT TO THE LAB.  MAKE SURE CUP AND TUBES ARE LABELED WITH AT LEAST TWO PATIENT IDENTIFIERS, DATE AND TIME OF SAMPLE COLLECTION</a:t>
            </a:r>
          </a:p>
        </p:txBody>
      </p:sp>
      <p:pic>
        <p:nvPicPr>
          <p:cNvPr id="5" name="Content Placeholder 4" descr="Text&#10;&#10;Description automatically generated">
            <a:extLst>
              <a:ext uri="{FF2B5EF4-FFF2-40B4-BE49-F238E27FC236}">
                <a16:creationId xmlns:a16="http://schemas.microsoft.com/office/drawing/2014/main" id="{20998607-0B28-4ADE-9F97-E9BF103E0499}"/>
              </a:ext>
            </a:extLst>
          </p:cNvPr>
          <p:cNvPicPr>
            <a:picLocks noGrp="1" noChangeAspect="1"/>
          </p:cNvPicPr>
          <p:nvPr>
            <p:ph sz="quarter" idx="13"/>
          </p:nvPr>
        </p:nvPicPr>
        <p:blipFill>
          <a:blip r:embed="rId2"/>
          <a:stretch>
            <a:fillRect/>
          </a:stretch>
        </p:blipFill>
        <p:spPr>
          <a:xfrm>
            <a:off x="2951019" y="2366963"/>
            <a:ext cx="6733308" cy="4002739"/>
          </a:xfrm>
        </p:spPr>
      </p:pic>
    </p:spTree>
    <p:extLst>
      <p:ext uri="{BB962C8B-B14F-4D97-AF65-F5344CB8AC3E}">
        <p14:creationId xmlns:p14="http://schemas.microsoft.com/office/powerpoint/2010/main" val="188004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F6C66-D6D7-4A72-9928-967AEA400766}"/>
              </a:ext>
            </a:extLst>
          </p:cNvPr>
          <p:cNvSpPr>
            <a:spLocks noGrp="1"/>
          </p:cNvSpPr>
          <p:nvPr>
            <p:ph type="title"/>
          </p:nvPr>
        </p:nvSpPr>
        <p:spPr>
          <a:xfrm>
            <a:off x="913776" y="323681"/>
            <a:ext cx="10148036" cy="2055376"/>
          </a:xfrm>
          <a:noFill/>
        </p:spPr>
        <p:txBody>
          <a:bodyPr>
            <a:normAutofit/>
          </a:bodyPr>
          <a:lstStyle/>
          <a:p>
            <a:r>
              <a:rPr lang="en-US" sz="2000" dirty="0">
                <a:solidFill>
                  <a:schemeClr val="tx1">
                    <a:lumMod val="65000"/>
                    <a:lumOff val="35000"/>
                  </a:schemeClr>
                </a:solidFill>
              </a:rPr>
              <a:t>Pour off patient urine sample from bd blue capped cup or HAVE PATIENT collect specimen directly into precision plus multi drug panel cup. FOLLOW DIRECTIONS FOR TESTING AND RESULT INTERPRETATION ON THE PACKAGE.  DO NOT USE EXPIRED CUPS.  MAKE SURE  CUP IS LABELED WITH AT LEAST TWO PATIENT IDENTIFIERS AND COLLECTION DATE. </a:t>
            </a:r>
            <a:r>
              <a:rPr lang="en-US" sz="2000" b="1" i="1" u="sng" dirty="0">
                <a:solidFill>
                  <a:schemeClr val="tx1">
                    <a:lumMod val="65000"/>
                    <a:lumOff val="35000"/>
                  </a:schemeClr>
                </a:solidFill>
              </a:rPr>
              <a:t>DO NOT SEND PRECISION CUP TO LAB FOR CONFIRMATION TESTING. DO NOT POUR OFF SAMPLE FROM PRECISION CUP TO OTHER CONTAINERS.</a:t>
            </a:r>
            <a:br>
              <a:rPr lang="en-US" sz="2000" dirty="0">
                <a:solidFill>
                  <a:schemeClr val="tx1">
                    <a:lumMod val="65000"/>
                    <a:lumOff val="35000"/>
                  </a:schemeClr>
                </a:solidFill>
              </a:rPr>
            </a:br>
            <a:endParaRPr lang="en-US" sz="2000" dirty="0">
              <a:solidFill>
                <a:schemeClr val="tx1">
                  <a:lumMod val="65000"/>
                  <a:lumOff val="35000"/>
                </a:schemeClr>
              </a:solidFill>
            </a:endParaRPr>
          </a:p>
        </p:txBody>
      </p:sp>
      <p:graphicFrame>
        <p:nvGraphicFramePr>
          <p:cNvPr id="6" name="Content Placeholder 5" descr="Graph">
            <a:extLst>
              <a:ext uri="{FF2B5EF4-FFF2-40B4-BE49-F238E27FC236}">
                <a16:creationId xmlns:a16="http://schemas.microsoft.com/office/drawing/2014/main" id="{4F8339CB-596F-46C7-A612-EA1CB5750EDB}"/>
              </a:ext>
            </a:extLst>
          </p:cNvPr>
          <p:cNvGraphicFramePr>
            <a:graphicFrameLocks noGrp="1"/>
          </p:cNvGraphicFramePr>
          <p:nvPr>
            <p:ph sz="quarter" idx="13"/>
            <p:extLst>
              <p:ext uri="{D42A27DB-BD31-4B8C-83A1-F6EECF244321}">
                <p14:modId xmlns:p14="http://schemas.microsoft.com/office/powerpoint/2010/main" val="3767014779"/>
              </p:ext>
            </p:extLst>
          </p:nvPr>
        </p:nvGraphicFramePr>
        <p:xfrm flipH="1" flipV="1">
          <a:off x="1200454" y="2333338"/>
          <a:ext cx="45719" cy="45719"/>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descr="Text&#10;&#10;Description automatically generated with medium confidence">
            <a:extLst>
              <a:ext uri="{FF2B5EF4-FFF2-40B4-BE49-F238E27FC236}">
                <a16:creationId xmlns:a16="http://schemas.microsoft.com/office/drawing/2014/main" id="{949FBEBA-63C8-4138-8B44-B2BA17DDA350}"/>
              </a:ext>
            </a:extLst>
          </p:cNvPr>
          <p:cNvPicPr>
            <a:picLocks noChangeAspect="1"/>
          </p:cNvPicPr>
          <p:nvPr/>
        </p:nvPicPr>
        <p:blipFill>
          <a:blip r:embed="rId4"/>
          <a:stretch>
            <a:fillRect/>
          </a:stretch>
        </p:blipFill>
        <p:spPr>
          <a:xfrm>
            <a:off x="226577" y="2409404"/>
            <a:ext cx="2954773" cy="3939697"/>
          </a:xfrm>
          <a:prstGeom prst="rect">
            <a:avLst/>
          </a:prstGeom>
        </p:spPr>
      </p:pic>
      <p:pic>
        <p:nvPicPr>
          <p:cNvPr id="9" name="Picture 8" descr="A picture containing text, bottle, cup, indoor&#10;&#10;Description automatically generated">
            <a:extLst>
              <a:ext uri="{FF2B5EF4-FFF2-40B4-BE49-F238E27FC236}">
                <a16:creationId xmlns:a16="http://schemas.microsoft.com/office/drawing/2014/main" id="{C9959767-D7A4-46A1-A846-32A7DB65DFD9}"/>
              </a:ext>
            </a:extLst>
          </p:cNvPr>
          <p:cNvPicPr>
            <a:picLocks noChangeAspect="1"/>
          </p:cNvPicPr>
          <p:nvPr/>
        </p:nvPicPr>
        <p:blipFill>
          <a:blip r:embed="rId5"/>
          <a:stretch>
            <a:fillRect/>
          </a:stretch>
        </p:blipFill>
        <p:spPr>
          <a:xfrm>
            <a:off x="7211258" y="2605489"/>
            <a:ext cx="4596276" cy="3447207"/>
          </a:xfrm>
          <a:prstGeom prst="rect">
            <a:avLst/>
          </a:prstGeom>
        </p:spPr>
      </p:pic>
      <p:pic>
        <p:nvPicPr>
          <p:cNvPr id="11" name="Picture 10" descr="A piece of paper with text on it&#10;&#10;Description automatically generated with medium confidence">
            <a:extLst>
              <a:ext uri="{FF2B5EF4-FFF2-40B4-BE49-F238E27FC236}">
                <a16:creationId xmlns:a16="http://schemas.microsoft.com/office/drawing/2014/main" id="{04BAB3F0-DBA7-4092-A2C0-59E18D5CED0C}"/>
              </a:ext>
            </a:extLst>
          </p:cNvPr>
          <p:cNvPicPr>
            <a:picLocks noChangeAspect="1"/>
          </p:cNvPicPr>
          <p:nvPr/>
        </p:nvPicPr>
        <p:blipFill>
          <a:blip r:embed="rId6"/>
          <a:stretch>
            <a:fillRect/>
          </a:stretch>
        </p:blipFill>
        <p:spPr>
          <a:xfrm>
            <a:off x="3702686" y="2231232"/>
            <a:ext cx="3146790" cy="4195720"/>
          </a:xfrm>
          <a:prstGeom prst="rect">
            <a:avLst/>
          </a:prstGeom>
        </p:spPr>
      </p:pic>
    </p:spTree>
    <p:extLst>
      <p:ext uri="{BB962C8B-B14F-4D97-AF65-F5344CB8AC3E}">
        <p14:creationId xmlns:p14="http://schemas.microsoft.com/office/powerpoint/2010/main" val="4112772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CA544-5C14-47B7-A45D-6815A1B7AE11}"/>
              </a:ext>
            </a:extLst>
          </p:cNvPr>
          <p:cNvSpPr>
            <a:spLocks noGrp="1"/>
          </p:cNvSpPr>
          <p:nvPr>
            <p:ph type="title"/>
          </p:nvPr>
        </p:nvSpPr>
        <p:spPr/>
        <p:txBody>
          <a:bodyPr/>
          <a:lstStyle/>
          <a:p>
            <a:r>
              <a:rPr lang="en-US" dirty="0"/>
              <a:t>CLICK BELOW FOR THE FULL PROCEDURE ON USING THE PRECISION PLUS MULTI-PANEL TEST CUP</a:t>
            </a:r>
          </a:p>
        </p:txBody>
      </p:sp>
      <p:graphicFrame>
        <p:nvGraphicFramePr>
          <p:cNvPr id="4" name="Object 3">
            <a:extLst>
              <a:ext uri="{FF2B5EF4-FFF2-40B4-BE49-F238E27FC236}">
                <a16:creationId xmlns:a16="http://schemas.microsoft.com/office/drawing/2014/main" id="{64A91BA4-410F-4CC7-BD9C-3E19C618A2C0}"/>
              </a:ext>
            </a:extLst>
          </p:cNvPr>
          <p:cNvGraphicFramePr>
            <a:graphicFrameLocks noChangeAspect="1"/>
          </p:cNvGraphicFramePr>
          <p:nvPr>
            <p:extLst>
              <p:ext uri="{D42A27DB-BD31-4B8C-83A1-F6EECF244321}">
                <p14:modId xmlns:p14="http://schemas.microsoft.com/office/powerpoint/2010/main" val="2888028673"/>
              </p:ext>
            </p:extLst>
          </p:nvPr>
        </p:nvGraphicFramePr>
        <p:xfrm>
          <a:off x="5638800" y="3041650"/>
          <a:ext cx="914400" cy="771525"/>
        </p:xfrm>
        <a:graphic>
          <a:graphicData uri="http://schemas.openxmlformats.org/presentationml/2006/ole">
            <mc:AlternateContent xmlns:mc="http://schemas.openxmlformats.org/markup-compatibility/2006">
              <mc:Choice xmlns:v="urn:schemas-microsoft-com:vml" Requires="v">
                <p:oleObj spid="_x0000_s1026" name="Document" showAsIcon="1" r:id="rId3" imgW="914400" imgH="771480" progId="Word.Document.12">
                  <p:embed/>
                </p:oleObj>
              </mc:Choice>
              <mc:Fallback>
                <p:oleObj name="Document" showAsIcon="1" r:id="rId3" imgW="914400" imgH="771480" progId="Word.Document.12">
                  <p:embed/>
                  <p:pic>
                    <p:nvPicPr>
                      <p:cNvPr id="0" name=""/>
                      <p:cNvPicPr/>
                      <p:nvPr/>
                    </p:nvPicPr>
                    <p:blipFill>
                      <a:blip r:embed="rId4"/>
                      <a:stretch>
                        <a:fillRect/>
                      </a:stretch>
                    </p:blipFill>
                    <p:spPr>
                      <a:xfrm>
                        <a:off x="5638800" y="304165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380272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B2B72-EB44-4428-96AA-8636E4A4ADFD}"/>
              </a:ext>
            </a:extLst>
          </p:cNvPr>
          <p:cNvSpPr>
            <a:spLocks noGrp="1"/>
          </p:cNvSpPr>
          <p:nvPr>
            <p:ph type="title"/>
          </p:nvPr>
        </p:nvSpPr>
        <p:spPr>
          <a:xfrm>
            <a:off x="913775" y="618517"/>
            <a:ext cx="9404507" cy="979277"/>
          </a:xfrm>
        </p:spPr>
        <p:txBody>
          <a:bodyPr vert="horz" lIns="91440" tIns="45720" rIns="91440" bIns="45720" rtlCol="0" anchor="ctr">
            <a:normAutofit/>
          </a:bodyPr>
          <a:lstStyle/>
          <a:p>
            <a:r>
              <a:rPr lang="en-US" sz="2000" b="1" dirty="0">
                <a:solidFill>
                  <a:schemeClr val="tx1">
                    <a:lumMod val="65000"/>
                    <a:lumOff val="35000"/>
                  </a:schemeClr>
                </a:solidFill>
              </a:rPr>
              <a:t>ENTER ALL RESULTS INTO PATIENT’S CPRS CHART USING TEMPLATE TITLED </a:t>
            </a:r>
            <a:br>
              <a:rPr lang="en-US" sz="2000" b="1" dirty="0">
                <a:solidFill>
                  <a:schemeClr val="tx1">
                    <a:lumMod val="65000"/>
                    <a:lumOff val="35000"/>
                  </a:schemeClr>
                </a:solidFill>
              </a:rPr>
            </a:br>
            <a:r>
              <a:rPr lang="en-US" sz="2000" b="1" dirty="0">
                <a:solidFill>
                  <a:schemeClr val="tx1">
                    <a:lumMod val="65000"/>
                    <a:lumOff val="35000"/>
                  </a:schemeClr>
                </a:solidFill>
              </a:rPr>
              <a:t>“ MH-URINE DRUG SCREEN POINT OF CARE”.  </a:t>
            </a:r>
          </a:p>
        </p:txBody>
      </p:sp>
      <p:pic>
        <p:nvPicPr>
          <p:cNvPr id="7" name="Content Placeholder 6" descr="Text&#10;&#10;Description automatically generated">
            <a:extLst>
              <a:ext uri="{FF2B5EF4-FFF2-40B4-BE49-F238E27FC236}">
                <a16:creationId xmlns:a16="http://schemas.microsoft.com/office/drawing/2014/main" id="{FB39CD49-270E-4F18-AA75-A506B9F0DAF9}"/>
              </a:ext>
            </a:extLst>
          </p:cNvPr>
          <p:cNvPicPr>
            <a:picLocks noGrp="1" noChangeAspect="1"/>
          </p:cNvPicPr>
          <p:nvPr>
            <p:ph sz="quarter" idx="4294967295"/>
          </p:nvPr>
        </p:nvPicPr>
        <p:blipFill>
          <a:blip r:embed="rId3"/>
          <a:stretch>
            <a:fillRect/>
          </a:stretch>
        </p:blipFill>
        <p:spPr>
          <a:xfrm>
            <a:off x="632684" y="1406558"/>
            <a:ext cx="10645541" cy="5331127"/>
          </a:xfrm>
        </p:spPr>
      </p:pic>
    </p:spTree>
    <p:extLst>
      <p:ext uri="{BB962C8B-B14F-4D97-AF65-F5344CB8AC3E}">
        <p14:creationId xmlns:p14="http://schemas.microsoft.com/office/powerpoint/2010/main" val="3069036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84149-C262-47EF-B07F-CC19FABB24E7}"/>
              </a:ext>
            </a:extLst>
          </p:cNvPr>
          <p:cNvSpPr>
            <a:spLocks noGrp="1"/>
          </p:cNvSpPr>
          <p:nvPr>
            <p:ph type="title"/>
          </p:nvPr>
        </p:nvSpPr>
        <p:spPr>
          <a:xfrm>
            <a:off x="913775" y="618518"/>
            <a:ext cx="10386284" cy="1046654"/>
          </a:xfrm>
        </p:spPr>
        <p:txBody>
          <a:bodyPr>
            <a:normAutofit/>
          </a:bodyPr>
          <a:lstStyle/>
          <a:p>
            <a:r>
              <a:rPr lang="en-US" sz="1800" dirty="0"/>
              <a:t>CONSULT THE EXAMPLE BELOW FOR COMPLETE REQUIREMENTS WHEN ENTERING INFORMATION INTO THE TEMPLATE.  RESULTS FOR EACH DRUG, THE INTERNAL QUALITY CONTROL, SPECIMEN TEMPERATURE, CUP LOT NUMBER AND EXPIRATION DATE ARE ALL REQUIRED.</a:t>
            </a:r>
          </a:p>
        </p:txBody>
      </p:sp>
      <p:pic>
        <p:nvPicPr>
          <p:cNvPr id="4" name="Picture 3" descr="Text&#10;&#10;Description automatically generated">
            <a:extLst>
              <a:ext uri="{FF2B5EF4-FFF2-40B4-BE49-F238E27FC236}">
                <a16:creationId xmlns:a16="http://schemas.microsoft.com/office/drawing/2014/main" id="{3FB92EF5-3DC0-457D-AC37-444F0F2752A7}"/>
              </a:ext>
            </a:extLst>
          </p:cNvPr>
          <p:cNvPicPr>
            <a:picLocks noChangeAspect="1"/>
          </p:cNvPicPr>
          <p:nvPr/>
        </p:nvPicPr>
        <p:blipFill>
          <a:blip r:embed="rId2"/>
          <a:stretch>
            <a:fillRect/>
          </a:stretch>
        </p:blipFill>
        <p:spPr>
          <a:xfrm>
            <a:off x="2165684" y="1491917"/>
            <a:ext cx="8963973" cy="5135076"/>
          </a:xfrm>
          <a:prstGeom prst="rect">
            <a:avLst/>
          </a:prstGeom>
        </p:spPr>
      </p:pic>
    </p:spTree>
    <p:extLst>
      <p:ext uri="{BB962C8B-B14F-4D97-AF65-F5344CB8AC3E}">
        <p14:creationId xmlns:p14="http://schemas.microsoft.com/office/powerpoint/2010/main" val="2587520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7EE68-DFFB-4791-BE8F-658AF50AECB3}"/>
              </a:ext>
            </a:extLst>
          </p:cNvPr>
          <p:cNvSpPr>
            <a:spLocks noGrp="1"/>
          </p:cNvSpPr>
          <p:nvPr>
            <p:ph type="title"/>
          </p:nvPr>
        </p:nvSpPr>
        <p:spPr>
          <a:xfrm>
            <a:off x="913775" y="618518"/>
            <a:ext cx="10213029" cy="757896"/>
          </a:xfrm>
        </p:spPr>
        <p:txBody>
          <a:bodyPr>
            <a:normAutofit/>
          </a:bodyPr>
          <a:lstStyle/>
          <a:p>
            <a:r>
              <a:rPr lang="en-US" sz="2000" dirty="0"/>
              <a:t>Additional fields are available in the template.  They may be completed as required by your service line management and/or providers</a:t>
            </a:r>
          </a:p>
        </p:txBody>
      </p:sp>
      <p:pic>
        <p:nvPicPr>
          <p:cNvPr id="4" name="Picture 3" descr="Text&#10;&#10;Description automatically generated">
            <a:extLst>
              <a:ext uri="{FF2B5EF4-FFF2-40B4-BE49-F238E27FC236}">
                <a16:creationId xmlns:a16="http://schemas.microsoft.com/office/drawing/2014/main" id="{A1F20F69-63F8-4349-BD0B-7B629365FA40}"/>
              </a:ext>
            </a:extLst>
          </p:cNvPr>
          <p:cNvPicPr>
            <a:picLocks noChangeAspect="1"/>
          </p:cNvPicPr>
          <p:nvPr/>
        </p:nvPicPr>
        <p:blipFill>
          <a:blip r:embed="rId2"/>
          <a:stretch>
            <a:fillRect/>
          </a:stretch>
        </p:blipFill>
        <p:spPr>
          <a:xfrm>
            <a:off x="1463040" y="1376415"/>
            <a:ext cx="10240333" cy="5289080"/>
          </a:xfrm>
          <a:prstGeom prst="rect">
            <a:avLst/>
          </a:prstGeom>
        </p:spPr>
      </p:pic>
    </p:spTree>
    <p:extLst>
      <p:ext uri="{BB962C8B-B14F-4D97-AF65-F5344CB8AC3E}">
        <p14:creationId xmlns:p14="http://schemas.microsoft.com/office/powerpoint/2010/main" val="3655388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46"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CAD20AEA-7CAF-4A83-BE2E-EAF010B8B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50" name="Rectangle 49">
            <a:extLst>
              <a:ext uri="{FF2B5EF4-FFF2-40B4-BE49-F238E27FC236}">
                <a16:creationId xmlns:a16="http://schemas.microsoft.com/office/drawing/2014/main" id="{2255CADE-DCE0-447F-B290-2AE78E5E5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2">
            <a:extLst>
              <a:ext uri="{FF2B5EF4-FFF2-40B4-BE49-F238E27FC236}">
                <a16:creationId xmlns:a16="http://schemas.microsoft.com/office/drawing/2014/main" id="{240987D2-7FAC-4B65-A97B-0EAADE73BB3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30627"/>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Placeholder 5" descr="Science Lab">
            <a:extLst>
              <a:ext uri="{FF2B5EF4-FFF2-40B4-BE49-F238E27FC236}">
                <a16:creationId xmlns:a16="http://schemas.microsoft.com/office/drawing/2014/main" id="{2543122C-30CE-4CD2-B15E-CA20AE39CC4D}"/>
              </a:ext>
            </a:extLst>
          </p:cNvPr>
          <p:cNvPicPr>
            <a:picLocks noGrp="1" noChangeAspect="1"/>
          </p:cNvPicPr>
          <p:nvPr>
            <p:ph type="pic" idx="1"/>
          </p:nvPr>
        </p:nvPicPr>
        <p:blipFill rotWithShape="1">
          <a:blip r:embed="rId5" cstate="email">
            <a:extLst>
              <a:ext uri="{28A0092B-C50C-407E-A947-70E740481C1C}">
                <a14:useLocalDpi xmlns:a14="http://schemas.microsoft.com/office/drawing/2010/main"/>
              </a:ext>
            </a:extLst>
          </a:blip>
          <a:srcRect l="7364" r="2" b="2"/>
          <a:stretch/>
        </p:blipFill>
        <p:spPr>
          <a:xfrm>
            <a:off x="8860" y="10"/>
            <a:ext cx="6924201" cy="6857990"/>
          </a:xfrm>
          <a:prstGeom prst="rect">
            <a:avLst/>
          </a:prstGeom>
        </p:spPr>
      </p:pic>
      <p:sp>
        <p:nvSpPr>
          <p:cNvPr id="54" name="Rectangle 53">
            <a:extLst>
              <a:ext uri="{FF2B5EF4-FFF2-40B4-BE49-F238E27FC236}">
                <a16:creationId xmlns:a16="http://schemas.microsoft.com/office/drawing/2014/main" id="{4245587C-701C-48A1-9B6B-10C3DF81A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330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6" name="Picture 55">
            <a:extLst>
              <a:ext uri="{FF2B5EF4-FFF2-40B4-BE49-F238E27FC236}">
                <a16:creationId xmlns:a16="http://schemas.microsoft.com/office/drawing/2014/main" id="{2E5CF545-7AAF-4A13-8871-089E929E85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8860" y="0"/>
            <a:ext cx="12192000" cy="6858000"/>
          </a:xfrm>
          <a:prstGeom prst="rect">
            <a:avLst/>
          </a:prstGeom>
        </p:spPr>
      </p:pic>
      <p:sp>
        <p:nvSpPr>
          <p:cNvPr id="2" name="Title 1">
            <a:extLst>
              <a:ext uri="{FF2B5EF4-FFF2-40B4-BE49-F238E27FC236}">
                <a16:creationId xmlns:a16="http://schemas.microsoft.com/office/drawing/2014/main" id="{12B77B0A-41A1-428C-897D-2AEE4B4A56BD}"/>
              </a:ext>
            </a:extLst>
          </p:cNvPr>
          <p:cNvSpPr>
            <a:spLocks noGrp="1"/>
          </p:cNvSpPr>
          <p:nvPr>
            <p:ph type="title"/>
          </p:nvPr>
        </p:nvSpPr>
        <p:spPr>
          <a:xfrm>
            <a:off x="7570382" y="1358901"/>
            <a:ext cx="3707844" cy="2730498"/>
          </a:xfrm>
        </p:spPr>
        <p:txBody>
          <a:bodyPr vert="horz" lIns="91440" tIns="45720" rIns="91440" bIns="45720" rtlCol="0" anchor="b">
            <a:normAutofit/>
          </a:bodyPr>
          <a:lstStyle/>
          <a:p>
            <a:r>
              <a:rPr lang="en-US" sz="4800" dirty="0" err="1"/>
              <a:t>QUESTIONS?Contact</a:t>
            </a:r>
            <a:r>
              <a:rPr lang="en-US" sz="4800" dirty="0"/>
              <a:t> LISA LEE</a:t>
            </a:r>
          </a:p>
        </p:txBody>
      </p:sp>
      <p:sp>
        <p:nvSpPr>
          <p:cNvPr id="4" name="Text Placeholder 3">
            <a:extLst>
              <a:ext uri="{FF2B5EF4-FFF2-40B4-BE49-F238E27FC236}">
                <a16:creationId xmlns:a16="http://schemas.microsoft.com/office/drawing/2014/main" id="{038BA689-20E2-4C6E-9788-5A871F3D197B}"/>
              </a:ext>
            </a:extLst>
          </p:cNvPr>
          <p:cNvSpPr>
            <a:spLocks noGrp="1"/>
          </p:cNvSpPr>
          <p:nvPr>
            <p:ph type="body" sz="half" idx="2"/>
          </p:nvPr>
        </p:nvSpPr>
        <p:spPr>
          <a:xfrm>
            <a:off x="7676707" y="4165601"/>
            <a:ext cx="3487479" cy="789172"/>
          </a:xfrm>
        </p:spPr>
        <p:txBody>
          <a:bodyPr vert="horz" lIns="91440" tIns="45720" rIns="91440" bIns="45720" rtlCol="0">
            <a:normAutofit fontScale="77500" lnSpcReduction="20000"/>
          </a:bodyPr>
          <a:lstStyle/>
          <a:p>
            <a:r>
              <a:rPr lang="en-US" sz="2200" dirty="0">
                <a:solidFill>
                  <a:schemeClr val="bg1">
                    <a:lumMod val="50000"/>
                  </a:schemeClr>
                </a:solidFill>
                <a:hlinkClick r:id="rId6"/>
              </a:rPr>
              <a:t>LISA.LEE10@VA.GOV</a:t>
            </a:r>
            <a:endParaRPr lang="en-US" sz="2200" dirty="0">
              <a:solidFill>
                <a:schemeClr val="bg1">
                  <a:lumMod val="50000"/>
                </a:schemeClr>
              </a:solidFill>
            </a:endParaRPr>
          </a:p>
          <a:p>
            <a:r>
              <a:rPr lang="en-US" sz="2200" dirty="0">
                <a:solidFill>
                  <a:schemeClr val="bg1">
                    <a:lumMod val="50000"/>
                  </a:schemeClr>
                </a:solidFill>
              </a:rPr>
              <a:t>EXT 72124</a:t>
            </a:r>
          </a:p>
        </p:txBody>
      </p:sp>
    </p:spTree>
    <p:extLst>
      <p:ext uri="{BB962C8B-B14F-4D97-AF65-F5344CB8AC3E}">
        <p14:creationId xmlns:p14="http://schemas.microsoft.com/office/powerpoint/2010/main" val="2984610312"/>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38E52988-C458-4121-9BF8-864CDB291D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9C9275B-1E7E-409A-9467-302622C468D2}">
  <ds:schemaRefs>
    <ds:schemaRef ds:uri="http://schemas.microsoft.com/sharepoint/v3/contenttype/forms"/>
  </ds:schemaRefs>
</ds:datastoreItem>
</file>

<file path=customXml/itemProps3.xml><?xml version="1.0" encoding="utf-8"?>
<ds:datastoreItem xmlns:ds="http://schemas.openxmlformats.org/officeDocument/2006/customXml" ds:itemID="{AABA7D41-7EBD-45D7-AFB8-22EF4BFA6BA2}">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Laboratory design</Template>
  <TotalTime>363</TotalTime>
  <Words>267</Words>
  <Application>Microsoft Office PowerPoint</Application>
  <PresentationFormat>Widescreen</PresentationFormat>
  <Paragraphs>16</Paragraphs>
  <Slides>9</Slides>
  <Notes>4</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9</vt:i4>
      </vt:variant>
    </vt:vector>
  </HeadingPairs>
  <TitlesOfParts>
    <vt:vector size="14" baseType="lpstr">
      <vt:lpstr>Arial</vt:lpstr>
      <vt:lpstr>Calibri</vt:lpstr>
      <vt:lpstr>Tw Cen MT</vt:lpstr>
      <vt:lpstr>Droplet</vt:lpstr>
      <vt:lpstr>Microsoft Word Document</vt:lpstr>
      <vt:lpstr>POINT OF CARE URINE DRUG SCREEN COLLECTION, TESTING AND REPORTING CARL VINSON VAMC</vt:lpstr>
      <vt:lpstr>USE THIS KIT FOR SAMPLES WITH TESTS ORDERED IN ADDITION TO PRECISION CUP URINE DRUG SCREEN.  </vt:lpstr>
      <vt:lpstr>SUBMIT THE CUP AND ALL TUBES INCLUDED IN THE KIT TO THE LAB.  MAKE SURE CUP AND TUBES ARE LABELED WITH AT LEAST TWO PATIENT IDENTIFIERS, DATE AND TIME OF SAMPLE COLLECTION</vt:lpstr>
      <vt:lpstr>Pour off patient urine sample from bd blue capped cup or HAVE PATIENT collect specimen directly into precision plus multi drug panel cup. FOLLOW DIRECTIONS FOR TESTING AND RESULT INTERPRETATION ON THE PACKAGE.  DO NOT USE EXPIRED CUPS.  MAKE SURE  CUP IS LABELED WITH AT LEAST TWO PATIENT IDENTIFIERS AND COLLECTION DATE. DO NOT SEND PRECISION CUP TO LAB FOR CONFIRMATION TESTING. DO NOT POUR OFF SAMPLE FROM PRECISION CUP TO OTHER CONTAINERS. </vt:lpstr>
      <vt:lpstr>CLICK BELOW FOR THE FULL PROCEDURE ON USING THE PRECISION PLUS MULTI-PANEL TEST CUP</vt:lpstr>
      <vt:lpstr>ENTER ALL RESULTS INTO PATIENT’S CPRS CHART USING TEMPLATE TITLED  “ MH-URINE DRUG SCREEN POINT OF CARE”.  </vt:lpstr>
      <vt:lpstr>CONSULT THE EXAMPLE BELOW FOR COMPLETE REQUIREMENTS WHEN ENTERING INFORMATION INTO THE TEMPLATE.  RESULTS FOR EACH DRUG, THE INTERNAL QUALITY CONTROL, SPECIMEN TEMPERATURE, CUP LOT NUMBER AND EXPIRATION DATE ARE ALL REQUIRED.</vt:lpstr>
      <vt:lpstr>Additional fields are available in the template.  They may be completed as required by your service line management and/or providers</vt:lpstr>
      <vt:lpstr>QUESTIONS?Contact LISA LEE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POINT OF CARE URINE DRUG SCREEN COLLECTION TESTING AND REPORTING</dc:title>
  <dc:creator>Lee, Lisa G.</dc:creator>
  <cp:lastModifiedBy>Lee, Lisa G.</cp:lastModifiedBy>
  <cp:revision>19</cp:revision>
  <dcterms:created xsi:type="dcterms:W3CDTF">2022-05-06T14:58:11Z</dcterms:created>
  <dcterms:modified xsi:type="dcterms:W3CDTF">2022-05-12T19:27:07Z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