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8" r:id="rId3"/>
    <p:sldId id="257" r:id="rId4"/>
    <p:sldId id="259" r:id="rId5"/>
    <p:sldId id="260" r:id="rId6"/>
    <p:sldId id="261" r:id="rId7"/>
    <p:sldId id="284" r:id="rId8"/>
    <p:sldId id="258" r:id="rId9"/>
    <p:sldId id="262" r:id="rId10"/>
    <p:sldId id="287" r:id="rId11"/>
    <p:sldId id="263" r:id="rId12"/>
    <p:sldId id="264" r:id="rId13"/>
    <p:sldId id="265" r:id="rId14"/>
    <p:sldId id="288" r:id="rId15"/>
    <p:sldId id="285" r:id="rId16"/>
    <p:sldId id="321" r:id="rId17"/>
    <p:sldId id="320" r:id="rId18"/>
    <p:sldId id="322" r:id="rId19"/>
    <p:sldId id="266" r:id="rId20"/>
    <p:sldId id="289" r:id="rId21"/>
    <p:sldId id="286" r:id="rId22"/>
    <p:sldId id="290" r:id="rId23"/>
    <p:sldId id="267" r:id="rId24"/>
    <p:sldId id="324" r:id="rId25"/>
    <p:sldId id="279" r:id="rId26"/>
    <p:sldId id="276" r:id="rId27"/>
    <p:sldId id="278" r:id="rId28"/>
    <p:sldId id="319" r:id="rId29"/>
    <p:sldId id="291" r:id="rId30"/>
    <p:sldId id="292" r:id="rId31"/>
    <p:sldId id="293" r:id="rId32"/>
    <p:sldId id="326" r:id="rId33"/>
    <p:sldId id="294" r:id="rId34"/>
    <p:sldId id="295" r:id="rId35"/>
    <p:sldId id="296" r:id="rId36"/>
    <p:sldId id="297" r:id="rId37"/>
    <p:sldId id="275" r:id="rId38"/>
    <p:sldId id="325" r:id="rId39"/>
    <p:sldId id="282" r:id="rId40"/>
    <p:sldId id="323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283" r:id="rId49"/>
    <p:sldId id="309" r:id="rId5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F7782-BB08-4DB6-8392-87219AE6E664}" v="784" dt="2022-05-13T17:38:10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1" y="0"/>
            <a:ext cx="2972421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EFD88A6-F78B-43E7-9A68-F0ED6A3A5006}" type="datetime1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1" y="8829675"/>
            <a:ext cx="2972421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B68C31E-F687-4F5E-9C38-2FA70C809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02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1" y="0"/>
            <a:ext cx="2972421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43D369A-5340-4F53-B596-1F971B714866}" type="datetime1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30"/>
            <a:ext cx="5485158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1" y="8829675"/>
            <a:ext cx="2972421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1F2E3D4-E500-45C2-8A37-ABDA1C441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20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2BCE66-C3C7-4A51-A59B-05C1BE7C778F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3DFE9A-7D74-40F3-A6A0-251CBEBCDBC5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Donor may refuse to offer any of this information.  Collector must write in the donor name (minimum)  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2BE2F1-E151-4BC8-8DD1-AA5EA889CA72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Act out good intro, bad intro and lax intro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To the point – Exemplify – do not muddy the water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Identification: HHS Collector Handbook 6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318BDD-6B4E-4D73-88A7-5AFA9F3ADAD2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B27AB4-9048-4FF5-AC91-28FD23863A72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B09C3E-A9B4-4F25-8BE3-FB75BEB9B260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A2677C-140E-40B4-9BE4-467CF0BBA874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F1154-8ABB-49AB-88C7-CBB0CEF4816F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Inform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0513BF-9C06-494D-BE5D-517D6F53845F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9EC6E7-49E3-477C-9B1B-469C9B7F0034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D2E3E5-06A4-47DF-AB37-B0CDBACE5942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94057A-A6BA-485F-A25B-6D3207D97EA2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DBB623-6D88-4DE1-9022-DF3E6ECCC420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4E9F33-7D5F-4B90-9ADC-14573A51F431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57950F-A0A8-4217-913D-60E56CF78DF8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951157-9F55-45EC-ABCB-69D89AD2328B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AAB5F0-8BFF-455A-8E46-1E5D2F6E8ADC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312DC-B13A-4547-8CBF-4EAE3D1FAB92}" type="slidenum">
              <a:rPr lang="en-US" smtClean="0">
                <a:latin typeface="Times New Roman" pitchFamily="18" charset="0"/>
              </a:rPr>
              <a:pPr/>
              <a:t>43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3A2CA4-19C9-4E56-8376-8C28295E68A3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54B96C-0420-44F0-B86C-39B1F7908E83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A714C2-B182-449F-B31D-F65E718395B3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432C9F-2EBA-4993-9CE4-086F5DFA4AA6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6A474F-221A-467F-8AB8-2F8ED1A8483A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880750-2C4B-402B-A73E-FC62FE897229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239771-0453-4BD3-9A1B-19873ABB211E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D621F-7CA0-488D-A87A-949A1A649DDC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Directly Observed Requirements: No Exceptions.  Never.  Nada.  Zilch</a:t>
            </a:r>
          </a:p>
          <a:p>
            <a:pPr eaLnBrk="1" hangingPunct="1"/>
            <a:r>
              <a:rPr lang="en-US"/>
              <a:t>Monitored: May cross gender if monitor is a medical professional in the jurisdiction they are collecting (Doctor, Nurse, Physician Assistant)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0A64A-646F-421F-BBAF-3FFE8F1A1F47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98AFE0-FEEB-4B16-9853-24A38EFCC468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BABAA8-251D-4435-A9E2-B66BCEB5331E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VA is in a random pool administered by HR.  They do 1 Last Chance agreement with any self admittance.  Safe Harbor.  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D66BD-6D7C-4B12-97BF-4B77C30E1B4B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8738" y="1295400"/>
            <a:ext cx="6486525" cy="3152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outerShdw blurRad="63500" sx="100500" sy="1005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None/>
              <a:defRPr/>
            </a:pPr>
            <a:endParaRPr lang="en-US" sz="3200" dirty="0">
              <a:solidFill>
                <a:srgbClr val="595959"/>
              </a:solidFill>
              <a:latin typeface="News Gothic M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E8C1-91A6-48B1-94A4-D963A6DEB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7660-C177-40C9-91EB-455053E4F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9BBD-A6B9-4840-8BCC-F742F9542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7EBB-2A1B-4759-B333-A7F687336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0900" y="1665288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AC3E-0B9E-4940-86A6-DB5951F5F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5E40-886C-496E-9461-90A7F098C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1CE1-B9E7-44DD-855B-67ACCD2B4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1AE-F477-4855-AC46-3A64C3103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F350-AB08-4EBC-B5DD-8FB4AC6A1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0BB7-05C1-462D-A85A-FE76F6A51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0825-A44F-4A02-B890-A6CDB1306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968D-02B2-4425-95DE-18A36CF77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0A7B-912C-4F86-B20B-62765855B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Veterans Affairs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52C5081-3D3A-41DA-9050-03E8DBFDA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u="sng" kern="1200">
          <a:solidFill>
            <a:srgbClr val="0F366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u="sng">
          <a:solidFill>
            <a:srgbClr val="0F3661"/>
          </a:solidFill>
          <a:latin typeface="News Gothic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u="sng">
          <a:solidFill>
            <a:srgbClr val="0F3661"/>
          </a:solidFill>
          <a:latin typeface="News Gothic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u="sng">
          <a:solidFill>
            <a:srgbClr val="0F3661"/>
          </a:solidFill>
          <a:latin typeface="News Gothic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u="sng">
          <a:solidFill>
            <a:srgbClr val="0F3661"/>
          </a:solidFill>
          <a:latin typeface="News Gothic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 u="sng">
          <a:solidFill>
            <a:srgbClr val="0F3661"/>
          </a:solidFill>
          <a:latin typeface="News Gothic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 u="sng">
          <a:solidFill>
            <a:srgbClr val="0F3661"/>
          </a:solidFill>
          <a:latin typeface="News Gothic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 u="sng">
          <a:solidFill>
            <a:srgbClr val="0F3661"/>
          </a:solidFill>
          <a:latin typeface="News Gothic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 u="sng">
          <a:solidFill>
            <a:srgbClr val="0F3661"/>
          </a:solidFill>
          <a:latin typeface="News Gothic MT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18579B"/>
        </a:buClr>
        <a:buSzPct val="110000"/>
        <a:buFont typeface="Courier New" pitchFamily="49" charset="0"/>
        <a:buChar char="o"/>
        <a:defRPr sz="2400" i="1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18579B"/>
        </a:buClr>
        <a:buSzPct val="110000"/>
        <a:buFont typeface="Wingdings" pitchFamily="2" charset="2"/>
        <a:buChar char="§"/>
        <a:defRPr sz="2200" kern="1200">
          <a:solidFill>
            <a:srgbClr val="18579B"/>
          </a:solidFill>
          <a:latin typeface="+mn-lt"/>
          <a:ea typeface="ＭＳ Ｐゴシック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18579B"/>
        </a:buClr>
        <a:buSzPct val="110000"/>
        <a:buFont typeface="Arial" charset="0"/>
        <a:buChar char="•"/>
        <a:defRPr sz="2000" kern="1200">
          <a:solidFill>
            <a:srgbClr val="18579B"/>
          </a:solidFill>
          <a:latin typeface="+mn-lt"/>
          <a:ea typeface="ＭＳ Ｐゴシック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18579B"/>
        </a:buClr>
        <a:buSzPct val="110000"/>
        <a:buFont typeface="Arial" charset="0"/>
        <a:buChar char="•"/>
        <a:defRPr kern="1200">
          <a:solidFill>
            <a:srgbClr val="18579B"/>
          </a:solidFill>
          <a:latin typeface="+mn-lt"/>
          <a:ea typeface="ＭＳ Ｐゴシック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18579B"/>
        </a:buClr>
        <a:buSzPct val="110000"/>
        <a:buFont typeface="Arial" charset="0"/>
        <a:buChar char="•"/>
        <a:defRPr kern="1200">
          <a:solidFill>
            <a:srgbClr val="18579B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1493838"/>
          </a:xfrm>
        </p:spPr>
        <p:txBody>
          <a:bodyPr/>
          <a:lstStyle/>
          <a:p>
            <a:pPr eaLnBrk="1" hangingPunct="1"/>
            <a:r>
              <a:rPr lang="en-US" b="1" u="none" dirty="0"/>
              <a:t>Professional Collector Training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724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Introduction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Students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Instructor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Background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Federal vs. Private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Collector 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Collection process (A to Z)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Laboratories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MRO’s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Drugs being tested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Federal Regulations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Teaching Techniques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Written Exam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  <p:pic>
        <p:nvPicPr>
          <p:cNvPr id="3077" name="Picture 6" descr="http://awearnessblog.com/2008/06/26/600px-US-DeptOfVeteransAffairs-Seal.svg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0900" y="1817688"/>
            <a:ext cx="3810000" cy="381000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u="none"/>
              <a:t>Subpart F- Federal Custody and </a:t>
            </a:r>
            <a:r>
              <a:rPr lang="en-US" sz="4100"/>
              <a:t>Control Form (CCF)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953000"/>
          </a:xfrm>
        </p:spPr>
        <p:txBody>
          <a:bodyPr/>
          <a:lstStyle/>
          <a:p>
            <a:pPr eaLnBrk="1" hangingPunct="1"/>
            <a:r>
              <a:rPr lang="en-US" sz="2800" dirty="0"/>
              <a:t>Which form is to be used to collect a specimen for VA employees?</a:t>
            </a:r>
          </a:p>
          <a:p>
            <a:pPr lvl="1" eaLnBrk="1" hangingPunct="1"/>
            <a:r>
              <a:rPr lang="en-US" sz="2600" dirty="0"/>
              <a:t>2021 Federal CCF, for current and potential employees of the VA.</a:t>
            </a:r>
          </a:p>
          <a:p>
            <a:pPr lvl="1" eaLnBrk="1" hangingPunct="1"/>
            <a:r>
              <a:rPr lang="en-US" sz="2800" dirty="0"/>
              <a:t>Old forms are no longer acceptable.</a:t>
            </a:r>
            <a:endParaRPr lang="en-US" sz="2600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810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Federal CCF: Step 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39751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A. Employer Name and Address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B. MRO Name, address, phone, or Fax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C. Donor ID *if DL is used, include the State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D. Testing Authority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E. Reason for Test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F. Drug Tests to be performed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G. Collection Site Address</a:t>
            </a:r>
          </a:p>
        </p:txBody>
      </p:sp>
      <p:sp>
        <p:nvSpPr>
          <p:cNvPr id="13316" name="ClipArt Placeholder 4"/>
          <p:cNvSpPr>
            <a:spLocks noGrp="1" noTextEdit="1"/>
          </p:cNvSpPr>
          <p:nvPr>
            <p:ph type="clipArt" sz="half" idx="2"/>
          </p:nvPr>
        </p:nvSpPr>
        <p:spPr/>
      </p:sp>
      <p:sp>
        <p:nvSpPr>
          <p:cNvPr id="13317" name="ClipArt Placeholder 4"/>
          <p:cNvSpPr txBox="1">
            <a:spLocks/>
          </p:cNvSpPr>
          <p:nvPr/>
        </p:nvSpPr>
        <p:spPr bwMode="auto">
          <a:xfrm>
            <a:off x="4648200" y="1600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5365" y="152400"/>
            <a:ext cx="5064785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810000" cy="990600"/>
          </a:xfrm>
        </p:spPr>
        <p:txBody>
          <a:bodyPr/>
          <a:lstStyle/>
          <a:p>
            <a:pPr eaLnBrk="1" hangingPunct="1"/>
            <a:r>
              <a:rPr lang="en-US" sz="4000" dirty="0"/>
              <a:t>Federal CCF: Step 2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65288"/>
            <a:ext cx="8458200" cy="4583112"/>
          </a:xfrm>
        </p:spPr>
        <p:txBody>
          <a:bodyPr/>
          <a:lstStyle/>
          <a:p>
            <a:pPr eaLnBrk="1" hangingPunct="1"/>
            <a:r>
              <a:rPr lang="en-US" sz="2800" dirty="0"/>
              <a:t>Completed by Collector-URINE</a:t>
            </a:r>
          </a:p>
          <a:p>
            <a:pPr eaLnBrk="1" hangingPunct="1"/>
            <a:r>
              <a:rPr lang="en-US" sz="2800" dirty="0"/>
              <a:t>Temperature- choose applicable option</a:t>
            </a:r>
          </a:p>
          <a:p>
            <a:pPr eaLnBrk="1" hangingPunct="1"/>
            <a:r>
              <a:rPr lang="en-US" sz="2800" dirty="0"/>
              <a:t>Specimen Collection- VA only allows SPLIT URINE SAMPLES. ORAL FLUID is not used for testing at this time. </a:t>
            </a:r>
          </a:p>
          <a:p>
            <a:pPr eaLnBrk="1" hangingPunct="1"/>
            <a:r>
              <a:rPr lang="en-US" sz="2800" dirty="0"/>
              <a:t>Observed Collection (enter remark as needed)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Federal CCF: Step 4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65288"/>
            <a:ext cx="3975100" cy="5192712"/>
          </a:xfrm>
        </p:spPr>
        <p:txBody>
          <a:bodyPr/>
          <a:lstStyle/>
          <a:p>
            <a:pPr eaLnBrk="1" hangingPunct="1"/>
            <a:r>
              <a:rPr lang="en-US" sz="2800"/>
              <a:t>Signature of Collector</a:t>
            </a:r>
          </a:p>
          <a:p>
            <a:pPr eaLnBrk="1" hangingPunct="1"/>
            <a:r>
              <a:rPr lang="en-US" sz="2800"/>
              <a:t>Printed name of Collector</a:t>
            </a:r>
          </a:p>
          <a:p>
            <a:pPr eaLnBrk="1" hangingPunct="1"/>
            <a:r>
              <a:rPr lang="en-US" sz="2800"/>
              <a:t>Time</a:t>
            </a:r>
          </a:p>
          <a:p>
            <a:pPr eaLnBrk="1" hangingPunct="1"/>
            <a:r>
              <a:rPr lang="en-US" sz="2800"/>
              <a:t>Date</a:t>
            </a:r>
          </a:p>
          <a:p>
            <a:pPr eaLnBrk="1" hangingPunct="1"/>
            <a:r>
              <a:rPr lang="en-US" sz="2800"/>
              <a:t>Specimen Bottle Release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Federal CCF: Step 5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70088"/>
            <a:ext cx="4127500" cy="4430712"/>
          </a:xfrm>
        </p:spPr>
        <p:txBody>
          <a:bodyPr/>
          <a:lstStyle/>
          <a:p>
            <a:pPr eaLnBrk="1" hangingPunct="1"/>
            <a:r>
              <a:rPr lang="en-US" sz="2800"/>
              <a:t>Donor certification</a:t>
            </a:r>
          </a:p>
          <a:p>
            <a:pPr eaLnBrk="1" hangingPunct="1"/>
            <a:r>
              <a:rPr lang="en-US" sz="2800"/>
              <a:t>Donor prints their name</a:t>
            </a:r>
          </a:p>
          <a:p>
            <a:pPr eaLnBrk="1" hangingPunct="1"/>
            <a:r>
              <a:rPr lang="en-US" sz="2800"/>
              <a:t>Donor signs their name</a:t>
            </a:r>
          </a:p>
          <a:p>
            <a:pPr eaLnBrk="1" hangingPunct="1"/>
            <a:r>
              <a:rPr lang="en-US" sz="2800"/>
              <a:t>Places Date and DOB</a:t>
            </a: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b="8258"/>
          <a:stretch/>
        </p:blipFill>
        <p:spPr>
          <a:xfrm>
            <a:off x="4419600" y="1752600"/>
            <a:ext cx="4454525" cy="4811713"/>
          </a:xfrm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2275" cy="1336675"/>
          </a:xfrm>
        </p:spPr>
        <p:txBody>
          <a:bodyPr/>
          <a:lstStyle/>
          <a:p>
            <a:pPr eaLnBrk="1" hangingPunct="1"/>
            <a:r>
              <a:rPr lang="en-US" u="none"/>
              <a:t>Subpart G – Specimen </a:t>
            </a:r>
            <a:r>
              <a:rPr lang="en-US"/>
              <a:t>Collection Containers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34350" cy="4953000"/>
          </a:xfrm>
        </p:spPr>
        <p:txBody>
          <a:bodyPr/>
          <a:lstStyle/>
          <a:p>
            <a:pPr eaLnBrk="1" hangingPunct="1"/>
            <a:r>
              <a:rPr lang="en-US" sz="2800"/>
              <a:t>A single-use collection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sz="2800"/>
              <a:t>container/cup capable of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sz="2800"/>
              <a:t>holding up to 55mL</a:t>
            </a:r>
          </a:p>
          <a:p>
            <a:pPr eaLnBrk="1" hangingPunct="1"/>
            <a:r>
              <a:rPr lang="en-US" sz="2800"/>
              <a:t>Two bottles which can be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sz="2800"/>
              <a:t>sealed for transport, one must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sz="2800"/>
              <a:t>hold 35 mL and one must hold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sz="2800"/>
              <a:t>at least 20 mL</a:t>
            </a:r>
          </a:p>
          <a:p>
            <a:pPr eaLnBrk="1" hangingPunct="1"/>
            <a:endParaRPr lang="en-US"/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7338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E7BA-37CF-486C-B066-F63C2419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Specimen Collection Procedure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2B1E0-3229-49AB-B632-6C5D0ED4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DF4DC8-CC04-457C-97D1-4F20EBCC965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946342"/>
              </p:ext>
            </p:extLst>
          </p:nvPr>
        </p:nvGraphicFramePr>
        <p:xfrm>
          <a:off x="2894012" y="1600200"/>
          <a:ext cx="33559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3886044" imgH="5029200" progId="Acrobat.Document.DC">
                  <p:embed/>
                </p:oleObj>
              </mc:Choice>
              <mc:Fallback>
                <p:oleObj name="Acrobat Document" r:id="rId3" imgW="3886044" imgH="5029200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D3DF4DC8-CC04-457C-97D1-4F20EBCC96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012" y="1600200"/>
                        <a:ext cx="335597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F56C84-D6E7-4392-89D9-D271A645D533}"/>
              </a:ext>
            </a:extLst>
          </p:cNvPr>
          <p:cNvSpPr txBox="1"/>
          <p:nvPr/>
        </p:nvSpPr>
        <p:spPr>
          <a:xfrm>
            <a:off x="549275" y="1905000"/>
            <a:ext cx="211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this sign outside of the interview room</a:t>
            </a:r>
          </a:p>
        </p:txBody>
      </p:sp>
    </p:spTree>
    <p:extLst>
      <p:ext uri="{BB962C8B-B14F-4D97-AF65-F5344CB8AC3E}">
        <p14:creationId xmlns:p14="http://schemas.microsoft.com/office/powerpoint/2010/main" val="122527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4FEE-6177-4D39-BCB0-687B9424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Specimen Collection Procedure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8B6C0-6DC7-45F9-8A79-328C7122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099175"/>
            <a:ext cx="4840287" cy="365125"/>
          </a:xfrm>
        </p:spPr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0D27E9-99F2-4B45-8945-4F9420D02C8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952024"/>
              </p:ext>
            </p:extLst>
          </p:nvPr>
        </p:nvGraphicFramePr>
        <p:xfrm>
          <a:off x="2892425" y="1600200"/>
          <a:ext cx="33559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3886044" imgH="5029200" progId="Acrobat.Document.DC">
                  <p:embed/>
                </p:oleObj>
              </mc:Choice>
              <mc:Fallback>
                <p:oleObj name="Acrobat Document" r:id="rId3" imgW="3886044" imgH="5029200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FB0D27E9-99F2-4B45-8945-4F9420D02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2425" y="1600200"/>
                        <a:ext cx="335597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A4A15B-B270-4ADA-837C-7962AA6FA7F2}"/>
              </a:ext>
            </a:extLst>
          </p:cNvPr>
          <p:cNvSpPr txBox="1"/>
          <p:nvPr/>
        </p:nvSpPr>
        <p:spPr>
          <a:xfrm>
            <a:off x="549275" y="1981200"/>
            <a:ext cx="211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to Donor Before Starting the Interview</a:t>
            </a:r>
          </a:p>
        </p:txBody>
      </p:sp>
    </p:spTree>
    <p:extLst>
      <p:ext uri="{BB962C8B-B14F-4D97-AF65-F5344CB8AC3E}">
        <p14:creationId xmlns:p14="http://schemas.microsoft.com/office/powerpoint/2010/main" val="272905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6482B4-514E-4ADB-8905-07BFDBEA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253C03-BA87-45B4-BE2A-93B7C599C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79797"/>
              </p:ext>
            </p:extLst>
          </p:nvPr>
        </p:nvGraphicFramePr>
        <p:xfrm>
          <a:off x="4494088" y="517394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3886044" imgH="5029200" progId="Acrobat.Document.DC">
                  <p:embed/>
                </p:oleObj>
              </mc:Choice>
              <mc:Fallback>
                <p:oleObj name="Acrobat Document" r:id="rId3" imgW="3886044" imgH="50292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5253C03-BA87-45B4-BE2A-93B7C599C4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4088" y="517394"/>
                        <a:ext cx="38862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33726B-C8C4-4431-8B02-AC894F97B368}"/>
              </a:ext>
            </a:extLst>
          </p:cNvPr>
          <p:cNvSpPr txBox="1"/>
          <p:nvPr/>
        </p:nvSpPr>
        <p:spPr>
          <a:xfrm>
            <a:off x="762000" y="9906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privacy notice should be on display in the interview room. It is on the back of the donor copy.</a:t>
            </a:r>
          </a:p>
        </p:txBody>
      </p:sp>
    </p:spTree>
    <p:extLst>
      <p:ext uri="{BB962C8B-B14F-4D97-AF65-F5344CB8AC3E}">
        <p14:creationId xmlns:p14="http://schemas.microsoft.com/office/powerpoint/2010/main" val="214684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 dirty="0"/>
              <a:t>Subpart H – Specimen </a:t>
            </a:r>
            <a:r>
              <a:rPr lang="en-US" dirty="0"/>
              <a:t>Collection Procedure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65113" y="1600200"/>
            <a:ext cx="5145087" cy="5257800"/>
          </a:xfrm>
        </p:spPr>
        <p:txBody>
          <a:bodyPr/>
          <a:lstStyle/>
          <a:p>
            <a:pPr eaLnBrk="1" hangingPunct="1"/>
            <a:r>
              <a:rPr lang="en-US" sz="2800" dirty="0"/>
              <a:t>Introduction</a:t>
            </a:r>
          </a:p>
          <a:p>
            <a:pPr lvl="1" eaLnBrk="1" hangingPunct="1"/>
            <a:r>
              <a:rPr lang="en-US" dirty="0"/>
              <a:t>Be Polite</a:t>
            </a:r>
          </a:p>
          <a:p>
            <a:pPr lvl="1" eaLnBrk="1" hangingPunct="1"/>
            <a:r>
              <a:rPr lang="en-US" dirty="0"/>
              <a:t>To the point</a:t>
            </a:r>
          </a:p>
          <a:p>
            <a:pPr eaLnBrk="1" hangingPunct="1"/>
            <a:r>
              <a:rPr lang="en-US" sz="2800" dirty="0"/>
              <a:t>Identification</a:t>
            </a:r>
          </a:p>
          <a:p>
            <a:pPr lvl="1" eaLnBrk="1" hangingPunct="1"/>
            <a:r>
              <a:rPr lang="en-US" dirty="0"/>
              <a:t>Government Issued,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Company Issued, Passport (If SS# not used indicate type (“DL# with State”, “Passport #” etc.)</a:t>
            </a:r>
          </a:p>
          <a:p>
            <a:pPr lvl="1" eaLnBrk="1" hangingPunct="1"/>
            <a:r>
              <a:rPr lang="en-US" dirty="0"/>
              <a:t>Federal Agency Representative</a:t>
            </a:r>
          </a:p>
          <a:p>
            <a:pPr eaLnBrk="1" hangingPunct="1"/>
            <a:r>
              <a:rPr lang="en-US" sz="2800" dirty="0"/>
              <a:t>Initiate the CCF</a:t>
            </a:r>
          </a:p>
          <a:p>
            <a:pPr eaLnBrk="1" hangingPunct="1"/>
            <a:r>
              <a:rPr lang="en-US" sz="2800" dirty="0"/>
              <a:t>Choice of Drug Testing Kits</a:t>
            </a:r>
          </a:p>
          <a:p>
            <a:pPr eaLnBrk="1" hangingPunct="1"/>
            <a:endParaRPr lang="en-US" dirty="0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090182"/>
            <a:ext cx="1581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057400"/>
            <a:ext cx="2774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191000"/>
            <a:ext cx="144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58850"/>
          </a:xfrm>
        </p:spPr>
        <p:txBody>
          <a:bodyPr/>
          <a:lstStyle/>
          <a:p>
            <a:pPr eaLnBrk="1" hangingPunct="1"/>
            <a:r>
              <a:rPr lang="en-US"/>
              <a:t>Background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489325" cy="5334000"/>
          </a:xfrm>
        </p:spPr>
        <p:txBody>
          <a:bodyPr/>
          <a:lstStyle/>
          <a:p>
            <a:pPr eaLnBrk="1" hangingPunct="1"/>
            <a:r>
              <a:rPr lang="en-US" sz="2800" u="sng" dirty="0"/>
              <a:t>Federal Programs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5 panel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Split specimen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Urine only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dirty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MRO required</a:t>
            </a:r>
          </a:p>
          <a:p>
            <a:pPr lvl="1" eaLnBrk="1" hangingPunct="1"/>
            <a:endParaRPr lang="en-US" sz="800" dirty="0"/>
          </a:p>
          <a:p>
            <a:pPr lvl="1" eaLnBrk="1" hangingPunct="1"/>
            <a:endParaRPr lang="en-US" sz="600" dirty="0"/>
          </a:p>
          <a:p>
            <a:pPr lvl="1" eaLnBrk="1" hangingPunct="1"/>
            <a:endParaRPr lang="en-US" sz="800" dirty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Trained collectors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dirty="0"/>
          </a:p>
          <a:p>
            <a:pPr lvl="1" eaLnBrk="1" hangingPunct="1">
              <a:buFont typeface="Wingdings" pitchFamily="2" charset="2"/>
              <a:buNone/>
            </a:pPr>
            <a:endParaRPr lang="en-US" sz="1200" dirty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Certified labs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524000"/>
            <a:ext cx="4648200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tx2">
                  <a:lumMod val="75000"/>
                  <a:lumOff val="25000"/>
                </a:schemeClr>
              </a:buClr>
              <a:buFont typeface="Courier New"/>
              <a:buChar char="o"/>
              <a:defRPr/>
            </a:pPr>
            <a:r>
              <a:rPr lang="en-US" sz="2800" i="1" dirty="0">
                <a:solidFill>
                  <a:srgbClr val="800000"/>
                </a:solidFill>
                <a:latin typeface="+mn-lt"/>
                <a:ea typeface="+mn-ea"/>
              </a:rPr>
              <a:t>  </a:t>
            </a:r>
            <a:r>
              <a:rPr lang="en-US" sz="2800" i="1" u="sng" dirty="0">
                <a:solidFill>
                  <a:srgbClr val="800000"/>
                </a:solidFill>
                <a:latin typeface="+mn-lt"/>
                <a:ea typeface="+mn-ea"/>
              </a:rPr>
              <a:t>Private programs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  <a:defRPr/>
            </a:pPr>
            <a:endParaRPr lang="en-US" sz="800" dirty="0">
              <a:latin typeface="+mn-lt"/>
              <a:ea typeface="+mn-ea"/>
            </a:endParaRPr>
          </a:p>
          <a:p>
            <a:pPr>
              <a:buClr>
                <a:schemeClr val="tx2">
                  <a:lumMod val="75000"/>
                  <a:lumOff val="25000"/>
                </a:schemeClr>
              </a:buClr>
              <a:buFont typeface="Wingdings" charset="2"/>
              <a:buChar char="Ø"/>
              <a:defRPr/>
            </a:pPr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9 Panel (or more)</a:t>
            </a:r>
          </a:p>
          <a:p>
            <a:pPr>
              <a:defRPr/>
            </a:pP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Single bottle</a:t>
            </a:r>
          </a:p>
          <a:p>
            <a:pPr>
              <a:defRPr/>
            </a:pP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Urine, Hair, Saliva, Sweat</a:t>
            </a:r>
          </a:p>
          <a:p>
            <a:pPr>
              <a:defRPr/>
            </a:pP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MRO not required    </a:t>
            </a:r>
          </a:p>
          <a:p>
            <a:pPr>
              <a:defRPr/>
            </a:pPr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   (</a:t>
            </a:r>
            <a:r>
              <a:rPr lang="en-US" sz="16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unless required by state law)</a:t>
            </a:r>
          </a:p>
          <a:p>
            <a:pPr>
              <a:defRPr/>
            </a:pP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No collector training required</a:t>
            </a:r>
          </a:p>
          <a:p>
            <a:pPr>
              <a:defRPr/>
            </a:pPr>
            <a:endParaRPr lang="en-US" sz="22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>
              <a:buFont typeface="Wingdings" charset="2"/>
              <a:buChar char="Ø"/>
              <a:defRPr/>
            </a:pP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Non-certified labs and instant devices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Collection Procedure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Secure the donor</a:t>
            </a:r>
          </a:p>
          <a:p>
            <a:pPr lvl="1" eaLnBrk="1" hangingPunct="1"/>
            <a:r>
              <a:rPr lang="en-US" dirty="0"/>
              <a:t>Outerwear</a:t>
            </a:r>
          </a:p>
          <a:p>
            <a:pPr lvl="1" eaLnBrk="1" hangingPunct="1"/>
            <a:r>
              <a:rPr lang="en-US" dirty="0"/>
              <a:t>Pockets</a:t>
            </a:r>
          </a:p>
          <a:p>
            <a:pPr lvl="1" eaLnBrk="1" hangingPunct="1"/>
            <a:r>
              <a:rPr lang="en-US" dirty="0"/>
              <a:t>Refusal to comply is</a:t>
            </a:r>
          </a:p>
          <a:p>
            <a:pPr lvl="2" eaLnBrk="1" hangingPunct="1">
              <a:buNone/>
            </a:pPr>
            <a:r>
              <a:rPr lang="en-US" sz="2200" dirty="0"/>
              <a:t>refusal to test</a:t>
            </a:r>
          </a:p>
          <a:p>
            <a:pPr lvl="1" eaLnBrk="1" hangingPunct="1"/>
            <a:r>
              <a:rPr lang="en-US" dirty="0"/>
              <a:t>Donor may ask for an itemized</a:t>
            </a:r>
          </a:p>
          <a:p>
            <a:pPr marL="349250" lvl="1" indent="0" eaLnBrk="1" hangingPunct="1">
              <a:buNone/>
            </a:pPr>
            <a:r>
              <a:rPr lang="en-US" dirty="0"/>
              <a:t>receipt for items stored in locker.</a:t>
            </a:r>
          </a:p>
          <a:p>
            <a:pPr marL="349250" lvl="1" indent="0" eaLnBrk="1" hangingPunct="1">
              <a:buNone/>
            </a:pPr>
            <a:r>
              <a:rPr lang="en-US" dirty="0"/>
              <a:t>This is ok, but DON’T offer it if it </a:t>
            </a:r>
          </a:p>
          <a:p>
            <a:pPr marL="349250" lvl="1" indent="0" eaLnBrk="1" hangingPunct="1">
              <a:buNone/>
            </a:pPr>
            <a:r>
              <a:rPr lang="en-US" dirty="0"/>
              <a:t>isn’t requested!</a:t>
            </a:r>
          </a:p>
          <a:p>
            <a:pPr eaLnBrk="1" hangingPunct="1"/>
            <a:endParaRPr lang="en-US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3417" y="1676400"/>
            <a:ext cx="36020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562600" y="57912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Notice:</a:t>
            </a:r>
            <a:r>
              <a:rPr lang="en-US"/>
              <a:t> No hats, coats, or bulky pockets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8042275" cy="914400"/>
          </a:xfrm>
        </p:spPr>
        <p:txBody>
          <a:bodyPr/>
          <a:lstStyle/>
          <a:p>
            <a:pPr eaLnBrk="1" hangingPunct="1"/>
            <a:r>
              <a:rPr lang="en-US" dirty="0"/>
              <a:t>Collection Procedure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42275" cy="4343400"/>
          </a:xfrm>
        </p:spPr>
        <p:txBody>
          <a:bodyPr/>
          <a:lstStyle/>
          <a:p>
            <a:pPr eaLnBrk="1" hangingPunct="1"/>
            <a:r>
              <a:rPr lang="en-US" sz="2800" dirty="0"/>
              <a:t>Secure the collection site</a:t>
            </a:r>
            <a:r>
              <a:rPr lang="en-US" dirty="0"/>
              <a:t>	</a:t>
            </a:r>
          </a:p>
          <a:p>
            <a:pPr lvl="1" eaLnBrk="1" hangingPunct="1"/>
            <a:r>
              <a:rPr lang="en-US" sz="2400" dirty="0"/>
              <a:t>Must secure all water sources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dirty="0"/>
          </a:p>
          <a:p>
            <a:pPr lvl="1" eaLnBrk="1" hangingPunct="1"/>
            <a:r>
              <a:rPr lang="en-US" sz="2400" dirty="0"/>
              <a:t>Toilet water blue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dirty="0"/>
          </a:p>
          <a:p>
            <a:pPr lvl="1" eaLnBrk="1" hangingPunct="1"/>
            <a:r>
              <a:rPr lang="en-US" sz="2400" dirty="0"/>
              <a:t>Remove or secure all soaps, other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/>
              <a:t>    potential adulterants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dirty="0"/>
          </a:p>
          <a:p>
            <a:pPr lvl="1" eaLnBrk="1" hangingPunct="1"/>
            <a:r>
              <a:rPr lang="en-US" sz="2400" dirty="0"/>
              <a:t>Visually check for unauthorized materials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dirty="0"/>
          </a:p>
          <a:p>
            <a:pPr lvl="1" eaLnBrk="1" hangingPunct="1"/>
            <a:r>
              <a:rPr lang="en-US" sz="2400" dirty="0"/>
              <a:t>Repeat after each collection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05000"/>
            <a:ext cx="20955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257800"/>
            <a:ext cx="31496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Collection Procedure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42275" cy="4648200"/>
          </a:xfrm>
        </p:spPr>
        <p:txBody>
          <a:bodyPr/>
          <a:lstStyle/>
          <a:p>
            <a:pPr eaLnBrk="1" hangingPunct="1"/>
            <a:r>
              <a:rPr lang="en-US" sz="2800" dirty="0"/>
              <a:t>Instruction to the Donor</a:t>
            </a:r>
            <a:r>
              <a:rPr lang="en-US" sz="3600" dirty="0"/>
              <a:t>:</a:t>
            </a:r>
          </a:p>
          <a:p>
            <a:pPr lvl="1" eaLnBrk="1" hangingPunct="1"/>
            <a:r>
              <a:rPr lang="en-US" sz="3200" dirty="0"/>
              <a:t>Wash hands before</a:t>
            </a:r>
          </a:p>
          <a:p>
            <a:pPr lvl="1" eaLnBrk="1" hangingPunct="1"/>
            <a:r>
              <a:rPr lang="en-US" sz="3200" dirty="0"/>
              <a:t>45mL minimum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dirty="0"/>
          </a:p>
          <a:p>
            <a:pPr lvl="1" eaLnBrk="1" hangingPunct="1"/>
            <a:r>
              <a:rPr lang="en-US" sz="3200" dirty="0"/>
              <a:t>Do not flush toilet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dirty="0"/>
          </a:p>
          <a:p>
            <a:pPr lvl="1" eaLnBrk="1" hangingPunct="1"/>
            <a:r>
              <a:rPr lang="en-US" sz="3200" dirty="0"/>
              <a:t>Exit stall as soon as possible</a:t>
            </a:r>
          </a:p>
          <a:p>
            <a:pPr lvl="1" eaLnBrk="1" hangingPunct="1"/>
            <a:r>
              <a:rPr lang="en-US" sz="3200" dirty="0"/>
              <a:t>Do not wash hands until instructed</a:t>
            </a:r>
          </a:p>
          <a:p>
            <a:pPr lvl="1" eaLnBrk="1" hangingPunct="1"/>
            <a:endParaRPr lang="en-US" sz="3200" dirty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810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/>
              <a:t>Donor Presents Specimen </a:t>
            </a:r>
            <a:r>
              <a:rPr lang="en-US"/>
              <a:t>to Collector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42275" cy="4876800"/>
          </a:xfrm>
        </p:spPr>
        <p:txBody>
          <a:bodyPr/>
          <a:lstStyle/>
          <a:p>
            <a:pPr lvl="1" eaLnBrk="1" hangingPunct="1"/>
            <a:endParaRPr lang="en-US" sz="2600" dirty="0"/>
          </a:p>
          <a:p>
            <a:pPr lvl="1" eaLnBrk="1" hangingPunct="1"/>
            <a:r>
              <a:rPr lang="en-US" sz="2600" dirty="0"/>
              <a:t>Check Temperature (90-100)</a:t>
            </a:r>
          </a:p>
          <a:p>
            <a:pPr lvl="1" eaLnBrk="1" hangingPunct="1"/>
            <a:r>
              <a:rPr lang="en-US" sz="2600" dirty="0"/>
              <a:t>Required amount of urine</a:t>
            </a:r>
          </a:p>
          <a:p>
            <a:pPr lvl="1" eaLnBrk="1" hangingPunct="1"/>
            <a:r>
              <a:rPr lang="en-US" sz="2600" dirty="0"/>
              <a:t>Signs of tampering</a:t>
            </a:r>
          </a:p>
          <a:p>
            <a:pPr lvl="1" eaLnBrk="1" hangingPunct="1"/>
            <a:r>
              <a:rPr lang="en-US" sz="2600" dirty="0"/>
              <a:t>Donor to witness as you seal the specimen</a:t>
            </a:r>
          </a:p>
          <a:p>
            <a:pPr lvl="1" eaLnBrk="1" hangingPunct="1"/>
            <a:r>
              <a:rPr lang="en-US" sz="2600" dirty="0"/>
              <a:t>Seal the specimen with tamper-evident seal</a:t>
            </a:r>
          </a:p>
          <a:p>
            <a:pPr lvl="1" eaLnBrk="1" hangingPunct="1"/>
            <a:r>
              <a:rPr lang="en-US" sz="2600" dirty="0"/>
              <a:t>Initial and Date</a:t>
            </a:r>
          </a:p>
          <a:p>
            <a:pPr lvl="1" eaLnBrk="1" hangingPunct="1"/>
            <a:r>
              <a:rPr lang="en-US" sz="2600" dirty="0"/>
              <a:t>Specimen Bag</a:t>
            </a:r>
          </a:p>
          <a:p>
            <a:pPr lvl="1" eaLnBrk="1" hangingPunct="1"/>
            <a:r>
              <a:rPr lang="en-US" sz="2600" dirty="0"/>
              <a:t>Donor to Complete page 2 of the CCF</a:t>
            </a:r>
          </a:p>
          <a:p>
            <a:pPr lvl="1" eaLnBrk="1" hangingPunct="1"/>
            <a:r>
              <a:rPr lang="en-US" sz="2600"/>
              <a:t>Complete Checklist</a:t>
            </a:r>
            <a:endParaRPr lang="en-US" sz="2600" dirty="0"/>
          </a:p>
          <a:p>
            <a:pPr eaLnBrk="1" hangingPunct="1"/>
            <a:endParaRPr lang="en-US" sz="2800" dirty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8257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04AB-09F1-4BD0-A87C-9194D153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Collection Checklist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8F23C-CB97-4166-A0C9-0091BB8D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597197-A50E-4364-A3DF-B48D08C695C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236245"/>
              </p:ext>
            </p:extLst>
          </p:nvPr>
        </p:nvGraphicFramePr>
        <p:xfrm>
          <a:off x="4800600" y="1688306"/>
          <a:ext cx="33559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Acrobat Document" r:id="rId3" imgW="3886044" imgH="5029200" progId="Acrobat.Document.DC">
                  <p:embed/>
                </p:oleObj>
              </mc:Choice>
              <mc:Fallback>
                <p:oleObj name="Acrobat Document" r:id="rId3" imgW="3886044" imgH="5029200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DB597197-A50E-4364-A3DF-B48D08C69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1688306"/>
                        <a:ext cx="335597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12DF80-B622-4A8C-9D98-B2A7F6220A21}"/>
              </a:ext>
            </a:extLst>
          </p:cNvPr>
          <p:cNvSpPr txBox="1"/>
          <p:nvPr/>
        </p:nvSpPr>
        <p:spPr>
          <a:xfrm>
            <a:off x="906089" y="2057400"/>
            <a:ext cx="3437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-Serves as a double check before mailing sample.  </a:t>
            </a:r>
          </a:p>
          <a:p>
            <a:endParaRPr lang="en-US" dirty="0"/>
          </a:p>
          <a:p>
            <a:r>
              <a:rPr lang="en-US" dirty="0"/>
              <a:t>-Make the process interactive with the donor.</a:t>
            </a:r>
          </a:p>
          <a:p>
            <a:endParaRPr lang="en-US" dirty="0"/>
          </a:p>
          <a:p>
            <a:r>
              <a:rPr lang="en-US" dirty="0"/>
              <a:t>(Good idea to print double sided with QNS form on back)</a:t>
            </a:r>
          </a:p>
        </p:txBody>
      </p:sp>
    </p:spTree>
    <p:extLst>
      <p:ext uri="{BB962C8B-B14F-4D97-AF65-F5344CB8AC3E}">
        <p14:creationId xmlns:p14="http://schemas.microsoft.com/office/powerpoint/2010/main" val="410239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42275" cy="914400"/>
          </a:xfrm>
        </p:spPr>
        <p:txBody>
          <a:bodyPr/>
          <a:lstStyle/>
          <a:p>
            <a:pPr eaLnBrk="1" hangingPunct="1"/>
            <a:r>
              <a:rPr lang="en-US"/>
              <a:t>Monitored Collection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Requirements: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Same Gender or medical professional (e.g. nurse, doctor, PA, technologist, or tech licensed in the collection jurisdiction.)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/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May use another person to monitor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/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DO NOT WATCH (see Direct Observation)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/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Listen for sounds, watch for other evidence of tampering.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/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Write monitors name in remarks section of CCF if someone other than the collector.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8915400" cy="1263650"/>
          </a:xfrm>
        </p:spPr>
        <p:txBody>
          <a:bodyPr/>
          <a:lstStyle/>
          <a:p>
            <a:pPr eaLnBrk="1" hangingPunct="1"/>
            <a:r>
              <a:rPr lang="en-US"/>
              <a:t>Direct Observation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422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As a collector you must do a direct observation when: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Federal Agency requests it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Positive drug test, negative dilute, adulterated, substituted, or invalid, or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Temperature out of range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Signs of tampering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Unusual color, excessive foaming when shaken, unusual odor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/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Direct Observation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199"/>
            <a:ext cx="8042275" cy="4659313"/>
          </a:xfrm>
        </p:spPr>
        <p:txBody>
          <a:bodyPr/>
          <a:lstStyle/>
          <a:p>
            <a:pPr eaLnBrk="1" hangingPunct="1"/>
            <a:r>
              <a:rPr lang="en-US" sz="2800" b="1" u="sng" dirty="0"/>
              <a:t>**You must confer with site manager prior to proceeding with an observed collection</a:t>
            </a:r>
          </a:p>
          <a:p>
            <a:pPr eaLnBrk="1" hangingPunct="1"/>
            <a:r>
              <a:rPr lang="en-US" sz="2000" dirty="0"/>
              <a:t>Explain process to donor</a:t>
            </a:r>
          </a:p>
          <a:p>
            <a:pPr eaLnBrk="1" hangingPunct="1"/>
            <a:r>
              <a:rPr lang="en-US" sz="2000" dirty="0"/>
              <a:t>Donor and Collector MUST be same Gender</a:t>
            </a:r>
          </a:p>
          <a:p>
            <a:pPr lvl="1" eaLnBrk="1" hangingPunct="1"/>
            <a:r>
              <a:rPr lang="en-US" sz="2400" dirty="0"/>
              <a:t>If not, you must use an “observer” who is the same gender as the donor (see handout); and,</a:t>
            </a:r>
          </a:p>
          <a:p>
            <a:pPr lvl="1" eaLnBrk="1" hangingPunct="1"/>
            <a:r>
              <a:rPr lang="en-US" sz="2400" dirty="0"/>
              <a:t>If observer is someone other than the collector, complete D.O. form and write “observed by</a:t>
            </a:r>
            <a:r>
              <a:rPr lang="en-US" sz="2400" u="sng" dirty="0">
                <a:sym typeface="Wingdings" panose="05000000000000000000" pitchFamily="2" charset="2"/>
              </a:rPr>
              <a:t> name</a:t>
            </a:r>
            <a:r>
              <a:rPr lang="en-US" sz="2400" dirty="0">
                <a:sym typeface="Wingdings" panose="05000000000000000000" pitchFamily="2" charset="2"/>
              </a:rPr>
              <a:t>”</a:t>
            </a:r>
            <a:r>
              <a:rPr lang="en-US" sz="2400" dirty="0"/>
              <a:t> in remarks section. </a:t>
            </a:r>
          </a:p>
          <a:p>
            <a:pPr lvl="1" eaLnBrk="1" hangingPunct="1"/>
            <a:r>
              <a:rPr lang="en-US" sz="2400" dirty="0"/>
              <a:t>Transgender donor writes his/her gender in remarks and initials it..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3168-EF57-4216-8F4F-5FFD507F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Observation Form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D3B5C-10AE-4E3B-8B15-954F5929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F43D55-8B91-4966-9524-5AF7CEC2980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464082"/>
              </p:ext>
            </p:extLst>
          </p:nvPr>
        </p:nvGraphicFramePr>
        <p:xfrm>
          <a:off x="2889250" y="1600200"/>
          <a:ext cx="336073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3" imgW="3886044" imgH="5022550" progId="Acrobat.Document.DC">
                  <p:embed/>
                </p:oleObj>
              </mc:Choice>
              <mc:Fallback>
                <p:oleObj name="Acrobat Document" r:id="rId3" imgW="3886044" imgH="5022550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54F43D55-8B91-4966-9524-5AF7CEC298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9250" y="1600200"/>
                        <a:ext cx="3360738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452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 Observation (Cont.)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724400"/>
          </a:xfrm>
        </p:spPr>
        <p:txBody>
          <a:bodyPr/>
          <a:lstStyle/>
          <a:p>
            <a:pPr eaLnBrk="1" hangingPunct="1"/>
            <a:r>
              <a:rPr lang="en-US" sz="2800" dirty="0"/>
              <a:t>Use remarks section of CCF to create forensic tie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18579B"/>
                </a:solidFill>
              </a:rPr>
              <a:t>Example: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dirty="0">
                <a:solidFill>
                  <a:srgbClr val="18579B"/>
                </a:solidFill>
              </a:rPr>
              <a:t>		 first attempt=Temp out of range, 2nd 	    	specimen will be collected under DO,                           	Spec ID:  987645.  #1 of 2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dirty="0">
                <a:solidFill>
                  <a:srgbClr val="18579B"/>
                </a:solidFill>
              </a:rPr>
              <a:t>		Second Specimen Remark:	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dirty="0">
                <a:solidFill>
                  <a:srgbClr val="18579B"/>
                </a:solidFill>
              </a:rPr>
              <a:t>		1</a:t>
            </a:r>
            <a:r>
              <a:rPr lang="en-US" baseline="30000" dirty="0">
                <a:solidFill>
                  <a:srgbClr val="18579B"/>
                </a:solidFill>
              </a:rPr>
              <a:t>st</a:t>
            </a:r>
            <a:r>
              <a:rPr lang="en-US" dirty="0">
                <a:solidFill>
                  <a:srgbClr val="18579B"/>
                </a:solidFill>
              </a:rPr>
              <a:t> Spec ID 987644, #2 of 2</a:t>
            </a:r>
          </a:p>
          <a:p>
            <a:pPr eaLnBrk="1" hangingPunct="1"/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/>
              <a:t>Federal Register</a:t>
            </a:r>
            <a:br>
              <a:rPr lang="en-US"/>
            </a:br>
            <a:r>
              <a:rPr lang="en-US"/>
              <a:t>Subpart Overview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Subpart D – Collectors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Subpart E – Collection Sites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Subpart F – Federal Drug Testing Custody 		      and Control Forms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Subpart G – Specimen Collection Containers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Subpart H – Specimen Collection Procedure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Subpart M – Medical Review Officer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 Observation (Cont.)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42275" cy="4572000"/>
          </a:xfrm>
        </p:spPr>
        <p:txBody>
          <a:bodyPr/>
          <a:lstStyle/>
          <a:p>
            <a:pPr eaLnBrk="1" hangingPunct="1"/>
            <a:r>
              <a:rPr lang="en-US" sz="2800"/>
              <a:t>Direct Observation Collection Process</a:t>
            </a:r>
          </a:p>
          <a:p>
            <a:pPr lvl="1" eaLnBrk="1" hangingPunct="1"/>
            <a:r>
              <a:rPr lang="en-US" sz="2400"/>
              <a:t>Same steps as normal test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/>
          </a:p>
          <a:p>
            <a:pPr lvl="1" eaLnBrk="1" hangingPunct="1"/>
            <a:r>
              <a:rPr lang="en-US" sz="2400"/>
              <a:t>Collector enters collection room with donor</a:t>
            </a:r>
          </a:p>
          <a:p>
            <a:pPr lvl="2" eaLnBrk="1" hangingPunct="1"/>
            <a:r>
              <a:rPr lang="en-US"/>
              <a:t>Collector watches urine exit the body and enter into the collection container</a:t>
            </a:r>
          </a:p>
          <a:p>
            <a:pPr lvl="2" eaLnBrk="1" hangingPunct="1"/>
            <a:r>
              <a:rPr lang="en-US"/>
              <a:t>Do not use mirrors or video camera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87325"/>
            <a:ext cx="8042275" cy="1336675"/>
          </a:xfrm>
        </p:spPr>
        <p:txBody>
          <a:bodyPr/>
          <a:lstStyle/>
          <a:p>
            <a:pPr eaLnBrk="1" hangingPunct="1"/>
            <a:r>
              <a:rPr lang="en-US" u="none"/>
              <a:t>Subpart K– Drug Testing </a:t>
            </a:r>
            <a:r>
              <a:rPr lang="en-US"/>
              <a:t>Laboratories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49274" y="1779588"/>
            <a:ext cx="80422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Laboratories: HHS Certified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Blind Samples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Test for the following under DHHS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THC (Marijuana)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Cocaine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Phencyclidine (PCP)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Opiates (includes oxycodone, oxymorphone, hydrocodone, hydromorphone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Amphetamines (includes MDMA &amp; MDA)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7635-67E0-4EE1-B4B9-7BB57CD4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OBSERVATION COLLECTION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B4C81-6D7D-4D00-A12A-3D13F2C4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728BCD-F9D7-41DD-A3CF-6EABF0F046B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7881927"/>
              </p:ext>
            </p:extLst>
          </p:nvPr>
        </p:nvGraphicFramePr>
        <p:xfrm>
          <a:off x="790575" y="1600200"/>
          <a:ext cx="33559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Acrobat Document" r:id="rId3" imgW="3886044" imgH="5029200" progId="Acrobat.Document.DC">
                  <p:embed/>
                </p:oleObj>
              </mc:Choice>
              <mc:Fallback>
                <p:oleObj name="Acrobat Document" r:id="rId3" imgW="3886044" imgH="5029200" progId="Acrobat.Document.DC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A1728BCD-F9D7-41DD-A3CF-6EABF0F04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1600200"/>
                        <a:ext cx="335597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F365BF-E8F9-415C-B327-7616CE9FF153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3933042"/>
              </p:ext>
            </p:extLst>
          </p:nvPr>
        </p:nvGraphicFramePr>
        <p:xfrm>
          <a:off x="4992688" y="1600200"/>
          <a:ext cx="33559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5" imgW="3886044" imgH="5029200" progId="Acrobat.Document.DC">
                  <p:embed/>
                </p:oleObj>
              </mc:Choice>
              <mc:Fallback>
                <p:oleObj name="Acrobat Document" r:id="rId5" imgW="3886044" imgH="5029200" progId="Acrobat.Document.DC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9CF365BF-E8F9-415C-B327-7616CE9FF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2688" y="1600200"/>
                        <a:ext cx="335597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518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/>
              <a:t>Subpart M– Medical Review </a:t>
            </a:r>
            <a:r>
              <a:rPr lang="en-US"/>
              <a:t>Officers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042275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Qualifications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Licensed Physician with knowledge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regarding the pharmacology and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toxicology of illicit drugs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Certification Training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Knowledge of Collection Procedures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Understanding of lab findings and interpreting the results.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  <p:pic>
        <p:nvPicPr>
          <p:cNvPr id="3789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6800"/>
            <a:ext cx="26812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42275" cy="1336675"/>
          </a:xfrm>
        </p:spPr>
        <p:txBody>
          <a:bodyPr/>
          <a:lstStyle/>
          <a:p>
            <a:pPr eaLnBrk="1" hangingPunct="1"/>
            <a:r>
              <a:rPr lang="en-US" u="none"/>
              <a:t>Medical Review Officer </a:t>
            </a:r>
            <a:br>
              <a:rPr lang="en-US" u="none"/>
            </a:br>
            <a:r>
              <a:rPr lang="en-US"/>
              <a:t>MRO (cont.):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14600"/>
            <a:ext cx="8042275" cy="4343400"/>
          </a:xfrm>
        </p:spPr>
        <p:txBody>
          <a:bodyPr/>
          <a:lstStyle/>
          <a:p>
            <a:pPr eaLnBrk="1" hangingPunct="1"/>
            <a:r>
              <a:rPr lang="en-US" sz="2800"/>
              <a:t>Responsibilities</a:t>
            </a:r>
          </a:p>
          <a:p>
            <a:pPr eaLnBrk="1" hangingPunct="1"/>
            <a:endParaRPr lang="en-US" sz="2000"/>
          </a:p>
          <a:p>
            <a:pPr lvl="1" eaLnBrk="1" hangingPunct="1"/>
            <a:r>
              <a:rPr lang="en-US" sz="2400"/>
              <a:t>The MRO is the “Gatekeeper”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/>
          </a:p>
          <a:p>
            <a:pPr lvl="1" eaLnBrk="1" hangingPunct="1"/>
            <a:r>
              <a:rPr lang="en-US" sz="2400"/>
              <a:t>Release both “positive” and “negative” results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/>
          </a:p>
          <a:p>
            <a:pPr lvl="1" eaLnBrk="1" hangingPunct="1"/>
            <a:r>
              <a:rPr lang="en-US" sz="2400"/>
              <a:t>They work for the employee/donor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  <p:pic>
        <p:nvPicPr>
          <p:cNvPr id="3891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25273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9144000" cy="1187450"/>
          </a:xfrm>
        </p:spPr>
        <p:txBody>
          <a:bodyPr/>
          <a:lstStyle/>
          <a:p>
            <a:pPr eaLnBrk="1" hangingPunct="1"/>
            <a:r>
              <a:rPr lang="en-US"/>
              <a:t>Subpart N –Split Specimen Test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422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/>
              <a:t>When, Where and How?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None/>
            </a:pPr>
            <a:endParaRPr lang="en-US" sz="3000" dirty="0"/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72-hour rule (Donor has 72 hrs to decide).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Donor request goes through the MRO.</a:t>
            </a:r>
          </a:p>
          <a:p>
            <a:pPr lvl="3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/>
              <a:t>MRO makes request to the lab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The specimen (bottle B) is shipped to another lab for additional testing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/>
              <a:t>Subpart I – Problems in </a:t>
            </a:r>
            <a:r>
              <a:rPr lang="en-US"/>
              <a:t>Drug Testing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600200"/>
            <a:ext cx="8366125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/>
              <a:t>Common problems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None/>
            </a:pPr>
            <a:endParaRPr lang="en-US" sz="800"/>
          </a:p>
          <a:p>
            <a:pPr lvl="1" eaLnBrk="1" hangingPunct="1">
              <a:lnSpc>
                <a:spcPct val="80000"/>
              </a:lnSpc>
            </a:pPr>
            <a:r>
              <a:rPr lang="en-US" sz="2600"/>
              <a:t>Refusals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n-US" sz="2600"/>
              <a:t>Donor Fails to: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/>
              <a:t>Appear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600"/>
              <a:t>Remain at the collection site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600"/>
              <a:t>Provide a sample (unwilling or unable)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600"/>
              <a:t>Allow “observer” or “monitor” to perform duties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600"/>
              <a:t>Undergo medical evaluation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600"/>
              <a:t>Cooperate with process</a:t>
            </a:r>
          </a:p>
          <a:p>
            <a:pPr lvl="2" eaLnBrk="1" hangingPunct="1">
              <a:lnSpc>
                <a:spcPct val="80000"/>
              </a:lnSpc>
            </a:pPr>
            <a:endParaRPr lang="en-US" sz="260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to do with Refusals?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Action Items</a:t>
            </a:r>
          </a:p>
          <a:p>
            <a:pPr lvl="1" eaLnBrk="1" hangingPunct="1"/>
            <a:r>
              <a:rPr lang="en-US" sz="2400" dirty="0"/>
              <a:t>Notify the Agency’s HR representative by telephone as soon as possible</a:t>
            </a:r>
          </a:p>
          <a:p>
            <a:pPr eaLnBrk="1" hangingPunct="1"/>
            <a:endParaRPr lang="en-US" dirty="0"/>
          </a:p>
          <a:p>
            <a:pPr lvl="1" eaLnBrk="1" hangingPunct="1"/>
            <a:r>
              <a:rPr lang="en-US" sz="2400" dirty="0"/>
              <a:t>Document “REFUSAL to Test” on CCF</a:t>
            </a:r>
          </a:p>
          <a:p>
            <a:pPr eaLnBrk="1" hangingPunct="1"/>
            <a:endParaRPr lang="en-US" dirty="0"/>
          </a:p>
          <a:p>
            <a:pPr lvl="1" eaLnBrk="1" hangingPunct="1"/>
            <a:r>
              <a:rPr lang="en-US" sz="2400" dirty="0"/>
              <a:t>Send all copies of Federal CCF to the Agency’s designated representatives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3812-79BC-4A61-BD2C-3CE70296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Insufficient Sample</a:t>
            </a:r>
            <a:br>
              <a:rPr lang="en-US" dirty="0"/>
            </a:br>
            <a:r>
              <a:rPr lang="en-US" sz="3600" dirty="0"/>
              <a:t>aka “Shy Bladder”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AD67A-5A42-4585-B913-E8F9AA59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8F831B-F10E-400A-9FFA-40B7BF008A4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131999"/>
              </p:ext>
            </p:extLst>
          </p:nvPr>
        </p:nvGraphicFramePr>
        <p:xfrm>
          <a:off x="4343400" y="1598397"/>
          <a:ext cx="3760115" cy="485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3" imgW="3886044" imgH="5022550" progId="Acrobat.Document.DC">
                  <p:embed/>
                </p:oleObj>
              </mc:Choice>
              <mc:Fallback>
                <p:oleObj name="Acrobat Document" r:id="rId3" imgW="3886044" imgH="5022550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3E8F831B-F10E-400A-9FFA-40B7BF008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1598397"/>
                        <a:ext cx="3760115" cy="4859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085F43-1718-4465-9082-48946082CDF4}"/>
              </a:ext>
            </a:extLst>
          </p:cNvPr>
          <p:cNvSpPr txBox="1"/>
          <p:nvPr/>
        </p:nvSpPr>
        <p:spPr>
          <a:xfrm>
            <a:off x="1143000" y="1691732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form should be filled out and used as a worksheet in situations where the donor does not provide at least 45mL on the initial attempt.  Attach to and file with Collector Copy of CCF</a:t>
            </a:r>
          </a:p>
        </p:txBody>
      </p:sp>
    </p:spTree>
    <p:extLst>
      <p:ext uri="{BB962C8B-B14F-4D97-AF65-F5344CB8AC3E}">
        <p14:creationId xmlns:p14="http://schemas.microsoft.com/office/powerpoint/2010/main" val="899029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Collector Errors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042275" cy="4343400"/>
          </a:xfrm>
        </p:spPr>
        <p:txBody>
          <a:bodyPr/>
          <a:lstStyle/>
          <a:p>
            <a:pPr eaLnBrk="1" hangingPunct="1"/>
            <a:r>
              <a:rPr lang="en-US" sz="2800" dirty="0"/>
              <a:t>If you make an error you should:</a:t>
            </a:r>
          </a:p>
          <a:p>
            <a:pPr lvl="1" eaLnBrk="1" hangingPunct="1"/>
            <a:r>
              <a:rPr lang="en-US" sz="2400" dirty="0"/>
              <a:t>Make a line through the erroneous information, leaving the original info legible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Write the correct info near the original annotation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Initial and date the change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Submit an MFR if sample is already sealed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Subpart D – Collectors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267200"/>
          </a:xfrm>
        </p:spPr>
        <p:txBody>
          <a:bodyPr/>
          <a:lstStyle/>
          <a:p>
            <a:pPr marL="609600" indent="-609600" eaLnBrk="1" hangingPunct="1"/>
            <a:r>
              <a:rPr lang="en-US" sz="3200" dirty="0"/>
              <a:t>Qualification Training:</a:t>
            </a:r>
          </a:p>
          <a:p>
            <a:pPr marL="609600" indent="-609600" eaLnBrk="1" hangingPunct="1"/>
            <a:endParaRPr lang="en-US" sz="1600" dirty="0"/>
          </a:p>
          <a:p>
            <a:pPr marL="946150" lvl="1" indent="-609600" eaLnBrk="1" hangingPunct="1">
              <a:buClrTx/>
            </a:pPr>
            <a:r>
              <a:rPr lang="en-US" sz="2800" dirty="0"/>
              <a:t>All steps to complete Custody and Control Form (CCF)</a:t>
            </a:r>
          </a:p>
          <a:p>
            <a:pPr marL="946150" lvl="1" indent="-609600" eaLnBrk="1" hangingPunct="1"/>
            <a:r>
              <a:rPr lang="en-US" sz="3000" dirty="0"/>
              <a:t>“Problem” Collections (Insufficient Sample)</a:t>
            </a:r>
          </a:p>
          <a:p>
            <a:pPr marL="946150" lvl="1" indent="-609600" eaLnBrk="1" hangingPunct="1"/>
            <a:r>
              <a:rPr lang="en-US" sz="3000" dirty="0"/>
              <a:t>Fatal Flaws and Correctable Flaws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3642-903A-45BC-803A-66F34B1A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Memorandum for the Record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081E6-E35F-4888-8B91-479F7205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137EB7-7592-4424-A779-F94227EC4A0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981366"/>
              </p:ext>
            </p:extLst>
          </p:nvPr>
        </p:nvGraphicFramePr>
        <p:xfrm>
          <a:off x="4570412" y="1664333"/>
          <a:ext cx="336073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Acrobat Document" r:id="rId3" imgW="3886044" imgH="5022550" progId="Acrobat.Document.DC">
                  <p:embed/>
                </p:oleObj>
              </mc:Choice>
              <mc:Fallback>
                <p:oleObj name="Acrobat Document" r:id="rId3" imgW="3886044" imgH="5022550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9A137EB7-7592-4424-A779-F94227EC4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0412" y="1664333"/>
                        <a:ext cx="3360738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585A6B-EA2B-4B09-AA01-78F6B87B015F}"/>
              </a:ext>
            </a:extLst>
          </p:cNvPr>
          <p:cNvSpPr txBox="1"/>
          <p:nvPr/>
        </p:nvSpPr>
        <p:spPr>
          <a:xfrm>
            <a:off x="1295400" y="2080008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MFR should be filled out as soon as it is discovered that an error was made. Send to Tox lab and MRO. Attach original to collector copy. </a:t>
            </a:r>
          </a:p>
        </p:txBody>
      </p:sp>
    </p:spTree>
    <p:extLst>
      <p:ext uri="{BB962C8B-B14F-4D97-AF65-F5344CB8AC3E}">
        <p14:creationId xmlns:p14="http://schemas.microsoft.com/office/powerpoint/2010/main" val="869471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Correctable Flaws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Collector failed to sign: Collector submits memo stating that he/she was the collector, and it was an oversight.</a:t>
            </a:r>
          </a:p>
          <a:p>
            <a:r>
              <a:rPr lang="en-US" dirty="0"/>
              <a:t>2. Forms: specimen submitted on a non-Federal or expired Federal CCF. Collector sends memo explaining why incorrect form was used and ensures all required information is contained.</a:t>
            </a:r>
          </a:p>
          <a:p>
            <a:r>
              <a:rPr lang="en-US" dirty="0"/>
              <a:t>Both types must be corrected within 5 business days or specimen is rejected.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3480327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Fatal Flaws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610600" cy="4724400"/>
          </a:xfrm>
        </p:spPr>
        <p:txBody>
          <a:bodyPr/>
          <a:lstStyle/>
          <a:p>
            <a:r>
              <a:rPr lang="en-US" dirty="0"/>
              <a:t>1. Specimen ID on seal does not match ID on CCF, or is missing on one or the other. </a:t>
            </a:r>
          </a:p>
          <a:p>
            <a:r>
              <a:rPr lang="en-US" dirty="0"/>
              <a:t>2. Bottle seal is broken or shows evidence of tampering on primary bottle </a:t>
            </a:r>
            <a:r>
              <a:rPr lang="en-US" u="sng" dirty="0"/>
              <a:t>AND</a:t>
            </a:r>
            <a:r>
              <a:rPr lang="en-US" dirty="0"/>
              <a:t> Bottle B cannot be re-designated as primary specimen.</a:t>
            </a:r>
          </a:p>
          <a:p>
            <a:r>
              <a:rPr lang="en-US" dirty="0"/>
              <a:t>3. Collector’s printed </a:t>
            </a:r>
            <a:r>
              <a:rPr lang="en-US" u="sng" dirty="0"/>
              <a:t>AND</a:t>
            </a:r>
            <a:r>
              <a:rPr lang="en-US" dirty="0"/>
              <a:t> signed name are omitted on the CCF.</a:t>
            </a:r>
          </a:p>
          <a:p>
            <a:r>
              <a:rPr lang="en-US" dirty="0"/>
              <a:t>4. Primary specimen is QNS and Bottle B cannot be re-designated as primary specimen (QNS, seal broken, etc.)</a:t>
            </a:r>
          </a:p>
          <a:p>
            <a:r>
              <a:rPr lang="en-US" dirty="0"/>
              <a:t>Testing process ceases, specimen is rejected.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944885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10400" cy="14478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2"/>
                </a:solidFill>
              </a:rPr>
              <a:t> </a:t>
            </a:r>
            <a:r>
              <a:rPr lang="en-US" sz="4800" b="1" i="1"/>
              <a:t>Marijuana (THC)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244975" cy="5029200"/>
          </a:xfrm>
        </p:spPr>
        <p:txBody>
          <a:bodyPr/>
          <a:lstStyle/>
          <a:p>
            <a:pPr eaLnBrk="1" hangingPunct="1"/>
            <a:r>
              <a:rPr lang="en-US" sz="2800" dirty="0"/>
              <a:t>Physical Effects</a:t>
            </a:r>
          </a:p>
          <a:p>
            <a:pPr lvl="1" eaLnBrk="1" hangingPunct="1"/>
            <a:r>
              <a:rPr lang="en-US" sz="2400" dirty="0"/>
              <a:t>Red Eyes </a:t>
            </a:r>
          </a:p>
          <a:p>
            <a:pPr lvl="1" eaLnBrk="1" hangingPunct="1"/>
            <a:r>
              <a:rPr lang="en-US" sz="2400" dirty="0"/>
              <a:t>Increased Heart Rate </a:t>
            </a:r>
          </a:p>
          <a:p>
            <a:pPr lvl="1" eaLnBrk="1" hangingPunct="1"/>
            <a:r>
              <a:rPr lang="en-US" sz="2400" dirty="0"/>
              <a:t>Dry Mouth </a:t>
            </a:r>
          </a:p>
          <a:p>
            <a:pPr lvl="1" eaLnBrk="1" hangingPunct="1"/>
            <a:r>
              <a:rPr lang="en-US" sz="2400" dirty="0"/>
              <a:t>Increased Appetite</a:t>
            </a:r>
          </a:p>
          <a:p>
            <a:pPr lvl="1" eaLnBrk="1" hangingPunct="1"/>
            <a:r>
              <a:rPr lang="en-US" sz="2400" dirty="0"/>
              <a:t>Strong Odor</a:t>
            </a:r>
          </a:p>
          <a:p>
            <a:pPr lvl="1" eaLnBrk="1" hangingPunct="1"/>
            <a:r>
              <a:rPr lang="en-US" sz="2400" dirty="0"/>
              <a:t>Unexplained emotional responses (uncontrollable laughter)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895475"/>
            <a:ext cx="4495800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Behavioral 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sz="2800" dirty="0"/>
              <a:t>   and Performance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Impaired Short-Term Memory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Impaired Reaction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Reduced Concentration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Respiratory Problems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Distorted Time and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Distorted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Vision</a:t>
            </a:r>
          </a:p>
        </p:txBody>
      </p:sp>
      <p:pic>
        <p:nvPicPr>
          <p:cNvPr id="3277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950" y="0"/>
            <a:ext cx="2584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1589196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369175" cy="1408112"/>
          </a:xfrm>
        </p:spPr>
        <p:txBody>
          <a:bodyPr/>
          <a:lstStyle/>
          <a:p>
            <a:pPr eaLnBrk="1" hangingPunct="1"/>
            <a:r>
              <a:rPr lang="en-US" b="1" i="1"/>
              <a:t>Cocaine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840163" cy="4953000"/>
          </a:xfrm>
        </p:spPr>
        <p:txBody>
          <a:bodyPr/>
          <a:lstStyle/>
          <a:p>
            <a:pPr eaLnBrk="1" hangingPunct="1"/>
            <a:r>
              <a:rPr lang="en-US" sz="2800"/>
              <a:t>Physical Effects</a:t>
            </a:r>
          </a:p>
          <a:p>
            <a:pPr lvl="1" eaLnBrk="1" hangingPunct="1"/>
            <a:r>
              <a:rPr lang="en-US" sz="2400"/>
              <a:t>Euphoria </a:t>
            </a:r>
          </a:p>
          <a:p>
            <a:pPr lvl="1" eaLnBrk="1" hangingPunct="1"/>
            <a:r>
              <a:rPr lang="en-US" sz="2400"/>
              <a:t>Increased Respiration and Heart Rate </a:t>
            </a:r>
          </a:p>
          <a:p>
            <a:pPr lvl="1" eaLnBrk="1" hangingPunct="1"/>
            <a:r>
              <a:rPr lang="en-US" sz="2400"/>
              <a:t>Dilated Pupils (large)</a:t>
            </a:r>
          </a:p>
          <a:p>
            <a:pPr lvl="1" eaLnBrk="1" hangingPunct="1"/>
            <a:r>
              <a:rPr lang="en-US" sz="2400"/>
              <a:t>Distorted Vision</a:t>
            </a:r>
          </a:p>
          <a:p>
            <a:pPr lvl="1" eaLnBrk="1" hangingPunct="1"/>
            <a:r>
              <a:rPr lang="en-US" sz="2400"/>
              <a:t>Visual and Auditory Hallucinations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5000"/>
            <a:ext cx="4572000" cy="4572000"/>
          </a:xfrm>
        </p:spPr>
        <p:txBody>
          <a:bodyPr/>
          <a:lstStyle/>
          <a:p>
            <a:pPr eaLnBrk="1" hangingPunct="1"/>
            <a:r>
              <a:rPr lang="en-US" sz="2800"/>
              <a:t>Behavior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sz="2800"/>
              <a:t>    and Performance Effects</a:t>
            </a:r>
          </a:p>
          <a:p>
            <a:pPr lvl="1" eaLnBrk="1" hangingPunct="1"/>
            <a:r>
              <a:rPr lang="en-US" sz="2400"/>
              <a:t>Overreaction</a:t>
            </a:r>
          </a:p>
          <a:p>
            <a:pPr lvl="1" eaLnBrk="1" hangingPunct="1"/>
            <a:r>
              <a:rPr lang="en-US" sz="2400"/>
              <a:t>Easily Irritated</a:t>
            </a:r>
          </a:p>
          <a:p>
            <a:pPr lvl="1" eaLnBrk="1" hangingPunct="1"/>
            <a:r>
              <a:rPr lang="en-US" sz="2400"/>
              <a:t>False Security</a:t>
            </a:r>
          </a:p>
          <a:p>
            <a:pPr lvl="1" eaLnBrk="1" hangingPunct="1"/>
            <a:r>
              <a:rPr lang="en-US" sz="2400"/>
              <a:t>Attention Deficiency</a:t>
            </a:r>
          </a:p>
          <a:p>
            <a:pPr lvl="1" eaLnBrk="1" hangingPunct="1"/>
            <a:r>
              <a:rPr lang="en-US" sz="2400"/>
              <a:t>Anxiety </a:t>
            </a:r>
          </a:p>
          <a:p>
            <a:pPr lvl="1" eaLnBrk="1" hangingPunct="1"/>
            <a:r>
              <a:rPr lang="en-US" sz="2400"/>
              <a:t>Depression</a:t>
            </a:r>
          </a:p>
          <a:p>
            <a:pPr lvl="1" eaLnBrk="1" hangingPunct="1"/>
            <a:endParaRPr lang="en-US"/>
          </a:p>
        </p:txBody>
      </p:sp>
      <p:pic>
        <p:nvPicPr>
          <p:cNvPr id="3379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413" y="76200"/>
            <a:ext cx="25161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3501212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950"/>
            <a:ext cx="7223125" cy="1187450"/>
          </a:xfrm>
        </p:spPr>
        <p:txBody>
          <a:bodyPr/>
          <a:lstStyle/>
          <a:p>
            <a:pPr eaLnBrk="1" hangingPunct="1"/>
            <a:r>
              <a:rPr lang="en-US" sz="4800" b="1" i="1"/>
              <a:t>PCP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8401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Physical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Increased Heart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Increased Blood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Impaired Speech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Hallucinations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Sweating and Flushness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Loss of Coordination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Dizziness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Numbness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Behavioral 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sz="2800"/>
              <a:t>    and Performance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Changes in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Sense of Invulnerability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Impaired Coordination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Unrealistic Sense of Strength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Violent Outbursts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Paranoia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  <p:pic>
        <p:nvPicPr>
          <p:cNvPr id="3482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300" y="0"/>
            <a:ext cx="2425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2620083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950"/>
            <a:ext cx="6994525" cy="1035050"/>
          </a:xfrm>
        </p:spPr>
        <p:txBody>
          <a:bodyPr/>
          <a:lstStyle/>
          <a:p>
            <a:pPr eaLnBrk="1" hangingPunct="1"/>
            <a:r>
              <a:rPr lang="en-US" sz="4800" b="1" i="1"/>
              <a:t>Opiates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40163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Physical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Relaxation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Increased Pain Tolerance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Decreased Pupil Size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Cold-Moist-Blue Skin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Weight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Bruising and Scabbing (injection site)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72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Behavior 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sz="2800"/>
              <a:t>	and Performance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False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Intoxication displays similar to those of “being drunk”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Inability to Concentrate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Vision Distortion (decreased pupils)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Extreme “highs” and “lows”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Excessive Fatigue</a:t>
            </a:r>
          </a:p>
        </p:txBody>
      </p:sp>
      <p:pic>
        <p:nvPicPr>
          <p:cNvPr id="3584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76200"/>
            <a:ext cx="2667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305178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216775" cy="1255712"/>
          </a:xfrm>
        </p:spPr>
        <p:txBody>
          <a:bodyPr/>
          <a:lstStyle/>
          <a:p>
            <a:pPr eaLnBrk="1" hangingPunct="1"/>
            <a:r>
              <a:rPr lang="en-US" sz="4800" b="1" i="1"/>
              <a:t>Amphetamines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600200"/>
            <a:ext cx="38401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Physical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Unrealistic Alertness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Dilated Pupils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Dry Mouth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Euphoria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Weight Loss/Decreased Appetite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Changes in Hygiene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Increases in Physical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Nervous “Ticks”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648200" cy="5257800"/>
          </a:xfrm>
        </p:spPr>
        <p:txBody>
          <a:bodyPr/>
          <a:lstStyle/>
          <a:p>
            <a:pPr eaLnBrk="1" hangingPunct="1"/>
            <a:r>
              <a:rPr lang="en-US" sz="2800"/>
              <a:t>Behavior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sz="2800"/>
              <a:t>     and Performance Effects</a:t>
            </a:r>
          </a:p>
          <a:p>
            <a:pPr lvl="1" eaLnBrk="1" hangingPunct="1"/>
            <a:r>
              <a:rPr lang="en-US" sz="2400"/>
              <a:t>Irritability</a:t>
            </a:r>
          </a:p>
          <a:p>
            <a:pPr lvl="1" eaLnBrk="1" hangingPunct="1"/>
            <a:r>
              <a:rPr lang="en-US" sz="2400"/>
              <a:t>Over-estimation of Abilities</a:t>
            </a:r>
          </a:p>
          <a:p>
            <a:pPr lvl="1" eaLnBrk="1" hangingPunct="1"/>
            <a:r>
              <a:rPr lang="en-US" sz="2400"/>
              <a:t>Apparent Loss of Abilities</a:t>
            </a:r>
          </a:p>
          <a:p>
            <a:pPr lvl="1" eaLnBrk="1" hangingPunct="1"/>
            <a:r>
              <a:rPr lang="en-US" sz="2400"/>
              <a:t>Paranoia</a:t>
            </a:r>
          </a:p>
          <a:p>
            <a:pPr lvl="1" eaLnBrk="1" hangingPunct="1"/>
            <a:r>
              <a:rPr lang="en-US" sz="2400"/>
              <a:t>Volatile Moods</a:t>
            </a:r>
          </a:p>
          <a:p>
            <a:pPr lvl="1" eaLnBrk="1" hangingPunct="1"/>
            <a:r>
              <a:rPr lang="en-US" sz="2400"/>
              <a:t>Aggressiveness</a:t>
            </a:r>
          </a:p>
          <a:p>
            <a:pPr lvl="1" eaLnBrk="1" hangingPunct="1"/>
            <a:endParaRPr lang="en-US"/>
          </a:p>
        </p:txBody>
      </p:sp>
      <p:pic>
        <p:nvPicPr>
          <p:cNvPr id="3686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76200"/>
            <a:ext cx="2266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4149443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Conclusion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42275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Things to remember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endParaRPr lang="en-US" sz="800"/>
          </a:p>
          <a:p>
            <a:pPr lvl="2" eaLnBrk="1" hangingPunct="1">
              <a:lnSpc>
                <a:spcPct val="90000"/>
              </a:lnSpc>
            </a:pPr>
            <a:r>
              <a:rPr lang="en-US" sz="2200"/>
              <a:t>Collect specimens as you would want your specimen collected.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sz="2200"/>
          </a:p>
          <a:p>
            <a:pPr lvl="2" eaLnBrk="1" hangingPunct="1">
              <a:lnSpc>
                <a:spcPct val="90000"/>
              </a:lnSpc>
            </a:pPr>
            <a:r>
              <a:rPr lang="en-US" sz="2200"/>
              <a:t>Inspect the collection sites regularly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sz="2200"/>
          </a:p>
          <a:p>
            <a:pPr lvl="2" eaLnBrk="1" hangingPunct="1">
              <a:lnSpc>
                <a:spcPct val="90000"/>
              </a:lnSpc>
            </a:pPr>
            <a:r>
              <a:rPr lang="en-US" sz="2200"/>
              <a:t>Double check all CCF’s before sealing them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sz="2200"/>
          </a:p>
          <a:p>
            <a:pPr lvl="2" eaLnBrk="1" hangingPunct="1">
              <a:lnSpc>
                <a:spcPct val="90000"/>
              </a:lnSpc>
            </a:pPr>
            <a:r>
              <a:rPr lang="en-US" sz="2200"/>
              <a:t>Remember to be a “collector” when you are a collector.</a:t>
            </a:r>
          </a:p>
          <a:p>
            <a:pPr eaLnBrk="1" hangingPunct="1">
              <a:lnSpc>
                <a:spcPct val="90000"/>
              </a:lnSpc>
            </a:pPr>
            <a:endParaRPr lang="en-US" sz="220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4845050"/>
          </a:xfrm>
        </p:spPr>
        <p:txBody>
          <a:bodyPr/>
          <a:lstStyle/>
          <a:p>
            <a:pPr eaLnBrk="1" hangingPunct="1"/>
            <a:r>
              <a:rPr lang="en-US" u="none" dirty="0"/>
              <a:t>Question </a:t>
            </a:r>
            <a:r>
              <a:rPr lang="en-US" u="none"/>
              <a:t>&amp; Answer</a:t>
            </a:r>
            <a:br>
              <a:rPr lang="en-US" u="none"/>
            </a:br>
            <a:br>
              <a:rPr lang="en-US" u="none" dirty="0"/>
            </a:br>
            <a:r>
              <a:rPr lang="en-US" u="none"/>
              <a:t>Mock Collections</a:t>
            </a:r>
            <a:br>
              <a:rPr lang="en-US" u="none"/>
            </a:br>
            <a:br>
              <a:rPr lang="en-US" u="none" dirty="0"/>
            </a:br>
            <a:r>
              <a:rPr lang="en-US" u="none" dirty="0"/>
              <a:t>Written Exam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950"/>
            <a:ext cx="8042275" cy="958850"/>
          </a:xfrm>
        </p:spPr>
        <p:txBody>
          <a:bodyPr/>
          <a:lstStyle/>
          <a:p>
            <a:pPr eaLnBrk="1" hangingPunct="1"/>
            <a:r>
              <a:rPr lang="en-US"/>
              <a:t>Subpart D - Collectors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534400" cy="5257800"/>
          </a:xfrm>
        </p:spPr>
        <p:txBody>
          <a:bodyPr/>
          <a:lstStyle/>
          <a:p>
            <a:pPr marL="609600" indent="-609600" eaLnBrk="1" hangingPunct="1"/>
            <a:r>
              <a:rPr lang="en-US" sz="4100" dirty="0"/>
              <a:t>Initial Proficiency:</a:t>
            </a:r>
          </a:p>
          <a:p>
            <a:pPr marL="946150" lvl="1" indent="-609600" eaLnBrk="1" hangingPunct="1"/>
            <a:r>
              <a:rPr lang="en-US" sz="2600" b="1" dirty="0"/>
              <a:t>5 Error Free mock drug screens:</a:t>
            </a:r>
          </a:p>
          <a:p>
            <a:pPr marL="1806575" lvl="4" indent="-609600" eaLnBrk="1" hangingPunct="1">
              <a:buFont typeface="Wingdings" pitchFamily="2" charset="2"/>
              <a:buChar char="Ø"/>
            </a:pPr>
            <a:r>
              <a:rPr lang="en-US" sz="2200" b="1" dirty="0"/>
              <a:t>one uneventful</a:t>
            </a:r>
          </a:p>
          <a:p>
            <a:pPr marL="1806575" lvl="4" indent="-609600" eaLnBrk="1" hangingPunct="1">
              <a:buFont typeface="Wingdings" pitchFamily="2" charset="2"/>
              <a:buChar char="Ø"/>
            </a:pPr>
            <a:r>
              <a:rPr lang="en-US" sz="2200" b="1" dirty="0"/>
              <a:t>one insufficient quantity of urine</a:t>
            </a:r>
          </a:p>
          <a:p>
            <a:pPr marL="1806575" lvl="4" indent="-609600" eaLnBrk="1" hangingPunct="1">
              <a:buFont typeface="Wingdings" pitchFamily="2" charset="2"/>
              <a:buChar char="Ø"/>
            </a:pPr>
            <a:r>
              <a:rPr lang="en-US" sz="2200" b="1" dirty="0"/>
              <a:t>one temperature out of range</a:t>
            </a:r>
          </a:p>
          <a:p>
            <a:pPr marL="1806575" lvl="4" indent="-609600" eaLnBrk="1" hangingPunct="1">
              <a:buFont typeface="Wingdings" pitchFamily="2" charset="2"/>
              <a:buChar char="Ø"/>
            </a:pPr>
            <a:r>
              <a:rPr lang="en-US" sz="2200" b="1" dirty="0"/>
              <a:t>one test where the donor refuses to sign 		the CCF</a:t>
            </a:r>
          </a:p>
          <a:p>
            <a:pPr marL="1806575" lvl="4" indent="-609600" eaLnBrk="1" hangingPunct="1">
              <a:buFont typeface="Wingdings" pitchFamily="2" charset="2"/>
              <a:buChar char="Ø"/>
            </a:pPr>
            <a:r>
              <a:rPr lang="en-US" sz="2200" b="1" dirty="0"/>
              <a:t>one test where the donor refuses to initial the specimen bottle seals. </a:t>
            </a:r>
          </a:p>
          <a:p>
            <a:pPr marL="946150" lvl="1" indent="-609600" eaLnBrk="1" hangingPunct="1"/>
            <a:r>
              <a:rPr lang="en-US" sz="2600" b="1" dirty="0"/>
              <a:t>A trainer must monitor and evaluate the new collector’s 	 performance</a:t>
            </a:r>
          </a:p>
          <a:p>
            <a:pPr marL="946150" lvl="1" indent="-609600" eaLnBrk="1" hangingPunct="1"/>
            <a:r>
              <a:rPr lang="en-US" sz="2600" b="1" dirty="0"/>
              <a:t>Written Exam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950"/>
            <a:ext cx="8042275" cy="1187450"/>
          </a:xfrm>
        </p:spPr>
        <p:txBody>
          <a:bodyPr/>
          <a:lstStyle/>
          <a:p>
            <a:pPr eaLnBrk="1" hangingPunct="1"/>
            <a:r>
              <a:rPr lang="en-US"/>
              <a:t>Subpart D - Collectors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42275" cy="4997450"/>
          </a:xfrm>
        </p:spPr>
        <p:txBody>
          <a:bodyPr/>
          <a:lstStyle/>
          <a:p>
            <a:pPr eaLnBrk="1" hangingPunct="1"/>
            <a:r>
              <a:rPr lang="en-US" sz="2800" dirty="0"/>
              <a:t>Refresher Training for Collectors:</a:t>
            </a:r>
          </a:p>
          <a:p>
            <a:pPr lvl="1" eaLnBrk="1" hangingPunct="1"/>
            <a:r>
              <a:rPr lang="en-US" sz="2800" dirty="0"/>
              <a:t>At least every 5 years</a:t>
            </a:r>
            <a:endParaRPr lang="en-US" sz="2400" dirty="0"/>
          </a:p>
          <a:p>
            <a:pPr eaLnBrk="1" hangingPunct="1"/>
            <a:r>
              <a:rPr lang="en-US" sz="2800" dirty="0"/>
              <a:t>Error Correction Training:</a:t>
            </a:r>
          </a:p>
          <a:p>
            <a:pPr eaLnBrk="1" hangingPunct="1"/>
            <a:r>
              <a:rPr lang="en-US" sz="2800" dirty="0"/>
              <a:t>   </a:t>
            </a:r>
            <a:r>
              <a:rPr lang="en-US" sz="2600" i="0" dirty="0">
                <a:solidFill>
                  <a:srgbClr val="336699"/>
                </a:solidFill>
              </a:rPr>
              <a:t>Discrepancies- Accumulation of 5 in </a:t>
            </a:r>
            <a:r>
              <a:rPr lang="en-US" sz="2600" i="0">
                <a:solidFill>
                  <a:srgbClr val="336699"/>
                </a:solidFill>
              </a:rPr>
              <a:t>a twelve </a:t>
            </a:r>
            <a:r>
              <a:rPr lang="en-US" sz="2600" i="0" dirty="0">
                <a:solidFill>
                  <a:srgbClr val="336699"/>
                </a:solidFill>
              </a:rPr>
              <a:t>month period.</a:t>
            </a:r>
          </a:p>
          <a:p>
            <a:pPr lvl="1" eaLnBrk="1" hangingPunct="1"/>
            <a:r>
              <a:rPr lang="en-US" sz="2600" dirty="0"/>
              <a:t>Fatal Flaw</a:t>
            </a:r>
          </a:p>
          <a:p>
            <a:pPr lvl="2" eaLnBrk="1" hangingPunct="1"/>
            <a:r>
              <a:rPr lang="en-US" sz="2600" dirty="0"/>
              <a:t>3 mock drug screens to correct.</a:t>
            </a:r>
          </a:p>
          <a:p>
            <a:pPr lvl="2" eaLnBrk="1" hangingPunct="1"/>
            <a:r>
              <a:rPr lang="en-US" sz="2600" dirty="0"/>
              <a:t>Must document that training has occurred.</a:t>
            </a:r>
          </a:p>
          <a:p>
            <a:pPr lvl="2" eaLnBrk="1" hangingPunct="1"/>
            <a:r>
              <a:rPr lang="en-US" sz="2600" dirty="0"/>
              <a:t>No collection must be done until training is complete.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Subpart D - Collectors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42275" cy="4343400"/>
          </a:xfrm>
        </p:spPr>
        <p:txBody>
          <a:bodyPr/>
          <a:lstStyle/>
          <a:p>
            <a:pPr eaLnBrk="1" hangingPunct="1"/>
            <a:r>
              <a:rPr lang="en-US" sz="3200" dirty="0"/>
              <a:t>Gender Requirements</a:t>
            </a:r>
          </a:p>
          <a:p>
            <a:pPr lvl="1" eaLnBrk="1" hangingPunct="1"/>
            <a:r>
              <a:rPr lang="en-US" sz="2500" b="1" dirty="0"/>
              <a:t>Normal tests</a:t>
            </a:r>
            <a:r>
              <a:rPr lang="en-US" sz="2500" dirty="0"/>
              <a:t>: It is permissible to collect for the opposite gender</a:t>
            </a:r>
          </a:p>
          <a:p>
            <a:pPr lvl="1" eaLnBrk="1" hangingPunct="1"/>
            <a:r>
              <a:rPr lang="en-US" sz="2500" b="1" dirty="0"/>
              <a:t>Directly Observed Collections</a:t>
            </a:r>
            <a:r>
              <a:rPr lang="en-US" sz="2500" dirty="0"/>
              <a:t>: </a:t>
            </a:r>
            <a:r>
              <a:rPr lang="en-US" sz="2500" b="1" i="1" u="sng" dirty="0"/>
              <a:t>Same Gender! (No Exceptions).</a:t>
            </a:r>
            <a:r>
              <a:rPr lang="en-US" sz="2500" dirty="0"/>
              <a:t> Transgender donors are observed by a collector whose gender matches the donor’s identified gender.</a:t>
            </a:r>
          </a:p>
          <a:p>
            <a:pPr lvl="1" eaLnBrk="1" hangingPunct="1"/>
            <a:r>
              <a:rPr lang="en-US" sz="2500" b="1" dirty="0"/>
              <a:t>Monitored Collections</a:t>
            </a:r>
            <a:r>
              <a:rPr lang="en-US" sz="2500" dirty="0"/>
              <a:t>: Same Gender </a:t>
            </a:r>
            <a:r>
              <a:rPr lang="en-US" sz="2500" i="1" u="sng" dirty="0"/>
              <a:t>or</a:t>
            </a:r>
            <a:r>
              <a:rPr lang="en-US" sz="2500" dirty="0"/>
              <a:t> Medical Professional</a:t>
            </a:r>
          </a:p>
          <a:p>
            <a:pPr marL="349250" lvl="1" indent="0" eaLnBrk="1" hangingPunct="1">
              <a:buNone/>
            </a:pPr>
            <a:endParaRPr lang="en-US" sz="2500" b="1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Subpart D – Collectors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915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Who may </a:t>
            </a:r>
            <a:r>
              <a:rPr lang="en-US" sz="2800" b="1" u="sng" dirty="0"/>
              <a:t>not</a:t>
            </a:r>
            <a:r>
              <a:rPr lang="en-US" sz="2800" dirty="0"/>
              <a:t> serve as a collector?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The donor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  <a:p>
            <a:pPr lvl="1" eaLnBrk="1" hangingPunct="1">
              <a:lnSpc>
                <a:spcPct val="80000"/>
              </a:lnSpc>
            </a:pPr>
            <a:r>
              <a:rPr lang="en-US" sz="2700" dirty="0"/>
              <a:t>Employee of the Laboratory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dirty="0"/>
          </a:p>
          <a:p>
            <a:pPr lvl="1" eaLnBrk="1" hangingPunct="1">
              <a:lnSpc>
                <a:spcPct val="80000"/>
              </a:lnSpc>
            </a:pPr>
            <a:r>
              <a:rPr lang="en-US" sz="2700" dirty="0"/>
              <a:t>Co-worker from the same testing pool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dirty="0"/>
          </a:p>
          <a:p>
            <a:pPr lvl="1" eaLnBrk="1" hangingPunct="1">
              <a:lnSpc>
                <a:spcPct val="80000"/>
              </a:lnSpc>
            </a:pPr>
            <a:r>
              <a:rPr lang="en-US" sz="2700" dirty="0"/>
              <a:t>Friend or relative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dirty="0"/>
          </a:p>
          <a:p>
            <a:pPr lvl="1" eaLnBrk="1" hangingPunct="1">
              <a:lnSpc>
                <a:spcPct val="80000"/>
              </a:lnSpc>
            </a:pPr>
            <a:r>
              <a:rPr lang="en-US" sz="2700" dirty="0"/>
              <a:t>Immediate supervisor*</a:t>
            </a:r>
            <a:r>
              <a:rPr lang="en-US" sz="1800" dirty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700" dirty="0"/>
              <a:t>	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Subpart E – Collection Sites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Where can a urine collection take place?</a:t>
            </a:r>
          </a:p>
          <a:p>
            <a:pPr lvl="1" eaLnBrk="1" hangingPunct="1"/>
            <a:r>
              <a:rPr lang="en-US" sz="2800"/>
              <a:t>Private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/>
          </a:p>
          <a:p>
            <a:pPr lvl="1" eaLnBrk="1" hangingPunct="1"/>
            <a:r>
              <a:rPr lang="en-US" sz="2800"/>
              <a:t>Secure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/>
          </a:p>
          <a:p>
            <a:pPr lvl="1" eaLnBrk="1" hangingPunct="1"/>
            <a:r>
              <a:rPr lang="en-US" sz="2800"/>
              <a:t>Water for hand washing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/>
          </a:p>
          <a:p>
            <a:pPr lvl="1" eaLnBrk="1" hangingPunct="1"/>
            <a:r>
              <a:rPr lang="en-US" sz="2800"/>
              <a:t>Work area – Materials needed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</a:rPr>
              <a:t>Department of Veterans Affairs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4009</TotalTime>
  <Words>2351</Words>
  <Application>Microsoft Office PowerPoint</Application>
  <PresentationFormat>On-screen Show (4:3)</PresentationFormat>
  <Paragraphs>506</Paragraphs>
  <Slides>49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Courier New</vt:lpstr>
      <vt:lpstr>News Gothic MT</vt:lpstr>
      <vt:lpstr>Times New Roman</vt:lpstr>
      <vt:lpstr>Wingdings</vt:lpstr>
      <vt:lpstr>Wingdings 2</vt:lpstr>
      <vt:lpstr>Breeze</vt:lpstr>
      <vt:lpstr>Acrobat Document</vt:lpstr>
      <vt:lpstr>Professional Collector Training</vt:lpstr>
      <vt:lpstr>Background</vt:lpstr>
      <vt:lpstr>Federal Register Subpart Overview</vt:lpstr>
      <vt:lpstr>Subpart D – Collectors</vt:lpstr>
      <vt:lpstr>Subpart D - Collectors</vt:lpstr>
      <vt:lpstr>Subpart D - Collectors</vt:lpstr>
      <vt:lpstr>Subpart D - Collectors </vt:lpstr>
      <vt:lpstr>Subpart D – Collectors</vt:lpstr>
      <vt:lpstr>Subpart E – Collection Sites</vt:lpstr>
      <vt:lpstr>Subpart F- Federal Custody and Control Form (CCF)</vt:lpstr>
      <vt:lpstr>Federal CCF: Step 1</vt:lpstr>
      <vt:lpstr>Federal CCF: Step 2</vt:lpstr>
      <vt:lpstr>Federal CCF: Step 4</vt:lpstr>
      <vt:lpstr>Federal CCF: Step 5</vt:lpstr>
      <vt:lpstr>Subpart G – Specimen Collection Containers </vt:lpstr>
      <vt:lpstr>Prior to Specimen Collection Procedure</vt:lpstr>
      <vt:lpstr>Prior to Specimen Collection Procedure</vt:lpstr>
      <vt:lpstr>PowerPoint Presentation</vt:lpstr>
      <vt:lpstr>Subpart H – Specimen Collection Procedure</vt:lpstr>
      <vt:lpstr>Collection Procedure</vt:lpstr>
      <vt:lpstr>Collection Procedure</vt:lpstr>
      <vt:lpstr>Collection Procedure</vt:lpstr>
      <vt:lpstr>Donor Presents Specimen to Collector</vt:lpstr>
      <vt:lpstr>Post Collection Checklist</vt:lpstr>
      <vt:lpstr>Monitored Collection</vt:lpstr>
      <vt:lpstr>Direct Observation</vt:lpstr>
      <vt:lpstr>Direct Observation (Cont.)</vt:lpstr>
      <vt:lpstr>Direct Observation Form </vt:lpstr>
      <vt:lpstr>Direct Observation (Cont.)</vt:lpstr>
      <vt:lpstr>Direct Observation (Cont.)</vt:lpstr>
      <vt:lpstr>Subpart K– Drug Testing Laboratories</vt:lpstr>
      <vt:lpstr>DIRECT OBSERVATION COLLECTION</vt:lpstr>
      <vt:lpstr>Subpart M– Medical Review Officers</vt:lpstr>
      <vt:lpstr>Medical Review Officer  MRO (cont.):</vt:lpstr>
      <vt:lpstr>Subpart N –Split Specimen Test</vt:lpstr>
      <vt:lpstr>Subpart I – Problems in Drug Testing</vt:lpstr>
      <vt:lpstr>What to do with Refusals?</vt:lpstr>
      <vt:lpstr>Insufficient Sample aka “Shy Bladder”</vt:lpstr>
      <vt:lpstr>Collector Errors</vt:lpstr>
      <vt:lpstr>Memorandum for the Record</vt:lpstr>
      <vt:lpstr>Correctable Flaws</vt:lpstr>
      <vt:lpstr>Fatal Flaws</vt:lpstr>
      <vt:lpstr> Marijuana (THC)</vt:lpstr>
      <vt:lpstr>Cocaine</vt:lpstr>
      <vt:lpstr>PCP</vt:lpstr>
      <vt:lpstr>Opiates</vt:lpstr>
      <vt:lpstr>Amphetamines</vt:lpstr>
      <vt:lpstr>Conclusion</vt:lpstr>
      <vt:lpstr>Question &amp; Answer  Mock Collections  Written Exam</vt:lpstr>
    </vt:vector>
  </TitlesOfParts>
  <Company>Choicepoint,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Certified Professional Collector Training</dc:title>
  <dc:creator>rtennant</dc:creator>
  <cp:lastModifiedBy>Lee, Lisa G.</cp:lastModifiedBy>
  <cp:revision>146</cp:revision>
  <cp:lastPrinted>2018-02-20T17:35:13Z</cp:lastPrinted>
  <dcterms:created xsi:type="dcterms:W3CDTF">2010-04-09T15:43:51Z</dcterms:created>
  <dcterms:modified xsi:type="dcterms:W3CDTF">2022-11-03T14:10:16Z</dcterms:modified>
</cp:coreProperties>
</file>