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7" r:id="rId20"/>
    <p:sldId id="278" r:id="rId21"/>
    <p:sldId id="279" r:id="rId22"/>
    <p:sldId id="280" r:id="rId23"/>
    <p:sldId id="281" r:id="rId24"/>
    <p:sldId id="282" r:id="rId25"/>
    <p:sldId id="284" r:id="rId26"/>
    <p:sldId id="283" r:id="rId2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794" y="96"/>
      </p:cViewPr>
      <p:guideLst>
        <p:guide orient="horz" pos="2880"/>
        <p:guide pos="2160"/>
      </p:guideLst>
    </p:cSldViewPr>
  </p:slideViewPr>
  <p:notesTextViewPr>
    <p:cViewPr>
      <p:scale>
        <a:sx n="100" d="100"/>
        <a:sy n="100" d="100"/>
      </p:scale>
      <p:origin x="0" y="0"/>
    </p:cViewPr>
  </p:notesTextViewPr>
  <p:sorterViewPr>
    <p:cViewPr varScale="1">
      <p:scale>
        <a:sx n="100" d="100"/>
        <a:sy n="100" d="100"/>
      </p:scale>
      <p:origin x="0" y="-125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EC5BA2EC-1E90-421D-9225-4CFE8BE2B988}" type="datetimeFigureOut">
              <a:rPr lang="en-US" smtClean="0"/>
              <a:t>4/21/2023</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E56B4157-71EC-4923-8AB6-DEEE19DE9862}" type="slidenum">
              <a:rPr lang="en-US" smtClean="0"/>
              <a:t>‹#›</a:t>
            </a:fld>
            <a:endParaRPr lang="en-US"/>
          </a:p>
        </p:txBody>
      </p:sp>
    </p:spTree>
    <p:extLst>
      <p:ext uri="{BB962C8B-B14F-4D97-AF65-F5344CB8AC3E}">
        <p14:creationId xmlns:p14="http://schemas.microsoft.com/office/powerpoint/2010/main" val="209455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FF15D7-F6D0-49C5-846B-3FB3893A2205}" type="datetime1">
              <a:rPr lang="en-US" smtClean="0"/>
              <a:t>4/21/2023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411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4">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3212" y="3523487"/>
            <a:ext cx="9052560" cy="1865376"/>
          </a:xfrm>
        </p:spPr>
        <p:txBody>
          <a:bodyPr rIns="0" bIns="0" anchor="t">
            <a:noAutofit/>
          </a:bodyPr>
          <a:lstStyle>
            <a:lvl1pPr algn="l">
              <a:lnSpc>
                <a:spcPct val="80000"/>
              </a:lnSpc>
              <a:defRPr sz="4840" b="0" cap="none" spc="0" baseline="0">
                <a:solidFill>
                  <a:schemeClr val="tx2"/>
                </a:solidFill>
                <a:latin typeface="+mn-lt"/>
              </a:defRPr>
            </a:lvl1pPr>
          </a:lstStyle>
          <a:p>
            <a:r>
              <a:rPr lang="en-US"/>
              <a:t>Click to edit master title style</a:t>
            </a:r>
          </a:p>
        </p:txBody>
      </p:sp>
      <p:sp>
        <p:nvSpPr>
          <p:cNvPr id="3" name="Text Placeholder 2"/>
          <p:cNvSpPr>
            <a:spLocks noGrp="1"/>
          </p:cNvSpPr>
          <p:nvPr>
            <p:ph type="body" idx="1" hasCustomPrompt="1"/>
          </p:nvPr>
        </p:nvSpPr>
        <p:spPr bwMode="gray">
          <a:xfrm>
            <a:off x="553212" y="2642616"/>
            <a:ext cx="8549640" cy="725424"/>
          </a:xfrm>
        </p:spPr>
        <p:txBody>
          <a:bodyPr rIns="0" bIns="0" anchor="b"/>
          <a:lstStyle>
            <a:lvl1pPr marL="0" indent="0">
              <a:lnSpc>
                <a:spcPct val="100000"/>
              </a:lnSpc>
              <a:buNone/>
              <a:defRPr sz="1980" b="1" cap="all" spc="165" baseline="0">
                <a:solidFill>
                  <a:schemeClr val="tx2"/>
                </a:solidFill>
                <a:latin typeface="Calibri" panose="020F0502020204030204" pitchFamily="34" charset="0"/>
                <a:cs typeface="Calibri" panose="020F0502020204030204" pitchFamily="34" charset="0"/>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bwMode="gray"/>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bwMode="gray"/>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bwMode="gray"/>
        <p:txBody>
          <a:bodyPr/>
          <a:lstStyle>
            <a:lvl1pPr>
              <a:defRPr>
                <a:solidFill>
                  <a:schemeClr val="tx2"/>
                </a:solidFill>
              </a:defRPr>
            </a:lvl1pPr>
          </a:lstStyle>
          <a:p>
            <a:fld id="{A2885E78-1F86-4A3D-9EE1-B0103B1CEF15}" type="slidenum">
              <a:rPr lang="en-US" smtClean="0"/>
              <a:pPr/>
              <a:t>‹#›</a:t>
            </a:fld>
            <a:endParaRPr lang="en-US"/>
          </a:p>
        </p:txBody>
      </p:sp>
      <p:sp>
        <p:nvSpPr>
          <p:cNvPr id="7" name="Content Placeholder 2"/>
          <p:cNvSpPr txBox="1">
            <a:spLocks/>
          </p:cNvSpPr>
          <p:nvPr userDrawn="1"/>
        </p:nvSpPr>
        <p:spPr bwMode="gray">
          <a:xfrm>
            <a:off x="553213" y="7284466"/>
            <a:ext cx="3363779" cy="331048"/>
          </a:xfrm>
          <a:prstGeom prst="rect">
            <a:avLst/>
          </a:prstGeom>
        </p:spPr>
        <p:txBody>
          <a:bodyPr vert="horz" lIns="0" rIns="0" anchor="b" anchorCtr="0"/>
          <a:lstStyle>
            <a:defPPr>
              <a:defRPr lang="en-US"/>
            </a:defPPr>
            <a:lvl1pPr lvl="0" indent="0" defTabSz="457200">
              <a:spcBef>
                <a:spcPct val="20000"/>
              </a:spcBef>
              <a:buFont typeface="Arial"/>
              <a:buNone/>
              <a:defRPr sz="1000">
                <a:solidFill>
                  <a:srgbClr val="000000"/>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100">
                <a:solidFill>
                  <a:schemeClr val="bg1"/>
                </a:solidFill>
              </a:rPr>
              <a:t>Proprietary and confidential — do not distribute</a:t>
            </a:r>
          </a:p>
        </p:txBody>
      </p:sp>
    </p:spTree>
    <p:extLst>
      <p:ext uri="{BB962C8B-B14F-4D97-AF65-F5344CB8AC3E}">
        <p14:creationId xmlns:p14="http://schemas.microsoft.com/office/powerpoint/2010/main" val="687384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527156"/>
            <a:ext cx="9052560" cy="1036320"/>
          </a:xfrm>
        </p:spPr>
        <p:txBody>
          <a:bodyPr/>
          <a:lstStyle>
            <a:lvl1pPr>
              <a:defRPr cap="none" spc="0" baseline="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prstClr val="white"/>
                </a:solidFill>
              </a:rPr>
              <a:pPr/>
              <a:t>‹#›</a:t>
            </a:fld>
            <a:endParaRPr lang="en-US">
              <a:solidFill>
                <a:prstClr val="white"/>
              </a:solidFill>
            </a:endParaRPr>
          </a:p>
        </p:txBody>
      </p:sp>
      <p:sp>
        <p:nvSpPr>
          <p:cNvPr id="9" name="Content Placeholder 2"/>
          <p:cNvSpPr txBox="1">
            <a:spLocks/>
          </p:cNvSpPr>
          <p:nvPr userDrawn="1"/>
        </p:nvSpPr>
        <p:spPr bwMode="auto">
          <a:xfrm>
            <a:off x="553213" y="7284466"/>
            <a:ext cx="3363779" cy="331048"/>
          </a:xfrm>
          <a:prstGeom prst="rect">
            <a:avLst/>
          </a:prstGeom>
        </p:spPr>
        <p:txBody>
          <a:bodyPr vert="horz" lIns="0" rIns="0" anchor="b" anchorCtr="0"/>
          <a:lstStyle>
            <a:defPPr>
              <a:defRPr lang="en-US"/>
            </a:defPPr>
            <a:lvl1pPr lvl="0" indent="0" defTabSz="457200">
              <a:spcBef>
                <a:spcPct val="20000"/>
              </a:spcBef>
              <a:buFont typeface="Arial"/>
              <a:buNone/>
              <a:defRPr sz="1000">
                <a:solidFill>
                  <a:schemeClr val="bg1"/>
                </a:solidFill>
                <a:latin typeface="Calibri" panose="020F0502020204030204" pitchFamily="34" charset="0"/>
                <a:cs typeface="Calibri" panose="020F0502020204030204" pitchFamily="34" charset="0"/>
              </a:defRPr>
            </a:lvl1pPr>
            <a:lvl2pPr indent="0" defTabSz="457200">
              <a:spcBef>
                <a:spcPct val="20000"/>
              </a:spcBef>
              <a:buFont typeface="Arial"/>
              <a:buNone/>
              <a:defRPr sz="900">
                <a:latin typeface="Georgia"/>
                <a:cs typeface="Georgia"/>
              </a:defRPr>
            </a:lvl2pPr>
            <a:lvl3pPr indent="0" defTabSz="457200">
              <a:spcBef>
                <a:spcPct val="20000"/>
              </a:spcBef>
              <a:buFont typeface="Arial"/>
              <a:buNone/>
              <a:defRPr sz="900">
                <a:latin typeface="Georgia"/>
                <a:cs typeface="Georgia"/>
              </a:defRPr>
            </a:lvl3pPr>
            <a:lvl4pPr indent="0" defTabSz="457200">
              <a:spcBef>
                <a:spcPct val="20000"/>
              </a:spcBef>
              <a:buFont typeface="Arial"/>
              <a:buNone/>
              <a:defRPr sz="900">
                <a:latin typeface="Georgia"/>
                <a:cs typeface="Georgia"/>
              </a:defRPr>
            </a:lvl4pPr>
            <a:lvl5pPr indent="0" defTabSz="457200">
              <a:spcBef>
                <a:spcPct val="20000"/>
              </a:spcBef>
              <a:buFont typeface="Arial"/>
              <a:buNone/>
              <a:defRPr sz="900">
                <a:latin typeface="Georgia"/>
                <a:cs typeface="Georgia"/>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pPr lvl="0"/>
            <a:r>
              <a:rPr lang="en-US" sz="1100"/>
              <a:t>Proprietary and confidential — do not distribute</a:t>
            </a:r>
          </a:p>
        </p:txBody>
      </p:sp>
    </p:spTree>
    <p:extLst>
      <p:ext uri="{BB962C8B-B14F-4D97-AF65-F5344CB8AC3E}">
        <p14:creationId xmlns:p14="http://schemas.microsoft.com/office/powerpoint/2010/main" val="228024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1 content (a)">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749" y="1801"/>
          <a:ext cx="1746" cy="179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1749" y="1801"/>
                        <a:ext cx="1746" cy="1799"/>
                      </a:xfrm>
                      <a:prstGeom prst="rect">
                        <a:avLst/>
                      </a:prstGeom>
                    </p:spPr>
                  </p:pic>
                </p:oleObj>
              </mc:Fallback>
            </mc:AlternateContent>
          </a:graphicData>
        </a:graphic>
      </p:graphicFrame>
      <p:sp>
        <p:nvSpPr>
          <p:cNvPr id="2" name="Titel 1"/>
          <p:cNvSpPr>
            <a:spLocks noGrp="1"/>
          </p:cNvSpPr>
          <p:nvPr>
            <p:ph type="title"/>
          </p:nvPr>
        </p:nvSpPr>
        <p:spPr bwMode="gray"/>
        <p:txBody>
          <a:bodyPr/>
          <a:lstStyle/>
          <a:p>
            <a:r>
              <a:rPr lang="en-US"/>
              <a:t>Click to edit Master title style</a:t>
            </a:r>
            <a:endParaRPr lang="en-GB"/>
          </a:p>
        </p:txBody>
      </p:sp>
      <p:sp>
        <p:nvSpPr>
          <p:cNvPr id="3" name="Fußzeilenplatzhalter 2"/>
          <p:cNvSpPr>
            <a:spLocks noGrp="1"/>
          </p:cNvSpPr>
          <p:nvPr>
            <p:ph type="ftr" sz="quarter" idx="10"/>
          </p:nvPr>
        </p:nvSpPr>
        <p:spPr bwMode="gray"/>
        <p:txBody>
          <a:bodyPr/>
          <a:lstStyle/>
          <a:p>
            <a:endParaRPr lang="en-GB"/>
          </a:p>
        </p:txBody>
      </p:sp>
      <p:sp>
        <p:nvSpPr>
          <p:cNvPr id="4" name="Foliennummernplatzhalter 3"/>
          <p:cNvSpPr>
            <a:spLocks noGrp="1"/>
          </p:cNvSpPr>
          <p:nvPr>
            <p:ph type="sldNum" sz="quarter" idx="11"/>
          </p:nvPr>
        </p:nvSpPr>
        <p:spPr bwMode="gray"/>
        <p:txBody>
          <a:bodyPr/>
          <a:lstStyle/>
          <a:p>
            <a:fld id="{3FD05BC5-4F98-4326-8033-BEF3F8361EDB}" type="slidenum">
              <a:rPr lang="en-GB" smtClean="0"/>
              <a:pPr/>
              <a:t>‹#›</a:t>
            </a:fld>
            <a:endParaRPr lang="en-GB"/>
          </a:p>
        </p:txBody>
      </p:sp>
      <p:sp>
        <p:nvSpPr>
          <p:cNvPr id="9" name="Textplatzhalter 8"/>
          <p:cNvSpPr>
            <a:spLocks noGrp="1"/>
          </p:cNvSpPr>
          <p:nvPr>
            <p:ph type="body" sz="quarter" idx="14"/>
          </p:nvPr>
        </p:nvSpPr>
        <p:spPr bwMode="gray">
          <a:xfrm>
            <a:off x="280937" y="1108287"/>
            <a:ext cx="9504000" cy="326400"/>
          </a:xfrm>
          <a:prstGeom prst="rect">
            <a:avLst/>
          </a:prstGeom>
        </p:spPr>
        <p:txBody>
          <a:bodyPr/>
          <a:lstStyle>
            <a:lvl1pPr>
              <a:defRPr/>
            </a:lvl1pPr>
          </a:lstStyle>
          <a:p>
            <a:pPr lvl="0"/>
            <a:r>
              <a:rPr lang="en-US"/>
              <a:t>Edit Master text styles</a:t>
            </a:r>
          </a:p>
        </p:txBody>
      </p:sp>
      <p:sp>
        <p:nvSpPr>
          <p:cNvPr id="7" name="Inhaltsplatzhalter 6"/>
          <p:cNvSpPr>
            <a:spLocks noGrp="1"/>
          </p:cNvSpPr>
          <p:nvPr>
            <p:ph sz="quarter" idx="16"/>
          </p:nvPr>
        </p:nvSpPr>
        <p:spPr bwMode="gray">
          <a:xfrm>
            <a:off x="280937" y="1642641"/>
            <a:ext cx="9504000" cy="5507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65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CC5310-611C-914A-9377-AE051E3E51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5846" y="1521943"/>
            <a:ext cx="4050825" cy="4537649"/>
          </a:xfrm>
          <a:prstGeom prst="rect">
            <a:avLst/>
          </a:prstGeom>
        </p:spPr>
      </p:pic>
    </p:spTree>
    <p:extLst>
      <p:ext uri="{BB962C8B-B14F-4D97-AF65-F5344CB8AC3E}">
        <p14:creationId xmlns:p14="http://schemas.microsoft.com/office/powerpoint/2010/main" val="1043330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wo Content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53212" y="3108960"/>
            <a:ext cx="4375404" cy="3938016"/>
          </a:xfrm>
        </p:spPr>
        <p:txBody>
          <a:bodyPr/>
          <a:lstStyle>
            <a:lvl1pPr>
              <a:spcBef>
                <a:spcPts val="660"/>
              </a:spcBef>
              <a:defRPr sz="1980">
                <a:solidFill>
                  <a:srgbClr val="AA0061"/>
                </a:solidFill>
                <a:latin typeface="Calibri" panose="020F0502020204030204" pitchFamily="34" charset="0"/>
                <a:cs typeface="Calibri" panose="020F0502020204030204" pitchFamily="34" charset="0"/>
              </a:defRPr>
            </a:lvl1pPr>
            <a:lvl2pPr>
              <a:spcBef>
                <a:spcPts val="660"/>
              </a:spcBef>
              <a:defRPr sz="1980">
                <a:solidFill>
                  <a:schemeClr val="tx1"/>
                </a:solidFill>
              </a:defRPr>
            </a:lvl2pPr>
            <a:lvl3pPr>
              <a:spcBef>
                <a:spcPts val="660"/>
              </a:spcBef>
              <a:defRPr sz="1760">
                <a:solidFill>
                  <a:schemeClr val="tx1"/>
                </a:solidFill>
              </a:defRPr>
            </a:lvl3pPr>
            <a:lvl4pPr>
              <a:spcBef>
                <a:spcPts val="660"/>
              </a:spcBef>
              <a:defRPr sz="1540">
                <a:solidFill>
                  <a:schemeClr val="tx1"/>
                </a:solidFill>
              </a:defRPr>
            </a:lvl4pPr>
            <a:lvl5pPr>
              <a:spcBef>
                <a:spcPts val="660"/>
              </a:spcBef>
              <a:defRPr sz="1540">
                <a:solidFill>
                  <a:schemeClr val="tx1"/>
                </a:solidFill>
              </a:defRPr>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5230368" y="3108960"/>
            <a:ext cx="4375404" cy="3938016"/>
          </a:xfrm>
        </p:spPr>
        <p:txBody>
          <a:bodyPr/>
          <a:lstStyle>
            <a:lvl1pPr>
              <a:spcBef>
                <a:spcPts val="660"/>
              </a:spcBef>
              <a:defRPr lang="en-US" sz="1980" b="1" kern="1200" smtClean="0">
                <a:solidFill>
                  <a:srgbClr val="AA0061"/>
                </a:solidFill>
                <a:latin typeface="Calibri" panose="020F0502020204030204" pitchFamily="34" charset="0"/>
                <a:ea typeface="+mn-ea"/>
                <a:cs typeface="Calibri" panose="020F0502020204030204" pitchFamily="34" charset="0"/>
              </a:defRPr>
            </a:lvl1pPr>
            <a:lvl2pPr>
              <a:spcBef>
                <a:spcPts val="660"/>
              </a:spcBef>
              <a:defRPr sz="1980">
                <a:solidFill>
                  <a:schemeClr val="tx1"/>
                </a:solidFill>
              </a:defRPr>
            </a:lvl2pPr>
            <a:lvl3pPr>
              <a:spcBef>
                <a:spcPts val="660"/>
              </a:spcBef>
              <a:defRPr sz="1760">
                <a:solidFill>
                  <a:schemeClr val="tx1"/>
                </a:solidFill>
              </a:defRPr>
            </a:lvl3pPr>
            <a:lvl4pPr>
              <a:spcBef>
                <a:spcPts val="660"/>
              </a:spcBef>
              <a:defRPr sz="1540">
                <a:solidFill>
                  <a:schemeClr val="tx1"/>
                </a:solidFill>
              </a:defRPr>
            </a:lvl4pPr>
            <a:lvl5pPr>
              <a:spcBef>
                <a:spcPts val="660"/>
              </a:spcBef>
              <a:defRPr sz="1540">
                <a:solidFill>
                  <a:schemeClr val="tx1"/>
                </a:solidFill>
              </a:defRPr>
            </a:lvl5pPr>
            <a:lvl6pPr>
              <a:defRPr sz="1980"/>
            </a:lvl6pPr>
            <a:lvl7pPr>
              <a:defRPr sz="1980"/>
            </a:lvl7pPr>
            <a:lvl8pPr>
              <a:defRPr sz="1980"/>
            </a:lvl8pPr>
            <a:lvl9pPr>
              <a:defRPr sz="1980"/>
            </a:lvl9pPr>
          </a:lstStyle>
          <a:p>
            <a:pPr marL="0" lvl="0" indent="0" algn="l" defTabSz="1005840" rtl="0" eaLnBrk="1" latinLnBrk="0" hangingPunct="1">
              <a:lnSpc>
                <a:spcPct val="100000"/>
              </a:lnSpc>
              <a:spcBef>
                <a:spcPts val="66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
        <p:nvSpPr>
          <p:cNvPr id="10" name="Text Placeholder 9"/>
          <p:cNvSpPr>
            <a:spLocks noGrp="1"/>
          </p:cNvSpPr>
          <p:nvPr>
            <p:ph type="body" sz="quarter" idx="14"/>
          </p:nvPr>
        </p:nvSpPr>
        <p:spPr>
          <a:xfrm>
            <a:off x="553212" y="1658112"/>
            <a:ext cx="9052560" cy="1243584"/>
          </a:xfrm>
        </p:spPr>
        <p:txBody>
          <a:bodyPr/>
          <a:lstStyle>
            <a:lvl1pPr>
              <a:defRPr sz="2200" b="0">
                <a:solidFill>
                  <a:srgbClr val="AA0061"/>
                </a:solidFill>
                <a:latin typeface="+mn-lt"/>
              </a:defRPr>
            </a:lvl1pPr>
          </a:lstStyle>
          <a:p>
            <a:pPr lvl="0"/>
            <a:r>
              <a:rPr lang="en-US"/>
              <a:t>Click to edit Master text styles</a:t>
            </a:r>
          </a:p>
        </p:txBody>
      </p:sp>
    </p:spTree>
    <p:extLst>
      <p:ext uri="{BB962C8B-B14F-4D97-AF65-F5344CB8AC3E}">
        <p14:creationId xmlns:p14="http://schemas.microsoft.com/office/powerpoint/2010/main" val="127329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ext with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5029200" y="0"/>
            <a:ext cx="5029200" cy="7772400"/>
          </a:xfrm>
          <a:solidFill>
            <a:schemeClr val="accent2"/>
          </a:solidFill>
          <a:ln>
            <a:noFill/>
          </a:ln>
          <a:effectLst/>
        </p:spPr>
        <p:txBody>
          <a:bodyPr lIns="365760" rIns="365760" anchor="ctr" anchorCtr="1"/>
          <a:lstStyle>
            <a:lvl1pPr algn="ctr">
              <a:defRPr sz="2640" b="0" baseline="0">
                <a:solidFill>
                  <a:schemeClr val="accent4"/>
                </a:solidFill>
                <a:latin typeface="+mn-lt"/>
              </a:defRPr>
            </a:lvl1pPr>
          </a:lstStyle>
          <a:p>
            <a:r>
              <a:rPr lang="en-US"/>
              <a:t>Insert an image, chart or typographic element</a:t>
            </a:r>
          </a:p>
          <a:p>
            <a:r>
              <a:rPr lang="en-US"/>
              <a:t>  within this placeholder </a:t>
            </a:r>
          </a:p>
        </p:txBody>
      </p:sp>
      <p:sp>
        <p:nvSpPr>
          <p:cNvPr id="2" name="Title 1"/>
          <p:cNvSpPr>
            <a:spLocks noGrp="1"/>
          </p:cNvSpPr>
          <p:nvPr>
            <p:ph type="title" hasCustomPrompt="1"/>
          </p:nvPr>
        </p:nvSpPr>
        <p:spPr>
          <a:xfrm>
            <a:off x="553212" y="414528"/>
            <a:ext cx="4372051" cy="1036320"/>
          </a:xfrm>
        </p:spPr>
        <p:txBody>
          <a:bodyPr rIns="182880"/>
          <a:lstStyle>
            <a:lvl1pPr>
              <a:defRPr cap="none" baseline="0"/>
            </a:lvl1pPr>
          </a:lstStyle>
          <a:p>
            <a:r>
              <a:rPr lang="en-US"/>
              <a:t>Click to edit master title</a:t>
            </a:r>
          </a:p>
        </p:txBody>
      </p:sp>
      <p:sp>
        <p:nvSpPr>
          <p:cNvPr id="3" name="Content Placeholder 2"/>
          <p:cNvSpPr>
            <a:spLocks noGrp="1"/>
          </p:cNvSpPr>
          <p:nvPr>
            <p:ph sz="half" idx="1" hasCustomPrompt="1"/>
          </p:nvPr>
        </p:nvSpPr>
        <p:spPr>
          <a:xfrm>
            <a:off x="553212" y="1658112"/>
            <a:ext cx="4375404" cy="5233416"/>
          </a:xfrm>
        </p:spPr>
        <p:txBody>
          <a:bodyPr rIns="182880"/>
          <a:lstStyle>
            <a:lvl1pPr>
              <a:spcBef>
                <a:spcPts val="3300"/>
              </a:spcBef>
              <a:defRPr sz="1980">
                <a:solidFill>
                  <a:srgbClr val="AA0061"/>
                </a:solidFill>
              </a:defRPr>
            </a:lvl1pPr>
            <a:lvl2pPr>
              <a:defRPr sz="1980"/>
            </a:lvl2pPr>
            <a:lvl3pPr>
              <a:defRPr sz="1760"/>
            </a:lvl3pPr>
            <a:lvl4pPr>
              <a:defRPr sz="1540"/>
            </a:lvl4pPr>
            <a:lvl5pPr>
              <a:defRPr sz="1540"/>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8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Content_CALIBRI SUBHEAD O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sz="half" idx="1" hasCustomPrompt="1"/>
          </p:nvPr>
        </p:nvSpPr>
        <p:spPr>
          <a:xfrm>
            <a:off x="553212" y="1658112"/>
            <a:ext cx="4375404" cy="5388864"/>
          </a:xfrm>
        </p:spPr>
        <p:txBody>
          <a:bodyPr/>
          <a:lstStyle>
            <a:lvl1pPr>
              <a:spcBef>
                <a:spcPts val="660"/>
              </a:spcBef>
              <a:defRPr sz="1980" b="1">
                <a:solidFill>
                  <a:schemeClr val="tx2"/>
                </a:solidFill>
                <a:latin typeface="Calibri" panose="020F0502020204030204" pitchFamily="34" charset="0"/>
                <a:cs typeface="Calibri" panose="020F0502020204030204" pitchFamily="34" charset="0"/>
              </a:defRPr>
            </a:lvl1pPr>
            <a:lvl2pPr>
              <a:spcBef>
                <a:spcPts val="660"/>
              </a:spcBef>
              <a:defRPr sz="1980"/>
            </a:lvl2pPr>
            <a:lvl3pPr>
              <a:spcBef>
                <a:spcPts val="660"/>
              </a:spcBef>
              <a:defRPr sz="1760"/>
            </a:lvl3pPr>
            <a:lvl4pPr>
              <a:spcBef>
                <a:spcPts val="660"/>
              </a:spcBef>
              <a:defRPr sz="1540"/>
            </a:lvl4pPr>
            <a:lvl5pPr>
              <a:spcBef>
                <a:spcPts val="660"/>
              </a:spcBef>
              <a:defRPr sz="1540"/>
            </a:lvl5pPr>
            <a:lvl6pPr>
              <a:defRPr sz="1980"/>
            </a:lvl6pPr>
            <a:lvl7pPr>
              <a:defRPr sz="1980"/>
            </a:lvl7pPr>
            <a:lvl8pPr>
              <a:defRPr sz="1980"/>
            </a:lvl8pPr>
            <a:lvl9pPr>
              <a:defRPr sz="1980"/>
            </a:lvl9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Content Placeholder 3"/>
          <p:cNvSpPr>
            <a:spLocks noGrp="1"/>
          </p:cNvSpPr>
          <p:nvPr>
            <p:ph sz="half" idx="2" hasCustomPrompt="1"/>
          </p:nvPr>
        </p:nvSpPr>
        <p:spPr>
          <a:xfrm>
            <a:off x="5230368" y="1658112"/>
            <a:ext cx="4375404" cy="5388864"/>
          </a:xfrm>
        </p:spPr>
        <p:txBody>
          <a:bodyPr/>
          <a:lstStyle>
            <a:lvl1pPr>
              <a:spcBef>
                <a:spcPts val="660"/>
              </a:spcBef>
              <a:defRPr lang="en-US" sz="1980" b="1" kern="1200" smtClean="0">
                <a:solidFill>
                  <a:schemeClr val="tx2"/>
                </a:solidFill>
                <a:latin typeface="Calibri" panose="020F0502020204030204" pitchFamily="34" charset="0"/>
                <a:ea typeface="+mn-ea"/>
                <a:cs typeface="Calibri" panose="020F0502020204030204" pitchFamily="34" charset="0"/>
              </a:defRPr>
            </a:lvl1pPr>
            <a:lvl2pPr>
              <a:spcBef>
                <a:spcPts val="660"/>
              </a:spcBef>
              <a:defRPr sz="1980"/>
            </a:lvl2pPr>
            <a:lvl3pPr>
              <a:spcBef>
                <a:spcPts val="660"/>
              </a:spcBef>
              <a:defRPr sz="1760"/>
            </a:lvl3pPr>
            <a:lvl4pPr>
              <a:spcBef>
                <a:spcPts val="660"/>
              </a:spcBef>
              <a:defRPr sz="1540"/>
            </a:lvl4pPr>
            <a:lvl5pPr>
              <a:spcBef>
                <a:spcPts val="660"/>
              </a:spcBef>
              <a:defRPr sz="1540"/>
            </a:lvl5pPr>
            <a:lvl6pPr>
              <a:defRPr sz="1980"/>
            </a:lvl6pPr>
            <a:lvl7pPr>
              <a:defRPr sz="1980"/>
            </a:lvl7pPr>
            <a:lvl8pPr>
              <a:defRPr sz="1980"/>
            </a:lvl8pPr>
            <a:lvl9pPr>
              <a:defRPr sz="1980"/>
            </a:lvl9pPr>
          </a:lstStyle>
          <a:p>
            <a:pPr marL="0" lvl="0" indent="0" algn="l" defTabSz="1005840" rtl="0" eaLnBrk="1" latinLnBrk="0" hangingPunct="1">
              <a:lnSpc>
                <a:spcPct val="100000"/>
              </a:lnSpc>
              <a:spcBef>
                <a:spcPts val="660"/>
              </a:spcBef>
              <a:buFont typeface="Arial" panose="020B0604020202020204" pitchFamily="34" charset="0"/>
              <a:buNone/>
            </a:pPr>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a:xfrm>
            <a:off x="3315918" y="7203864"/>
            <a:ext cx="4928616" cy="413808"/>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424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14D476-D85C-41DC-B299-8D83650899E1}" type="datetime1">
              <a:rPr lang="en-US" smtClean="0"/>
              <a:t>4/21/2023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797985F-8BCF-4A97-BA61-F8C852981164}" type="datetime1">
              <a:rPr lang="en-US" smtClean="0"/>
              <a:t>4/21/2023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custGeom>
            <a:avLst/>
            <a:gdLst/>
            <a:ahLst/>
            <a:cxnLst/>
            <a:rect l="l" t="t" r="r" b="b"/>
            <a:pathLst>
              <a:path w="9144000" h="6858000">
                <a:moveTo>
                  <a:pt x="9144000" y="6858000"/>
                </a:moveTo>
                <a:lnTo>
                  <a:pt x="0" y="6858000"/>
                </a:lnTo>
                <a:lnTo>
                  <a:pt x="0" y="0"/>
                </a:lnTo>
                <a:lnTo>
                  <a:pt x="9144000" y="0"/>
                </a:lnTo>
                <a:lnTo>
                  <a:pt x="9144000" y="6858000"/>
                </a:lnTo>
                <a:close/>
              </a:path>
            </a:pathLst>
          </a:custGeom>
          <a:solidFill>
            <a:srgbClr val="004F7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93A578A-3754-4232-B2C5-37AC20FB53A3}" type="datetime1">
              <a:rPr lang="en-US" smtClean="0"/>
              <a:t>4/21/2023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839834" y="2460405"/>
            <a:ext cx="2395233" cy="272704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DECFC6E-2325-47B5-B75D-F86C3F394759}" type="datetime1">
              <a:rPr lang="en-US" smtClean="0"/>
              <a:t>4/21/2023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3212" y="3520970"/>
            <a:ext cx="8046720" cy="1865376"/>
          </a:xfrm>
        </p:spPr>
        <p:txBody>
          <a:bodyPr/>
          <a:lstStyle>
            <a:lvl1pPr algn="l">
              <a:lnSpc>
                <a:spcPct val="90000"/>
              </a:lnSpc>
              <a:defRPr sz="484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53212" y="2644416"/>
            <a:ext cx="8046720" cy="725424"/>
          </a:xfrm>
        </p:spPr>
        <p:txBody>
          <a:bodyPr rIns="0" bIns="0" anchor="b" anchorCtr="0"/>
          <a:lstStyle>
            <a:lvl1pPr marL="0" indent="0" algn="l">
              <a:lnSpc>
                <a:spcPct val="100000"/>
              </a:lnSpc>
              <a:buNone/>
              <a:defRPr sz="1980" b="1" cap="all" spc="165" baseline="0">
                <a:solidFill>
                  <a:schemeClr val="accent5"/>
                </a:solidFill>
                <a:latin typeface="Calibri" panose="020F0502020204030204" pitchFamily="34" charset="0"/>
                <a:cs typeface="Calibri" panose="020F0502020204030204" pitchFamily="34" charset="0"/>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53212" y="5593610"/>
            <a:ext cx="5330952" cy="725424"/>
          </a:xfrm>
        </p:spPr>
        <p:txBody>
          <a:bodyPr/>
          <a:lstStyle>
            <a:lvl1pPr>
              <a:defRPr sz="1540" b="0" i="0">
                <a:solidFill>
                  <a:schemeClr val="tx1"/>
                </a:solidFill>
                <a:latin typeface="+mn-lt"/>
              </a:defRPr>
            </a:lvl1pPr>
          </a:lstStyle>
          <a:p>
            <a:pPr lvl="0"/>
            <a:r>
              <a:rPr lang="en-US"/>
              <a:t>Click to edit date</a:t>
            </a:r>
          </a:p>
        </p:txBody>
      </p:sp>
      <p:pic>
        <p:nvPicPr>
          <p:cNvPr id="6" name="Picture 5"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756" y="172720"/>
            <a:ext cx="1508760" cy="1695126"/>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042" y="85135"/>
            <a:ext cx="1679038" cy="1880823"/>
          </a:xfrm>
          <a:prstGeom prst="rect">
            <a:avLst/>
          </a:prstGeom>
        </p:spPr>
      </p:pic>
      <p:sp>
        <p:nvSpPr>
          <p:cNvPr id="4" name="Date Placeholder 3"/>
          <p:cNvSpPr>
            <a:spLocks noGrp="1"/>
          </p:cNvSpPr>
          <p:nvPr>
            <p:ph type="dt" sz="half" idx="11"/>
          </p:nvPr>
        </p:nvSpPr>
        <p:spPr/>
        <p:txBody>
          <a:bodyPr/>
          <a:lstStyle/>
          <a:p>
            <a:endParaRPr lang="en-US">
              <a:solidFill>
                <a:srgbClr val="000000"/>
              </a:solidFill>
            </a:endParaRPr>
          </a:p>
        </p:txBody>
      </p:sp>
      <p:sp>
        <p:nvSpPr>
          <p:cNvPr id="7" name="Footer Placeholder 6"/>
          <p:cNvSpPr>
            <a:spLocks noGrp="1"/>
          </p:cNvSpPr>
          <p:nvPr>
            <p:ph type="ftr" sz="quarter" idx="12"/>
          </p:nvPr>
        </p:nvSpPr>
        <p:spPr/>
        <p:txBody>
          <a:bodyPr/>
          <a:lstStyle/>
          <a:p>
            <a:endParaRPr lang="en-US">
              <a:solidFill>
                <a:srgbClr val="000000"/>
              </a:solidFill>
            </a:endParaRPr>
          </a:p>
        </p:txBody>
      </p:sp>
      <p:sp>
        <p:nvSpPr>
          <p:cNvPr id="9" name="Slide Number Placeholder 8"/>
          <p:cNvSpPr>
            <a:spLocks noGrp="1"/>
          </p:cNvSpPr>
          <p:nvPr>
            <p:ph type="sldNum" sz="quarter" idx="13"/>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853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53212" y="2089912"/>
            <a:ext cx="8046720" cy="1865376"/>
          </a:xfrm>
        </p:spPr>
        <p:txBody>
          <a:bodyPr/>
          <a:lstStyle>
            <a:lvl1pPr algn="l">
              <a:lnSpc>
                <a:spcPct val="90000"/>
              </a:lnSpc>
              <a:defRPr sz="4840" b="0" cap="none" spc="0" baseline="0">
                <a:solidFill>
                  <a:schemeClr val="tx1"/>
                </a:solidFill>
                <a:latin typeface="+mn-lt"/>
              </a:defRPr>
            </a:lvl1pPr>
          </a:lstStyle>
          <a:p>
            <a:r>
              <a:rPr lang="en-US"/>
              <a:t>Click to edit master title style</a:t>
            </a:r>
          </a:p>
        </p:txBody>
      </p:sp>
      <p:sp>
        <p:nvSpPr>
          <p:cNvPr id="3" name="Subtitle 2"/>
          <p:cNvSpPr>
            <a:spLocks noGrp="1"/>
          </p:cNvSpPr>
          <p:nvPr>
            <p:ph type="subTitle" idx="1" hasCustomPrompt="1"/>
          </p:nvPr>
        </p:nvSpPr>
        <p:spPr bwMode="gray">
          <a:xfrm>
            <a:off x="553212" y="1209040"/>
            <a:ext cx="8046720" cy="725424"/>
          </a:xfrm>
        </p:spPr>
        <p:txBody>
          <a:bodyPr rIns="0" bIns="0" anchor="b" anchorCtr="0"/>
          <a:lstStyle>
            <a:lvl1pPr marL="0" indent="0" algn="l">
              <a:lnSpc>
                <a:spcPct val="100000"/>
              </a:lnSpc>
              <a:buNone/>
              <a:defRPr sz="1980" b="1" cap="all" spc="165" baseline="0">
                <a:solidFill>
                  <a:schemeClr val="accent5"/>
                </a:solidFill>
                <a:latin typeface="Calibri" panose="020F0502020204030204" pitchFamily="34" charset="0"/>
                <a:cs typeface="Calibri" panose="020F0502020204030204" pitchFamily="34" charset="0"/>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bwMode="gray">
          <a:xfrm>
            <a:off x="553212" y="4145280"/>
            <a:ext cx="5330952" cy="725424"/>
          </a:xfrm>
        </p:spPr>
        <p:txBody>
          <a:bodyPr/>
          <a:lstStyle>
            <a:lvl1pPr>
              <a:defRPr sz="1540" b="0" i="0">
                <a:solidFill>
                  <a:schemeClr val="tx1"/>
                </a:solidFill>
                <a:latin typeface="+mn-lt"/>
              </a:defRPr>
            </a:lvl1pPr>
          </a:lstStyle>
          <a:p>
            <a:pPr lvl="0"/>
            <a:r>
              <a:rPr lang="en-US"/>
              <a:t>Click to edit date</a:t>
            </a:r>
          </a:p>
        </p:txBody>
      </p:sp>
      <p:pic>
        <p:nvPicPr>
          <p:cNvPr id="7" name="Picture 6"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46720" y="5613401"/>
            <a:ext cx="1750316" cy="196651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43175" y="5510571"/>
            <a:ext cx="1944340" cy="2178009"/>
          </a:xfrm>
          <a:prstGeom prst="rect">
            <a:avLst/>
          </a:prstGeom>
        </p:spPr>
      </p:pic>
    </p:spTree>
    <p:extLst>
      <p:ext uri="{BB962C8B-B14F-4D97-AF65-F5344CB8AC3E}">
        <p14:creationId xmlns:p14="http://schemas.microsoft.com/office/powerpoint/2010/main" val="381690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CALIBRI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baseline="0"/>
            </a:lvl1pPr>
          </a:lstStyle>
          <a:p>
            <a:r>
              <a:rPr lang="en-US"/>
              <a:t>Click to edit master title style</a:t>
            </a:r>
          </a:p>
        </p:txBody>
      </p:sp>
      <p:sp>
        <p:nvSpPr>
          <p:cNvPr id="3" name="Content Placeholder 2"/>
          <p:cNvSpPr>
            <a:spLocks noGrp="1"/>
          </p:cNvSpPr>
          <p:nvPr>
            <p:ph idx="1" hasCustomPrompt="1"/>
          </p:nvPr>
        </p:nvSpPr>
        <p:spPr>
          <a:xfrm>
            <a:off x="553212" y="1657033"/>
            <a:ext cx="9052560" cy="5388864"/>
          </a:xfrm>
        </p:spPr>
        <p:txBody>
          <a:bodyPr/>
          <a:lstStyle>
            <a:lvl1pPr>
              <a:defRPr sz="1980" b="1">
                <a:solidFill>
                  <a:schemeClr val="accent5"/>
                </a:solidFill>
                <a:latin typeface="Calibri" panose="020F0502020204030204" pitchFamily="34" charset="0"/>
                <a:cs typeface="Calibri" panose="020F0502020204030204" pitchFamily="34" charset="0"/>
              </a:defRPr>
            </a:lvl1p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16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3212" y="414528"/>
            <a:ext cx="9052560" cy="1036320"/>
          </a:xfrm>
        </p:spPr>
        <p:txBody>
          <a:bodyPr/>
          <a:lstStyle>
            <a:lvl1pPr>
              <a:defRPr cap="none"/>
            </a:lvl1pPr>
          </a:lstStyle>
          <a:p>
            <a:r>
              <a:rPr lang="en-US"/>
              <a:t>Click to edit master title style</a:t>
            </a:r>
          </a:p>
        </p:txBody>
      </p:sp>
      <p:sp>
        <p:nvSpPr>
          <p:cNvPr id="3" name="Date Placeholder 2"/>
          <p:cNvSpPr>
            <a:spLocks noGrp="1"/>
          </p:cNvSpPr>
          <p:nvPr>
            <p:ph type="dt" sz="half" idx="10"/>
          </p:nvPr>
        </p:nvSpPr>
        <p:spPr>
          <a:xfrm>
            <a:off x="8165414" y="7203864"/>
            <a:ext cx="1307592" cy="413808"/>
          </a:xfrm>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57549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47517" y="3401040"/>
            <a:ext cx="4055745" cy="696595"/>
          </a:xfrm>
          <a:prstGeom prst="rect">
            <a:avLst/>
          </a:prstGeom>
        </p:spPr>
        <p:txBody>
          <a:bodyPr wrap="square" lIns="0" tIns="0" rIns="0" bIns="0">
            <a:spAutoFit/>
          </a:bodyPr>
          <a:lstStyle>
            <a:lvl1pPr>
              <a:defRPr sz="4400" b="0" i="0">
                <a:solidFill>
                  <a:schemeClr val="bg1"/>
                </a:solidFill>
                <a:latin typeface="Georgia"/>
                <a:cs typeface="Georgia"/>
              </a:defRPr>
            </a:lvl1pPr>
          </a:lstStyle>
          <a:p>
            <a:endParaRPr/>
          </a:p>
        </p:txBody>
      </p:sp>
      <p:sp>
        <p:nvSpPr>
          <p:cNvPr id="3" name="Holder 3"/>
          <p:cNvSpPr>
            <a:spLocks noGrp="1"/>
          </p:cNvSpPr>
          <p:nvPr>
            <p:ph type="body" idx="1"/>
          </p:nvPr>
        </p:nvSpPr>
        <p:spPr>
          <a:xfrm>
            <a:off x="792433" y="1424373"/>
            <a:ext cx="8223884" cy="2874010"/>
          </a:xfrm>
          <a:prstGeom prst="rect">
            <a:avLst/>
          </a:prstGeom>
        </p:spPr>
        <p:txBody>
          <a:bodyPr wrap="square" lIns="0" tIns="0" rIns="0" bIns="0">
            <a:spAutoFit/>
          </a:bodyPr>
          <a:lstStyle>
            <a:lvl1pPr>
              <a:defRPr sz="1800" b="1"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A103D3CD-805A-41A8-BC49-C99F3A632770}" type="datetime1">
              <a:rPr lang="en-US" smtClean="0"/>
              <a:t>4/21/2023</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212" y="414528"/>
            <a:ext cx="9052560" cy="1036320"/>
          </a:xfrm>
          <a:prstGeom prst="rect">
            <a:avLst/>
          </a:prstGeom>
        </p:spPr>
        <p:txBody>
          <a:bodyPr vert="horz" lIns="0" tIns="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553212" y="1658112"/>
            <a:ext cx="9052560" cy="5388864"/>
          </a:xfrm>
          <a:prstGeom prst="rect">
            <a:avLst/>
          </a:prstGeom>
        </p:spPr>
        <p:txBody>
          <a:bodyPr vert="horz" lIns="0" tIns="0" rIns="91440" bIns="45720" rtlCol="0">
            <a:noAutofit/>
          </a:bodyPr>
          <a:lstStyle/>
          <a:p>
            <a:pPr lvl="0"/>
            <a:r>
              <a:rPr lang="en-US"/>
              <a:t>CLICK TO EDIT MASTER TEXT STYLES</a:t>
            </a:r>
          </a:p>
          <a:p>
            <a:pPr lvl="1"/>
            <a:r>
              <a:rPr lang="en-US"/>
              <a:t>First level</a:t>
            </a:r>
          </a:p>
          <a:p>
            <a:pPr lvl="2"/>
            <a:r>
              <a:rPr lang="en-US"/>
              <a:t>Second level</a:t>
            </a:r>
          </a:p>
          <a:p>
            <a:pPr lvl="3"/>
            <a:r>
              <a:rPr lang="en-US"/>
              <a:t>Third level</a:t>
            </a:r>
          </a:p>
          <a:p>
            <a:pPr lvl="4"/>
            <a:r>
              <a:rPr lang="en-US"/>
              <a:t>Fourth level</a:t>
            </a:r>
          </a:p>
        </p:txBody>
      </p:sp>
      <p:sp>
        <p:nvSpPr>
          <p:cNvPr id="4" name="Date Placeholder 3"/>
          <p:cNvSpPr>
            <a:spLocks noGrp="1"/>
          </p:cNvSpPr>
          <p:nvPr>
            <p:ph type="dt" sz="half" idx="2"/>
          </p:nvPr>
        </p:nvSpPr>
        <p:spPr>
          <a:xfrm>
            <a:off x="8331590" y="7203864"/>
            <a:ext cx="1307592" cy="413808"/>
          </a:xfrm>
          <a:prstGeom prst="rect">
            <a:avLst/>
          </a:prstGeom>
        </p:spPr>
        <p:txBody>
          <a:bodyPr vert="horz" lIns="0" tIns="45720" rIns="0" bIns="45720" rtlCol="0" anchor="b" anchorCtr="0"/>
          <a:lstStyle>
            <a:lvl1pPr algn="l">
              <a:defRPr sz="11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5" name="Footer Placeholder 4"/>
          <p:cNvSpPr>
            <a:spLocks noGrp="1"/>
          </p:cNvSpPr>
          <p:nvPr>
            <p:ph type="ftr" sz="quarter" idx="3"/>
          </p:nvPr>
        </p:nvSpPr>
        <p:spPr>
          <a:xfrm>
            <a:off x="3315918" y="7203864"/>
            <a:ext cx="4928616" cy="413808"/>
          </a:xfrm>
          <a:prstGeom prst="rect">
            <a:avLst/>
          </a:prstGeom>
        </p:spPr>
        <p:txBody>
          <a:bodyPr vert="horz" lIns="0" tIns="45720" rIns="0" bIns="45720" rtlCol="0" anchor="b" anchorCtr="0"/>
          <a:lstStyle>
            <a:lvl1pPr algn="r">
              <a:defRPr sz="1100">
                <a:solidFill>
                  <a:schemeClr val="tx1"/>
                </a:solidFill>
                <a:latin typeface="Calibri" panose="020F0502020204030204" pitchFamily="34" charset="0"/>
                <a:cs typeface="Calibri" panose="020F0502020204030204" pitchFamily="34" charset="0"/>
              </a:defRPr>
            </a:lvl1pPr>
          </a:lstStyle>
          <a:p>
            <a:endParaRPr lang="en-US">
              <a:solidFill>
                <a:srgbClr val="000000"/>
              </a:solidFill>
            </a:endParaRPr>
          </a:p>
        </p:txBody>
      </p:sp>
      <p:sp>
        <p:nvSpPr>
          <p:cNvPr id="6" name="Slide Number Placeholder 5"/>
          <p:cNvSpPr>
            <a:spLocks noGrp="1"/>
          </p:cNvSpPr>
          <p:nvPr>
            <p:ph type="sldNum" sz="quarter" idx="4"/>
          </p:nvPr>
        </p:nvSpPr>
        <p:spPr>
          <a:xfrm>
            <a:off x="9466919" y="7285330"/>
            <a:ext cx="321869" cy="321259"/>
          </a:xfrm>
          <a:prstGeom prst="rect">
            <a:avLst/>
          </a:prstGeom>
        </p:spPr>
        <p:txBody>
          <a:bodyPr vert="horz" lIns="0" tIns="45720" rIns="0" bIns="45720" rtlCol="0" anchor="b" anchorCtr="0"/>
          <a:lstStyle>
            <a:lvl1pPr algn="l">
              <a:defRPr sz="1100" b="1">
                <a:solidFill>
                  <a:schemeClr val="tx1"/>
                </a:solidFill>
                <a:latin typeface="Calibri" panose="020F0502020204030204" pitchFamily="34" charset="0"/>
                <a:cs typeface="Calibri" panose="020F0502020204030204" pitchFamily="34" charset="0"/>
              </a:defRPr>
            </a:lvl1pPr>
          </a:lstStyle>
          <a:p>
            <a:fld id="{A2885E78-1F86-4A3D-9EE1-B0103B1CEF1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25717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algn="l" defTabSz="1005840" rtl="0" eaLnBrk="1" latinLnBrk="0" hangingPunct="1">
        <a:lnSpc>
          <a:spcPct val="90000"/>
        </a:lnSpc>
        <a:spcBef>
          <a:spcPct val="0"/>
        </a:spcBef>
        <a:buNone/>
        <a:defRPr sz="2860" b="0" kern="1200" cap="none" spc="0" baseline="0">
          <a:solidFill>
            <a:schemeClr val="accent5"/>
          </a:solidFill>
          <a:latin typeface="+mn-lt"/>
          <a:ea typeface="+mj-ea"/>
          <a:cs typeface="+mj-cs"/>
        </a:defRPr>
      </a:lvl1pPr>
    </p:titleStyle>
    <p:bodyStyle>
      <a:lvl1pPr marL="0" indent="0" algn="l" defTabSz="1005840" rtl="0" eaLnBrk="1" latinLnBrk="0" hangingPunct="1">
        <a:lnSpc>
          <a:spcPct val="100000"/>
        </a:lnSpc>
        <a:spcBef>
          <a:spcPts val="660"/>
        </a:spcBef>
        <a:buFont typeface="Arial" panose="020B0604020202020204" pitchFamily="34" charset="0"/>
        <a:buNone/>
        <a:defRPr sz="1980" b="1" kern="1200">
          <a:solidFill>
            <a:schemeClr val="accent5"/>
          </a:solidFill>
          <a:latin typeface="Calibri" panose="020F0502020204030204" pitchFamily="34" charset="0"/>
          <a:ea typeface="+mn-ea"/>
          <a:cs typeface="Calibri" panose="020F0502020204030204" pitchFamily="34" charset="0"/>
        </a:defRPr>
      </a:lvl1pPr>
      <a:lvl2pPr marL="186849" indent="-186849" algn="l" defTabSz="1005840" rtl="0" eaLnBrk="1" latinLnBrk="0" hangingPunct="1">
        <a:lnSpc>
          <a:spcPct val="100000"/>
        </a:lnSpc>
        <a:spcBef>
          <a:spcPts val="660"/>
        </a:spcBef>
        <a:buFont typeface="Arial" panose="020B0604020202020204" pitchFamily="34" charset="0"/>
        <a:buChar char="•"/>
        <a:defRPr sz="1980" kern="1200">
          <a:solidFill>
            <a:schemeClr val="tx1"/>
          </a:solidFill>
          <a:latin typeface="+mn-lt"/>
          <a:ea typeface="+mn-ea"/>
          <a:cs typeface="+mn-cs"/>
        </a:defRPr>
      </a:lvl2pPr>
      <a:lvl3pPr marL="440055" indent="-188595" algn="l" defTabSz="1005840" rtl="0" eaLnBrk="1" latinLnBrk="0" hangingPunct="1">
        <a:lnSpc>
          <a:spcPct val="100000"/>
        </a:lnSpc>
        <a:spcBef>
          <a:spcPts val="660"/>
        </a:spcBef>
        <a:buFont typeface="Arial" panose="020B0604020202020204" pitchFamily="34" charset="0"/>
        <a:buChar char="–"/>
        <a:defRPr sz="1760" kern="1200">
          <a:solidFill>
            <a:schemeClr val="tx1"/>
          </a:solidFill>
          <a:latin typeface="+mn-lt"/>
          <a:ea typeface="+mn-ea"/>
          <a:cs typeface="+mn-cs"/>
        </a:defRPr>
      </a:lvl3pPr>
      <a:lvl4pPr marL="689769" indent="-186849" algn="l" defTabSz="1005840" rtl="0" eaLnBrk="1" latinLnBrk="0" hangingPunct="1">
        <a:lnSpc>
          <a:spcPct val="100000"/>
        </a:lnSpc>
        <a:spcBef>
          <a:spcPts val="660"/>
        </a:spcBef>
        <a:buFont typeface="Arial" panose="020B0604020202020204" pitchFamily="34" charset="0"/>
        <a:buChar char="•"/>
        <a:defRPr sz="1540" kern="1200">
          <a:solidFill>
            <a:schemeClr val="tx1"/>
          </a:solidFill>
          <a:latin typeface="+mn-lt"/>
          <a:ea typeface="+mn-ea"/>
          <a:cs typeface="+mn-cs"/>
        </a:defRPr>
      </a:lvl4pPr>
      <a:lvl5pPr marL="942975" indent="-188595" algn="l" defTabSz="1005840" rtl="0" eaLnBrk="1" latinLnBrk="0" hangingPunct="1">
        <a:lnSpc>
          <a:spcPct val="100000"/>
        </a:lnSpc>
        <a:spcBef>
          <a:spcPts val="660"/>
        </a:spcBef>
        <a:buFont typeface="Arial" panose="020B0604020202020204" pitchFamily="34" charset="0"/>
        <a:buChar char="»"/>
        <a:defRPr sz="1540" kern="1200">
          <a:solidFill>
            <a:schemeClr val="tx1"/>
          </a:solidFill>
          <a:latin typeface="+mn-lt"/>
          <a:ea typeface="+mn-ea"/>
          <a:cs typeface="+mn-cs"/>
        </a:defRPr>
      </a:lvl5pPr>
      <a:lvl6pPr marL="276606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6898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190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74820" indent="-251460" algn="l" defTabSz="100584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22169" y="805635"/>
            <a:ext cx="932370" cy="136396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24166" y="2552248"/>
            <a:ext cx="3630929" cy="696595"/>
          </a:xfrm>
          <a:prstGeom prst="rect">
            <a:avLst/>
          </a:prstGeom>
        </p:spPr>
        <p:txBody>
          <a:bodyPr vert="horz" wrap="square" lIns="0" tIns="12700" rIns="0" bIns="0" rtlCol="0">
            <a:spAutoFit/>
          </a:bodyPr>
          <a:lstStyle/>
          <a:p>
            <a:pPr marL="25400">
              <a:lnSpc>
                <a:spcPct val="100000"/>
              </a:lnSpc>
              <a:spcBef>
                <a:spcPts val="100"/>
              </a:spcBef>
            </a:pPr>
            <a:r>
              <a:rPr b="1" dirty="0">
                <a:solidFill>
                  <a:srgbClr val="009CDD"/>
                </a:solidFill>
                <a:latin typeface="Georgia"/>
                <a:cs typeface="Georgia"/>
              </a:rPr>
              <a:t>BinaxNOW</a:t>
            </a:r>
            <a:r>
              <a:rPr sz="4350" b="1" baseline="24904" dirty="0">
                <a:solidFill>
                  <a:srgbClr val="009CDD"/>
                </a:solidFill>
                <a:latin typeface="Georgia"/>
                <a:cs typeface="Georgia"/>
              </a:rPr>
              <a:t>™</a:t>
            </a:r>
            <a:endParaRPr sz="4350" baseline="24904">
              <a:latin typeface="Georgia"/>
              <a:cs typeface="Georgia"/>
            </a:endParaRPr>
          </a:p>
        </p:txBody>
      </p:sp>
      <p:sp>
        <p:nvSpPr>
          <p:cNvPr id="4" name="object 4"/>
          <p:cNvSpPr txBox="1"/>
          <p:nvPr/>
        </p:nvSpPr>
        <p:spPr>
          <a:xfrm>
            <a:off x="936746" y="3164831"/>
            <a:ext cx="4270375" cy="1130300"/>
          </a:xfrm>
          <a:prstGeom prst="rect">
            <a:avLst/>
          </a:prstGeom>
        </p:spPr>
        <p:txBody>
          <a:bodyPr vert="horz" wrap="square" lIns="0" tIns="12065" rIns="0" bIns="0" rtlCol="0">
            <a:spAutoFit/>
          </a:bodyPr>
          <a:lstStyle/>
          <a:p>
            <a:pPr marL="12700">
              <a:lnSpc>
                <a:spcPts val="4590"/>
              </a:lnSpc>
              <a:spcBef>
                <a:spcPts val="95"/>
              </a:spcBef>
            </a:pPr>
            <a:r>
              <a:rPr sz="4000" spc="-5" dirty="0">
                <a:latin typeface="Georgia"/>
                <a:cs typeface="Georgia"/>
              </a:rPr>
              <a:t>COVID-19 Ag</a:t>
            </a:r>
            <a:r>
              <a:rPr sz="4000" spc="-65" dirty="0">
                <a:latin typeface="Georgia"/>
                <a:cs typeface="Georgia"/>
              </a:rPr>
              <a:t> </a:t>
            </a:r>
            <a:r>
              <a:rPr sz="4000" dirty="0">
                <a:latin typeface="Georgia"/>
                <a:cs typeface="Georgia"/>
              </a:rPr>
              <a:t>Card</a:t>
            </a:r>
            <a:endParaRPr sz="4000">
              <a:latin typeface="Georgia"/>
              <a:cs typeface="Georgia"/>
            </a:endParaRPr>
          </a:p>
          <a:p>
            <a:pPr marL="12700">
              <a:lnSpc>
                <a:spcPts val="4110"/>
              </a:lnSpc>
            </a:pPr>
            <a:r>
              <a:rPr sz="3600" spc="-5" dirty="0">
                <a:latin typeface="Georgia"/>
                <a:cs typeface="Georgia"/>
              </a:rPr>
              <a:t>Overview</a:t>
            </a:r>
            <a:endParaRPr sz="3600">
              <a:latin typeface="Georgia"/>
              <a:cs typeface="Georgia"/>
            </a:endParaRPr>
          </a:p>
        </p:txBody>
      </p:sp>
      <p:sp>
        <p:nvSpPr>
          <p:cNvPr id="5" name="object 5"/>
          <p:cNvSpPr txBox="1"/>
          <p:nvPr/>
        </p:nvSpPr>
        <p:spPr>
          <a:xfrm>
            <a:off x="457200" y="5986271"/>
            <a:ext cx="9144000" cy="462280"/>
          </a:xfrm>
          <a:prstGeom prst="rect">
            <a:avLst/>
          </a:prstGeom>
          <a:solidFill>
            <a:srgbClr val="BF0000"/>
          </a:solidFill>
        </p:spPr>
        <p:txBody>
          <a:bodyPr vert="horz" wrap="square" lIns="0" tIns="34925" rIns="0" bIns="0" rtlCol="0">
            <a:spAutoFit/>
          </a:bodyPr>
          <a:lstStyle/>
          <a:p>
            <a:pPr marL="3175" algn="ctr">
              <a:lnSpc>
                <a:spcPct val="100000"/>
              </a:lnSpc>
              <a:spcBef>
                <a:spcPts val="275"/>
              </a:spcBef>
            </a:pPr>
            <a:r>
              <a:rPr sz="2400" dirty="0">
                <a:solidFill>
                  <a:srgbClr val="FFFFFF"/>
                </a:solidFill>
                <a:latin typeface="Georgia"/>
                <a:cs typeface="Georgia"/>
              </a:rPr>
              <a:t>Emergency </a:t>
            </a:r>
            <a:r>
              <a:rPr sz="2400" spc="-5" dirty="0">
                <a:solidFill>
                  <a:srgbClr val="FFFFFF"/>
                </a:solidFill>
                <a:latin typeface="Georgia"/>
                <a:cs typeface="Georgia"/>
              </a:rPr>
              <a:t>Use Authorization Granted by</a:t>
            </a:r>
            <a:r>
              <a:rPr sz="2400" spc="-40" dirty="0">
                <a:solidFill>
                  <a:srgbClr val="FFFFFF"/>
                </a:solidFill>
                <a:latin typeface="Georgia"/>
                <a:cs typeface="Georgia"/>
              </a:rPr>
              <a:t> </a:t>
            </a:r>
            <a:r>
              <a:rPr sz="2400" dirty="0">
                <a:solidFill>
                  <a:srgbClr val="FFFFFF"/>
                </a:solidFill>
                <a:latin typeface="Georgia"/>
                <a:cs typeface="Georgia"/>
              </a:rPr>
              <a:t>FDA</a:t>
            </a:r>
            <a:endParaRPr sz="2400">
              <a:latin typeface="Georgia"/>
              <a:cs typeface="Georgia"/>
            </a:endParaRPr>
          </a:p>
        </p:txBody>
      </p:sp>
      <p:sp>
        <p:nvSpPr>
          <p:cNvPr id="6" name="object 6"/>
          <p:cNvSpPr/>
          <p:nvPr/>
        </p:nvSpPr>
        <p:spPr>
          <a:xfrm>
            <a:off x="5917692" y="2514082"/>
            <a:ext cx="3002279" cy="229582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8895" y="776724"/>
            <a:ext cx="245300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9CDD"/>
                </a:solidFill>
              </a:rPr>
              <a:t>Quality</a:t>
            </a:r>
            <a:r>
              <a:rPr sz="2800" spc="-5" dirty="0">
                <a:solidFill>
                  <a:srgbClr val="009CDD"/>
                </a:solidFill>
              </a:rPr>
              <a:t> </a:t>
            </a:r>
            <a:r>
              <a:rPr sz="2800" spc="-10" dirty="0">
                <a:solidFill>
                  <a:srgbClr val="009CDD"/>
                </a:solidFill>
              </a:rPr>
              <a:t>Control</a:t>
            </a:r>
            <a:endParaRPr sz="2800"/>
          </a:p>
        </p:txBody>
      </p:sp>
      <p:sp>
        <p:nvSpPr>
          <p:cNvPr id="5" name="object 5"/>
          <p:cNvSpPr txBox="1"/>
          <p:nvPr/>
        </p:nvSpPr>
        <p:spPr>
          <a:xfrm>
            <a:off x="894109" y="2027963"/>
            <a:ext cx="3919220" cy="33083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Internal Procedural</a:t>
            </a:r>
            <a:r>
              <a:rPr sz="2000" b="1" spc="-45" dirty="0">
                <a:latin typeface="Georgia"/>
                <a:cs typeface="Georgia"/>
              </a:rPr>
              <a:t> </a:t>
            </a:r>
            <a:r>
              <a:rPr sz="2000" b="1" spc="-5" dirty="0">
                <a:latin typeface="Georgia"/>
                <a:cs typeface="Georgia"/>
              </a:rPr>
              <a:t>Controls:</a:t>
            </a:r>
            <a:endParaRPr sz="2000">
              <a:latin typeface="Georgia"/>
              <a:cs typeface="Georgia"/>
            </a:endParaRPr>
          </a:p>
        </p:txBody>
      </p:sp>
      <p:sp>
        <p:nvSpPr>
          <p:cNvPr id="6" name="object 6"/>
          <p:cNvSpPr txBox="1"/>
          <p:nvPr/>
        </p:nvSpPr>
        <p:spPr>
          <a:xfrm>
            <a:off x="843307" y="2486601"/>
            <a:ext cx="5038725" cy="2799715"/>
          </a:xfrm>
          <a:prstGeom prst="rect">
            <a:avLst/>
          </a:prstGeom>
        </p:spPr>
        <p:txBody>
          <a:bodyPr vert="horz" wrap="square" lIns="0" tIns="12700" rIns="0" bIns="0" rtlCol="0">
            <a:spAutoFit/>
          </a:bodyPr>
          <a:lstStyle/>
          <a:p>
            <a:pPr marL="349885" marR="205740" indent="-287020">
              <a:lnSpc>
                <a:spcPct val="100000"/>
              </a:lnSpc>
              <a:spcBef>
                <a:spcPts val="100"/>
              </a:spcBef>
              <a:buFont typeface="Arial"/>
              <a:buChar char="•"/>
              <a:tabLst>
                <a:tab pos="349885" algn="l"/>
                <a:tab pos="350520" algn="l"/>
              </a:tabLst>
            </a:pPr>
            <a:r>
              <a:rPr sz="1800" spc="-5" dirty="0">
                <a:latin typeface="Georgia"/>
                <a:cs typeface="Georgia"/>
              </a:rPr>
              <a:t>BinaxNOW</a:t>
            </a:r>
            <a:r>
              <a:rPr sz="1800" spc="-7" baseline="25462" dirty="0">
                <a:latin typeface="Georgia"/>
                <a:cs typeface="Georgia"/>
              </a:rPr>
              <a:t>™ </a:t>
            </a:r>
            <a:r>
              <a:rPr sz="1800" spc="-5" dirty="0">
                <a:latin typeface="Georgia"/>
                <a:cs typeface="Georgia"/>
              </a:rPr>
              <a:t>COVID-19 Ag Card </a:t>
            </a:r>
            <a:r>
              <a:rPr sz="1800" dirty="0">
                <a:latin typeface="Georgia"/>
                <a:cs typeface="Georgia"/>
              </a:rPr>
              <a:t>has </a:t>
            </a:r>
            <a:r>
              <a:rPr sz="1800" spc="-5" dirty="0">
                <a:latin typeface="Georgia"/>
                <a:cs typeface="Georgia"/>
              </a:rPr>
              <a:t>built-in  procedural controls</a:t>
            </a:r>
            <a:endParaRPr sz="1800">
              <a:latin typeface="Georgia"/>
              <a:cs typeface="Georgia"/>
            </a:endParaRPr>
          </a:p>
          <a:p>
            <a:pPr marL="349885" marR="68580" indent="-287020">
              <a:lnSpc>
                <a:spcPct val="100000"/>
              </a:lnSpc>
              <a:spcBef>
                <a:spcPts val="1200"/>
              </a:spcBef>
              <a:buFont typeface="Arial"/>
              <a:buChar char="•"/>
              <a:tabLst>
                <a:tab pos="349885" algn="l"/>
                <a:tab pos="350520" algn="l"/>
              </a:tabLst>
            </a:pPr>
            <a:r>
              <a:rPr sz="1800" dirty="0">
                <a:latin typeface="Georgia"/>
                <a:cs typeface="Georgia"/>
              </a:rPr>
              <a:t>In </a:t>
            </a:r>
            <a:r>
              <a:rPr sz="1800" spc="5" dirty="0">
                <a:latin typeface="Georgia"/>
                <a:cs typeface="Georgia"/>
              </a:rPr>
              <a:t>an </a:t>
            </a:r>
            <a:r>
              <a:rPr sz="1800" dirty="0">
                <a:latin typeface="Georgia"/>
                <a:cs typeface="Georgia"/>
              </a:rPr>
              <a:t>untested </a:t>
            </a:r>
            <a:r>
              <a:rPr sz="1800" spc="-5" dirty="0">
                <a:latin typeface="Georgia"/>
                <a:cs typeface="Georgia"/>
              </a:rPr>
              <a:t>card there will be </a:t>
            </a:r>
            <a:r>
              <a:rPr sz="1800" dirty="0">
                <a:latin typeface="Georgia"/>
                <a:cs typeface="Georgia"/>
              </a:rPr>
              <a:t>a </a:t>
            </a:r>
            <a:r>
              <a:rPr sz="1800" spc="-5" dirty="0">
                <a:latin typeface="Georgia"/>
                <a:cs typeface="Georgia"/>
              </a:rPr>
              <a:t>blue line </a:t>
            </a:r>
            <a:r>
              <a:rPr sz="1800" spc="5" dirty="0">
                <a:latin typeface="Georgia"/>
                <a:cs typeface="Georgia"/>
              </a:rPr>
              <a:t>at  </a:t>
            </a:r>
            <a:r>
              <a:rPr sz="1800" dirty="0">
                <a:latin typeface="Georgia"/>
                <a:cs typeface="Georgia"/>
              </a:rPr>
              <a:t>the </a:t>
            </a:r>
            <a:r>
              <a:rPr sz="1800" spc="-5" dirty="0">
                <a:latin typeface="Georgia"/>
                <a:cs typeface="Georgia"/>
              </a:rPr>
              <a:t>Control Line position</a:t>
            </a:r>
            <a:endParaRPr sz="1800">
              <a:latin typeface="Georgia"/>
              <a:cs typeface="Georgia"/>
            </a:endParaRPr>
          </a:p>
          <a:p>
            <a:pPr marL="349885" marR="165100" indent="-287020">
              <a:lnSpc>
                <a:spcPct val="100000"/>
              </a:lnSpc>
              <a:spcBef>
                <a:spcPts val="1200"/>
              </a:spcBef>
              <a:buFont typeface="Arial"/>
              <a:buChar char="•"/>
              <a:tabLst>
                <a:tab pos="349885" algn="l"/>
                <a:tab pos="350520" algn="l"/>
              </a:tabLst>
            </a:pPr>
            <a:r>
              <a:rPr sz="1800" dirty="0">
                <a:latin typeface="Georgia"/>
                <a:cs typeface="Georgia"/>
              </a:rPr>
              <a:t>In a valid, tested </a:t>
            </a:r>
            <a:r>
              <a:rPr sz="1800" spc="-5" dirty="0">
                <a:latin typeface="Georgia"/>
                <a:cs typeface="Georgia"/>
              </a:rPr>
              <a:t>device, the blue line </a:t>
            </a:r>
            <a:r>
              <a:rPr sz="1800" dirty="0">
                <a:latin typeface="Georgia"/>
                <a:cs typeface="Georgia"/>
              </a:rPr>
              <a:t>washes  away and a </a:t>
            </a:r>
            <a:r>
              <a:rPr sz="1800" spc="-5" dirty="0">
                <a:solidFill>
                  <a:srgbClr val="FF5675"/>
                </a:solidFill>
                <a:latin typeface="Georgia"/>
                <a:cs typeface="Georgia"/>
              </a:rPr>
              <a:t>pink/purple </a:t>
            </a:r>
            <a:r>
              <a:rPr sz="1800" spc="-5" dirty="0">
                <a:latin typeface="Georgia"/>
                <a:cs typeface="Georgia"/>
              </a:rPr>
              <a:t>line </a:t>
            </a:r>
            <a:r>
              <a:rPr sz="1800" dirty="0">
                <a:latin typeface="Georgia"/>
                <a:cs typeface="Georgia"/>
              </a:rPr>
              <a:t>appears,  </a:t>
            </a:r>
            <a:r>
              <a:rPr sz="1800" spc="-5" dirty="0">
                <a:latin typeface="Georgia"/>
                <a:cs typeface="Georgia"/>
              </a:rPr>
              <a:t>confirming that </a:t>
            </a:r>
            <a:r>
              <a:rPr sz="1800" dirty="0">
                <a:latin typeface="Georgia"/>
                <a:cs typeface="Georgia"/>
              </a:rPr>
              <a:t>the </a:t>
            </a:r>
            <a:r>
              <a:rPr sz="1800" spc="-5" dirty="0">
                <a:latin typeface="Georgia"/>
                <a:cs typeface="Georgia"/>
              </a:rPr>
              <a:t>sample </a:t>
            </a:r>
            <a:r>
              <a:rPr sz="1800" dirty="0">
                <a:latin typeface="Georgia"/>
                <a:cs typeface="Georgia"/>
              </a:rPr>
              <a:t>has flowed  </a:t>
            </a:r>
            <a:r>
              <a:rPr sz="1800" spc="-5" dirty="0">
                <a:latin typeface="Georgia"/>
                <a:cs typeface="Georgia"/>
              </a:rPr>
              <a:t>through </a:t>
            </a:r>
            <a:r>
              <a:rPr sz="1800" dirty="0">
                <a:latin typeface="Georgia"/>
                <a:cs typeface="Georgia"/>
              </a:rPr>
              <a:t>the test </a:t>
            </a:r>
            <a:r>
              <a:rPr sz="1800" spc="-5" dirty="0">
                <a:latin typeface="Georgia"/>
                <a:cs typeface="Georgia"/>
              </a:rPr>
              <a:t>strip </a:t>
            </a:r>
            <a:r>
              <a:rPr sz="1800" dirty="0">
                <a:latin typeface="Georgia"/>
                <a:cs typeface="Georgia"/>
              </a:rPr>
              <a:t>and the reagents </a:t>
            </a:r>
            <a:r>
              <a:rPr sz="1800" spc="-5" dirty="0">
                <a:latin typeface="Georgia"/>
                <a:cs typeface="Georgia"/>
              </a:rPr>
              <a:t>are  working</a:t>
            </a:r>
            <a:endParaRPr sz="1800">
              <a:latin typeface="Georgia"/>
              <a:cs typeface="Georgia"/>
            </a:endParaRPr>
          </a:p>
        </p:txBody>
      </p:sp>
      <p:sp>
        <p:nvSpPr>
          <p:cNvPr id="7" name="object 7"/>
          <p:cNvSpPr txBox="1"/>
          <p:nvPr/>
        </p:nvSpPr>
        <p:spPr>
          <a:xfrm>
            <a:off x="6733967" y="4480047"/>
            <a:ext cx="2073275" cy="1488440"/>
          </a:xfrm>
          <a:prstGeom prst="rect">
            <a:avLst/>
          </a:prstGeom>
        </p:spPr>
        <p:txBody>
          <a:bodyPr vert="horz" wrap="square" lIns="0" tIns="12065" rIns="0" bIns="0" rtlCol="0">
            <a:spAutoFit/>
          </a:bodyPr>
          <a:lstStyle/>
          <a:p>
            <a:pPr marL="12700" marR="5080" algn="ctr">
              <a:lnSpc>
                <a:spcPct val="100000"/>
              </a:lnSpc>
              <a:spcBef>
                <a:spcPts val="95"/>
              </a:spcBef>
            </a:pPr>
            <a:r>
              <a:rPr sz="1600" i="1" spc="-10" dirty="0">
                <a:latin typeface="Georgia"/>
                <a:cs typeface="Georgia"/>
              </a:rPr>
              <a:t>Note: </a:t>
            </a:r>
            <a:r>
              <a:rPr sz="1600" i="1" spc="-5" dirty="0">
                <a:latin typeface="Georgia"/>
                <a:cs typeface="Georgia"/>
              </a:rPr>
              <a:t>If the blue line is  </a:t>
            </a:r>
            <a:r>
              <a:rPr sz="1600" i="1" spc="-10" dirty="0">
                <a:latin typeface="Georgia"/>
                <a:cs typeface="Georgia"/>
              </a:rPr>
              <a:t>not present </a:t>
            </a:r>
            <a:r>
              <a:rPr sz="1600" i="1" spc="-5" dirty="0">
                <a:latin typeface="Georgia"/>
                <a:cs typeface="Georgia"/>
              </a:rPr>
              <a:t>at the  </a:t>
            </a:r>
            <a:r>
              <a:rPr sz="1600" i="1" spc="-10" dirty="0">
                <a:latin typeface="Georgia"/>
                <a:cs typeface="Georgia"/>
              </a:rPr>
              <a:t>Control </a:t>
            </a:r>
            <a:r>
              <a:rPr sz="1600" i="1" spc="-5" dirty="0">
                <a:latin typeface="Georgia"/>
                <a:cs typeface="Georgia"/>
              </a:rPr>
              <a:t>Line position  </a:t>
            </a:r>
            <a:r>
              <a:rPr sz="1600" i="1" spc="-10" dirty="0">
                <a:latin typeface="Georgia"/>
                <a:cs typeface="Georgia"/>
              </a:rPr>
              <a:t>prior to </a:t>
            </a:r>
            <a:r>
              <a:rPr sz="1600" i="1" spc="-5" dirty="0">
                <a:latin typeface="Georgia"/>
                <a:cs typeface="Georgia"/>
              </a:rPr>
              <a:t>running the  </a:t>
            </a:r>
            <a:r>
              <a:rPr sz="1600" i="1" spc="-10" dirty="0">
                <a:latin typeface="Georgia"/>
                <a:cs typeface="Georgia"/>
              </a:rPr>
              <a:t>test, do not use </a:t>
            </a:r>
            <a:r>
              <a:rPr sz="1600" i="1" spc="-5" dirty="0">
                <a:latin typeface="Georgia"/>
                <a:cs typeface="Georgia"/>
              </a:rPr>
              <a:t>and  discard</a:t>
            </a:r>
            <a:endParaRPr sz="1600">
              <a:latin typeface="Georgia"/>
              <a:cs typeface="Georgia"/>
            </a:endParaRPr>
          </a:p>
        </p:txBody>
      </p:sp>
      <p:sp>
        <p:nvSpPr>
          <p:cNvPr id="8" name="object 8"/>
          <p:cNvSpPr/>
          <p:nvPr/>
        </p:nvSpPr>
        <p:spPr>
          <a:xfrm>
            <a:off x="5775960" y="1158239"/>
            <a:ext cx="3825239" cy="3921251"/>
          </a:xfrm>
          <a:prstGeom prst="rect">
            <a:avLst/>
          </a:prstGeom>
          <a:blipFill>
            <a:blip r:embed="rId2" cstate="print"/>
            <a:stretch>
              <a:fillRect/>
            </a:stretch>
          </a:blipFill>
        </p:spPr>
        <p:txBody>
          <a:bodyPr wrap="square" lIns="0" tIns="0" rIns="0" bIns="0" rtlCol="0"/>
          <a:lstStyle/>
          <a:p>
            <a:endParaRPr/>
          </a:p>
        </p:txBody>
      </p:sp>
      <p:sp>
        <p:nvSpPr>
          <p:cNvPr id="9" name="Slide Number Placeholder 8">
            <a:extLst>
              <a:ext uri="{FF2B5EF4-FFF2-40B4-BE49-F238E27FC236}">
                <a16:creationId xmlns:a16="http://schemas.microsoft.com/office/drawing/2014/main" id="{D5201E31-1DD1-46C4-BC17-718BB725CC6E}"/>
              </a:ext>
            </a:extLst>
          </p:cNvPr>
          <p:cNvSpPr>
            <a:spLocks noGrp="1"/>
          </p:cNvSpPr>
          <p:nvPr>
            <p:ph type="sldNum" sz="quarter" idx="7"/>
          </p:nvPr>
        </p:nvSpPr>
        <p:spPr/>
        <p:txBody>
          <a:bodyPr/>
          <a:lstStyle/>
          <a:p>
            <a:fld id="{B6F15528-21DE-4FAA-801E-634DDDAF4B2B}"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811747" y="782792"/>
            <a:ext cx="5525770"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9CDD"/>
                </a:solidFill>
              </a:rPr>
              <a:t>When is Quality </a:t>
            </a:r>
            <a:r>
              <a:rPr sz="2800" spc="-5" dirty="0">
                <a:solidFill>
                  <a:srgbClr val="009CDD"/>
                </a:solidFill>
              </a:rPr>
              <a:t>Control</a:t>
            </a:r>
            <a:r>
              <a:rPr sz="2800" spc="65" dirty="0">
                <a:solidFill>
                  <a:srgbClr val="009CDD"/>
                </a:solidFill>
              </a:rPr>
              <a:t> </a:t>
            </a:r>
            <a:r>
              <a:rPr sz="2800" spc="-5" dirty="0">
                <a:solidFill>
                  <a:srgbClr val="009CDD"/>
                </a:solidFill>
              </a:rPr>
              <a:t>Required?</a:t>
            </a:r>
            <a:endParaRPr sz="2800"/>
          </a:p>
        </p:txBody>
      </p:sp>
      <p:sp>
        <p:nvSpPr>
          <p:cNvPr id="5" name="object 5"/>
          <p:cNvSpPr txBox="1">
            <a:spLocks noGrp="1"/>
          </p:cNvSpPr>
          <p:nvPr>
            <p:ph type="body" idx="1"/>
          </p:nvPr>
        </p:nvSpPr>
        <p:spPr>
          <a:prstGeom prst="rect">
            <a:avLst/>
          </a:prstGeom>
        </p:spPr>
        <p:txBody>
          <a:bodyPr vert="horz" wrap="square" lIns="0" tIns="165100" rIns="0" bIns="0" rtlCol="0">
            <a:spAutoFit/>
          </a:bodyPr>
          <a:lstStyle/>
          <a:p>
            <a:pPr marL="76200">
              <a:lnSpc>
                <a:spcPct val="100000"/>
              </a:lnSpc>
              <a:spcBef>
                <a:spcPts val="1300"/>
              </a:spcBef>
            </a:pPr>
            <a:r>
              <a:rPr spc="-5" dirty="0"/>
              <a:t>External Positive </a:t>
            </a:r>
            <a:r>
              <a:rPr dirty="0"/>
              <a:t>&amp; </a:t>
            </a:r>
            <a:r>
              <a:rPr spc="-5" dirty="0"/>
              <a:t>Negative</a:t>
            </a:r>
            <a:r>
              <a:rPr spc="45" dirty="0"/>
              <a:t> </a:t>
            </a:r>
            <a:r>
              <a:rPr spc="-5" dirty="0"/>
              <a:t>Controls:</a:t>
            </a:r>
          </a:p>
          <a:p>
            <a:pPr marL="362585" marR="81280" indent="-287020">
              <a:lnSpc>
                <a:spcPct val="100000"/>
              </a:lnSpc>
              <a:spcBef>
                <a:spcPts val="1200"/>
              </a:spcBef>
              <a:buFont typeface="Arial"/>
              <a:buChar char="•"/>
              <a:tabLst>
                <a:tab pos="362585" algn="l"/>
                <a:tab pos="363220" algn="l"/>
              </a:tabLst>
            </a:pPr>
            <a:r>
              <a:rPr b="0" dirty="0">
                <a:latin typeface="Georgia"/>
                <a:cs typeface="Georgia"/>
              </a:rPr>
              <a:t>Good </a:t>
            </a:r>
            <a:r>
              <a:rPr b="0" spc="-5" dirty="0">
                <a:latin typeface="Georgia"/>
                <a:cs typeface="Georgia"/>
              </a:rPr>
              <a:t>laboratory </a:t>
            </a:r>
            <a:r>
              <a:rPr b="0" dirty="0">
                <a:latin typeface="Georgia"/>
                <a:cs typeface="Georgia"/>
              </a:rPr>
              <a:t>practice </a:t>
            </a:r>
            <a:r>
              <a:rPr b="0" spc="-5" dirty="0">
                <a:latin typeface="Georgia"/>
                <a:cs typeface="Georgia"/>
              </a:rPr>
              <a:t>suggests the use </a:t>
            </a:r>
            <a:r>
              <a:rPr b="0" dirty="0">
                <a:latin typeface="Georgia"/>
                <a:cs typeface="Georgia"/>
              </a:rPr>
              <a:t>of positive and negative </a:t>
            </a:r>
            <a:r>
              <a:rPr b="0" spc="-5" dirty="0">
                <a:latin typeface="Georgia"/>
                <a:cs typeface="Georgia"/>
              </a:rPr>
              <a:t>controls </a:t>
            </a:r>
            <a:r>
              <a:rPr b="0" dirty="0">
                <a:latin typeface="Georgia"/>
                <a:cs typeface="Georgia"/>
              </a:rPr>
              <a:t>to  </a:t>
            </a:r>
            <a:r>
              <a:rPr b="0" spc="-5" dirty="0">
                <a:latin typeface="Georgia"/>
                <a:cs typeface="Georgia"/>
              </a:rPr>
              <a:t>ensure that test reagents </a:t>
            </a:r>
            <a:r>
              <a:rPr b="0" dirty="0">
                <a:latin typeface="Georgia"/>
                <a:cs typeface="Georgia"/>
              </a:rPr>
              <a:t>are </a:t>
            </a:r>
            <a:r>
              <a:rPr b="0" spc="-5" dirty="0">
                <a:latin typeface="Georgia"/>
                <a:cs typeface="Georgia"/>
              </a:rPr>
              <a:t>working </a:t>
            </a:r>
            <a:r>
              <a:rPr b="0" dirty="0">
                <a:latin typeface="Georgia"/>
                <a:cs typeface="Georgia"/>
              </a:rPr>
              <a:t>properly and that the test </a:t>
            </a:r>
            <a:r>
              <a:rPr b="0" spc="5" dirty="0">
                <a:latin typeface="Georgia"/>
                <a:cs typeface="Georgia"/>
              </a:rPr>
              <a:t>is </a:t>
            </a:r>
            <a:r>
              <a:rPr b="0" spc="-5" dirty="0">
                <a:latin typeface="Georgia"/>
                <a:cs typeface="Georgia"/>
              </a:rPr>
              <a:t>correctly  </a:t>
            </a:r>
            <a:r>
              <a:rPr b="0" dirty="0">
                <a:latin typeface="Georgia"/>
                <a:cs typeface="Georgia"/>
              </a:rPr>
              <a:t>performed</a:t>
            </a:r>
          </a:p>
          <a:p>
            <a:pPr marL="362585" marR="556895" indent="-287020">
              <a:lnSpc>
                <a:spcPct val="100000"/>
              </a:lnSpc>
              <a:spcBef>
                <a:spcPts val="1200"/>
              </a:spcBef>
              <a:buFont typeface="Arial"/>
              <a:buChar char="•"/>
              <a:tabLst>
                <a:tab pos="362585" algn="l"/>
                <a:tab pos="363220" algn="l"/>
              </a:tabLst>
            </a:pPr>
            <a:r>
              <a:rPr b="0" dirty="0">
                <a:latin typeface="Georgia"/>
                <a:cs typeface="Georgia"/>
              </a:rPr>
              <a:t>BinaxNOW</a:t>
            </a:r>
            <a:r>
              <a:rPr sz="1800" b="0" baseline="25462" dirty="0">
                <a:latin typeface="Georgia"/>
                <a:cs typeface="Georgia"/>
              </a:rPr>
              <a:t>™ </a:t>
            </a:r>
            <a:r>
              <a:rPr sz="1800" b="0" spc="-5" dirty="0">
                <a:latin typeface="Georgia"/>
                <a:cs typeface="Georgia"/>
              </a:rPr>
              <a:t>COVID-19 Ag Card kits contain </a:t>
            </a:r>
            <a:r>
              <a:rPr sz="1800" b="0" dirty="0">
                <a:latin typeface="Georgia"/>
                <a:cs typeface="Georgia"/>
              </a:rPr>
              <a:t>a </a:t>
            </a:r>
            <a:r>
              <a:rPr sz="1800" b="0" spc="-5" dirty="0">
                <a:latin typeface="Georgia"/>
                <a:cs typeface="Georgia"/>
              </a:rPr>
              <a:t>positive control </a:t>
            </a:r>
            <a:r>
              <a:rPr sz="1800" b="0" dirty="0">
                <a:latin typeface="Georgia"/>
                <a:cs typeface="Georgia"/>
              </a:rPr>
              <a:t>swab and  </a:t>
            </a:r>
            <a:r>
              <a:rPr sz="1800" b="0" spc="-5" dirty="0">
                <a:latin typeface="Georgia"/>
                <a:cs typeface="Georgia"/>
              </a:rPr>
              <a:t>sterile </a:t>
            </a:r>
            <a:r>
              <a:rPr sz="1800" b="0" dirty="0">
                <a:latin typeface="Georgia"/>
                <a:cs typeface="Georgia"/>
              </a:rPr>
              <a:t>swabs </a:t>
            </a:r>
            <a:r>
              <a:rPr sz="1800" b="0" spc="-5" dirty="0">
                <a:latin typeface="Georgia"/>
                <a:cs typeface="Georgia"/>
              </a:rPr>
              <a:t>that </a:t>
            </a:r>
            <a:r>
              <a:rPr sz="1800" b="0" dirty="0">
                <a:latin typeface="Georgia"/>
                <a:cs typeface="Georgia"/>
              </a:rPr>
              <a:t>can </a:t>
            </a:r>
            <a:r>
              <a:rPr sz="1800" b="0" spc="-5" dirty="0">
                <a:latin typeface="Georgia"/>
                <a:cs typeface="Georgia"/>
              </a:rPr>
              <a:t>be used </a:t>
            </a:r>
            <a:r>
              <a:rPr sz="1800" b="0" spc="5" dirty="0">
                <a:latin typeface="Georgia"/>
                <a:cs typeface="Georgia"/>
              </a:rPr>
              <a:t>as </a:t>
            </a:r>
            <a:r>
              <a:rPr sz="1800" b="0" dirty="0">
                <a:latin typeface="Georgia"/>
                <a:cs typeface="Georgia"/>
              </a:rPr>
              <a:t>a </a:t>
            </a:r>
            <a:r>
              <a:rPr sz="1800" b="0" spc="-5" dirty="0">
                <a:latin typeface="Georgia"/>
                <a:cs typeface="Georgia"/>
              </a:rPr>
              <a:t>negative</a:t>
            </a:r>
            <a:r>
              <a:rPr sz="1800" b="0" spc="35" dirty="0">
                <a:latin typeface="Georgia"/>
                <a:cs typeface="Georgia"/>
              </a:rPr>
              <a:t> </a:t>
            </a:r>
            <a:r>
              <a:rPr sz="1800" b="0" spc="-5" dirty="0">
                <a:latin typeface="Georgia"/>
                <a:cs typeface="Georgia"/>
              </a:rPr>
              <a:t>control</a:t>
            </a:r>
            <a:endParaRPr sz="1800">
              <a:latin typeface="Georgia"/>
              <a:cs typeface="Georgia"/>
            </a:endParaRPr>
          </a:p>
          <a:p>
            <a:pPr>
              <a:lnSpc>
                <a:spcPct val="100000"/>
              </a:lnSpc>
            </a:pPr>
            <a:endParaRPr sz="2000">
              <a:latin typeface="Georgia"/>
              <a:cs typeface="Georgia"/>
            </a:endParaRPr>
          </a:p>
          <a:p>
            <a:pPr marL="167640">
              <a:lnSpc>
                <a:spcPct val="100000"/>
              </a:lnSpc>
              <a:spcBef>
                <a:spcPts val="1435"/>
              </a:spcBef>
            </a:pPr>
            <a:r>
              <a:rPr dirty="0"/>
              <a:t>Required</a:t>
            </a:r>
            <a:r>
              <a:rPr spc="-40" dirty="0"/>
              <a:t> </a:t>
            </a:r>
            <a:r>
              <a:rPr spc="-5" dirty="0"/>
              <a:t>Frequency:</a:t>
            </a:r>
          </a:p>
        </p:txBody>
      </p:sp>
      <p:sp>
        <p:nvSpPr>
          <p:cNvPr id="6" name="object 6"/>
          <p:cNvSpPr txBox="1"/>
          <p:nvPr/>
        </p:nvSpPr>
        <p:spPr>
          <a:xfrm>
            <a:off x="947462" y="4272936"/>
            <a:ext cx="3224530" cy="2128520"/>
          </a:xfrm>
          <a:prstGeom prst="rect">
            <a:avLst/>
          </a:prstGeom>
        </p:spPr>
        <p:txBody>
          <a:bodyPr vert="horz" wrap="square" lIns="0" tIns="165100" rIns="0" bIns="0" rtlCol="0">
            <a:spAutoFit/>
          </a:bodyPr>
          <a:lstStyle/>
          <a:p>
            <a:pPr marL="299085" indent="-287020">
              <a:lnSpc>
                <a:spcPct val="100000"/>
              </a:lnSpc>
              <a:spcBef>
                <a:spcPts val="1300"/>
              </a:spcBef>
              <a:buFont typeface="Arial"/>
              <a:buChar char="•"/>
              <a:tabLst>
                <a:tab pos="298450" algn="l"/>
                <a:tab pos="299720" algn="l"/>
              </a:tabLst>
            </a:pPr>
            <a:r>
              <a:rPr sz="1800" spc="-5" dirty="0">
                <a:latin typeface="Georgia"/>
                <a:cs typeface="Georgia"/>
              </a:rPr>
              <a:t>New shipments</a:t>
            </a:r>
            <a:r>
              <a:rPr sz="1800" spc="5" dirty="0">
                <a:latin typeface="Georgia"/>
                <a:cs typeface="Georgia"/>
              </a:rPr>
              <a:t> </a:t>
            </a:r>
            <a:r>
              <a:rPr sz="1800" spc="-5" dirty="0">
                <a:latin typeface="Georgia"/>
                <a:cs typeface="Georgia"/>
              </a:rPr>
              <a:t>received</a:t>
            </a:r>
            <a:endParaRPr sz="1800">
              <a:latin typeface="Georgia"/>
              <a:cs typeface="Georgia"/>
            </a:endParaRPr>
          </a:p>
          <a:p>
            <a:pPr marL="299085" indent="-287020">
              <a:lnSpc>
                <a:spcPct val="100000"/>
              </a:lnSpc>
              <a:spcBef>
                <a:spcPts val="1195"/>
              </a:spcBef>
              <a:buFont typeface="Arial"/>
              <a:buChar char="•"/>
              <a:tabLst>
                <a:tab pos="298450" algn="l"/>
                <a:tab pos="299720" algn="l"/>
              </a:tabLst>
            </a:pPr>
            <a:r>
              <a:rPr sz="1800" spc="-5" dirty="0">
                <a:latin typeface="Georgia"/>
                <a:cs typeface="Georgia"/>
              </a:rPr>
              <a:t>Untrained</a:t>
            </a:r>
            <a:r>
              <a:rPr sz="1800" dirty="0">
                <a:latin typeface="Georgia"/>
                <a:cs typeface="Georgia"/>
              </a:rPr>
              <a:t> operators</a:t>
            </a:r>
            <a:endParaRPr sz="1800">
              <a:latin typeface="Georgia"/>
              <a:cs typeface="Georgia"/>
            </a:endParaRPr>
          </a:p>
          <a:p>
            <a:pPr marL="299085" marR="5080" indent="-287020">
              <a:lnSpc>
                <a:spcPct val="100000"/>
              </a:lnSpc>
              <a:spcBef>
                <a:spcPts val="1200"/>
              </a:spcBef>
              <a:buFont typeface="Arial"/>
              <a:buChar char="•"/>
              <a:tabLst>
                <a:tab pos="298450" algn="l"/>
                <a:tab pos="299720" algn="l"/>
              </a:tabLst>
            </a:pPr>
            <a:r>
              <a:rPr sz="1800" spc="-5" dirty="0">
                <a:latin typeface="Georgia"/>
                <a:cs typeface="Georgia"/>
              </a:rPr>
              <a:t>Conforming with local, </a:t>
            </a:r>
            <a:r>
              <a:rPr sz="1800" dirty="0">
                <a:latin typeface="Georgia"/>
                <a:cs typeface="Georgia"/>
              </a:rPr>
              <a:t>state,  </a:t>
            </a:r>
            <a:r>
              <a:rPr sz="1800" spc="-5" dirty="0">
                <a:latin typeface="Georgia"/>
                <a:cs typeface="Georgia"/>
              </a:rPr>
              <a:t>and/or </a:t>
            </a:r>
            <a:r>
              <a:rPr sz="1800" dirty="0">
                <a:latin typeface="Georgia"/>
                <a:cs typeface="Georgia"/>
              </a:rPr>
              <a:t>federal </a:t>
            </a:r>
            <a:r>
              <a:rPr sz="1800" spc="-5" dirty="0">
                <a:latin typeface="Georgia"/>
                <a:cs typeface="Georgia"/>
              </a:rPr>
              <a:t>regulations,  accrediting groups, </a:t>
            </a:r>
            <a:r>
              <a:rPr sz="1800" dirty="0">
                <a:latin typeface="Georgia"/>
                <a:cs typeface="Georgia"/>
              </a:rPr>
              <a:t>or </a:t>
            </a:r>
            <a:r>
              <a:rPr sz="1800" spc="-5" dirty="0">
                <a:latin typeface="Georgia"/>
                <a:cs typeface="Georgia"/>
              </a:rPr>
              <a:t>lab’s  </a:t>
            </a:r>
            <a:r>
              <a:rPr sz="1800" dirty="0">
                <a:latin typeface="Georgia"/>
                <a:cs typeface="Georgia"/>
              </a:rPr>
              <a:t>standard </a:t>
            </a:r>
            <a:r>
              <a:rPr sz="1800" spc="-5" dirty="0">
                <a:latin typeface="Georgia"/>
                <a:cs typeface="Georgia"/>
              </a:rPr>
              <a:t>QC</a:t>
            </a:r>
            <a:r>
              <a:rPr sz="1800" spc="-15" dirty="0">
                <a:latin typeface="Georgia"/>
                <a:cs typeface="Georgia"/>
              </a:rPr>
              <a:t> </a:t>
            </a:r>
            <a:r>
              <a:rPr sz="1800" spc="-5" dirty="0">
                <a:latin typeface="Georgia"/>
                <a:cs typeface="Georgia"/>
              </a:rPr>
              <a:t>procedures.</a:t>
            </a:r>
            <a:endParaRPr sz="1800">
              <a:latin typeface="Georgia"/>
              <a:cs typeface="Georgia"/>
            </a:endParaRPr>
          </a:p>
        </p:txBody>
      </p:sp>
      <p:sp>
        <p:nvSpPr>
          <p:cNvPr id="7" name="object 7"/>
          <p:cNvSpPr/>
          <p:nvPr/>
        </p:nvSpPr>
        <p:spPr>
          <a:xfrm>
            <a:off x="4981107" y="4121359"/>
            <a:ext cx="3385229" cy="926591"/>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4816860" y="5168949"/>
            <a:ext cx="3814445" cy="1092835"/>
          </a:xfrm>
          <a:prstGeom prst="rect">
            <a:avLst/>
          </a:prstGeom>
        </p:spPr>
        <p:txBody>
          <a:bodyPr vert="horz" wrap="square" lIns="0" tIns="13335" rIns="0" bIns="0" rtlCol="0">
            <a:spAutoFit/>
          </a:bodyPr>
          <a:lstStyle/>
          <a:p>
            <a:pPr marL="76200" marR="67945" indent="-1270" algn="ctr">
              <a:lnSpc>
                <a:spcPct val="100000"/>
              </a:lnSpc>
              <a:spcBef>
                <a:spcPts val="105"/>
              </a:spcBef>
            </a:pPr>
            <a:r>
              <a:rPr sz="1400" b="1" i="1" dirty="0">
                <a:latin typeface="Georgia"/>
                <a:cs typeface="Georgia"/>
              </a:rPr>
              <a:t>Note: </a:t>
            </a:r>
            <a:r>
              <a:rPr sz="1400" i="1" dirty="0">
                <a:latin typeface="Georgia"/>
                <a:cs typeface="Georgia"/>
              </a:rPr>
              <a:t>If </a:t>
            </a:r>
            <a:r>
              <a:rPr sz="1400" i="1" spc="-5" dirty="0">
                <a:latin typeface="Georgia"/>
                <a:cs typeface="Georgia"/>
              </a:rPr>
              <a:t>correct results </a:t>
            </a:r>
            <a:r>
              <a:rPr sz="1400" i="1" dirty="0">
                <a:latin typeface="Georgia"/>
                <a:cs typeface="Georgia"/>
              </a:rPr>
              <a:t>are not obtained,  contact the Abbott </a:t>
            </a:r>
            <a:r>
              <a:rPr sz="1400" i="1" spc="-5" dirty="0">
                <a:latin typeface="Georgia"/>
                <a:cs typeface="Georgia"/>
              </a:rPr>
              <a:t>Technical </a:t>
            </a:r>
            <a:r>
              <a:rPr sz="1400" i="1" dirty="0">
                <a:latin typeface="Georgia"/>
                <a:cs typeface="Georgia"/>
              </a:rPr>
              <a:t>Services </a:t>
            </a:r>
            <a:r>
              <a:rPr sz="1400" i="1" spc="-5" dirty="0">
                <a:latin typeface="Georgia"/>
                <a:cs typeface="Georgia"/>
              </a:rPr>
              <a:t>Team</a:t>
            </a:r>
            <a:r>
              <a:rPr sz="1400" i="1" spc="-125" dirty="0">
                <a:latin typeface="Georgia"/>
                <a:cs typeface="Georgia"/>
              </a:rPr>
              <a:t> </a:t>
            </a:r>
            <a:r>
              <a:rPr sz="1400" i="1" spc="-5" dirty="0">
                <a:latin typeface="Georgia"/>
                <a:cs typeface="Georgia"/>
              </a:rPr>
              <a:t>at</a:t>
            </a:r>
            <a:endParaRPr sz="1400">
              <a:latin typeface="Georgia"/>
              <a:cs typeface="Georgia"/>
            </a:endParaRPr>
          </a:p>
          <a:p>
            <a:pPr marL="12065" marR="5080" algn="ctr">
              <a:lnSpc>
                <a:spcPct val="100000"/>
              </a:lnSpc>
            </a:pPr>
            <a:r>
              <a:rPr sz="1400" i="1" dirty="0">
                <a:latin typeface="Georgia"/>
                <a:cs typeface="Georgia"/>
              </a:rPr>
              <a:t>1-800-257-9525 </a:t>
            </a:r>
            <a:r>
              <a:rPr sz="1400" i="1" spc="-5" dirty="0">
                <a:latin typeface="Georgia"/>
                <a:cs typeface="Georgia"/>
              </a:rPr>
              <a:t>between </a:t>
            </a:r>
            <a:r>
              <a:rPr sz="1400" i="1" dirty="0">
                <a:latin typeface="Georgia"/>
                <a:cs typeface="Georgia"/>
              </a:rPr>
              <a:t>8 a.m. </a:t>
            </a:r>
            <a:r>
              <a:rPr sz="1400" i="1" spc="5" dirty="0">
                <a:latin typeface="Georgia"/>
                <a:cs typeface="Georgia"/>
              </a:rPr>
              <a:t>and </a:t>
            </a:r>
            <a:r>
              <a:rPr sz="1400" i="1" dirty="0">
                <a:latin typeface="Georgia"/>
                <a:cs typeface="Georgia"/>
              </a:rPr>
              <a:t>8 p.m.</a:t>
            </a:r>
            <a:r>
              <a:rPr sz="1400" i="1" spc="-155" dirty="0">
                <a:latin typeface="Georgia"/>
                <a:cs typeface="Georgia"/>
              </a:rPr>
              <a:t> </a:t>
            </a:r>
            <a:r>
              <a:rPr sz="1400" i="1" spc="-5" dirty="0">
                <a:latin typeface="Georgia"/>
                <a:cs typeface="Georgia"/>
              </a:rPr>
              <a:t>EST  Monday-Friday before </a:t>
            </a:r>
            <a:r>
              <a:rPr sz="1400" i="1" dirty="0">
                <a:latin typeface="Georgia"/>
                <a:cs typeface="Georgia"/>
              </a:rPr>
              <a:t>testing patient  </a:t>
            </a:r>
            <a:r>
              <a:rPr sz="1400" i="1" spc="-5" dirty="0">
                <a:latin typeface="Georgia"/>
                <a:cs typeface="Georgia"/>
              </a:rPr>
              <a:t>specimens</a:t>
            </a:r>
            <a:endParaRPr sz="1400">
              <a:latin typeface="Georgia"/>
              <a:cs typeface="Georgia"/>
            </a:endParaRPr>
          </a:p>
        </p:txBody>
      </p:sp>
      <p:sp>
        <p:nvSpPr>
          <p:cNvPr id="9" name="Slide Number Placeholder 8">
            <a:extLst>
              <a:ext uri="{FF2B5EF4-FFF2-40B4-BE49-F238E27FC236}">
                <a16:creationId xmlns:a16="http://schemas.microsoft.com/office/drawing/2014/main" id="{E203E1B3-ABC1-4D6C-9CC9-53EB6187BB56}"/>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2029" y="752276"/>
            <a:ext cx="47663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Nasal </a:t>
            </a:r>
            <a:r>
              <a:rPr sz="2800" dirty="0">
                <a:solidFill>
                  <a:srgbClr val="009CDD"/>
                </a:solidFill>
              </a:rPr>
              <a:t>Swab </a:t>
            </a:r>
            <a:r>
              <a:rPr sz="2800" spc="-10" dirty="0">
                <a:solidFill>
                  <a:srgbClr val="009CDD"/>
                </a:solidFill>
              </a:rPr>
              <a:t>Sample</a:t>
            </a:r>
            <a:r>
              <a:rPr sz="2800" spc="-40" dirty="0">
                <a:solidFill>
                  <a:srgbClr val="009CDD"/>
                </a:solidFill>
              </a:rPr>
              <a:t> </a:t>
            </a:r>
            <a:r>
              <a:rPr sz="2800" dirty="0">
                <a:solidFill>
                  <a:srgbClr val="009CDD"/>
                </a:solidFill>
              </a:rPr>
              <a:t>Collection</a:t>
            </a:r>
            <a:endParaRPr sz="2800"/>
          </a:p>
        </p:txBody>
      </p:sp>
      <p:sp>
        <p:nvSpPr>
          <p:cNvPr id="3" name="object 3"/>
          <p:cNvSpPr txBox="1"/>
          <p:nvPr/>
        </p:nvSpPr>
        <p:spPr>
          <a:xfrm>
            <a:off x="766095" y="2459176"/>
            <a:ext cx="3612515" cy="4105611"/>
          </a:xfrm>
          <a:prstGeom prst="rect">
            <a:avLst/>
          </a:prstGeom>
        </p:spPr>
        <p:txBody>
          <a:bodyPr vert="horz" wrap="square" lIns="0" tIns="12065" rIns="0" bIns="0" rtlCol="0">
            <a:spAutoFit/>
          </a:bodyPr>
          <a:lstStyle/>
          <a:p>
            <a:pPr marL="354965" marR="34925" indent="-342900">
              <a:lnSpc>
                <a:spcPct val="100000"/>
              </a:lnSpc>
              <a:spcBef>
                <a:spcPts val="95"/>
              </a:spcBef>
              <a:buFont typeface="Arial"/>
              <a:buChar char="•"/>
              <a:tabLst>
                <a:tab pos="354965" algn="l"/>
                <a:tab pos="355600" algn="l"/>
              </a:tabLst>
            </a:pPr>
            <a:r>
              <a:rPr sz="1600" spc="-10" dirty="0">
                <a:latin typeface="Georgia"/>
                <a:cs typeface="Georgia"/>
              </a:rPr>
              <a:t>Insert the </a:t>
            </a:r>
            <a:r>
              <a:rPr sz="1600" spc="-5" dirty="0">
                <a:latin typeface="Georgia"/>
                <a:cs typeface="Georgia"/>
              </a:rPr>
              <a:t>nasal </a:t>
            </a:r>
            <a:r>
              <a:rPr sz="1600" spc="-10" dirty="0">
                <a:latin typeface="Georgia"/>
                <a:cs typeface="Georgia"/>
              </a:rPr>
              <a:t>swab </a:t>
            </a:r>
            <a:r>
              <a:rPr sz="1600" spc="-5" dirty="0">
                <a:latin typeface="Georgia"/>
                <a:cs typeface="Georgia"/>
              </a:rPr>
              <a:t>into </a:t>
            </a:r>
            <a:r>
              <a:rPr sz="1600" spc="-10" dirty="0">
                <a:latin typeface="Georgia"/>
                <a:cs typeface="Georgia"/>
              </a:rPr>
              <a:t>the  </a:t>
            </a:r>
            <a:r>
              <a:rPr sz="1600" spc="-5" dirty="0">
                <a:latin typeface="Georgia"/>
                <a:cs typeface="Georgia"/>
              </a:rPr>
              <a:t>nostril exhibiting </a:t>
            </a:r>
            <a:r>
              <a:rPr sz="1600" spc="-10" dirty="0">
                <a:latin typeface="Georgia"/>
                <a:cs typeface="Georgia"/>
              </a:rPr>
              <a:t>the </a:t>
            </a:r>
            <a:r>
              <a:rPr sz="1600" spc="-5" dirty="0">
                <a:latin typeface="Georgia"/>
                <a:cs typeface="Georgia"/>
              </a:rPr>
              <a:t>most drainage  or</a:t>
            </a:r>
            <a:r>
              <a:rPr sz="1600" spc="-10" dirty="0">
                <a:latin typeface="Georgia"/>
                <a:cs typeface="Georgia"/>
              </a:rPr>
              <a:t> </a:t>
            </a:r>
            <a:r>
              <a:rPr sz="1600" spc="-5" dirty="0">
                <a:latin typeface="Georgia"/>
                <a:cs typeface="Georgia"/>
              </a:rPr>
              <a:t>congestion</a:t>
            </a:r>
            <a:endParaRPr sz="1600" dirty="0">
              <a:latin typeface="Georgia"/>
              <a:cs typeface="Georgia"/>
            </a:endParaRPr>
          </a:p>
          <a:p>
            <a:pPr marL="354965" marR="471170" indent="-342900">
              <a:lnSpc>
                <a:spcPct val="100000"/>
              </a:lnSpc>
              <a:spcBef>
                <a:spcPts val="600"/>
              </a:spcBef>
              <a:buFont typeface="Arial"/>
              <a:buChar char="•"/>
              <a:tabLst>
                <a:tab pos="354965" algn="l"/>
                <a:tab pos="355600" algn="l"/>
              </a:tabLst>
            </a:pPr>
            <a:r>
              <a:rPr sz="1600" spc="-5" dirty="0">
                <a:latin typeface="Georgia"/>
                <a:cs typeface="Georgia"/>
              </a:rPr>
              <a:t>Using gentle rotation, push the  </a:t>
            </a:r>
            <a:r>
              <a:rPr sz="1600" spc="-10" dirty="0">
                <a:latin typeface="Georgia"/>
                <a:cs typeface="Georgia"/>
              </a:rPr>
              <a:t>swab </a:t>
            </a:r>
            <a:r>
              <a:rPr sz="1600" spc="-5" dirty="0">
                <a:latin typeface="Georgia"/>
                <a:cs typeface="Georgia"/>
              </a:rPr>
              <a:t>until resistance is</a:t>
            </a:r>
            <a:r>
              <a:rPr sz="1600" spc="60" dirty="0">
                <a:latin typeface="Georgia"/>
                <a:cs typeface="Georgia"/>
              </a:rPr>
              <a:t> </a:t>
            </a:r>
            <a:r>
              <a:rPr sz="1600" spc="-10" dirty="0">
                <a:latin typeface="Georgia"/>
                <a:cs typeface="Georgia"/>
              </a:rPr>
              <a:t>met</a:t>
            </a:r>
            <a:endParaRPr sz="1600" dirty="0">
              <a:latin typeface="Georgia"/>
              <a:cs typeface="Georgia"/>
            </a:endParaRPr>
          </a:p>
          <a:p>
            <a:pPr marL="698500" lvl="1" indent="-285115">
              <a:lnSpc>
                <a:spcPct val="100000"/>
              </a:lnSpc>
              <a:spcBef>
                <a:spcPts val="610"/>
              </a:spcBef>
              <a:buFont typeface="Arial"/>
              <a:buChar char="•"/>
              <a:tabLst>
                <a:tab pos="697865" algn="l"/>
                <a:tab pos="698500" algn="l"/>
              </a:tabLst>
            </a:pPr>
            <a:r>
              <a:rPr sz="1400" spc="-5" dirty="0">
                <a:latin typeface="Georgia"/>
                <a:cs typeface="Georgia"/>
              </a:rPr>
              <a:t>At the level </a:t>
            </a:r>
            <a:r>
              <a:rPr sz="1400" dirty="0">
                <a:latin typeface="Georgia"/>
                <a:cs typeface="Georgia"/>
              </a:rPr>
              <a:t>of the nasal</a:t>
            </a:r>
            <a:r>
              <a:rPr sz="1400" spc="-75" dirty="0">
                <a:latin typeface="Georgia"/>
                <a:cs typeface="Georgia"/>
              </a:rPr>
              <a:t> </a:t>
            </a:r>
            <a:r>
              <a:rPr sz="1400" spc="-5" dirty="0">
                <a:latin typeface="Georgia"/>
                <a:cs typeface="Georgia"/>
              </a:rPr>
              <a:t>turbinates</a:t>
            </a:r>
            <a:endParaRPr sz="1400" dirty="0">
              <a:latin typeface="Georgia"/>
              <a:cs typeface="Georgia"/>
            </a:endParaRPr>
          </a:p>
          <a:p>
            <a:pPr marL="698500" lvl="1" indent="-285115">
              <a:lnSpc>
                <a:spcPct val="100000"/>
              </a:lnSpc>
              <a:spcBef>
                <a:spcPts val="600"/>
              </a:spcBef>
              <a:buFont typeface="Arial"/>
              <a:buChar char="•"/>
              <a:tabLst>
                <a:tab pos="697865" algn="l"/>
                <a:tab pos="698500" algn="l"/>
              </a:tabLst>
            </a:pPr>
            <a:r>
              <a:rPr sz="1400" dirty="0">
                <a:latin typeface="Georgia"/>
                <a:cs typeface="Georgia"/>
              </a:rPr>
              <a:t>Less </a:t>
            </a:r>
            <a:r>
              <a:rPr sz="1400" spc="-5" dirty="0">
                <a:latin typeface="Georgia"/>
                <a:cs typeface="Georgia"/>
              </a:rPr>
              <a:t>than one </a:t>
            </a:r>
            <a:r>
              <a:rPr sz="1400" dirty="0">
                <a:latin typeface="Georgia"/>
                <a:cs typeface="Georgia"/>
              </a:rPr>
              <a:t>inch </a:t>
            </a:r>
            <a:r>
              <a:rPr sz="1400" spc="-5" dirty="0">
                <a:latin typeface="Georgia"/>
                <a:cs typeface="Georgia"/>
              </a:rPr>
              <a:t>into</a:t>
            </a:r>
            <a:r>
              <a:rPr sz="1400" spc="-55" dirty="0">
                <a:latin typeface="Georgia"/>
                <a:cs typeface="Georgia"/>
              </a:rPr>
              <a:t> </a:t>
            </a:r>
            <a:r>
              <a:rPr sz="1400" spc="-5" dirty="0">
                <a:latin typeface="Georgia"/>
                <a:cs typeface="Georgia"/>
              </a:rPr>
              <a:t>nostril</a:t>
            </a:r>
            <a:endParaRPr sz="1400" dirty="0">
              <a:latin typeface="Georgia"/>
              <a:cs typeface="Georgia"/>
            </a:endParaRPr>
          </a:p>
          <a:p>
            <a:pPr marL="354965" marR="353695" indent="-342900">
              <a:lnSpc>
                <a:spcPct val="100000"/>
              </a:lnSpc>
              <a:spcBef>
                <a:spcPts val="590"/>
              </a:spcBef>
              <a:buFont typeface="Arial"/>
              <a:buChar char="•"/>
              <a:tabLst>
                <a:tab pos="354965" algn="l"/>
                <a:tab pos="355600" algn="l"/>
              </a:tabLst>
            </a:pPr>
            <a:r>
              <a:rPr lang="en-US" sz="1600" dirty="0">
                <a:latin typeface="Georgia"/>
                <a:cs typeface="Georgia"/>
              </a:rPr>
              <a:t>Firmly sample the nasal wall by rotating the swab in a circular path against the nasal wall 5 times or more for a total of 15 seconds</a:t>
            </a:r>
            <a:endParaRPr sz="1600" dirty="0">
              <a:latin typeface="Georgia"/>
              <a:cs typeface="Georgia"/>
            </a:endParaRPr>
          </a:p>
          <a:p>
            <a:pPr marL="354965" indent="-342900">
              <a:lnSpc>
                <a:spcPct val="100000"/>
              </a:lnSpc>
              <a:spcBef>
                <a:spcPts val="600"/>
              </a:spcBef>
              <a:buFont typeface="Arial"/>
              <a:buChar char="•"/>
              <a:tabLst>
                <a:tab pos="354965" algn="l"/>
                <a:tab pos="355600" algn="l"/>
              </a:tabLst>
            </a:pPr>
            <a:r>
              <a:rPr sz="1600" spc="-5" dirty="0">
                <a:latin typeface="Georgia"/>
                <a:cs typeface="Georgia"/>
              </a:rPr>
              <a:t>Slowly </a:t>
            </a:r>
            <a:r>
              <a:rPr sz="1600" spc="-10" dirty="0">
                <a:latin typeface="Georgia"/>
                <a:cs typeface="Georgia"/>
              </a:rPr>
              <a:t>remove the</a:t>
            </a:r>
            <a:r>
              <a:rPr sz="1600" spc="85" dirty="0">
                <a:latin typeface="Georgia"/>
                <a:cs typeface="Georgia"/>
              </a:rPr>
              <a:t> </a:t>
            </a:r>
            <a:r>
              <a:rPr sz="1600" spc="-10" dirty="0">
                <a:latin typeface="Georgia"/>
                <a:cs typeface="Georgia"/>
              </a:rPr>
              <a:t>swab</a:t>
            </a:r>
            <a:endParaRPr sz="1600" dirty="0">
              <a:latin typeface="Georgia"/>
              <a:cs typeface="Georgia"/>
            </a:endParaRPr>
          </a:p>
          <a:p>
            <a:pPr marL="354965" marR="5080" indent="-342900">
              <a:lnSpc>
                <a:spcPct val="100000"/>
              </a:lnSpc>
              <a:spcBef>
                <a:spcPts val="600"/>
              </a:spcBef>
              <a:buFont typeface="Arial"/>
              <a:buChar char="•"/>
              <a:tabLst>
                <a:tab pos="354965" algn="l"/>
                <a:tab pos="355600" algn="l"/>
              </a:tabLst>
            </a:pPr>
            <a:r>
              <a:rPr sz="1600" spc="-5" dirty="0">
                <a:latin typeface="Georgia"/>
                <a:cs typeface="Georgia"/>
              </a:rPr>
              <a:t>Using the </a:t>
            </a:r>
            <a:r>
              <a:rPr sz="1600" spc="-10" dirty="0">
                <a:latin typeface="Georgia"/>
                <a:cs typeface="Georgia"/>
              </a:rPr>
              <a:t>same swab, repeat sample  </a:t>
            </a:r>
            <a:r>
              <a:rPr sz="1600" spc="-5" dirty="0">
                <a:latin typeface="Georgia"/>
                <a:cs typeface="Georgia"/>
              </a:rPr>
              <a:t>collection </a:t>
            </a:r>
            <a:r>
              <a:rPr sz="1600" dirty="0">
                <a:latin typeface="Georgia"/>
                <a:cs typeface="Georgia"/>
              </a:rPr>
              <a:t>in </a:t>
            </a:r>
            <a:r>
              <a:rPr sz="1600" spc="-10" dirty="0">
                <a:latin typeface="Georgia"/>
                <a:cs typeface="Georgia"/>
              </a:rPr>
              <a:t>the </a:t>
            </a:r>
            <a:r>
              <a:rPr sz="1600" spc="-5" dirty="0">
                <a:latin typeface="Georgia"/>
                <a:cs typeface="Georgia"/>
              </a:rPr>
              <a:t>other</a:t>
            </a:r>
            <a:r>
              <a:rPr sz="1600" spc="65" dirty="0">
                <a:latin typeface="Georgia"/>
                <a:cs typeface="Georgia"/>
              </a:rPr>
              <a:t> </a:t>
            </a:r>
            <a:r>
              <a:rPr sz="1600" spc="-5" dirty="0">
                <a:latin typeface="Georgia"/>
                <a:cs typeface="Georgia"/>
              </a:rPr>
              <a:t>nostril</a:t>
            </a:r>
            <a:endParaRPr sz="1600" dirty="0">
              <a:latin typeface="Georgia"/>
              <a:cs typeface="Georgia"/>
            </a:endParaRPr>
          </a:p>
        </p:txBody>
      </p:sp>
      <p:sp>
        <p:nvSpPr>
          <p:cNvPr id="4" name="object 4"/>
          <p:cNvSpPr txBox="1"/>
          <p:nvPr/>
        </p:nvSpPr>
        <p:spPr>
          <a:xfrm>
            <a:off x="1162272" y="1590516"/>
            <a:ext cx="74422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Georgia"/>
                <a:cs typeface="Georgia"/>
              </a:rPr>
              <a:t>Only </a:t>
            </a:r>
            <a:r>
              <a:rPr sz="1600" b="1" spc="-10" dirty="0">
                <a:latin typeface="Georgia"/>
                <a:cs typeface="Georgia"/>
              </a:rPr>
              <a:t>the swab provided </a:t>
            </a:r>
            <a:r>
              <a:rPr sz="1600" b="1" dirty="0">
                <a:latin typeface="Georgia"/>
                <a:cs typeface="Georgia"/>
              </a:rPr>
              <a:t>in </a:t>
            </a:r>
            <a:r>
              <a:rPr sz="1600" b="1" spc="-5" dirty="0">
                <a:latin typeface="Georgia"/>
                <a:cs typeface="Georgia"/>
              </a:rPr>
              <a:t>the kit </a:t>
            </a:r>
            <a:r>
              <a:rPr sz="1600" b="1" spc="-10" dirty="0">
                <a:latin typeface="Georgia"/>
                <a:cs typeface="Georgia"/>
              </a:rPr>
              <a:t>is </a:t>
            </a:r>
            <a:r>
              <a:rPr sz="1600" b="1" spc="-5" dirty="0">
                <a:latin typeface="Georgia"/>
                <a:cs typeface="Georgia"/>
              </a:rPr>
              <a:t>to </a:t>
            </a:r>
            <a:r>
              <a:rPr sz="1600" b="1" dirty="0">
                <a:latin typeface="Georgia"/>
                <a:cs typeface="Georgia"/>
              </a:rPr>
              <a:t>be </a:t>
            </a:r>
            <a:r>
              <a:rPr sz="1600" b="1" spc="-5" dirty="0">
                <a:latin typeface="Georgia"/>
                <a:cs typeface="Georgia"/>
              </a:rPr>
              <a:t>used for nasal swab</a:t>
            </a:r>
            <a:r>
              <a:rPr sz="1600" b="1" spc="320" dirty="0">
                <a:latin typeface="Georgia"/>
                <a:cs typeface="Georgia"/>
              </a:rPr>
              <a:t> </a:t>
            </a:r>
            <a:r>
              <a:rPr sz="1600" b="1" spc="-5" dirty="0">
                <a:latin typeface="Georgia"/>
                <a:cs typeface="Georgia"/>
              </a:rPr>
              <a:t>collection</a:t>
            </a:r>
            <a:endParaRPr sz="1600">
              <a:latin typeface="Georgia"/>
              <a:cs typeface="Georgia"/>
            </a:endParaRPr>
          </a:p>
        </p:txBody>
      </p:sp>
      <p:sp>
        <p:nvSpPr>
          <p:cNvPr id="5" name="object 5"/>
          <p:cNvSpPr/>
          <p:nvPr/>
        </p:nvSpPr>
        <p:spPr>
          <a:xfrm>
            <a:off x="4789932" y="2479548"/>
            <a:ext cx="4491228" cy="3123451"/>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70685B6F-36DF-4093-A719-D5EF2A828C7C}"/>
              </a:ext>
            </a:extLst>
          </p:cNvPr>
          <p:cNvSpPr>
            <a:spLocks noGrp="1"/>
          </p:cNvSpPr>
          <p:nvPr>
            <p:ph type="sldNum" sz="quarter" idx="7"/>
          </p:nvPr>
        </p:nvSpPr>
        <p:spPr/>
        <p:txBody>
          <a:bodyPr/>
          <a:lstStyle/>
          <a:p>
            <a:fld id="{B6F15528-21DE-4FAA-801E-634DDDAF4B2B}"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7508" y="756958"/>
            <a:ext cx="483489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Specimen </a:t>
            </a:r>
            <a:r>
              <a:rPr sz="2800" spc="-10" dirty="0">
                <a:solidFill>
                  <a:srgbClr val="009CDD"/>
                </a:solidFill>
              </a:rPr>
              <a:t>Transport </a:t>
            </a:r>
            <a:r>
              <a:rPr sz="2800" spc="-5" dirty="0">
                <a:solidFill>
                  <a:srgbClr val="009CDD"/>
                </a:solidFill>
              </a:rPr>
              <a:t>&amp;</a:t>
            </a:r>
            <a:r>
              <a:rPr sz="2800" spc="35" dirty="0">
                <a:solidFill>
                  <a:srgbClr val="009CDD"/>
                </a:solidFill>
              </a:rPr>
              <a:t> </a:t>
            </a:r>
            <a:r>
              <a:rPr sz="2800" spc="-5" dirty="0">
                <a:solidFill>
                  <a:srgbClr val="009CDD"/>
                </a:solidFill>
              </a:rPr>
              <a:t>Storage</a:t>
            </a:r>
            <a:endParaRPr sz="2800"/>
          </a:p>
        </p:txBody>
      </p:sp>
      <p:sp>
        <p:nvSpPr>
          <p:cNvPr id="3" name="object 3"/>
          <p:cNvSpPr txBox="1"/>
          <p:nvPr/>
        </p:nvSpPr>
        <p:spPr>
          <a:xfrm>
            <a:off x="947462" y="1567738"/>
            <a:ext cx="7592059" cy="3743960"/>
          </a:xfrm>
          <a:prstGeom prst="rect">
            <a:avLst/>
          </a:prstGeom>
        </p:spPr>
        <p:txBody>
          <a:bodyPr vert="horz" wrap="square" lIns="0" tIns="12700" rIns="0" bIns="0" rtlCol="0">
            <a:spAutoFit/>
          </a:bodyPr>
          <a:lstStyle/>
          <a:p>
            <a:pPr marL="12700" marR="662305">
              <a:lnSpc>
                <a:spcPct val="100000"/>
              </a:lnSpc>
              <a:spcBef>
                <a:spcPts val="100"/>
              </a:spcBef>
            </a:pPr>
            <a:r>
              <a:rPr sz="1800" dirty="0">
                <a:latin typeface="Georgia"/>
                <a:cs typeface="Georgia"/>
              </a:rPr>
              <a:t>For best </a:t>
            </a:r>
            <a:r>
              <a:rPr sz="1800" spc="-5" dirty="0">
                <a:latin typeface="Georgia"/>
                <a:cs typeface="Georgia"/>
              </a:rPr>
              <a:t>performance, </a:t>
            </a:r>
            <a:r>
              <a:rPr sz="1800" dirty="0">
                <a:latin typeface="Georgia"/>
                <a:cs typeface="Georgia"/>
              </a:rPr>
              <a:t>direct nasal swabs should </a:t>
            </a:r>
            <a:r>
              <a:rPr sz="1800" spc="-5" dirty="0">
                <a:latin typeface="Georgia"/>
                <a:cs typeface="Georgia"/>
              </a:rPr>
              <a:t>be </a:t>
            </a:r>
            <a:r>
              <a:rPr sz="1800" dirty="0">
                <a:latin typeface="Georgia"/>
                <a:cs typeface="Georgia"/>
              </a:rPr>
              <a:t>tested </a:t>
            </a:r>
            <a:r>
              <a:rPr sz="1800" spc="5" dirty="0">
                <a:latin typeface="Georgia"/>
                <a:cs typeface="Georgia"/>
              </a:rPr>
              <a:t>as </a:t>
            </a:r>
            <a:r>
              <a:rPr sz="1800" spc="-5" dirty="0">
                <a:latin typeface="Georgia"/>
                <a:cs typeface="Georgia"/>
              </a:rPr>
              <a:t>soon as  possible </a:t>
            </a:r>
            <a:r>
              <a:rPr sz="1800" dirty="0">
                <a:latin typeface="Georgia"/>
                <a:cs typeface="Georgia"/>
              </a:rPr>
              <a:t>after</a:t>
            </a:r>
            <a:r>
              <a:rPr sz="1800" spc="-15" dirty="0">
                <a:latin typeface="Georgia"/>
                <a:cs typeface="Georgia"/>
              </a:rPr>
              <a:t> </a:t>
            </a:r>
            <a:r>
              <a:rPr sz="1800" spc="-5" dirty="0">
                <a:latin typeface="Georgia"/>
                <a:cs typeface="Georgia"/>
              </a:rPr>
              <a:t>collection.</a:t>
            </a:r>
            <a:endParaRPr sz="1800">
              <a:latin typeface="Georgia"/>
              <a:cs typeface="Georgia"/>
            </a:endParaRPr>
          </a:p>
          <a:p>
            <a:pPr>
              <a:lnSpc>
                <a:spcPct val="100000"/>
              </a:lnSpc>
              <a:spcBef>
                <a:spcPts val="50"/>
              </a:spcBef>
            </a:pPr>
            <a:endParaRPr sz="2700">
              <a:latin typeface="Georgia"/>
              <a:cs typeface="Georgia"/>
            </a:endParaRPr>
          </a:p>
          <a:p>
            <a:pPr marL="12700">
              <a:lnSpc>
                <a:spcPct val="100000"/>
              </a:lnSpc>
            </a:pPr>
            <a:r>
              <a:rPr sz="1800" b="1" dirty="0">
                <a:latin typeface="Georgia"/>
                <a:cs typeface="Georgia"/>
              </a:rPr>
              <a:t>If </a:t>
            </a:r>
            <a:r>
              <a:rPr sz="1800" b="1" spc="-5" dirty="0">
                <a:latin typeface="Georgia"/>
                <a:cs typeface="Georgia"/>
              </a:rPr>
              <a:t>immediate testing </a:t>
            </a:r>
            <a:r>
              <a:rPr sz="1800" b="1" spc="5" dirty="0">
                <a:latin typeface="Georgia"/>
                <a:cs typeface="Georgia"/>
              </a:rPr>
              <a:t>is </a:t>
            </a:r>
            <a:r>
              <a:rPr sz="1800" b="1" spc="-5" dirty="0">
                <a:latin typeface="Georgia"/>
                <a:cs typeface="Georgia"/>
              </a:rPr>
              <a:t>not</a:t>
            </a:r>
            <a:r>
              <a:rPr sz="1800" b="1" spc="-30" dirty="0">
                <a:latin typeface="Georgia"/>
                <a:cs typeface="Georgia"/>
              </a:rPr>
              <a:t> </a:t>
            </a:r>
            <a:r>
              <a:rPr sz="1800" b="1" dirty="0">
                <a:latin typeface="Georgia"/>
                <a:cs typeface="Georgia"/>
              </a:rPr>
              <a:t>possible:</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b="1" spc="-5" dirty="0">
                <a:latin typeface="Georgia"/>
                <a:cs typeface="Georgia"/>
              </a:rPr>
              <a:t>Do not </a:t>
            </a:r>
            <a:r>
              <a:rPr sz="1800" b="1" dirty="0">
                <a:latin typeface="Georgia"/>
                <a:cs typeface="Georgia"/>
              </a:rPr>
              <a:t>return the </a:t>
            </a:r>
            <a:r>
              <a:rPr sz="1800" b="1" spc="-5" dirty="0">
                <a:latin typeface="Georgia"/>
                <a:cs typeface="Georgia"/>
              </a:rPr>
              <a:t>nasal swab </a:t>
            </a:r>
            <a:r>
              <a:rPr sz="1800" b="1" dirty="0">
                <a:latin typeface="Georgia"/>
                <a:cs typeface="Georgia"/>
              </a:rPr>
              <a:t>to the </a:t>
            </a:r>
            <a:r>
              <a:rPr sz="1800" b="1" spc="-10" dirty="0">
                <a:latin typeface="Georgia"/>
                <a:cs typeface="Georgia"/>
              </a:rPr>
              <a:t>original </a:t>
            </a:r>
            <a:r>
              <a:rPr sz="1800" b="1" spc="-5" dirty="0">
                <a:latin typeface="Georgia"/>
                <a:cs typeface="Georgia"/>
              </a:rPr>
              <a:t>paper</a:t>
            </a:r>
            <a:r>
              <a:rPr sz="1800" b="1" spc="70" dirty="0">
                <a:latin typeface="Georgia"/>
                <a:cs typeface="Georgia"/>
              </a:rPr>
              <a:t> </a:t>
            </a:r>
            <a:r>
              <a:rPr sz="1800" b="1" spc="-5" dirty="0">
                <a:latin typeface="Georgia"/>
                <a:cs typeface="Georgia"/>
              </a:rPr>
              <a:t>packaging</a:t>
            </a:r>
            <a:endParaRPr sz="1800">
              <a:latin typeface="Georgia"/>
              <a:cs typeface="Georgia"/>
            </a:endParaRPr>
          </a:p>
          <a:p>
            <a:pPr marL="467995" marR="43815" indent="-285115">
              <a:lnSpc>
                <a:spcPct val="100000"/>
              </a:lnSpc>
              <a:spcBef>
                <a:spcPts val="600"/>
              </a:spcBef>
              <a:buFont typeface="Arial"/>
              <a:buChar char="•"/>
              <a:tabLst>
                <a:tab pos="467995" algn="l"/>
                <a:tab pos="468630" algn="l"/>
              </a:tabLst>
            </a:pPr>
            <a:r>
              <a:rPr sz="1800" dirty="0">
                <a:latin typeface="Georgia"/>
                <a:cs typeface="Georgia"/>
              </a:rPr>
              <a:t>To </a:t>
            </a:r>
            <a:r>
              <a:rPr sz="1800" spc="-5" dirty="0">
                <a:latin typeface="Georgia"/>
                <a:cs typeface="Georgia"/>
              </a:rPr>
              <a:t>avoid contamination </a:t>
            </a:r>
            <a:r>
              <a:rPr sz="1800" dirty="0">
                <a:latin typeface="Georgia"/>
                <a:cs typeface="Georgia"/>
              </a:rPr>
              <a:t>and </a:t>
            </a:r>
            <a:r>
              <a:rPr sz="1800" spc="-5" dirty="0">
                <a:latin typeface="Georgia"/>
                <a:cs typeface="Georgia"/>
              </a:rPr>
              <a:t>preserve </a:t>
            </a:r>
            <a:r>
              <a:rPr sz="1800" dirty="0">
                <a:latin typeface="Georgia"/>
                <a:cs typeface="Georgia"/>
              </a:rPr>
              <a:t>sample </a:t>
            </a:r>
            <a:r>
              <a:rPr sz="1800" spc="-5" dirty="0">
                <a:latin typeface="Georgia"/>
                <a:cs typeface="Georgia"/>
              </a:rPr>
              <a:t>integrity, </a:t>
            </a:r>
            <a:r>
              <a:rPr sz="1800" dirty="0">
                <a:latin typeface="Georgia"/>
                <a:cs typeface="Georgia"/>
              </a:rPr>
              <a:t>place </a:t>
            </a:r>
            <a:r>
              <a:rPr sz="1800" spc="-5" dirty="0">
                <a:latin typeface="Georgia"/>
                <a:cs typeface="Georgia"/>
              </a:rPr>
              <a:t>the </a:t>
            </a:r>
            <a:r>
              <a:rPr sz="1800" dirty="0">
                <a:latin typeface="Georgia"/>
                <a:cs typeface="Georgia"/>
              </a:rPr>
              <a:t>nasal  swab </a:t>
            </a:r>
            <a:r>
              <a:rPr sz="1800" spc="-5" dirty="0">
                <a:latin typeface="Georgia"/>
                <a:cs typeface="Georgia"/>
              </a:rPr>
              <a:t>in </a:t>
            </a:r>
            <a:r>
              <a:rPr sz="1800" dirty="0">
                <a:latin typeface="Georgia"/>
                <a:cs typeface="Georgia"/>
              </a:rPr>
              <a:t>a clean, </a:t>
            </a:r>
            <a:r>
              <a:rPr sz="1800" spc="-5" dirty="0">
                <a:latin typeface="Georgia"/>
                <a:cs typeface="Georgia"/>
              </a:rPr>
              <a:t>unused, tightly </a:t>
            </a:r>
            <a:r>
              <a:rPr sz="1800" dirty="0">
                <a:latin typeface="Georgia"/>
                <a:cs typeface="Georgia"/>
              </a:rPr>
              <a:t>capped plastic </a:t>
            </a:r>
            <a:r>
              <a:rPr sz="1800" spc="-5" dirty="0">
                <a:latin typeface="Georgia"/>
                <a:cs typeface="Georgia"/>
              </a:rPr>
              <a:t>tube </a:t>
            </a:r>
            <a:r>
              <a:rPr sz="1800" dirty="0">
                <a:latin typeface="Georgia"/>
                <a:cs typeface="Georgia"/>
              </a:rPr>
              <a:t>&amp; label </a:t>
            </a:r>
            <a:r>
              <a:rPr sz="1800" spc="-5" dirty="0">
                <a:latin typeface="Georgia"/>
                <a:cs typeface="Georgia"/>
              </a:rPr>
              <a:t>with </a:t>
            </a:r>
            <a:r>
              <a:rPr sz="1800" dirty="0">
                <a:latin typeface="Georgia"/>
                <a:cs typeface="Georgia"/>
              </a:rPr>
              <a:t>the  patient</a:t>
            </a:r>
            <a:r>
              <a:rPr sz="1800" spc="-20" dirty="0">
                <a:latin typeface="Georgia"/>
                <a:cs typeface="Georgia"/>
              </a:rPr>
              <a:t> </a:t>
            </a:r>
            <a:r>
              <a:rPr sz="1800" dirty="0">
                <a:latin typeface="Georgia"/>
                <a:cs typeface="Georgia"/>
              </a:rPr>
              <a:t>information</a:t>
            </a:r>
            <a:endParaRPr sz="1800">
              <a:latin typeface="Georgia"/>
              <a:cs typeface="Georgia"/>
            </a:endParaRPr>
          </a:p>
          <a:p>
            <a:pPr marL="467995" marR="16510" indent="-285115">
              <a:lnSpc>
                <a:spcPct val="100000"/>
              </a:lnSpc>
              <a:spcBef>
                <a:spcPts val="600"/>
              </a:spcBef>
              <a:buFont typeface="Arial"/>
              <a:buChar char="•"/>
              <a:tabLst>
                <a:tab pos="467995" algn="l"/>
                <a:tab pos="468630" algn="l"/>
              </a:tabLst>
            </a:pPr>
            <a:r>
              <a:rPr sz="1800" spc="-5" dirty="0">
                <a:latin typeface="Georgia"/>
                <a:cs typeface="Georgia"/>
              </a:rPr>
              <a:t>The sample </a:t>
            </a:r>
            <a:r>
              <a:rPr sz="1800" spc="5" dirty="0">
                <a:latin typeface="Georgia"/>
                <a:cs typeface="Georgia"/>
              </a:rPr>
              <a:t>is </a:t>
            </a:r>
            <a:r>
              <a:rPr sz="1800" spc="-5" dirty="0">
                <a:latin typeface="Georgia"/>
                <a:cs typeface="Georgia"/>
              </a:rPr>
              <a:t>stable in the </a:t>
            </a:r>
            <a:r>
              <a:rPr sz="1800" dirty="0">
                <a:latin typeface="Georgia"/>
                <a:cs typeface="Georgia"/>
              </a:rPr>
              <a:t>plastic </a:t>
            </a:r>
            <a:r>
              <a:rPr sz="1800" spc="-5" dirty="0">
                <a:latin typeface="Georgia"/>
                <a:cs typeface="Georgia"/>
              </a:rPr>
              <a:t>tube at </a:t>
            </a:r>
            <a:r>
              <a:rPr sz="1800" dirty="0">
                <a:latin typeface="Georgia"/>
                <a:cs typeface="Georgia"/>
              </a:rPr>
              <a:t>room </a:t>
            </a:r>
            <a:r>
              <a:rPr sz="1800" spc="-5" dirty="0">
                <a:latin typeface="Georgia"/>
                <a:cs typeface="Georgia"/>
              </a:rPr>
              <a:t>temperature (15-30°C)  </a:t>
            </a:r>
            <a:r>
              <a:rPr sz="1800" dirty="0">
                <a:latin typeface="Georgia"/>
                <a:cs typeface="Georgia"/>
              </a:rPr>
              <a:t>for </a:t>
            </a:r>
            <a:r>
              <a:rPr sz="1800" spc="-5" dirty="0">
                <a:latin typeface="Georgia"/>
                <a:cs typeface="Georgia"/>
              </a:rPr>
              <a:t>up to one (1) hour prior to</a:t>
            </a:r>
            <a:r>
              <a:rPr sz="1800" spc="110" dirty="0">
                <a:latin typeface="Georgia"/>
                <a:cs typeface="Georgia"/>
              </a:rPr>
              <a:t> </a:t>
            </a:r>
            <a:r>
              <a:rPr sz="1800" dirty="0">
                <a:latin typeface="Georgia"/>
                <a:cs typeface="Georgia"/>
              </a:rPr>
              <a:t>testing</a:t>
            </a:r>
            <a:endParaRPr sz="1800">
              <a:latin typeface="Georgia"/>
              <a:cs typeface="Georgia"/>
            </a:endParaRPr>
          </a:p>
          <a:p>
            <a:pPr marL="467995" marR="231140" indent="-285115">
              <a:lnSpc>
                <a:spcPct val="100000"/>
              </a:lnSpc>
              <a:spcBef>
                <a:spcPts val="600"/>
              </a:spcBef>
              <a:buFont typeface="Arial"/>
              <a:buChar char="•"/>
              <a:tabLst>
                <a:tab pos="467995" algn="l"/>
                <a:tab pos="468630" algn="l"/>
              </a:tabLst>
            </a:pPr>
            <a:r>
              <a:rPr sz="1800" dirty="0">
                <a:latin typeface="Georgia"/>
                <a:cs typeface="Georgia"/>
              </a:rPr>
              <a:t>If greater than </a:t>
            </a:r>
            <a:r>
              <a:rPr sz="1800" spc="-5" dirty="0">
                <a:latin typeface="Georgia"/>
                <a:cs typeface="Georgia"/>
              </a:rPr>
              <a:t>one (1) hour delay occurs, dispose </a:t>
            </a:r>
            <a:r>
              <a:rPr sz="1800" dirty="0">
                <a:latin typeface="Georgia"/>
                <a:cs typeface="Georgia"/>
              </a:rPr>
              <a:t>of sample &amp; </a:t>
            </a:r>
            <a:r>
              <a:rPr sz="1800" spc="-5" dirty="0">
                <a:latin typeface="Georgia"/>
                <a:cs typeface="Georgia"/>
              </a:rPr>
              <a:t>collect  </a:t>
            </a:r>
            <a:r>
              <a:rPr sz="1800" dirty="0">
                <a:latin typeface="Georgia"/>
                <a:cs typeface="Georgia"/>
              </a:rPr>
              <a:t>new</a:t>
            </a:r>
            <a:r>
              <a:rPr sz="1800" spc="-25" dirty="0">
                <a:latin typeface="Georgia"/>
                <a:cs typeface="Georgia"/>
              </a:rPr>
              <a:t> </a:t>
            </a:r>
            <a:r>
              <a:rPr sz="1800" spc="-5" dirty="0">
                <a:latin typeface="Georgia"/>
                <a:cs typeface="Georgia"/>
              </a:rPr>
              <a:t>sample</a:t>
            </a:r>
            <a:endParaRPr sz="1800">
              <a:latin typeface="Georgia"/>
              <a:cs typeface="Georgia"/>
            </a:endParaRPr>
          </a:p>
        </p:txBody>
      </p:sp>
      <p:sp>
        <p:nvSpPr>
          <p:cNvPr id="4" name="object 4"/>
          <p:cNvSpPr/>
          <p:nvPr/>
        </p:nvSpPr>
        <p:spPr>
          <a:xfrm>
            <a:off x="3537203" y="5885688"/>
            <a:ext cx="3294888" cy="457200"/>
          </a:xfrm>
          <a:prstGeom prst="rect">
            <a:avLst/>
          </a:prstGeom>
          <a:blipFill>
            <a:blip r:embed="rId2" cstate="print"/>
            <a:stretch>
              <a:fillRect/>
            </a:stretch>
          </a:blipFill>
        </p:spPr>
        <p:txBody>
          <a:bodyPr wrap="square" lIns="0" tIns="0" rIns="0" bIns="0" rtlCol="0"/>
          <a:lstStyle/>
          <a:p>
            <a:endParaRPr/>
          </a:p>
        </p:txBody>
      </p:sp>
      <p:sp>
        <p:nvSpPr>
          <p:cNvPr id="5" name="Slide Number Placeholder 4">
            <a:extLst>
              <a:ext uri="{FF2B5EF4-FFF2-40B4-BE49-F238E27FC236}">
                <a16:creationId xmlns:a16="http://schemas.microsoft.com/office/drawing/2014/main" id="{A33444BE-FC85-4678-890E-858A8BD2AAF5}"/>
              </a:ext>
            </a:extLst>
          </p:cNvPr>
          <p:cNvSpPr>
            <a:spLocks noGrp="1"/>
          </p:cNvSpPr>
          <p:nvPr>
            <p:ph type="sldNum" sz="quarter" idx="7"/>
          </p:nvPr>
        </p:nvSpPr>
        <p:spPr/>
        <p:txBody>
          <a:bodyPr/>
          <a:lstStyle/>
          <a:p>
            <a:fld id="{B6F15528-21DE-4FAA-801E-634DDDAF4B2B}"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20851" y="6813803"/>
            <a:ext cx="2891155" cy="365760"/>
          </a:xfrm>
          <a:custGeom>
            <a:avLst/>
            <a:gdLst/>
            <a:ahLst/>
            <a:cxnLst/>
            <a:rect l="l" t="t" r="r" b="b"/>
            <a:pathLst>
              <a:path w="2891154" h="365759">
                <a:moveTo>
                  <a:pt x="2891028" y="365760"/>
                </a:moveTo>
                <a:lnTo>
                  <a:pt x="0" y="365760"/>
                </a:lnTo>
                <a:lnTo>
                  <a:pt x="0" y="0"/>
                </a:lnTo>
                <a:lnTo>
                  <a:pt x="2891028" y="0"/>
                </a:lnTo>
                <a:lnTo>
                  <a:pt x="2891028"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705669" y="839260"/>
            <a:ext cx="8517890" cy="422275"/>
          </a:xfrm>
          <a:prstGeom prst="rect">
            <a:avLst/>
          </a:prstGeom>
        </p:spPr>
        <p:txBody>
          <a:bodyPr vert="horz" wrap="square" lIns="0" tIns="12700" rIns="0" bIns="0" rtlCol="0">
            <a:spAutoFit/>
          </a:bodyPr>
          <a:lstStyle/>
          <a:p>
            <a:pPr marL="38100">
              <a:lnSpc>
                <a:spcPct val="100000"/>
              </a:lnSpc>
              <a:spcBef>
                <a:spcPts val="100"/>
              </a:spcBef>
            </a:pPr>
            <a:r>
              <a:rPr sz="2600" dirty="0">
                <a:solidFill>
                  <a:srgbClr val="00AFEF"/>
                </a:solidFill>
              </a:rPr>
              <a:t>BinaxNOW</a:t>
            </a:r>
            <a:r>
              <a:rPr sz="2550" baseline="26143" dirty="0">
                <a:solidFill>
                  <a:srgbClr val="00AFEF"/>
                </a:solidFill>
              </a:rPr>
              <a:t>™ </a:t>
            </a:r>
            <a:r>
              <a:rPr sz="2600" dirty="0">
                <a:solidFill>
                  <a:srgbClr val="00AFEF"/>
                </a:solidFill>
              </a:rPr>
              <a:t>COVID-19 </a:t>
            </a:r>
            <a:r>
              <a:rPr sz="2600" spc="-5" dirty="0">
                <a:solidFill>
                  <a:srgbClr val="00AFEF"/>
                </a:solidFill>
              </a:rPr>
              <a:t>Ag Card </a:t>
            </a:r>
            <a:r>
              <a:rPr sz="2600" spc="-5" dirty="0">
                <a:solidFill>
                  <a:srgbClr val="009CDD"/>
                </a:solidFill>
              </a:rPr>
              <a:t>Test </a:t>
            </a:r>
            <a:r>
              <a:rPr sz="2600" dirty="0">
                <a:solidFill>
                  <a:srgbClr val="009CDD"/>
                </a:solidFill>
              </a:rPr>
              <a:t>Procedure</a:t>
            </a:r>
            <a:r>
              <a:rPr sz="2600" spc="-240" dirty="0">
                <a:solidFill>
                  <a:srgbClr val="009CDD"/>
                </a:solidFill>
              </a:rPr>
              <a:t> </a:t>
            </a:r>
            <a:r>
              <a:rPr sz="2600" dirty="0">
                <a:solidFill>
                  <a:srgbClr val="009CDD"/>
                </a:solidFill>
              </a:rPr>
              <a:t>Overview</a:t>
            </a:r>
            <a:endParaRPr sz="2600"/>
          </a:p>
        </p:txBody>
      </p:sp>
      <p:sp>
        <p:nvSpPr>
          <p:cNvPr id="5" name="object 5"/>
          <p:cNvSpPr/>
          <p:nvPr/>
        </p:nvSpPr>
        <p:spPr>
          <a:xfrm>
            <a:off x="1055477" y="2397717"/>
            <a:ext cx="8114396" cy="3525904"/>
          </a:xfrm>
          <a:prstGeom prst="rect">
            <a:avLst/>
          </a:prstGeom>
          <a:blipFill>
            <a:blip r:embed="rId2" cstate="print"/>
            <a:stretch>
              <a:fillRect/>
            </a:stretch>
          </a:blip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41D03C11-2033-4F33-A365-AFB5E51DBAEF}"/>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3495" y="801171"/>
            <a:ext cx="6706870" cy="452120"/>
          </a:xfrm>
          <a:prstGeom prst="rect">
            <a:avLst/>
          </a:prstGeom>
        </p:spPr>
        <p:txBody>
          <a:bodyPr vert="horz" wrap="square" lIns="0" tIns="12065" rIns="0" bIns="0" rtlCol="0">
            <a:spAutoFit/>
          </a:bodyPr>
          <a:lstStyle/>
          <a:p>
            <a:pPr marL="38100">
              <a:lnSpc>
                <a:spcPct val="100000"/>
              </a:lnSpc>
              <a:spcBef>
                <a:spcPts val="95"/>
              </a:spcBef>
            </a:pPr>
            <a:r>
              <a:rPr sz="2800" spc="-5" dirty="0">
                <a:solidFill>
                  <a:srgbClr val="00AFEF"/>
                </a:solidFill>
              </a:rPr>
              <a:t>BinaxNOW</a:t>
            </a:r>
            <a:r>
              <a:rPr sz="2775" spc="-7" baseline="25525" dirty="0">
                <a:solidFill>
                  <a:srgbClr val="00AFEF"/>
                </a:solidFill>
              </a:rPr>
              <a:t>™ </a:t>
            </a:r>
            <a:r>
              <a:rPr sz="2800" spc="-5" dirty="0">
                <a:solidFill>
                  <a:srgbClr val="00AFEF"/>
                </a:solidFill>
              </a:rPr>
              <a:t>COVID-19 Ag Card</a:t>
            </a:r>
            <a:r>
              <a:rPr sz="2800" spc="-185" dirty="0">
                <a:solidFill>
                  <a:srgbClr val="00AFEF"/>
                </a:solidFill>
              </a:rPr>
              <a:t> </a:t>
            </a:r>
            <a:r>
              <a:rPr sz="2800" spc="-5" dirty="0">
                <a:solidFill>
                  <a:srgbClr val="00AFEF"/>
                </a:solidFill>
              </a:rPr>
              <a:t>Overview</a:t>
            </a:r>
            <a:endParaRPr sz="2800"/>
          </a:p>
        </p:txBody>
      </p:sp>
      <p:sp>
        <p:nvSpPr>
          <p:cNvPr id="3" name="object 3"/>
          <p:cNvSpPr/>
          <p:nvPr/>
        </p:nvSpPr>
        <p:spPr>
          <a:xfrm>
            <a:off x="4346916" y="2255987"/>
            <a:ext cx="4191269" cy="266159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698781" y="5167398"/>
            <a:ext cx="126555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Exterior</a:t>
            </a:r>
            <a:r>
              <a:rPr sz="1800" spc="-55" dirty="0">
                <a:latin typeface="Calibri"/>
                <a:cs typeface="Calibri"/>
              </a:rPr>
              <a:t> </a:t>
            </a:r>
            <a:r>
              <a:rPr sz="1800" spc="-5" dirty="0">
                <a:latin typeface="Calibri"/>
                <a:cs typeface="Calibri"/>
              </a:rPr>
              <a:t>View</a:t>
            </a:r>
            <a:endParaRPr sz="1800">
              <a:latin typeface="Calibri"/>
              <a:cs typeface="Calibri"/>
            </a:endParaRPr>
          </a:p>
        </p:txBody>
      </p:sp>
      <p:sp>
        <p:nvSpPr>
          <p:cNvPr id="5" name="object 5"/>
          <p:cNvSpPr txBox="1"/>
          <p:nvPr/>
        </p:nvSpPr>
        <p:spPr>
          <a:xfrm>
            <a:off x="5847057" y="5254239"/>
            <a:ext cx="123126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Interior</a:t>
            </a:r>
            <a:r>
              <a:rPr sz="1800" spc="-55" dirty="0">
                <a:latin typeface="Calibri"/>
                <a:cs typeface="Calibri"/>
              </a:rPr>
              <a:t> </a:t>
            </a:r>
            <a:r>
              <a:rPr sz="1800" spc="-5" dirty="0">
                <a:latin typeface="Calibri"/>
                <a:cs typeface="Calibri"/>
              </a:rPr>
              <a:t>View</a:t>
            </a:r>
            <a:endParaRPr sz="1800">
              <a:latin typeface="Calibri"/>
              <a:cs typeface="Calibri"/>
            </a:endParaRPr>
          </a:p>
        </p:txBody>
      </p:sp>
      <p:sp>
        <p:nvSpPr>
          <p:cNvPr id="6" name="object 6"/>
          <p:cNvSpPr/>
          <p:nvPr/>
        </p:nvSpPr>
        <p:spPr>
          <a:xfrm>
            <a:off x="457200" y="1412748"/>
            <a:ext cx="4090416" cy="4364735"/>
          </a:xfrm>
          <a:prstGeom prst="rect">
            <a:avLst/>
          </a:prstGeom>
          <a:blipFill>
            <a:blip r:embed="rId3" cstate="print"/>
            <a:stretch>
              <a:fillRect/>
            </a:stretch>
          </a:blipFill>
        </p:spPr>
        <p:txBody>
          <a:bodyPr wrap="square" lIns="0" tIns="0" rIns="0" bIns="0" rtlCol="0"/>
          <a:lstStyle/>
          <a:p>
            <a:endParaRPr/>
          </a:p>
        </p:txBody>
      </p:sp>
      <p:sp>
        <p:nvSpPr>
          <p:cNvPr id="7" name="Slide Number Placeholder 6">
            <a:extLst>
              <a:ext uri="{FF2B5EF4-FFF2-40B4-BE49-F238E27FC236}">
                <a16:creationId xmlns:a16="http://schemas.microsoft.com/office/drawing/2014/main" id="{C4693480-0BBF-4933-BC75-C704D0FF4562}"/>
              </a:ext>
            </a:extLst>
          </p:cNvPr>
          <p:cNvSpPr>
            <a:spLocks noGrp="1"/>
          </p:cNvSpPr>
          <p:nvPr>
            <p:ph type="sldNum" sz="quarter" idx="7"/>
          </p:nvPr>
        </p:nvSpPr>
        <p:spPr/>
        <p:txBody>
          <a:bodyPr/>
          <a:lstStyle/>
          <a:p>
            <a:fld id="{B6F15528-21DE-4FAA-801E-634DDDAF4B2B}"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grpSp>
        <p:nvGrpSpPr>
          <p:cNvPr id="3" name="object 3"/>
          <p:cNvGrpSpPr/>
          <p:nvPr/>
        </p:nvGrpSpPr>
        <p:grpSpPr>
          <a:xfrm>
            <a:off x="754379" y="1866836"/>
            <a:ext cx="7480300" cy="5313045"/>
            <a:chOff x="754379" y="1866836"/>
            <a:chExt cx="7480300" cy="5313045"/>
          </a:xfrm>
        </p:grpSpPr>
        <p:sp>
          <p:nvSpPr>
            <p:cNvPr id="4" name="object 4"/>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5" name="object 5"/>
            <p:cNvSpPr/>
            <p:nvPr/>
          </p:nvSpPr>
          <p:spPr>
            <a:xfrm>
              <a:off x="1685544" y="1876044"/>
              <a:ext cx="6539865" cy="2010410"/>
            </a:xfrm>
            <a:custGeom>
              <a:avLst/>
              <a:gdLst/>
              <a:ahLst/>
              <a:cxnLst/>
              <a:rect l="l" t="t" r="r" b="b"/>
              <a:pathLst>
                <a:path w="6539865" h="2010410">
                  <a:moveTo>
                    <a:pt x="0" y="0"/>
                  </a:moveTo>
                  <a:lnTo>
                    <a:pt x="6539484" y="0"/>
                  </a:lnTo>
                  <a:lnTo>
                    <a:pt x="6539484" y="2010155"/>
                  </a:lnTo>
                  <a:lnTo>
                    <a:pt x="0" y="2010155"/>
                  </a:lnTo>
                  <a:lnTo>
                    <a:pt x="0" y="0"/>
                  </a:lnTo>
                  <a:close/>
                </a:path>
              </a:pathLst>
            </a:custGeom>
            <a:ln w="18288">
              <a:solidFill>
                <a:srgbClr val="009CDD"/>
              </a:solidFill>
            </a:ln>
          </p:spPr>
          <p:txBody>
            <a:bodyPr wrap="square" lIns="0" tIns="0" rIns="0" bIns="0" rtlCol="0"/>
            <a:lstStyle/>
            <a:p>
              <a:endParaRPr/>
            </a:p>
          </p:txBody>
        </p:sp>
      </p:grpSp>
      <p:sp>
        <p:nvSpPr>
          <p:cNvPr id="6" name="object 6"/>
          <p:cNvSpPr txBox="1">
            <a:spLocks noGrp="1"/>
          </p:cNvSpPr>
          <p:nvPr>
            <p:ph type="title"/>
          </p:nvPr>
        </p:nvSpPr>
        <p:spPr>
          <a:xfrm>
            <a:off x="936195" y="756958"/>
            <a:ext cx="6821805" cy="452120"/>
          </a:xfrm>
          <a:prstGeom prst="rect">
            <a:avLst/>
          </a:prstGeom>
        </p:spPr>
        <p:txBody>
          <a:bodyPr vert="horz" wrap="square" lIns="0" tIns="12065" rIns="0" bIns="0" rtlCol="0">
            <a:spAutoFit/>
          </a:bodyPr>
          <a:lstStyle/>
          <a:p>
            <a:pPr marL="25400">
              <a:lnSpc>
                <a:spcPct val="10000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AFEF"/>
                </a:solidFill>
              </a:rPr>
              <a:t>COVID-19 Ag Card</a:t>
            </a:r>
            <a:r>
              <a:rPr sz="2800" spc="-180" dirty="0">
                <a:solidFill>
                  <a:srgbClr val="00AFEF"/>
                </a:solidFill>
              </a:rPr>
              <a:t> </a:t>
            </a:r>
            <a:r>
              <a:rPr sz="2800" spc="-5" dirty="0">
                <a:solidFill>
                  <a:srgbClr val="009CDD"/>
                </a:solidFill>
              </a:rPr>
              <a:t>Procedure</a:t>
            </a:r>
            <a:endParaRPr sz="2800"/>
          </a:p>
        </p:txBody>
      </p:sp>
      <p:sp>
        <p:nvSpPr>
          <p:cNvPr id="7" name="object 7"/>
          <p:cNvSpPr txBox="1"/>
          <p:nvPr/>
        </p:nvSpPr>
        <p:spPr>
          <a:xfrm>
            <a:off x="948876" y="1148602"/>
            <a:ext cx="6598920" cy="255905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009CDD"/>
                </a:solidFill>
                <a:latin typeface="Georgia"/>
                <a:cs typeface="Georgia"/>
              </a:rPr>
              <a:t>Key</a:t>
            </a:r>
            <a:r>
              <a:rPr sz="2400" spc="-15" dirty="0">
                <a:solidFill>
                  <a:srgbClr val="009CDD"/>
                </a:solidFill>
                <a:latin typeface="Georgia"/>
                <a:cs typeface="Georgia"/>
              </a:rPr>
              <a:t> </a:t>
            </a:r>
            <a:r>
              <a:rPr sz="2400" spc="-5" dirty="0">
                <a:solidFill>
                  <a:srgbClr val="009CDD"/>
                </a:solidFill>
                <a:latin typeface="Georgia"/>
                <a:cs typeface="Georgia"/>
              </a:rPr>
              <a:t>Points</a:t>
            </a:r>
            <a:endParaRPr sz="2400">
              <a:latin typeface="Georgia"/>
              <a:cs typeface="Georgia"/>
            </a:endParaRPr>
          </a:p>
          <a:p>
            <a:pPr>
              <a:lnSpc>
                <a:spcPct val="100000"/>
              </a:lnSpc>
              <a:spcBef>
                <a:spcPts val="50"/>
              </a:spcBef>
            </a:pPr>
            <a:endParaRPr sz="2300">
              <a:latin typeface="Georgia"/>
              <a:cs typeface="Georgia"/>
            </a:endParaRPr>
          </a:p>
          <a:p>
            <a:pPr marL="913130">
              <a:lnSpc>
                <a:spcPct val="100000"/>
              </a:lnSpc>
              <a:spcBef>
                <a:spcPts val="5"/>
              </a:spcBef>
            </a:pPr>
            <a:r>
              <a:rPr sz="2000" b="1" dirty="0">
                <a:latin typeface="Georgia"/>
                <a:cs typeface="Georgia"/>
              </a:rPr>
              <a:t>Prior to </a:t>
            </a:r>
            <a:r>
              <a:rPr sz="2000" b="1" spc="-5" dirty="0">
                <a:latin typeface="Georgia"/>
                <a:cs typeface="Georgia"/>
              </a:rPr>
              <a:t>Beginning </a:t>
            </a:r>
            <a:r>
              <a:rPr sz="2000" b="1" dirty="0">
                <a:latin typeface="Georgia"/>
                <a:cs typeface="Georgia"/>
              </a:rPr>
              <a:t>a </a:t>
            </a:r>
            <a:r>
              <a:rPr sz="2000" b="1" spc="-5" dirty="0">
                <a:latin typeface="Georgia"/>
                <a:cs typeface="Georgia"/>
              </a:rPr>
              <a:t>Test </a:t>
            </a:r>
            <a:r>
              <a:rPr sz="2000" b="1" dirty="0">
                <a:latin typeface="Georgia"/>
                <a:cs typeface="Georgia"/>
              </a:rPr>
              <a:t>Remember</a:t>
            </a:r>
            <a:r>
              <a:rPr sz="2000" b="1" spc="-55" dirty="0">
                <a:latin typeface="Georgia"/>
                <a:cs typeface="Georgia"/>
              </a:rPr>
              <a:t> </a:t>
            </a:r>
            <a:r>
              <a:rPr sz="2000" b="1" spc="-5" dirty="0">
                <a:latin typeface="Georgia"/>
                <a:cs typeface="Georgia"/>
              </a:rPr>
              <a:t>to:</a:t>
            </a:r>
            <a:endParaRPr sz="2000">
              <a:latin typeface="Georgia"/>
              <a:cs typeface="Georgia"/>
            </a:endParaRPr>
          </a:p>
          <a:p>
            <a:pPr marL="1191895" indent="-285750">
              <a:lnSpc>
                <a:spcPct val="100000"/>
              </a:lnSpc>
              <a:spcBef>
                <a:spcPts val="600"/>
              </a:spcBef>
              <a:buFont typeface="Wingdings"/>
              <a:buChar char=""/>
              <a:tabLst>
                <a:tab pos="1192530" algn="l"/>
              </a:tabLst>
            </a:pPr>
            <a:r>
              <a:rPr sz="2000" spc="-5" dirty="0">
                <a:latin typeface="Georgia"/>
                <a:cs typeface="Georgia"/>
              </a:rPr>
              <a:t>Ensure all </a:t>
            </a:r>
            <a:r>
              <a:rPr sz="2000" dirty="0">
                <a:latin typeface="Georgia"/>
                <a:cs typeface="Georgia"/>
              </a:rPr>
              <a:t>components </a:t>
            </a:r>
            <a:r>
              <a:rPr sz="2000" spc="-5" dirty="0">
                <a:latin typeface="Georgia"/>
                <a:cs typeface="Georgia"/>
              </a:rPr>
              <a:t>are at </a:t>
            </a:r>
            <a:r>
              <a:rPr sz="2000" dirty="0">
                <a:latin typeface="Georgia"/>
                <a:cs typeface="Georgia"/>
              </a:rPr>
              <a:t>room</a:t>
            </a:r>
            <a:r>
              <a:rPr sz="2000" spc="15" dirty="0">
                <a:latin typeface="Georgia"/>
                <a:cs typeface="Georgia"/>
              </a:rPr>
              <a:t> </a:t>
            </a:r>
            <a:r>
              <a:rPr sz="2000" spc="-5" dirty="0">
                <a:latin typeface="Georgia"/>
                <a:cs typeface="Georgia"/>
              </a:rPr>
              <a:t>temperature</a:t>
            </a:r>
            <a:endParaRPr sz="2000">
              <a:latin typeface="Georgia"/>
              <a:cs typeface="Georgia"/>
            </a:endParaRPr>
          </a:p>
          <a:p>
            <a:pPr marL="1191895" indent="-285750">
              <a:lnSpc>
                <a:spcPct val="100000"/>
              </a:lnSpc>
              <a:spcBef>
                <a:spcPts val="600"/>
              </a:spcBef>
              <a:buFont typeface="Wingdings"/>
              <a:buChar char=""/>
              <a:tabLst>
                <a:tab pos="1192530" algn="l"/>
              </a:tabLst>
            </a:pPr>
            <a:r>
              <a:rPr sz="2000" dirty="0">
                <a:latin typeface="Georgia"/>
                <a:cs typeface="Georgia"/>
              </a:rPr>
              <a:t>Open </a:t>
            </a:r>
            <a:r>
              <a:rPr sz="2000" spc="-5" dirty="0">
                <a:latin typeface="Georgia"/>
                <a:cs typeface="Georgia"/>
              </a:rPr>
              <a:t>test card </a:t>
            </a:r>
            <a:r>
              <a:rPr sz="2000" u="sng" spc="-580" dirty="0">
                <a:uFill>
                  <a:solidFill>
                    <a:srgbClr val="000000"/>
                  </a:solidFill>
                </a:uFill>
                <a:latin typeface="Georgia"/>
                <a:cs typeface="Georgia"/>
              </a:rPr>
              <a:t>j</a:t>
            </a:r>
            <a:r>
              <a:rPr sz="2000" u="sng" spc="105" dirty="0">
                <a:uFill>
                  <a:solidFill>
                    <a:srgbClr val="000000"/>
                  </a:solidFill>
                </a:uFill>
                <a:latin typeface="Georgia"/>
                <a:cs typeface="Georgia"/>
              </a:rPr>
              <a:t> </a:t>
            </a:r>
            <a:r>
              <a:rPr sz="2000" u="sng" spc="-5" dirty="0">
                <a:uFill>
                  <a:solidFill>
                    <a:srgbClr val="000000"/>
                  </a:solidFill>
                </a:uFill>
                <a:latin typeface="Georgia"/>
                <a:cs typeface="Georgia"/>
              </a:rPr>
              <a:t>ust prior</a:t>
            </a:r>
            <a:r>
              <a:rPr sz="2000" spc="-5" dirty="0">
                <a:latin typeface="Georgia"/>
                <a:cs typeface="Georgia"/>
              </a:rPr>
              <a:t> </a:t>
            </a:r>
            <a:r>
              <a:rPr sz="2000" spc="-10" dirty="0">
                <a:latin typeface="Georgia"/>
                <a:cs typeface="Georgia"/>
              </a:rPr>
              <a:t>to</a:t>
            </a:r>
            <a:r>
              <a:rPr sz="2000" spc="20" dirty="0">
                <a:latin typeface="Georgia"/>
                <a:cs typeface="Georgia"/>
              </a:rPr>
              <a:t> </a:t>
            </a:r>
            <a:r>
              <a:rPr sz="2000" spc="-5" dirty="0">
                <a:latin typeface="Georgia"/>
                <a:cs typeface="Georgia"/>
              </a:rPr>
              <a:t>use</a:t>
            </a:r>
            <a:endParaRPr sz="2000">
              <a:latin typeface="Georgia"/>
              <a:cs typeface="Georgia"/>
            </a:endParaRPr>
          </a:p>
          <a:p>
            <a:pPr marL="1191895" indent="-285750">
              <a:lnSpc>
                <a:spcPct val="100000"/>
              </a:lnSpc>
              <a:spcBef>
                <a:spcPts val="600"/>
              </a:spcBef>
              <a:buFont typeface="Wingdings"/>
              <a:buChar char=""/>
              <a:tabLst>
                <a:tab pos="1192530" algn="l"/>
              </a:tabLst>
            </a:pPr>
            <a:r>
              <a:rPr sz="2000" dirty="0">
                <a:latin typeface="Georgia"/>
                <a:cs typeface="Georgia"/>
              </a:rPr>
              <a:t>Lay test </a:t>
            </a:r>
            <a:r>
              <a:rPr sz="2000" spc="-5" dirty="0">
                <a:latin typeface="Georgia"/>
                <a:cs typeface="Georgia"/>
              </a:rPr>
              <a:t>card </a:t>
            </a:r>
            <a:r>
              <a:rPr sz="2000" dirty="0">
                <a:latin typeface="Georgia"/>
                <a:cs typeface="Georgia"/>
              </a:rPr>
              <a:t>flat </a:t>
            </a:r>
            <a:r>
              <a:rPr sz="2000" spc="-5" dirty="0">
                <a:latin typeface="Georgia"/>
                <a:cs typeface="Georgia"/>
              </a:rPr>
              <a:t>for</a:t>
            </a:r>
            <a:r>
              <a:rPr sz="2000" dirty="0">
                <a:latin typeface="Georgia"/>
                <a:cs typeface="Georgia"/>
              </a:rPr>
              <a:t> </a:t>
            </a:r>
            <a:r>
              <a:rPr sz="2000" spc="-5" dirty="0">
                <a:latin typeface="Georgia"/>
                <a:cs typeface="Georgia"/>
              </a:rPr>
              <a:t>use</a:t>
            </a:r>
            <a:endParaRPr sz="2000">
              <a:latin typeface="Georgia"/>
              <a:cs typeface="Georgia"/>
            </a:endParaRPr>
          </a:p>
          <a:p>
            <a:pPr marL="1191895" indent="-285750">
              <a:lnSpc>
                <a:spcPct val="100000"/>
              </a:lnSpc>
              <a:spcBef>
                <a:spcPts val="600"/>
              </a:spcBef>
              <a:buFont typeface="Wingdings"/>
              <a:buChar char=""/>
              <a:tabLst>
                <a:tab pos="1192530" algn="l"/>
              </a:tabLst>
            </a:pPr>
            <a:r>
              <a:rPr sz="2000" spc="-5" dirty="0">
                <a:latin typeface="Georgia"/>
                <a:cs typeface="Georgia"/>
              </a:rPr>
              <a:t>Ensure Blue Control </a:t>
            </a:r>
            <a:r>
              <a:rPr sz="2000" dirty="0">
                <a:latin typeface="Georgia"/>
                <a:cs typeface="Georgia"/>
              </a:rPr>
              <a:t>Line </a:t>
            </a:r>
            <a:r>
              <a:rPr sz="2000" spc="-5" dirty="0">
                <a:latin typeface="Georgia"/>
                <a:cs typeface="Georgia"/>
              </a:rPr>
              <a:t>is</a:t>
            </a:r>
            <a:r>
              <a:rPr sz="2000" spc="35" dirty="0">
                <a:latin typeface="Georgia"/>
                <a:cs typeface="Georgia"/>
              </a:rPr>
              <a:t> </a:t>
            </a:r>
            <a:r>
              <a:rPr sz="2000" spc="-5" dirty="0">
                <a:latin typeface="Georgia"/>
                <a:cs typeface="Georgia"/>
              </a:rPr>
              <a:t>present</a:t>
            </a:r>
            <a:endParaRPr sz="2000">
              <a:latin typeface="Georgia"/>
              <a:cs typeface="Georgia"/>
            </a:endParaRPr>
          </a:p>
        </p:txBody>
      </p:sp>
      <p:grpSp>
        <p:nvGrpSpPr>
          <p:cNvPr id="8" name="object 8"/>
          <p:cNvGrpSpPr/>
          <p:nvPr/>
        </p:nvGrpSpPr>
        <p:grpSpPr>
          <a:xfrm>
            <a:off x="1677924" y="3694176"/>
            <a:ext cx="7234555" cy="3621404"/>
            <a:chOff x="1677924" y="3694176"/>
            <a:chExt cx="7234555" cy="3621404"/>
          </a:xfrm>
        </p:grpSpPr>
        <p:sp>
          <p:nvSpPr>
            <p:cNvPr id="9" name="object 9"/>
            <p:cNvSpPr/>
            <p:nvPr/>
          </p:nvSpPr>
          <p:spPr>
            <a:xfrm>
              <a:off x="5024628" y="3694176"/>
              <a:ext cx="3887723" cy="3621024"/>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1677924" y="4322064"/>
              <a:ext cx="3040379" cy="2631948"/>
            </a:xfrm>
            <a:prstGeom prst="rect">
              <a:avLst/>
            </a:prstGeom>
            <a:blipFill>
              <a:blip r:embed="rId3" cstate="print"/>
              <a:stretch>
                <a:fillRect/>
              </a:stretch>
            </a:blipFill>
          </p:spPr>
          <p:txBody>
            <a:bodyPr wrap="square" lIns="0" tIns="0" rIns="0" bIns="0" rtlCol="0"/>
            <a:lstStyle/>
            <a:p>
              <a:endParaRPr/>
            </a:p>
          </p:txBody>
        </p:sp>
      </p:grpSp>
      <p:sp>
        <p:nvSpPr>
          <p:cNvPr id="11" name="Slide Number Placeholder 10">
            <a:extLst>
              <a:ext uri="{FF2B5EF4-FFF2-40B4-BE49-F238E27FC236}">
                <a16:creationId xmlns:a16="http://schemas.microsoft.com/office/drawing/2014/main" id="{517DC734-2FBF-49F9-86F0-944788AB42DD}"/>
              </a:ext>
            </a:extLst>
          </p:cNvPr>
          <p:cNvSpPr>
            <a:spLocks noGrp="1"/>
          </p:cNvSpPr>
          <p:nvPr>
            <p:ph type="sldNum" sz="quarter" idx="7"/>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grpSp>
        <p:nvGrpSpPr>
          <p:cNvPr id="5" name="object 5"/>
          <p:cNvGrpSpPr/>
          <p:nvPr/>
        </p:nvGrpSpPr>
        <p:grpSpPr>
          <a:xfrm>
            <a:off x="3257550" y="4248150"/>
            <a:ext cx="3114040" cy="2062480"/>
            <a:chOff x="3257550" y="4248150"/>
            <a:chExt cx="3114040" cy="2062480"/>
          </a:xfrm>
        </p:grpSpPr>
        <p:sp>
          <p:nvSpPr>
            <p:cNvPr id="6" name="object 6"/>
            <p:cNvSpPr/>
            <p:nvPr/>
          </p:nvSpPr>
          <p:spPr>
            <a:xfrm>
              <a:off x="3294888" y="4285488"/>
              <a:ext cx="2927548" cy="1754301"/>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276600" y="4267200"/>
              <a:ext cx="3075940" cy="2024380"/>
            </a:xfrm>
            <a:custGeom>
              <a:avLst/>
              <a:gdLst/>
              <a:ahLst/>
              <a:cxnLst/>
              <a:rect l="l" t="t" r="r" b="b"/>
              <a:pathLst>
                <a:path w="3075940" h="2024379">
                  <a:moveTo>
                    <a:pt x="0" y="0"/>
                  </a:moveTo>
                  <a:lnTo>
                    <a:pt x="3075432" y="0"/>
                  </a:lnTo>
                  <a:lnTo>
                    <a:pt x="3075432" y="2023871"/>
                  </a:lnTo>
                  <a:lnTo>
                    <a:pt x="0" y="2023871"/>
                  </a:lnTo>
                  <a:lnTo>
                    <a:pt x="0" y="0"/>
                  </a:lnTo>
                  <a:close/>
                </a:path>
              </a:pathLst>
            </a:custGeom>
            <a:ln w="38100">
              <a:solidFill>
                <a:srgbClr val="AFE6FF"/>
              </a:solidFill>
            </a:ln>
          </p:spPr>
          <p:txBody>
            <a:bodyPr wrap="square" lIns="0" tIns="0" rIns="0" bIns="0" rtlCol="0"/>
            <a:lstStyle/>
            <a:p>
              <a:endParaRPr/>
            </a:p>
          </p:txBody>
        </p:sp>
      </p:grpSp>
      <p:sp>
        <p:nvSpPr>
          <p:cNvPr id="8" name="object 8"/>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9" name="object 9"/>
          <p:cNvSpPr txBox="1"/>
          <p:nvPr/>
        </p:nvSpPr>
        <p:spPr>
          <a:xfrm>
            <a:off x="1077468" y="2188463"/>
            <a:ext cx="7473950" cy="1493520"/>
          </a:xfrm>
          <a:prstGeom prst="rect">
            <a:avLst/>
          </a:prstGeom>
          <a:solidFill>
            <a:srgbClr val="C4EDFF"/>
          </a:solidFill>
          <a:ln w="12192">
            <a:solidFill>
              <a:srgbClr val="000000"/>
            </a:solidFill>
          </a:ln>
        </p:spPr>
        <p:txBody>
          <a:bodyPr vert="horz" wrap="square" lIns="0" tIns="35560" rIns="0" bIns="0" rtlCol="0">
            <a:spAutoFit/>
          </a:bodyPr>
          <a:lstStyle/>
          <a:p>
            <a:pPr marL="90805">
              <a:lnSpc>
                <a:spcPct val="100000"/>
              </a:lnSpc>
              <a:spcBef>
                <a:spcPts val="280"/>
              </a:spcBef>
            </a:pPr>
            <a:r>
              <a:rPr sz="2000" b="1" spc="-5" dirty="0">
                <a:latin typeface="Georgia"/>
                <a:cs typeface="Georgia"/>
              </a:rPr>
              <a:t>Step</a:t>
            </a:r>
            <a:r>
              <a:rPr sz="2000" b="1" spc="10" dirty="0">
                <a:latin typeface="Georgia"/>
                <a:cs typeface="Georgia"/>
              </a:rPr>
              <a:t> </a:t>
            </a:r>
            <a:r>
              <a:rPr sz="2000" b="1" dirty="0">
                <a:latin typeface="Georgia"/>
                <a:cs typeface="Georgia"/>
              </a:rPr>
              <a:t>1:</a:t>
            </a:r>
            <a:endParaRPr sz="2000">
              <a:latin typeface="Georgia"/>
              <a:cs typeface="Georgia"/>
            </a:endParaRPr>
          </a:p>
          <a:p>
            <a:pPr marL="377825" indent="-287655">
              <a:lnSpc>
                <a:spcPct val="100000"/>
              </a:lnSpc>
              <a:spcBef>
                <a:spcPts val="5"/>
              </a:spcBef>
              <a:buFont typeface="Arial"/>
              <a:buChar char="•"/>
              <a:tabLst>
                <a:tab pos="377825" algn="l"/>
                <a:tab pos="378460" algn="l"/>
              </a:tabLst>
            </a:pPr>
            <a:r>
              <a:rPr sz="1800" spc="-5" dirty="0">
                <a:latin typeface="Georgia"/>
                <a:cs typeface="Georgia"/>
              </a:rPr>
              <a:t>Hold </a:t>
            </a:r>
            <a:r>
              <a:rPr sz="1800" dirty="0">
                <a:latin typeface="Georgia"/>
                <a:cs typeface="Georgia"/>
              </a:rPr>
              <a:t>extraction reagent </a:t>
            </a:r>
            <a:r>
              <a:rPr sz="1800" spc="-5" dirty="0">
                <a:latin typeface="Georgia"/>
                <a:cs typeface="Georgia"/>
              </a:rPr>
              <a:t>bottle </a:t>
            </a:r>
            <a:r>
              <a:rPr sz="1800" b="1" spc="-5" dirty="0">
                <a:latin typeface="Georgia"/>
                <a:cs typeface="Georgia"/>
              </a:rPr>
              <a:t>vertically </a:t>
            </a:r>
            <a:r>
              <a:rPr sz="1800" dirty="0">
                <a:latin typeface="Georgia"/>
                <a:cs typeface="Georgia"/>
              </a:rPr>
              <a:t>to </a:t>
            </a:r>
            <a:r>
              <a:rPr sz="1800" spc="-5" dirty="0">
                <a:latin typeface="Georgia"/>
                <a:cs typeface="Georgia"/>
              </a:rPr>
              <a:t>ensure </a:t>
            </a:r>
            <a:r>
              <a:rPr sz="1800" dirty="0">
                <a:latin typeface="Georgia"/>
                <a:cs typeface="Georgia"/>
              </a:rPr>
              <a:t>adequate</a:t>
            </a:r>
            <a:r>
              <a:rPr sz="1800" spc="75" dirty="0">
                <a:latin typeface="Georgia"/>
                <a:cs typeface="Georgia"/>
              </a:rPr>
              <a:t> </a:t>
            </a:r>
            <a:r>
              <a:rPr sz="1800" spc="-5" dirty="0">
                <a:latin typeface="Georgia"/>
                <a:cs typeface="Georgia"/>
              </a:rPr>
              <a:t>volume</a:t>
            </a:r>
            <a:endParaRPr sz="1800">
              <a:latin typeface="Georgia"/>
              <a:cs typeface="Georgia"/>
            </a:endParaRPr>
          </a:p>
          <a:p>
            <a:pPr marL="377825" indent="-287655">
              <a:lnSpc>
                <a:spcPct val="100000"/>
              </a:lnSpc>
              <a:buFont typeface="Arial"/>
              <a:buChar char="•"/>
              <a:tabLst>
                <a:tab pos="377825" algn="l"/>
                <a:tab pos="378460" algn="l"/>
              </a:tabLst>
            </a:pPr>
            <a:r>
              <a:rPr sz="1800" dirty="0">
                <a:latin typeface="Georgia"/>
                <a:cs typeface="Georgia"/>
              </a:rPr>
              <a:t>Add 6 drops </a:t>
            </a:r>
            <a:r>
              <a:rPr sz="1800" spc="-5" dirty="0">
                <a:latin typeface="Georgia"/>
                <a:cs typeface="Georgia"/>
              </a:rPr>
              <a:t>for </a:t>
            </a:r>
            <a:r>
              <a:rPr sz="1800" dirty="0">
                <a:latin typeface="Georgia"/>
                <a:cs typeface="Georgia"/>
              </a:rPr>
              <a:t>a </a:t>
            </a:r>
            <a:r>
              <a:rPr sz="1800" spc="-5" dirty="0">
                <a:latin typeface="Georgia"/>
                <a:cs typeface="Georgia"/>
              </a:rPr>
              <a:t>Patient</a:t>
            </a:r>
            <a:r>
              <a:rPr sz="1800" spc="25" dirty="0">
                <a:latin typeface="Georgia"/>
                <a:cs typeface="Georgia"/>
              </a:rPr>
              <a:t> </a:t>
            </a:r>
            <a:r>
              <a:rPr sz="1800" dirty="0">
                <a:latin typeface="Georgia"/>
                <a:cs typeface="Georgia"/>
              </a:rPr>
              <a:t>test</a:t>
            </a:r>
            <a:endParaRPr sz="1800">
              <a:latin typeface="Georgia"/>
              <a:cs typeface="Georgia"/>
            </a:endParaRPr>
          </a:p>
          <a:p>
            <a:pPr marL="377825" indent="-287655">
              <a:lnSpc>
                <a:spcPct val="100000"/>
              </a:lnSpc>
              <a:buFont typeface="Arial"/>
              <a:buChar char="•"/>
              <a:tabLst>
                <a:tab pos="377825" algn="l"/>
                <a:tab pos="378460" algn="l"/>
              </a:tabLst>
            </a:pPr>
            <a:r>
              <a:rPr sz="1800" dirty="0">
                <a:latin typeface="Georgia"/>
                <a:cs typeface="Georgia"/>
              </a:rPr>
              <a:t>Add 8 </a:t>
            </a:r>
            <a:r>
              <a:rPr sz="1800" spc="-5" dirty="0">
                <a:latin typeface="Georgia"/>
                <a:cs typeface="Georgia"/>
              </a:rPr>
              <a:t>drops </a:t>
            </a:r>
            <a:r>
              <a:rPr sz="1800" dirty="0">
                <a:latin typeface="Georgia"/>
                <a:cs typeface="Georgia"/>
              </a:rPr>
              <a:t>for a Quality </a:t>
            </a:r>
            <a:r>
              <a:rPr sz="1800" spc="-5" dirty="0">
                <a:latin typeface="Georgia"/>
                <a:cs typeface="Georgia"/>
              </a:rPr>
              <a:t>Control</a:t>
            </a:r>
            <a:r>
              <a:rPr sz="1800" spc="-10" dirty="0">
                <a:latin typeface="Georgia"/>
                <a:cs typeface="Georgia"/>
              </a:rPr>
              <a:t> </a:t>
            </a:r>
            <a:r>
              <a:rPr sz="1800" dirty="0">
                <a:latin typeface="Georgia"/>
                <a:cs typeface="Georgia"/>
              </a:rPr>
              <a:t>test</a:t>
            </a:r>
            <a:endParaRPr sz="1800">
              <a:latin typeface="Georgia"/>
              <a:cs typeface="Georgia"/>
            </a:endParaRPr>
          </a:p>
        </p:txBody>
      </p:sp>
      <p:sp>
        <p:nvSpPr>
          <p:cNvPr id="10" name="Slide Number Placeholder 9">
            <a:extLst>
              <a:ext uri="{FF2B5EF4-FFF2-40B4-BE49-F238E27FC236}">
                <a16:creationId xmlns:a16="http://schemas.microsoft.com/office/drawing/2014/main" id="{F3828C8D-F7DF-4448-BF2A-63A2AA3E037A}"/>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grpSp>
        <p:nvGrpSpPr>
          <p:cNvPr id="5" name="object 5"/>
          <p:cNvGrpSpPr/>
          <p:nvPr/>
        </p:nvGrpSpPr>
        <p:grpSpPr>
          <a:xfrm>
            <a:off x="3359658" y="4077461"/>
            <a:ext cx="3035935" cy="2080260"/>
            <a:chOff x="3359658" y="4077461"/>
            <a:chExt cx="3035935" cy="2080260"/>
          </a:xfrm>
        </p:grpSpPr>
        <p:sp>
          <p:nvSpPr>
            <p:cNvPr id="6" name="object 6"/>
            <p:cNvSpPr/>
            <p:nvPr/>
          </p:nvSpPr>
          <p:spPr>
            <a:xfrm>
              <a:off x="3584951" y="4116324"/>
              <a:ext cx="2610048" cy="186282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378708" y="4096511"/>
              <a:ext cx="2997835" cy="2042160"/>
            </a:xfrm>
            <a:custGeom>
              <a:avLst/>
              <a:gdLst/>
              <a:ahLst/>
              <a:cxnLst/>
              <a:rect l="l" t="t" r="r" b="b"/>
              <a:pathLst>
                <a:path w="2997835" h="2042160">
                  <a:moveTo>
                    <a:pt x="0" y="0"/>
                  </a:moveTo>
                  <a:lnTo>
                    <a:pt x="2997708" y="0"/>
                  </a:lnTo>
                  <a:lnTo>
                    <a:pt x="2997708" y="2042159"/>
                  </a:lnTo>
                  <a:lnTo>
                    <a:pt x="0" y="2042159"/>
                  </a:lnTo>
                  <a:lnTo>
                    <a:pt x="0" y="0"/>
                  </a:lnTo>
                  <a:close/>
                </a:path>
              </a:pathLst>
            </a:custGeom>
            <a:ln w="38100">
              <a:solidFill>
                <a:srgbClr val="AFE6FF"/>
              </a:solidFill>
            </a:ln>
          </p:spPr>
          <p:txBody>
            <a:bodyPr wrap="square" lIns="0" tIns="0" rIns="0" bIns="0" rtlCol="0"/>
            <a:lstStyle/>
            <a:p>
              <a:endParaRPr/>
            </a:p>
          </p:txBody>
        </p:sp>
      </p:grpSp>
      <p:sp>
        <p:nvSpPr>
          <p:cNvPr id="8" name="object 8"/>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9" name="object 9"/>
          <p:cNvSpPr txBox="1"/>
          <p:nvPr/>
        </p:nvSpPr>
        <p:spPr>
          <a:xfrm>
            <a:off x="1045463" y="2183892"/>
            <a:ext cx="7664450" cy="1278890"/>
          </a:xfrm>
          <a:prstGeom prst="rect">
            <a:avLst/>
          </a:prstGeom>
          <a:solidFill>
            <a:srgbClr val="C4EDFF"/>
          </a:solidFill>
          <a:ln w="12192">
            <a:solidFill>
              <a:srgbClr val="000000"/>
            </a:solidFill>
          </a:ln>
        </p:spPr>
        <p:txBody>
          <a:bodyPr vert="horz" wrap="square" lIns="0" tIns="36830" rIns="0" bIns="0" rtlCol="0">
            <a:spAutoFit/>
          </a:bodyPr>
          <a:lstStyle/>
          <a:p>
            <a:pPr marL="91440">
              <a:lnSpc>
                <a:spcPct val="100000"/>
              </a:lnSpc>
              <a:spcBef>
                <a:spcPts val="290"/>
              </a:spcBef>
            </a:pPr>
            <a:r>
              <a:rPr sz="2000" b="1" spc="-5" dirty="0">
                <a:latin typeface="Georgia"/>
                <a:cs typeface="Georgia"/>
              </a:rPr>
              <a:t>Step</a:t>
            </a:r>
            <a:r>
              <a:rPr sz="2000" b="1" spc="10" dirty="0">
                <a:latin typeface="Georgia"/>
                <a:cs typeface="Georgia"/>
              </a:rPr>
              <a:t> </a:t>
            </a:r>
            <a:r>
              <a:rPr sz="2000" b="1" dirty="0">
                <a:latin typeface="Georgia"/>
                <a:cs typeface="Georgia"/>
              </a:rPr>
              <a:t>2:</a:t>
            </a:r>
            <a:endParaRPr sz="2000">
              <a:latin typeface="Georgia"/>
              <a:cs typeface="Georgia"/>
            </a:endParaRPr>
          </a:p>
          <a:p>
            <a:pPr marL="377825" indent="-287655">
              <a:lnSpc>
                <a:spcPct val="100000"/>
              </a:lnSpc>
              <a:spcBef>
                <a:spcPts val="10"/>
              </a:spcBef>
              <a:buFont typeface="Arial"/>
              <a:buChar char="•"/>
              <a:tabLst>
                <a:tab pos="377825" algn="l"/>
                <a:tab pos="378460" algn="l"/>
              </a:tabLst>
            </a:pPr>
            <a:r>
              <a:rPr sz="1800" dirty="0">
                <a:latin typeface="Georgia"/>
                <a:cs typeface="Georgia"/>
              </a:rPr>
              <a:t>Insert swab into </a:t>
            </a:r>
            <a:r>
              <a:rPr sz="1800" spc="-5" dirty="0">
                <a:latin typeface="Georgia"/>
                <a:cs typeface="Georgia"/>
              </a:rPr>
              <a:t>the bottom </a:t>
            </a:r>
            <a:r>
              <a:rPr sz="1800" dirty="0">
                <a:latin typeface="Georgia"/>
                <a:cs typeface="Georgia"/>
              </a:rPr>
              <a:t>hole of </a:t>
            </a:r>
            <a:r>
              <a:rPr sz="1800" spc="-5" dirty="0">
                <a:latin typeface="Georgia"/>
                <a:cs typeface="Georgia"/>
              </a:rPr>
              <a:t>the test</a:t>
            </a:r>
            <a:r>
              <a:rPr sz="1800" spc="70" dirty="0">
                <a:latin typeface="Georgia"/>
                <a:cs typeface="Georgia"/>
              </a:rPr>
              <a:t> </a:t>
            </a:r>
            <a:r>
              <a:rPr sz="1800" dirty="0">
                <a:latin typeface="Georgia"/>
                <a:cs typeface="Georgia"/>
              </a:rPr>
              <a:t>card</a:t>
            </a:r>
            <a:endParaRPr sz="1800">
              <a:latin typeface="Georgia"/>
              <a:cs typeface="Georgia"/>
            </a:endParaRPr>
          </a:p>
          <a:p>
            <a:pPr marL="377825" indent="-287655">
              <a:lnSpc>
                <a:spcPct val="100000"/>
              </a:lnSpc>
              <a:buFont typeface="Arial"/>
              <a:buChar char="•"/>
              <a:tabLst>
                <a:tab pos="377825" algn="l"/>
                <a:tab pos="378460" algn="l"/>
              </a:tabLst>
            </a:pPr>
            <a:r>
              <a:rPr sz="1800" spc="-5" dirty="0">
                <a:latin typeface="Georgia"/>
                <a:cs typeface="Georgia"/>
              </a:rPr>
              <a:t>Firmly push </a:t>
            </a:r>
            <a:r>
              <a:rPr sz="1800" dirty="0">
                <a:latin typeface="Georgia"/>
                <a:cs typeface="Georgia"/>
              </a:rPr>
              <a:t>swab </a:t>
            </a:r>
            <a:r>
              <a:rPr sz="1800" spc="-5" dirty="0">
                <a:latin typeface="Georgia"/>
                <a:cs typeface="Georgia"/>
              </a:rPr>
              <a:t>upwards until the </a:t>
            </a:r>
            <a:r>
              <a:rPr sz="1800" dirty="0">
                <a:latin typeface="Georgia"/>
                <a:cs typeface="Georgia"/>
              </a:rPr>
              <a:t>swab tip </a:t>
            </a:r>
            <a:r>
              <a:rPr sz="1800" spc="5" dirty="0">
                <a:latin typeface="Georgia"/>
                <a:cs typeface="Georgia"/>
              </a:rPr>
              <a:t>is </a:t>
            </a:r>
            <a:r>
              <a:rPr sz="1800" spc="-5" dirty="0">
                <a:latin typeface="Georgia"/>
                <a:cs typeface="Georgia"/>
              </a:rPr>
              <a:t>visible </a:t>
            </a:r>
            <a:r>
              <a:rPr sz="1800" spc="5" dirty="0">
                <a:latin typeface="Georgia"/>
                <a:cs typeface="Georgia"/>
              </a:rPr>
              <a:t>in </a:t>
            </a:r>
            <a:r>
              <a:rPr sz="1800" dirty="0">
                <a:latin typeface="Georgia"/>
                <a:cs typeface="Georgia"/>
              </a:rPr>
              <a:t>the top</a:t>
            </a:r>
            <a:r>
              <a:rPr sz="1800" spc="-15" dirty="0">
                <a:latin typeface="Georgia"/>
                <a:cs typeface="Georgia"/>
              </a:rPr>
              <a:t> </a:t>
            </a:r>
            <a:r>
              <a:rPr sz="1800" dirty="0">
                <a:latin typeface="Georgia"/>
                <a:cs typeface="Georgia"/>
              </a:rPr>
              <a:t>hole</a:t>
            </a:r>
            <a:endParaRPr sz="1800">
              <a:latin typeface="Georgia"/>
              <a:cs typeface="Georgia"/>
            </a:endParaRPr>
          </a:p>
        </p:txBody>
      </p:sp>
      <p:sp>
        <p:nvSpPr>
          <p:cNvPr id="10" name="Slide Number Placeholder 9">
            <a:extLst>
              <a:ext uri="{FF2B5EF4-FFF2-40B4-BE49-F238E27FC236}">
                <a16:creationId xmlns:a16="http://schemas.microsoft.com/office/drawing/2014/main" id="{14A0C5BD-0620-4C79-85D2-0D8E6D44CB12}"/>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sp>
        <p:nvSpPr>
          <p:cNvPr id="5" name="object 5"/>
          <p:cNvSpPr txBox="1"/>
          <p:nvPr/>
        </p:nvSpPr>
        <p:spPr>
          <a:xfrm>
            <a:off x="981455" y="2164079"/>
            <a:ext cx="8229600" cy="1557655"/>
          </a:xfrm>
          <a:prstGeom prst="rect">
            <a:avLst/>
          </a:prstGeom>
          <a:solidFill>
            <a:srgbClr val="C4EDFF"/>
          </a:solidFill>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Step</a:t>
            </a:r>
            <a:r>
              <a:rPr sz="2000" b="1" spc="10" dirty="0">
                <a:latin typeface="Georgia"/>
                <a:cs typeface="Georgia"/>
              </a:rPr>
              <a:t> </a:t>
            </a:r>
            <a:r>
              <a:rPr sz="2000" b="1" spc="-5" dirty="0">
                <a:latin typeface="Georgia"/>
                <a:cs typeface="Georgia"/>
              </a:rPr>
              <a:t>3:</a:t>
            </a:r>
            <a:endParaRPr sz="2000">
              <a:latin typeface="Georgia"/>
              <a:cs typeface="Georgia"/>
            </a:endParaRPr>
          </a:p>
          <a:p>
            <a:pPr marL="375920" indent="-287020">
              <a:lnSpc>
                <a:spcPct val="100000"/>
              </a:lnSpc>
              <a:spcBef>
                <a:spcPts val="5"/>
              </a:spcBef>
              <a:buFont typeface="Arial"/>
              <a:buChar char="•"/>
              <a:tabLst>
                <a:tab pos="375920" algn="l"/>
                <a:tab pos="376555" algn="l"/>
              </a:tabLst>
            </a:pPr>
            <a:r>
              <a:rPr sz="1800" spc="-5" dirty="0">
                <a:latin typeface="Georgia"/>
                <a:cs typeface="Georgia"/>
              </a:rPr>
              <a:t>Rotate </a:t>
            </a:r>
            <a:r>
              <a:rPr sz="1800" dirty="0">
                <a:latin typeface="Georgia"/>
                <a:cs typeface="Georgia"/>
              </a:rPr>
              <a:t>swab shaft </a:t>
            </a:r>
            <a:r>
              <a:rPr sz="1800" b="1" dirty="0">
                <a:latin typeface="Georgia"/>
                <a:cs typeface="Georgia"/>
              </a:rPr>
              <a:t>3 </a:t>
            </a:r>
            <a:r>
              <a:rPr sz="1800" b="1" spc="-5" dirty="0">
                <a:latin typeface="Georgia"/>
                <a:cs typeface="Georgia"/>
              </a:rPr>
              <a:t>times </a:t>
            </a:r>
            <a:r>
              <a:rPr sz="1800" spc="-5" dirty="0">
                <a:latin typeface="Georgia"/>
                <a:cs typeface="Georgia"/>
              </a:rPr>
              <a:t>CLOCKWISE (to the</a:t>
            </a:r>
            <a:r>
              <a:rPr sz="1800" spc="45" dirty="0">
                <a:latin typeface="Georgia"/>
                <a:cs typeface="Georgia"/>
              </a:rPr>
              <a:t> </a:t>
            </a:r>
            <a:r>
              <a:rPr sz="1800" spc="-10" dirty="0">
                <a:latin typeface="Georgia"/>
                <a:cs typeface="Georgia"/>
              </a:rPr>
              <a:t>right).</a:t>
            </a:r>
            <a:endParaRPr sz="1800">
              <a:latin typeface="Georgia"/>
              <a:cs typeface="Georgia"/>
            </a:endParaRPr>
          </a:p>
          <a:p>
            <a:pPr marL="375920" marR="391795" indent="-287020">
              <a:lnSpc>
                <a:spcPct val="100000"/>
              </a:lnSpc>
              <a:buFont typeface="Arial"/>
              <a:buChar char="•"/>
              <a:tabLst>
                <a:tab pos="375920" algn="l"/>
                <a:tab pos="376555" algn="l"/>
              </a:tabLst>
            </a:pPr>
            <a:r>
              <a:rPr sz="1800" dirty="0">
                <a:latin typeface="Georgia"/>
                <a:cs typeface="Georgia"/>
              </a:rPr>
              <a:t>False </a:t>
            </a:r>
            <a:r>
              <a:rPr sz="1800" spc="-5" dirty="0">
                <a:latin typeface="Georgia"/>
                <a:cs typeface="Georgia"/>
              </a:rPr>
              <a:t>negative results </a:t>
            </a:r>
            <a:r>
              <a:rPr sz="1800" dirty="0">
                <a:latin typeface="Georgia"/>
                <a:cs typeface="Georgia"/>
              </a:rPr>
              <a:t>can </a:t>
            </a:r>
            <a:r>
              <a:rPr sz="1800" spc="-5" dirty="0">
                <a:latin typeface="Georgia"/>
                <a:cs typeface="Georgia"/>
              </a:rPr>
              <a:t>occur if </a:t>
            </a:r>
            <a:r>
              <a:rPr sz="1800" dirty="0">
                <a:latin typeface="Georgia"/>
                <a:cs typeface="Georgia"/>
              </a:rPr>
              <a:t>the sample swab </a:t>
            </a:r>
            <a:r>
              <a:rPr sz="1800" spc="-5" dirty="0">
                <a:latin typeface="Georgia"/>
                <a:cs typeface="Georgia"/>
              </a:rPr>
              <a:t>is not </a:t>
            </a:r>
            <a:r>
              <a:rPr sz="1800" dirty="0">
                <a:latin typeface="Georgia"/>
                <a:cs typeface="Georgia"/>
              </a:rPr>
              <a:t>rotated </a:t>
            </a:r>
            <a:r>
              <a:rPr sz="1800" spc="-5" dirty="0">
                <a:latin typeface="Georgia"/>
                <a:cs typeface="Georgia"/>
              </a:rPr>
              <a:t>(twirled)  prior to closing </a:t>
            </a:r>
            <a:r>
              <a:rPr sz="1800" dirty="0">
                <a:latin typeface="Georgia"/>
                <a:cs typeface="Georgia"/>
              </a:rPr>
              <a:t>the</a:t>
            </a:r>
            <a:r>
              <a:rPr sz="1800" spc="25" dirty="0">
                <a:latin typeface="Georgia"/>
                <a:cs typeface="Georgia"/>
              </a:rPr>
              <a:t> </a:t>
            </a:r>
            <a:r>
              <a:rPr sz="1800" dirty="0">
                <a:latin typeface="Georgia"/>
                <a:cs typeface="Georgia"/>
              </a:rPr>
              <a:t>card</a:t>
            </a:r>
            <a:endParaRPr sz="1800">
              <a:latin typeface="Georgia"/>
              <a:cs typeface="Georgia"/>
            </a:endParaRPr>
          </a:p>
        </p:txBody>
      </p:sp>
      <p:grpSp>
        <p:nvGrpSpPr>
          <p:cNvPr id="7" name="object 7"/>
          <p:cNvGrpSpPr/>
          <p:nvPr/>
        </p:nvGrpSpPr>
        <p:grpSpPr>
          <a:xfrm>
            <a:off x="3512058" y="4173473"/>
            <a:ext cx="3035935" cy="2139950"/>
            <a:chOff x="3512058" y="4173473"/>
            <a:chExt cx="3035935" cy="2139950"/>
          </a:xfrm>
        </p:grpSpPr>
        <p:sp>
          <p:nvSpPr>
            <p:cNvPr id="8" name="object 8"/>
            <p:cNvSpPr/>
            <p:nvPr/>
          </p:nvSpPr>
          <p:spPr>
            <a:xfrm>
              <a:off x="3550919" y="4307139"/>
              <a:ext cx="2756126" cy="180126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531108" y="4192523"/>
              <a:ext cx="2997835" cy="2101850"/>
            </a:xfrm>
            <a:custGeom>
              <a:avLst/>
              <a:gdLst/>
              <a:ahLst/>
              <a:cxnLst/>
              <a:rect l="l" t="t" r="r" b="b"/>
              <a:pathLst>
                <a:path w="2997834" h="2101850">
                  <a:moveTo>
                    <a:pt x="0" y="0"/>
                  </a:moveTo>
                  <a:lnTo>
                    <a:pt x="2997708" y="0"/>
                  </a:lnTo>
                  <a:lnTo>
                    <a:pt x="2997708" y="2101595"/>
                  </a:lnTo>
                  <a:lnTo>
                    <a:pt x="0" y="2101595"/>
                  </a:lnTo>
                  <a:lnTo>
                    <a:pt x="0" y="0"/>
                  </a:lnTo>
                  <a:close/>
                </a:path>
              </a:pathLst>
            </a:custGeom>
            <a:ln w="38100">
              <a:solidFill>
                <a:srgbClr val="AFE6FF"/>
              </a:solidFill>
            </a:ln>
          </p:spPr>
          <p:txBody>
            <a:bodyPr wrap="square" lIns="0" tIns="0" rIns="0" bIns="0" rtlCol="0"/>
            <a:lstStyle/>
            <a:p>
              <a:endParaRPr/>
            </a:p>
          </p:txBody>
        </p:sp>
      </p:grpSp>
      <p:sp>
        <p:nvSpPr>
          <p:cNvPr id="10" name="Slide Number Placeholder 9">
            <a:extLst>
              <a:ext uri="{FF2B5EF4-FFF2-40B4-BE49-F238E27FC236}">
                <a16:creationId xmlns:a16="http://schemas.microsoft.com/office/drawing/2014/main" id="{3D80F807-16F2-4AF7-85C4-C90B33B1C06F}"/>
              </a:ext>
            </a:extLst>
          </p:cNvPr>
          <p:cNvSpPr>
            <a:spLocks noGrp="1"/>
          </p:cNvSpPr>
          <p:nvPr>
            <p:ph type="sldNum" sz="quarter" idx="7"/>
          </p:nvPr>
        </p:nvSpPr>
        <p:spPr/>
        <p:txBody>
          <a:bodyPr/>
          <a:lstStyle/>
          <a:p>
            <a:fld id="{B6F15528-21DE-4FAA-801E-634DDDAF4B2B}"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01735" y="766147"/>
            <a:ext cx="4095750" cy="452120"/>
          </a:xfrm>
          <a:prstGeom prst="rect">
            <a:avLst/>
          </a:prstGeom>
        </p:spPr>
        <p:txBody>
          <a:bodyPr vert="horz" wrap="square" lIns="0" tIns="12065" rIns="0" bIns="0" rtlCol="0">
            <a:spAutoFit/>
          </a:bodyPr>
          <a:lstStyle/>
          <a:p>
            <a:pPr marL="12700">
              <a:lnSpc>
                <a:spcPct val="100000"/>
              </a:lnSpc>
              <a:spcBef>
                <a:spcPts val="95"/>
              </a:spcBef>
              <a:tabLst>
                <a:tab pos="2405380" algn="l"/>
              </a:tabLst>
            </a:pPr>
            <a:r>
              <a:rPr sz="2800" spc="-5" dirty="0">
                <a:solidFill>
                  <a:srgbClr val="009CDD"/>
                </a:solidFill>
              </a:rPr>
              <a:t>Intended</a:t>
            </a:r>
            <a:r>
              <a:rPr sz="2800" spc="-15" dirty="0">
                <a:solidFill>
                  <a:srgbClr val="009CDD"/>
                </a:solidFill>
              </a:rPr>
              <a:t> </a:t>
            </a:r>
            <a:r>
              <a:rPr sz="2800" dirty="0">
                <a:solidFill>
                  <a:srgbClr val="009CDD"/>
                </a:solidFill>
              </a:rPr>
              <a:t>Use:	</a:t>
            </a:r>
            <a:r>
              <a:rPr sz="2800" spc="-5" dirty="0">
                <a:solidFill>
                  <a:srgbClr val="009CDD"/>
                </a:solidFill>
              </a:rPr>
              <a:t>Key</a:t>
            </a:r>
            <a:r>
              <a:rPr sz="2800" spc="-40" dirty="0">
                <a:solidFill>
                  <a:srgbClr val="009CDD"/>
                </a:solidFill>
              </a:rPr>
              <a:t> </a:t>
            </a:r>
            <a:r>
              <a:rPr sz="2800" spc="-10" dirty="0">
                <a:solidFill>
                  <a:srgbClr val="009CDD"/>
                </a:solidFill>
              </a:rPr>
              <a:t>Points</a:t>
            </a:r>
            <a:endParaRPr sz="2800"/>
          </a:p>
        </p:txBody>
      </p:sp>
      <p:sp>
        <p:nvSpPr>
          <p:cNvPr id="5" name="object 5"/>
          <p:cNvSpPr txBox="1"/>
          <p:nvPr/>
        </p:nvSpPr>
        <p:spPr>
          <a:xfrm>
            <a:off x="850889" y="1800918"/>
            <a:ext cx="7887334" cy="4260782"/>
          </a:xfrm>
          <a:prstGeom prst="rect">
            <a:avLst/>
          </a:prstGeom>
        </p:spPr>
        <p:txBody>
          <a:bodyPr vert="horz" wrap="square" lIns="0" tIns="13335" rIns="0" bIns="0" rtlCol="0">
            <a:spAutoFit/>
          </a:bodyPr>
          <a:lstStyle/>
          <a:p>
            <a:pPr marL="233679" marR="55880" indent="-170815">
              <a:lnSpc>
                <a:spcPct val="100000"/>
              </a:lnSpc>
              <a:spcBef>
                <a:spcPts val="105"/>
              </a:spcBef>
              <a:buFont typeface="Arial"/>
              <a:buChar char="•"/>
              <a:tabLst>
                <a:tab pos="234315" algn="l"/>
              </a:tabLst>
            </a:pPr>
            <a:r>
              <a:rPr sz="2000" dirty="0">
                <a:latin typeface="Georgia"/>
                <a:cs typeface="Georgia"/>
              </a:rPr>
              <a:t>The BinaxNOW</a:t>
            </a:r>
            <a:r>
              <a:rPr sz="1950" baseline="25641" dirty="0">
                <a:latin typeface="Georgia"/>
                <a:cs typeface="Georgia"/>
              </a:rPr>
              <a:t>™ </a:t>
            </a:r>
            <a:r>
              <a:rPr sz="2000" spc="-5" dirty="0">
                <a:latin typeface="Georgia"/>
                <a:cs typeface="Georgia"/>
              </a:rPr>
              <a:t>COVID-19 Ag Card </a:t>
            </a:r>
            <a:r>
              <a:rPr sz="2000" spc="5" dirty="0">
                <a:latin typeface="Georgia"/>
                <a:cs typeface="Georgia"/>
              </a:rPr>
              <a:t>is </a:t>
            </a:r>
            <a:r>
              <a:rPr sz="2000" dirty="0">
                <a:latin typeface="Georgia"/>
                <a:cs typeface="Georgia"/>
              </a:rPr>
              <a:t>intended </a:t>
            </a:r>
            <a:r>
              <a:rPr sz="2000" spc="-5" dirty="0">
                <a:latin typeface="Georgia"/>
                <a:cs typeface="Georgia"/>
              </a:rPr>
              <a:t>for </a:t>
            </a:r>
            <a:r>
              <a:rPr sz="2000" dirty="0">
                <a:latin typeface="Georgia"/>
                <a:cs typeface="Georgia"/>
              </a:rPr>
              <a:t>the </a:t>
            </a:r>
            <a:r>
              <a:rPr sz="2000" spc="-5" dirty="0">
                <a:latin typeface="Georgia"/>
                <a:cs typeface="Georgia"/>
              </a:rPr>
              <a:t>qualitative  detection </a:t>
            </a:r>
            <a:r>
              <a:rPr sz="2000" dirty="0">
                <a:latin typeface="Georgia"/>
                <a:cs typeface="Georgia"/>
              </a:rPr>
              <a:t>of nucleocapsid </a:t>
            </a:r>
            <a:r>
              <a:rPr sz="2000" spc="-5" dirty="0">
                <a:latin typeface="Georgia"/>
                <a:cs typeface="Georgia"/>
              </a:rPr>
              <a:t>protein </a:t>
            </a:r>
            <a:r>
              <a:rPr sz="2000" dirty="0">
                <a:latin typeface="Georgia"/>
                <a:cs typeface="Georgia"/>
              </a:rPr>
              <a:t>antigen </a:t>
            </a:r>
            <a:r>
              <a:rPr sz="2000" spc="-5" dirty="0">
                <a:latin typeface="Georgia"/>
                <a:cs typeface="Georgia"/>
              </a:rPr>
              <a:t>from SARS-CoV-2 </a:t>
            </a:r>
            <a:r>
              <a:rPr sz="2000" spc="5" dirty="0">
                <a:latin typeface="Georgia"/>
                <a:cs typeface="Georgia"/>
              </a:rPr>
              <a:t>in  </a:t>
            </a:r>
            <a:r>
              <a:rPr sz="2000" spc="-5" dirty="0">
                <a:latin typeface="Georgia"/>
                <a:cs typeface="Georgia"/>
              </a:rPr>
              <a:t>nasal </a:t>
            </a:r>
            <a:r>
              <a:rPr sz="2000" dirty="0">
                <a:latin typeface="Georgia"/>
                <a:cs typeface="Georgia"/>
              </a:rPr>
              <a:t>swabs </a:t>
            </a:r>
            <a:r>
              <a:rPr sz="2000" spc="-5" dirty="0">
                <a:latin typeface="Georgia"/>
                <a:cs typeface="Georgia"/>
              </a:rPr>
              <a:t>from </a:t>
            </a:r>
            <a:r>
              <a:rPr sz="2000" b="1" spc="-5" dirty="0">
                <a:latin typeface="Georgia"/>
                <a:cs typeface="Georgia"/>
              </a:rPr>
              <a:t>individuals suspected </a:t>
            </a:r>
            <a:r>
              <a:rPr sz="2000" b="1" spc="-10" dirty="0">
                <a:latin typeface="Georgia"/>
                <a:cs typeface="Georgia"/>
              </a:rPr>
              <a:t>of </a:t>
            </a:r>
            <a:r>
              <a:rPr sz="2000" b="1" spc="-5" dirty="0">
                <a:latin typeface="Georgia"/>
                <a:cs typeface="Georgia"/>
              </a:rPr>
              <a:t>COVID-19 </a:t>
            </a:r>
            <a:r>
              <a:rPr sz="2000" b="1" dirty="0">
                <a:latin typeface="Georgia"/>
                <a:cs typeface="Georgia"/>
              </a:rPr>
              <a:t>by their  </a:t>
            </a:r>
            <a:r>
              <a:rPr sz="2000" b="1" spc="-5" dirty="0">
                <a:latin typeface="Georgia"/>
                <a:cs typeface="Georgia"/>
              </a:rPr>
              <a:t>healthcare </a:t>
            </a:r>
            <a:r>
              <a:rPr sz="2000" b="1" dirty="0">
                <a:latin typeface="Georgia"/>
                <a:cs typeface="Georgia"/>
              </a:rPr>
              <a:t>provider within the </a:t>
            </a:r>
            <a:r>
              <a:rPr sz="2000" b="1" spc="-5" dirty="0">
                <a:latin typeface="Georgia"/>
                <a:cs typeface="Georgia"/>
              </a:rPr>
              <a:t>first seven </a:t>
            </a:r>
            <a:r>
              <a:rPr sz="2000" b="1" dirty="0">
                <a:latin typeface="Georgia"/>
                <a:cs typeface="Georgia"/>
              </a:rPr>
              <a:t>days </a:t>
            </a:r>
            <a:r>
              <a:rPr sz="2000" b="1" spc="-10" dirty="0">
                <a:latin typeface="Georgia"/>
                <a:cs typeface="Georgia"/>
              </a:rPr>
              <a:t>of  </a:t>
            </a:r>
            <a:r>
              <a:rPr sz="2000" b="1" spc="-5" dirty="0">
                <a:latin typeface="Georgia"/>
                <a:cs typeface="Georgia"/>
              </a:rPr>
              <a:t>symptom </a:t>
            </a:r>
            <a:r>
              <a:rPr sz="2000" b="1" dirty="0">
                <a:latin typeface="Georgia"/>
                <a:cs typeface="Georgia"/>
              </a:rPr>
              <a:t>onset.</a:t>
            </a:r>
            <a:endParaRPr sz="2000" dirty="0">
              <a:latin typeface="Georgia"/>
              <a:cs typeface="Georgia"/>
            </a:endParaRPr>
          </a:p>
          <a:p>
            <a:pPr>
              <a:lnSpc>
                <a:spcPct val="100000"/>
              </a:lnSpc>
              <a:buFont typeface="Arial"/>
              <a:buChar char="•"/>
            </a:pPr>
            <a:endParaRPr sz="2300" dirty="0">
              <a:latin typeface="Georgia"/>
              <a:cs typeface="Georgia"/>
            </a:endParaRPr>
          </a:p>
          <a:p>
            <a:pPr marL="233679" marR="535305" indent="-170815">
              <a:lnSpc>
                <a:spcPct val="100000"/>
              </a:lnSpc>
              <a:spcBef>
                <a:spcPts val="1790"/>
              </a:spcBef>
              <a:buFont typeface="Arial"/>
              <a:buChar char="•"/>
              <a:tabLst>
                <a:tab pos="234315" algn="l"/>
              </a:tabLst>
            </a:pPr>
            <a:r>
              <a:rPr sz="2000" dirty="0">
                <a:latin typeface="Georgia"/>
                <a:cs typeface="Georgia"/>
              </a:rPr>
              <a:t>Antigen </a:t>
            </a:r>
            <a:r>
              <a:rPr sz="2000" spc="-5" dirty="0">
                <a:latin typeface="Georgia"/>
                <a:cs typeface="Georgia"/>
              </a:rPr>
              <a:t>is </a:t>
            </a:r>
            <a:r>
              <a:rPr sz="2000" dirty="0">
                <a:latin typeface="Georgia"/>
                <a:cs typeface="Georgia"/>
              </a:rPr>
              <a:t>generally detectable </a:t>
            </a:r>
            <a:r>
              <a:rPr sz="2000" spc="-5" dirty="0">
                <a:latin typeface="Georgia"/>
                <a:cs typeface="Georgia"/>
              </a:rPr>
              <a:t>in nasal </a:t>
            </a:r>
            <a:r>
              <a:rPr sz="2000" dirty="0">
                <a:latin typeface="Georgia"/>
                <a:cs typeface="Georgia"/>
              </a:rPr>
              <a:t>swabs during the </a:t>
            </a:r>
            <a:r>
              <a:rPr sz="2000" b="1" dirty="0">
                <a:latin typeface="Georgia"/>
                <a:cs typeface="Georgia"/>
              </a:rPr>
              <a:t>acute  phase of</a:t>
            </a:r>
            <a:r>
              <a:rPr sz="2000" b="1" spc="-55" dirty="0">
                <a:latin typeface="Georgia"/>
                <a:cs typeface="Georgia"/>
              </a:rPr>
              <a:t> </a:t>
            </a:r>
            <a:r>
              <a:rPr sz="2000" b="1" dirty="0">
                <a:latin typeface="Georgia"/>
                <a:cs typeface="Georgia"/>
              </a:rPr>
              <a:t>infection</a:t>
            </a:r>
            <a:r>
              <a:rPr sz="2000" dirty="0">
                <a:latin typeface="Georgia"/>
                <a:cs typeface="Georgia"/>
              </a:rPr>
              <a:t>.</a:t>
            </a:r>
          </a:p>
          <a:p>
            <a:pPr>
              <a:lnSpc>
                <a:spcPct val="100000"/>
              </a:lnSpc>
              <a:buFont typeface="Arial"/>
              <a:buChar char="•"/>
            </a:pPr>
            <a:endParaRPr sz="2300" dirty="0">
              <a:latin typeface="Georgia"/>
              <a:cs typeface="Georgia"/>
            </a:endParaRPr>
          </a:p>
          <a:p>
            <a:pPr marL="233679" marR="347345" indent="-170815">
              <a:lnSpc>
                <a:spcPct val="100000"/>
              </a:lnSpc>
              <a:spcBef>
                <a:spcPts val="1789"/>
              </a:spcBef>
              <a:buFont typeface="Arial"/>
              <a:buChar char="•"/>
              <a:tabLst>
                <a:tab pos="234315" algn="l"/>
              </a:tabLst>
            </a:pPr>
            <a:r>
              <a:rPr lang="en-US" sz="2000" spc="-5" dirty="0">
                <a:latin typeface="Georgia"/>
                <a:cs typeface="Georgia"/>
              </a:rPr>
              <a:t>Negative results should be treated as presumptive and confirmation with a molecular assay, if necessary, for patient management, may be performed.</a:t>
            </a:r>
            <a:endParaRPr sz="2000" dirty="0">
              <a:latin typeface="Georgia"/>
              <a:cs typeface="Georgia"/>
            </a:endParaRPr>
          </a:p>
        </p:txBody>
      </p:sp>
      <p:sp>
        <p:nvSpPr>
          <p:cNvPr id="6" name="Slide Number Placeholder 5">
            <a:extLst>
              <a:ext uri="{FF2B5EF4-FFF2-40B4-BE49-F238E27FC236}">
                <a16:creationId xmlns:a16="http://schemas.microsoft.com/office/drawing/2014/main" id="{284B22CE-C1A0-4A0E-A434-E5295225923E}"/>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p:nvPr/>
        </p:nvSpPr>
        <p:spPr>
          <a:xfrm>
            <a:off x="798575" y="2122932"/>
            <a:ext cx="8392795" cy="1767839"/>
          </a:xfrm>
          <a:prstGeom prst="rect">
            <a:avLst/>
          </a:prstGeom>
          <a:solidFill>
            <a:srgbClr val="C4EDFF"/>
          </a:solidFill>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Step</a:t>
            </a:r>
            <a:r>
              <a:rPr sz="2000" b="1" spc="10" dirty="0">
                <a:latin typeface="Georgia"/>
                <a:cs typeface="Georgia"/>
              </a:rPr>
              <a:t> </a:t>
            </a:r>
            <a:r>
              <a:rPr sz="2000" b="1" spc="-10" dirty="0">
                <a:latin typeface="Georgia"/>
                <a:cs typeface="Georgia"/>
              </a:rPr>
              <a:t>4:</a:t>
            </a:r>
            <a:endParaRPr sz="2000">
              <a:latin typeface="Georgia"/>
              <a:cs typeface="Georgia"/>
            </a:endParaRPr>
          </a:p>
          <a:p>
            <a:pPr marL="375920" indent="-287020">
              <a:lnSpc>
                <a:spcPct val="100000"/>
              </a:lnSpc>
              <a:spcBef>
                <a:spcPts val="5"/>
              </a:spcBef>
              <a:buFont typeface="Arial"/>
              <a:buChar char="•"/>
              <a:tabLst>
                <a:tab pos="375920" algn="l"/>
                <a:tab pos="376555" algn="l"/>
              </a:tabLst>
            </a:pPr>
            <a:r>
              <a:rPr sz="1800" dirty="0">
                <a:latin typeface="Georgia"/>
                <a:cs typeface="Georgia"/>
              </a:rPr>
              <a:t>Peel off </a:t>
            </a:r>
            <a:r>
              <a:rPr sz="1800" spc="-5" dirty="0">
                <a:latin typeface="Georgia"/>
                <a:cs typeface="Georgia"/>
              </a:rPr>
              <a:t>adhesive </a:t>
            </a:r>
            <a:r>
              <a:rPr sz="1800" dirty="0">
                <a:latin typeface="Georgia"/>
                <a:cs typeface="Georgia"/>
              </a:rPr>
              <a:t>liner </a:t>
            </a:r>
            <a:r>
              <a:rPr sz="1800" spc="-5" dirty="0">
                <a:latin typeface="Georgia"/>
                <a:cs typeface="Georgia"/>
              </a:rPr>
              <a:t>from </a:t>
            </a:r>
            <a:r>
              <a:rPr sz="1800" dirty="0">
                <a:latin typeface="Georgia"/>
                <a:cs typeface="Georgia"/>
              </a:rPr>
              <a:t>the </a:t>
            </a:r>
            <a:r>
              <a:rPr sz="1800" spc="-5" dirty="0">
                <a:latin typeface="Georgia"/>
                <a:cs typeface="Georgia"/>
              </a:rPr>
              <a:t>right </a:t>
            </a:r>
            <a:r>
              <a:rPr sz="1800" dirty="0">
                <a:latin typeface="Georgia"/>
                <a:cs typeface="Georgia"/>
              </a:rPr>
              <a:t>edge of the test</a:t>
            </a:r>
            <a:r>
              <a:rPr sz="1800" spc="65" dirty="0">
                <a:latin typeface="Georgia"/>
                <a:cs typeface="Georgia"/>
              </a:rPr>
              <a:t> </a:t>
            </a:r>
            <a:r>
              <a:rPr sz="1800" spc="-5" dirty="0">
                <a:latin typeface="Georgia"/>
                <a:cs typeface="Georgia"/>
              </a:rPr>
              <a:t>card</a:t>
            </a:r>
            <a:endParaRPr sz="1800">
              <a:latin typeface="Georgia"/>
              <a:cs typeface="Georgia"/>
            </a:endParaRPr>
          </a:p>
          <a:p>
            <a:pPr marL="375920" indent="-287020">
              <a:lnSpc>
                <a:spcPct val="100000"/>
              </a:lnSpc>
              <a:buFont typeface="Arial"/>
              <a:buChar char="•"/>
              <a:tabLst>
                <a:tab pos="375920" algn="l"/>
                <a:tab pos="376555" algn="l"/>
              </a:tabLst>
            </a:pPr>
            <a:r>
              <a:rPr sz="1800" spc="-5" dirty="0">
                <a:latin typeface="Georgia"/>
                <a:cs typeface="Georgia"/>
              </a:rPr>
              <a:t>Close </a:t>
            </a:r>
            <a:r>
              <a:rPr sz="1800" dirty="0">
                <a:latin typeface="Georgia"/>
                <a:cs typeface="Georgia"/>
              </a:rPr>
              <a:t>and </a:t>
            </a:r>
            <a:r>
              <a:rPr sz="1800" spc="-5" dirty="0">
                <a:latin typeface="Georgia"/>
                <a:cs typeface="Georgia"/>
              </a:rPr>
              <a:t>securely </a:t>
            </a:r>
            <a:r>
              <a:rPr sz="1800" dirty="0">
                <a:latin typeface="Georgia"/>
                <a:cs typeface="Georgia"/>
              </a:rPr>
              <a:t>seal the</a:t>
            </a:r>
            <a:r>
              <a:rPr sz="1800" spc="-20" dirty="0">
                <a:latin typeface="Georgia"/>
                <a:cs typeface="Georgia"/>
              </a:rPr>
              <a:t> </a:t>
            </a:r>
            <a:r>
              <a:rPr sz="1800" dirty="0">
                <a:latin typeface="Georgia"/>
                <a:cs typeface="Georgia"/>
              </a:rPr>
              <a:t>card</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To </a:t>
            </a:r>
            <a:r>
              <a:rPr sz="1800" spc="-5" dirty="0">
                <a:latin typeface="Georgia"/>
                <a:cs typeface="Georgia"/>
              </a:rPr>
              <a:t>ensure </a:t>
            </a:r>
            <a:r>
              <a:rPr sz="1800" dirty="0">
                <a:latin typeface="Georgia"/>
                <a:cs typeface="Georgia"/>
              </a:rPr>
              <a:t>proper test </a:t>
            </a:r>
            <a:r>
              <a:rPr sz="1800" spc="-5" dirty="0">
                <a:latin typeface="Georgia"/>
                <a:cs typeface="Georgia"/>
              </a:rPr>
              <a:t>performance </a:t>
            </a:r>
            <a:r>
              <a:rPr sz="1800" dirty="0">
                <a:latin typeface="Georgia"/>
                <a:cs typeface="Georgia"/>
              </a:rPr>
              <a:t>read results </a:t>
            </a:r>
            <a:r>
              <a:rPr sz="1800" spc="5" dirty="0">
                <a:latin typeface="Georgia"/>
                <a:cs typeface="Georgia"/>
              </a:rPr>
              <a:t>at </a:t>
            </a:r>
            <a:r>
              <a:rPr sz="1800" b="1" dirty="0">
                <a:latin typeface="Georgia"/>
                <a:cs typeface="Georgia"/>
              </a:rPr>
              <a:t>15 </a:t>
            </a:r>
            <a:r>
              <a:rPr sz="1800" b="1" spc="-5" dirty="0">
                <a:latin typeface="Georgia"/>
                <a:cs typeface="Georgia"/>
              </a:rPr>
              <a:t>minutes </a:t>
            </a:r>
            <a:r>
              <a:rPr sz="1800" dirty="0">
                <a:latin typeface="Georgia"/>
                <a:cs typeface="Georgia"/>
              </a:rPr>
              <a:t>and </a:t>
            </a:r>
            <a:r>
              <a:rPr sz="1800" spc="5" dirty="0">
                <a:latin typeface="Georgia"/>
                <a:cs typeface="Georgia"/>
              </a:rPr>
              <a:t>not</a:t>
            </a:r>
            <a:r>
              <a:rPr sz="1800" spc="15" dirty="0">
                <a:latin typeface="Georgia"/>
                <a:cs typeface="Georgia"/>
              </a:rPr>
              <a:t> </a:t>
            </a:r>
            <a:r>
              <a:rPr sz="1800" spc="-5" dirty="0">
                <a:latin typeface="Georgia"/>
                <a:cs typeface="Georgia"/>
              </a:rPr>
              <a:t>before</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Results </a:t>
            </a:r>
            <a:r>
              <a:rPr sz="1800" spc="-5" dirty="0">
                <a:latin typeface="Georgia"/>
                <a:cs typeface="Georgia"/>
              </a:rPr>
              <a:t>should </a:t>
            </a:r>
            <a:r>
              <a:rPr sz="1800" spc="5" dirty="0">
                <a:latin typeface="Georgia"/>
                <a:cs typeface="Georgia"/>
              </a:rPr>
              <a:t>not </a:t>
            </a:r>
            <a:r>
              <a:rPr sz="1800" spc="-5" dirty="0">
                <a:latin typeface="Georgia"/>
                <a:cs typeface="Georgia"/>
              </a:rPr>
              <a:t>be </a:t>
            </a:r>
            <a:r>
              <a:rPr sz="1800" dirty="0">
                <a:latin typeface="Georgia"/>
                <a:cs typeface="Georgia"/>
              </a:rPr>
              <a:t>read after </a:t>
            </a:r>
            <a:r>
              <a:rPr sz="1800" spc="5" dirty="0">
                <a:latin typeface="Georgia"/>
                <a:cs typeface="Georgia"/>
              </a:rPr>
              <a:t>30</a:t>
            </a:r>
            <a:r>
              <a:rPr sz="1800" spc="-30" dirty="0">
                <a:latin typeface="Georgia"/>
                <a:cs typeface="Georgia"/>
              </a:rPr>
              <a:t> </a:t>
            </a:r>
            <a:r>
              <a:rPr sz="1800" dirty="0">
                <a:latin typeface="Georgia"/>
                <a:cs typeface="Georgia"/>
              </a:rPr>
              <a:t>minutes</a:t>
            </a:r>
            <a:endParaRPr sz="1800">
              <a:latin typeface="Georgia"/>
              <a:cs typeface="Georgia"/>
            </a:endParaRPr>
          </a:p>
        </p:txBody>
      </p:sp>
      <p:sp>
        <p:nvSpPr>
          <p:cNvPr id="6" name="object 6"/>
          <p:cNvSpPr txBox="1">
            <a:spLocks noGrp="1"/>
          </p:cNvSpPr>
          <p:nvPr>
            <p:ph type="title"/>
          </p:nvPr>
        </p:nvSpPr>
        <p:spPr>
          <a:xfrm>
            <a:off x="921987" y="756958"/>
            <a:ext cx="6847205" cy="782955"/>
          </a:xfrm>
          <a:prstGeom prst="rect">
            <a:avLst/>
          </a:prstGeom>
        </p:spPr>
        <p:txBody>
          <a:bodyPr vert="horz" wrap="square" lIns="0" tIns="12065" rIns="0" bIns="0" rtlCol="0">
            <a:spAutoFit/>
          </a:bodyPr>
          <a:lstStyle/>
          <a:p>
            <a:pPr marL="38100">
              <a:lnSpc>
                <a:spcPts val="3225"/>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 Card</a:t>
            </a:r>
            <a:r>
              <a:rPr sz="2800" spc="-180" dirty="0">
                <a:solidFill>
                  <a:srgbClr val="009CDD"/>
                </a:solidFill>
              </a:rPr>
              <a:t> </a:t>
            </a:r>
            <a:r>
              <a:rPr sz="2800" spc="-5" dirty="0">
                <a:solidFill>
                  <a:srgbClr val="009CDD"/>
                </a:solidFill>
              </a:rPr>
              <a:t>Procedure</a:t>
            </a:r>
            <a:endParaRPr sz="2800"/>
          </a:p>
          <a:p>
            <a:pPr marL="38100">
              <a:lnSpc>
                <a:spcPts val="2745"/>
              </a:lnSpc>
            </a:pPr>
            <a:r>
              <a:rPr sz="2400" dirty="0">
                <a:solidFill>
                  <a:srgbClr val="009CDD"/>
                </a:solidFill>
              </a:rPr>
              <a:t>Key</a:t>
            </a:r>
            <a:r>
              <a:rPr sz="2400" spc="-15" dirty="0">
                <a:solidFill>
                  <a:srgbClr val="009CDD"/>
                </a:solidFill>
              </a:rPr>
              <a:t> </a:t>
            </a:r>
            <a:r>
              <a:rPr sz="2400" spc="-5" dirty="0">
                <a:solidFill>
                  <a:srgbClr val="009CDD"/>
                </a:solidFill>
              </a:rPr>
              <a:t>Points</a:t>
            </a:r>
            <a:endParaRPr sz="2400"/>
          </a:p>
        </p:txBody>
      </p:sp>
      <p:grpSp>
        <p:nvGrpSpPr>
          <p:cNvPr id="7" name="object 7"/>
          <p:cNvGrpSpPr/>
          <p:nvPr/>
        </p:nvGrpSpPr>
        <p:grpSpPr>
          <a:xfrm>
            <a:off x="3684270" y="4222241"/>
            <a:ext cx="2658110" cy="2289175"/>
            <a:chOff x="3684270" y="4222241"/>
            <a:chExt cx="2658110" cy="2289175"/>
          </a:xfrm>
        </p:grpSpPr>
        <p:sp>
          <p:nvSpPr>
            <p:cNvPr id="8" name="object 8"/>
            <p:cNvSpPr/>
            <p:nvPr/>
          </p:nvSpPr>
          <p:spPr>
            <a:xfrm>
              <a:off x="3721608" y="4259580"/>
              <a:ext cx="2500617" cy="221437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3703320" y="4241291"/>
              <a:ext cx="2620010" cy="2251075"/>
            </a:xfrm>
            <a:custGeom>
              <a:avLst/>
              <a:gdLst/>
              <a:ahLst/>
              <a:cxnLst/>
              <a:rect l="l" t="t" r="r" b="b"/>
              <a:pathLst>
                <a:path w="2620010" h="2251075">
                  <a:moveTo>
                    <a:pt x="0" y="0"/>
                  </a:moveTo>
                  <a:lnTo>
                    <a:pt x="2619756" y="0"/>
                  </a:lnTo>
                  <a:lnTo>
                    <a:pt x="2619756" y="2250947"/>
                  </a:lnTo>
                  <a:lnTo>
                    <a:pt x="0" y="2250947"/>
                  </a:lnTo>
                  <a:lnTo>
                    <a:pt x="0" y="0"/>
                  </a:lnTo>
                  <a:close/>
                </a:path>
              </a:pathLst>
            </a:custGeom>
            <a:ln w="38100">
              <a:solidFill>
                <a:srgbClr val="AFE6FF"/>
              </a:solidFill>
            </a:ln>
          </p:spPr>
          <p:txBody>
            <a:bodyPr wrap="square" lIns="0" tIns="0" rIns="0" bIns="0" rtlCol="0"/>
            <a:lstStyle/>
            <a:p>
              <a:endParaRPr/>
            </a:p>
          </p:txBody>
        </p:sp>
      </p:grpSp>
      <p:sp>
        <p:nvSpPr>
          <p:cNvPr id="10" name="Slide Number Placeholder 9">
            <a:extLst>
              <a:ext uri="{FF2B5EF4-FFF2-40B4-BE49-F238E27FC236}">
                <a16:creationId xmlns:a16="http://schemas.microsoft.com/office/drawing/2014/main" id="{AF86663D-60E0-491A-B18B-EDD40DA3772D}"/>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795015" y="700550"/>
            <a:ext cx="312483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Result</a:t>
            </a:r>
            <a:r>
              <a:rPr sz="2600" spc="-65" dirty="0">
                <a:solidFill>
                  <a:srgbClr val="009CDD"/>
                </a:solidFill>
              </a:rPr>
              <a:t> </a:t>
            </a:r>
            <a:r>
              <a:rPr sz="2600" dirty="0">
                <a:solidFill>
                  <a:srgbClr val="009CDD"/>
                </a:solidFill>
              </a:rPr>
              <a:t>Interpretation</a:t>
            </a:r>
            <a:endParaRPr sz="2600" dirty="0"/>
          </a:p>
        </p:txBody>
      </p:sp>
      <p:sp>
        <p:nvSpPr>
          <p:cNvPr id="5" name="object 5"/>
          <p:cNvSpPr/>
          <p:nvPr/>
        </p:nvSpPr>
        <p:spPr>
          <a:xfrm>
            <a:off x="883919" y="1469136"/>
            <a:ext cx="8152130" cy="5096510"/>
          </a:xfrm>
          <a:custGeom>
            <a:avLst/>
            <a:gdLst/>
            <a:ahLst/>
            <a:cxnLst/>
            <a:rect l="l" t="t" r="r" b="b"/>
            <a:pathLst>
              <a:path w="8152130" h="5096509">
                <a:moveTo>
                  <a:pt x="0" y="2499360"/>
                </a:moveTo>
                <a:lnTo>
                  <a:pt x="8151876" y="2499360"/>
                </a:lnTo>
              </a:path>
              <a:path w="8152130" h="5096509">
                <a:moveTo>
                  <a:pt x="4571" y="0"/>
                </a:moveTo>
                <a:lnTo>
                  <a:pt x="4571" y="5096256"/>
                </a:lnTo>
              </a:path>
              <a:path w="8152130" h="5096509">
                <a:moveTo>
                  <a:pt x="8145779" y="0"/>
                </a:moveTo>
                <a:lnTo>
                  <a:pt x="8145779" y="5096256"/>
                </a:lnTo>
              </a:path>
              <a:path w="8152130" h="5096509">
                <a:moveTo>
                  <a:pt x="0" y="4571"/>
                </a:moveTo>
                <a:lnTo>
                  <a:pt x="8151876" y="4571"/>
                </a:lnTo>
              </a:path>
              <a:path w="8152130" h="5096509">
                <a:moveTo>
                  <a:pt x="0" y="5090160"/>
                </a:moveTo>
                <a:lnTo>
                  <a:pt x="8151876" y="5090160"/>
                </a:lnTo>
              </a:path>
            </a:pathLst>
          </a:custGeom>
          <a:ln w="9144">
            <a:solidFill>
              <a:srgbClr val="000000"/>
            </a:solidFill>
          </a:ln>
        </p:spPr>
        <p:txBody>
          <a:bodyPr wrap="square" lIns="0" tIns="0" rIns="0" bIns="0" rtlCol="0"/>
          <a:lstStyle/>
          <a:p>
            <a:endParaRPr/>
          </a:p>
        </p:txBody>
      </p:sp>
      <p:sp>
        <p:nvSpPr>
          <p:cNvPr id="6" name="object 6"/>
          <p:cNvSpPr txBox="1"/>
          <p:nvPr/>
        </p:nvSpPr>
        <p:spPr>
          <a:xfrm>
            <a:off x="967180" y="1497571"/>
            <a:ext cx="5214620" cy="170370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Negative</a:t>
            </a:r>
            <a:endParaRPr sz="2000">
              <a:latin typeface="Georgia"/>
              <a:cs typeface="Georgia"/>
            </a:endParaRPr>
          </a:p>
          <a:p>
            <a:pPr>
              <a:lnSpc>
                <a:spcPct val="100000"/>
              </a:lnSpc>
              <a:spcBef>
                <a:spcPts val="5"/>
              </a:spcBef>
            </a:pPr>
            <a:endParaRPr sz="1900">
              <a:latin typeface="Georgia"/>
              <a:cs typeface="Georgia"/>
            </a:endParaRPr>
          </a:p>
          <a:p>
            <a:pPr marL="299085" marR="16510" indent="-287020">
              <a:lnSpc>
                <a:spcPct val="100000"/>
              </a:lnSpc>
              <a:buFont typeface="Arial"/>
              <a:buChar char="•"/>
              <a:tabLst>
                <a:tab pos="299085" algn="l"/>
                <a:tab pos="299720" algn="l"/>
              </a:tabLst>
            </a:pPr>
            <a:r>
              <a:rPr sz="1800" b="1" dirty="0">
                <a:latin typeface="Georgia"/>
                <a:cs typeface="Georgia"/>
              </a:rPr>
              <a:t>One </a:t>
            </a:r>
            <a:r>
              <a:rPr sz="1800" b="1" spc="-5" dirty="0">
                <a:solidFill>
                  <a:srgbClr val="FF5675"/>
                </a:solidFill>
                <a:latin typeface="Georgia"/>
                <a:cs typeface="Georgia"/>
              </a:rPr>
              <a:t>pink/purple </a:t>
            </a:r>
            <a:r>
              <a:rPr sz="1800" b="1" spc="-5" dirty="0">
                <a:latin typeface="Georgia"/>
                <a:cs typeface="Georgia"/>
              </a:rPr>
              <a:t>colored line </a:t>
            </a:r>
            <a:r>
              <a:rPr sz="1800" spc="-5" dirty="0">
                <a:latin typeface="Georgia"/>
                <a:cs typeface="Georgia"/>
              </a:rPr>
              <a:t>in the top half  </a:t>
            </a:r>
            <a:r>
              <a:rPr sz="1800" dirty="0">
                <a:latin typeface="Georgia"/>
                <a:cs typeface="Georgia"/>
              </a:rPr>
              <a:t>of the </a:t>
            </a:r>
            <a:r>
              <a:rPr sz="1800" spc="-5" dirty="0">
                <a:latin typeface="Georgia"/>
                <a:cs typeface="Georgia"/>
              </a:rPr>
              <a:t>window, in </a:t>
            </a:r>
            <a:r>
              <a:rPr sz="1800" dirty="0">
                <a:latin typeface="Georgia"/>
                <a:cs typeface="Georgia"/>
              </a:rPr>
              <a:t>the </a:t>
            </a:r>
            <a:r>
              <a:rPr sz="1800" spc="-5" dirty="0">
                <a:latin typeface="Georgia"/>
                <a:cs typeface="Georgia"/>
              </a:rPr>
              <a:t>Control Line</a:t>
            </a:r>
            <a:r>
              <a:rPr sz="1800" spc="10" dirty="0">
                <a:latin typeface="Georgia"/>
                <a:cs typeface="Georgia"/>
              </a:rPr>
              <a:t> </a:t>
            </a:r>
            <a:r>
              <a:rPr sz="1800" spc="-5" dirty="0">
                <a:latin typeface="Georgia"/>
                <a:cs typeface="Georgia"/>
              </a:rPr>
              <a:t>position</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spcBef>
                <a:spcPts val="5"/>
              </a:spcBef>
              <a:buFont typeface="Arial"/>
              <a:buChar char="•"/>
              <a:tabLst>
                <a:tab pos="299085" algn="l"/>
                <a:tab pos="299720" algn="l"/>
              </a:tabLst>
            </a:pPr>
            <a:r>
              <a:rPr sz="1800" spc="-5" dirty="0">
                <a:latin typeface="Georgia"/>
                <a:cs typeface="Georgia"/>
              </a:rPr>
              <a:t>Indicates </a:t>
            </a:r>
            <a:r>
              <a:rPr sz="1800" dirty="0">
                <a:latin typeface="Georgia"/>
                <a:cs typeface="Georgia"/>
              </a:rPr>
              <a:t>a </a:t>
            </a:r>
            <a:r>
              <a:rPr sz="1800" spc="-5" dirty="0">
                <a:latin typeface="Georgia"/>
                <a:cs typeface="Georgia"/>
              </a:rPr>
              <a:t>negative result </a:t>
            </a:r>
            <a:r>
              <a:rPr sz="1800" dirty="0">
                <a:latin typeface="Georgia"/>
                <a:cs typeface="Georgia"/>
              </a:rPr>
              <a:t>&amp; </a:t>
            </a:r>
            <a:r>
              <a:rPr sz="1800" spc="5" dirty="0">
                <a:latin typeface="Georgia"/>
                <a:cs typeface="Georgia"/>
              </a:rPr>
              <a:t>no </a:t>
            </a:r>
            <a:r>
              <a:rPr sz="1800" spc="-5" dirty="0">
                <a:latin typeface="Georgia"/>
                <a:cs typeface="Georgia"/>
              </a:rPr>
              <a:t>antigen</a:t>
            </a:r>
            <a:r>
              <a:rPr sz="1800" spc="35" dirty="0">
                <a:latin typeface="Georgia"/>
                <a:cs typeface="Georgia"/>
              </a:rPr>
              <a:t> </a:t>
            </a:r>
            <a:r>
              <a:rPr sz="1800" dirty="0">
                <a:latin typeface="Georgia"/>
                <a:cs typeface="Georgia"/>
              </a:rPr>
              <a:t>detected</a:t>
            </a:r>
            <a:endParaRPr sz="1800">
              <a:latin typeface="Georgia"/>
              <a:cs typeface="Georgia"/>
            </a:endParaRPr>
          </a:p>
        </p:txBody>
      </p:sp>
      <p:sp>
        <p:nvSpPr>
          <p:cNvPr id="7" name="object 7"/>
          <p:cNvSpPr txBox="1"/>
          <p:nvPr/>
        </p:nvSpPr>
        <p:spPr>
          <a:xfrm>
            <a:off x="967180" y="3992322"/>
            <a:ext cx="5032375" cy="2252345"/>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Georgia"/>
                <a:cs typeface="Georgia"/>
              </a:rPr>
              <a:t>Positive</a:t>
            </a:r>
            <a:endParaRPr sz="2000">
              <a:latin typeface="Georgia"/>
              <a:cs typeface="Georgia"/>
            </a:endParaRPr>
          </a:p>
          <a:p>
            <a:pPr>
              <a:lnSpc>
                <a:spcPct val="100000"/>
              </a:lnSpc>
              <a:spcBef>
                <a:spcPts val="5"/>
              </a:spcBef>
            </a:pPr>
            <a:endParaRPr sz="1900">
              <a:latin typeface="Georgia"/>
              <a:cs typeface="Georgia"/>
            </a:endParaRPr>
          </a:p>
          <a:p>
            <a:pPr marL="299085" marR="5080" indent="-287020">
              <a:lnSpc>
                <a:spcPct val="100000"/>
              </a:lnSpc>
              <a:buFont typeface="Arial"/>
              <a:buChar char="•"/>
              <a:tabLst>
                <a:tab pos="299085" algn="l"/>
                <a:tab pos="299720" algn="l"/>
              </a:tabLst>
            </a:pPr>
            <a:r>
              <a:rPr sz="1800" b="1" dirty="0">
                <a:latin typeface="Georgia"/>
                <a:cs typeface="Georgia"/>
              </a:rPr>
              <a:t>Two </a:t>
            </a:r>
            <a:r>
              <a:rPr sz="1800" b="1" spc="-5" dirty="0">
                <a:solidFill>
                  <a:srgbClr val="FF5675"/>
                </a:solidFill>
                <a:latin typeface="Georgia"/>
                <a:cs typeface="Georgia"/>
              </a:rPr>
              <a:t>pink/purple </a:t>
            </a:r>
            <a:r>
              <a:rPr sz="1800" b="1" spc="-5" dirty="0">
                <a:latin typeface="Georgia"/>
                <a:cs typeface="Georgia"/>
              </a:rPr>
              <a:t>colored lines </a:t>
            </a:r>
            <a:r>
              <a:rPr sz="1800" spc="-5" dirty="0">
                <a:latin typeface="Georgia"/>
                <a:cs typeface="Georgia"/>
              </a:rPr>
              <a:t>in both </a:t>
            </a:r>
            <a:r>
              <a:rPr sz="1800" dirty="0">
                <a:latin typeface="Georgia"/>
                <a:cs typeface="Georgia"/>
              </a:rPr>
              <a:t>the  </a:t>
            </a:r>
            <a:r>
              <a:rPr sz="1800" spc="-5" dirty="0">
                <a:latin typeface="Georgia"/>
                <a:cs typeface="Georgia"/>
              </a:rPr>
              <a:t>Control </a:t>
            </a:r>
            <a:r>
              <a:rPr sz="1800" dirty="0">
                <a:latin typeface="Georgia"/>
                <a:cs typeface="Georgia"/>
              </a:rPr>
              <a:t>&amp; </a:t>
            </a:r>
            <a:r>
              <a:rPr sz="1800" spc="-5" dirty="0">
                <a:latin typeface="Georgia"/>
                <a:cs typeface="Georgia"/>
              </a:rPr>
              <a:t>Sample Line</a:t>
            </a:r>
            <a:r>
              <a:rPr sz="1800" spc="15" dirty="0">
                <a:latin typeface="Georgia"/>
                <a:cs typeface="Georgia"/>
              </a:rPr>
              <a:t> </a:t>
            </a:r>
            <a:r>
              <a:rPr sz="1800" spc="-5" dirty="0">
                <a:latin typeface="Georgia"/>
                <a:cs typeface="Georgia"/>
              </a:rPr>
              <a:t>position</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spcBef>
                <a:spcPts val="5"/>
              </a:spcBef>
              <a:buFont typeface="Arial"/>
              <a:buChar char="•"/>
              <a:tabLst>
                <a:tab pos="299085" algn="l"/>
                <a:tab pos="299720" algn="l"/>
              </a:tabLst>
            </a:pPr>
            <a:r>
              <a:rPr sz="1800" spc="-5" dirty="0">
                <a:latin typeface="Georgia"/>
                <a:cs typeface="Georgia"/>
              </a:rPr>
              <a:t>Indicates COVID-19 </a:t>
            </a:r>
            <a:r>
              <a:rPr sz="1800" dirty="0">
                <a:latin typeface="Georgia"/>
                <a:cs typeface="Georgia"/>
              </a:rPr>
              <a:t>antigen was</a:t>
            </a:r>
            <a:r>
              <a:rPr sz="1800" spc="-40" dirty="0">
                <a:latin typeface="Georgia"/>
                <a:cs typeface="Georgia"/>
              </a:rPr>
              <a:t> </a:t>
            </a:r>
            <a:r>
              <a:rPr sz="1800" dirty="0">
                <a:latin typeface="Georgia"/>
                <a:cs typeface="Georgia"/>
              </a:rPr>
              <a:t>detected</a:t>
            </a:r>
            <a:endParaRPr sz="1800">
              <a:latin typeface="Georgia"/>
              <a:cs typeface="Georgia"/>
            </a:endParaRPr>
          </a:p>
          <a:p>
            <a:pPr>
              <a:lnSpc>
                <a:spcPct val="100000"/>
              </a:lnSpc>
              <a:buFont typeface="Arial"/>
              <a:buChar char="•"/>
            </a:pPr>
            <a:endParaRPr sz="1900">
              <a:latin typeface="Georgia"/>
              <a:cs typeface="Georgia"/>
            </a:endParaRPr>
          </a:p>
          <a:p>
            <a:pPr marL="299085" indent="-287020">
              <a:lnSpc>
                <a:spcPct val="100000"/>
              </a:lnSpc>
              <a:buFont typeface="Arial"/>
              <a:buChar char="•"/>
              <a:tabLst>
                <a:tab pos="299085" algn="l"/>
                <a:tab pos="299720" algn="l"/>
              </a:tabLst>
            </a:pPr>
            <a:r>
              <a:rPr sz="1800" dirty="0">
                <a:latin typeface="Georgia"/>
                <a:cs typeface="Georgia"/>
              </a:rPr>
              <a:t>Any </a:t>
            </a:r>
            <a:r>
              <a:rPr sz="1800" spc="-5" dirty="0">
                <a:latin typeface="Georgia"/>
                <a:cs typeface="Georgia"/>
              </a:rPr>
              <a:t>visible pink/purple line is positive</a:t>
            </a:r>
            <a:endParaRPr sz="1800">
              <a:latin typeface="Georgia"/>
              <a:cs typeface="Georgia"/>
            </a:endParaRPr>
          </a:p>
        </p:txBody>
      </p:sp>
      <p:grpSp>
        <p:nvGrpSpPr>
          <p:cNvPr id="8" name="object 8"/>
          <p:cNvGrpSpPr/>
          <p:nvPr/>
        </p:nvGrpSpPr>
        <p:grpSpPr>
          <a:xfrm>
            <a:off x="6931711" y="1716482"/>
            <a:ext cx="1627505" cy="4540250"/>
            <a:chOff x="6931711" y="1716482"/>
            <a:chExt cx="1627505" cy="4540250"/>
          </a:xfrm>
        </p:grpSpPr>
        <p:sp>
          <p:nvSpPr>
            <p:cNvPr id="9" name="object 9"/>
            <p:cNvSpPr/>
            <p:nvPr/>
          </p:nvSpPr>
          <p:spPr>
            <a:xfrm>
              <a:off x="6961137" y="4192524"/>
              <a:ext cx="1597481" cy="2063855"/>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931711" y="1716482"/>
              <a:ext cx="1597775" cy="1995686"/>
            </a:xfrm>
            <a:prstGeom prst="rect">
              <a:avLst/>
            </a:prstGeom>
            <a:blipFill>
              <a:blip r:embed="rId3" cstate="print"/>
              <a:stretch>
                <a:fillRect/>
              </a:stretch>
            </a:blipFill>
          </p:spPr>
          <p:txBody>
            <a:bodyPr wrap="square" lIns="0" tIns="0" rIns="0" bIns="0" rtlCol="0"/>
            <a:lstStyle/>
            <a:p>
              <a:endParaRPr/>
            </a:p>
          </p:txBody>
        </p:sp>
      </p:grpSp>
      <p:sp>
        <p:nvSpPr>
          <p:cNvPr id="11" name="Slide Number Placeholder 10">
            <a:extLst>
              <a:ext uri="{FF2B5EF4-FFF2-40B4-BE49-F238E27FC236}">
                <a16:creationId xmlns:a16="http://schemas.microsoft.com/office/drawing/2014/main" id="{F3B9B990-CF89-4CD0-B1B4-A6683DE04C85}"/>
              </a:ext>
            </a:extLst>
          </p:cNvPr>
          <p:cNvSpPr>
            <a:spLocks noGrp="1"/>
          </p:cNvSpPr>
          <p:nvPr>
            <p:ph type="sldNum" sz="quarter" idx="7"/>
          </p:nvPr>
        </p:nvSpPr>
        <p:spPr/>
        <p:txBody>
          <a:bodyPr/>
          <a:lstStyle/>
          <a:p>
            <a:fld id="{B6F15528-21DE-4FAA-801E-634DDDAF4B2B}"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13863" y="948904"/>
            <a:ext cx="312483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Result</a:t>
            </a:r>
            <a:r>
              <a:rPr sz="2600" spc="-65" dirty="0">
                <a:solidFill>
                  <a:srgbClr val="009CDD"/>
                </a:solidFill>
              </a:rPr>
              <a:t> </a:t>
            </a:r>
            <a:r>
              <a:rPr sz="2600" dirty="0">
                <a:solidFill>
                  <a:srgbClr val="009CDD"/>
                </a:solidFill>
              </a:rPr>
              <a:t>Interpretation</a:t>
            </a:r>
            <a:endParaRPr sz="2600" dirty="0"/>
          </a:p>
        </p:txBody>
      </p:sp>
      <p:sp>
        <p:nvSpPr>
          <p:cNvPr id="5" name="object 5"/>
          <p:cNvSpPr txBox="1"/>
          <p:nvPr/>
        </p:nvSpPr>
        <p:spPr>
          <a:xfrm>
            <a:off x="1418844" y="1670304"/>
            <a:ext cx="7222490" cy="2042160"/>
          </a:xfrm>
          <a:prstGeom prst="rect">
            <a:avLst/>
          </a:prstGeom>
          <a:ln w="12192">
            <a:solidFill>
              <a:srgbClr val="000000"/>
            </a:solidFill>
          </a:ln>
        </p:spPr>
        <p:txBody>
          <a:bodyPr vert="horz" wrap="square" lIns="0" tIns="35560" rIns="0" bIns="0" rtlCol="0">
            <a:spAutoFit/>
          </a:bodyPr>
          <a:lstStyle/>
          <a:p>
            <a:pPr marL="89535">
              <a:lnSpc>
                <a:spcPct val="100000"/>
              </a:lnSpc>
              <a:spcBef>
                <a:spcPts val="280"/>
              </a:spcBef>
            </a:pPr>
            <a:r>
              <a:rPr sz="2000" b="1" spc="-5" dirty="0">
                <a:latin typeface="Georgia"/>
                <a:cs typeface="Georgia"/>
              </a:rPr>
              <a:t>Invalid</a:t>
            </a:r>
            <a:endParaRPr sz="2000">
              <a:latin typeface="Georgia"/>
              <a:cs typeface="Georgia"/>
            </a:endParaRPr>
          </a:p>
          <a:p>
            <a:pPr>
              <a:lnSpc>
                <a:spcPct val="100000"/>
              </a:lnSpc>
              <a:spcBef>
                <a:spcPts val="5"/>
              </a:spcBef>
            </a:pPr>
            <a:endParaRPr sz="1900">
              <a:latin typeface="Georgia"/>
              <a:cs typeface="Georgia"/>
            </a:endParaRPr>
          </a:p>
          <a:p>
            <a:pPr marL="89535">
              <a:lnSpc>
                <a:spcPct val="100000"/>
              </a:lnSpc>
              <a:spcBef>
                <a:spcPts val="5"/>
              </a:spcBef>
            </a:pPr>
            <a:r>
              <a:rPr sz="1800" b="1" dirty="0">
                <a:latin typeface="Georgia"/>
                <a:cs typeface="Georgia"/>
              </a:rPr>
              <a:t>The assay </a:t>
            </a:r>
            <a:r>
              <a:rPr sz="1800" b="1" spc="5" dirty="0">
                <a:latin typeface="Georgia"/>
                <a:cs typeface="Georgia"/>
              </a:rPr>
              <a:t>is </a:t>
            </a:r>
            <a:r>
              <a:rPr sz="1800" b="1" spc="-5" dirty="0">
                <a:latin typeface="Georgia"/>
                <a:cs typeface="Georgia"/>
              </a:rPr>
              <a:t>invalid </a:t>
            </a:r>
            <a:r>
              <a:rPr sz="1800" b="1" dirty="0">
                <a:latin typeface="Georgia"/>
                <a:cs typeface="Georgia"/>
              </a:rPr>
              <a:t>&amp; </a:t>
            </a:r>
            <a:r>
              <a:rPr sz="1800" b="1" spc="-5" dirty="0">
                <a:latin typeface="Georgia"/>
                <a:cs typeface="Georgia"/>
              </a:rPr>
              <a:t>should </a:t>
            </a:r>
            <a:r>
              <a:rPr sz="1800" b="1" dirty="0">
                <a:latin typeface="Georgia"/>
                <a:cs typeface="Georgia"/>
              </a:rPr>
              <a:t>be </a:t>
            </a:r>
            <a:r>
              <a:rPr sz="1800" b="1" spc="-5" dirty="0">
                <a:latin typeface="Georgia"/>
                <a:cs typeface="Georgia"/>
              </a:rPr>
              <a:t>repeated</a:t>
            </a:r>
            <a:r>
              <a:rPr sz="1800" b="1" dirty="0">
                <a:latin typeface="Georgia"/>
                <a:cs typeface="Georgia"/>
              </a:rPr>
              <a:t> </a:t>
            </a:r>
            <a:r>
              <a:rPr sz="1800" b="1" spc="-10" dirty="0">
                <a:latin typeface="Georgia"/>
                <a:cs typeface="Georgia"/>
              </a:rPr>
              <a:t>if:</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Only the Sample </a:t>
            </a:r>
            <a:r>
              <a:rPr sz="1800" spc="-5" dirty="0">
                <a:latin typeface="Georgia"/>
                <a:cs typeface="Georgia"/>
              </a:rPr>
              <a:t>Line is</a:t>
            </a:r>
            <a:r>
              <a:rPr sz="1800" spc="-25" dirty="0">
                <a:latin typeface="Georgia"/>
                <a:cs typeface="Georgia"/>
              </a:rPr>
              <a:t> </a:t>
            </a:r>
            <a:r>
              <a:rPr sz="1800" dirty="0">
                <a:latin typeface="Georgia"/>
                <a:cs typeface="Georgia"/>
              </a:rPr>
              <a:t>present</a:t>
            </a:r>
            <a:endParaRPr sz="1800">
              <a:latin typeface="Georgia"/>
              <a:cs typeface="Georgia"/>
            </a:endParaRPr>
          </a:p>
          <a:p>
            <a:pPr marL="375920" indent="-287020">
              <a:lnSpc>
                <a:spcPct val="100000"/>
              </a:lnSpc>
              <a:buFont typeface="Arial"/>
              <a:buChar char="•"/>
              <a:tabLst>
                <a:tab pos="375920" algn="l"/>
                <a:tab pos="376555" algn="l"/>
              </a:tabLst>
            </a:pPr>
            <a:r>
              <a:rPr sz="1800" dirty="0">
                <a:latin typeface="Georgia"/>
                <a:cs typeface="Georgia"/>
              </a:rPr>
              <a:t>No lines are</a:t>
            </a:r>
            <a:r>
              <a:rPr sz="1800" spc="-30" dirty="0">
                <a:latin typeface="Georgia"/>
                <a:cs typeface="Georgia"/>
              </a:rPr>
              <a:t> </a:t>
            </a:r>
            <a:r>
              <a:rPr sz="1800" dirty="0">
                <a:latin typeface="Georgia"/>
                <a:cs typeface="Georgia"/>
              </a:rPr>
              <a:t>present</a:t>
            </a:r>
            <a:endParaRPr sz="1800">
              <a:latin typeface="Georgia"/>
              <a:cs typeface="Georgia"/>
            </a:endParaRPr>
          </a:p>
          <a:p>
            <a:pPr marL="375920" indent="-287020">
              <a:lnSpc>
                <a:spcPct val="100000"/>
              </a:lnSpc>
              <a:buFont typeface="Arial"/>
              <a:buChar char="•"/>
              <a:tabLst>
                <a:tab pos="375920" algn="l"/>
                <a:tab pos="376555" algn="l"/>
              </a:tabLst>
            </a:pPr>
            <a:r>
              <a:rPr sz="1800" spc="-5" dirty="0">
                <a:latin typeface="Georgia"/>
                <a:cs typeface="Georgia"/>
              </a:rPr>
              <a:t>Blue Control Line </a:t>
            </a:r>
            <a:r>
              <a:rPr sz="1800" dirty="0">
                <a:latin typeface="Georgia"/>
                <a:cs typeface="Georgia"/>
              </a:rPr>
              <a:t>remains</a:t>
            </a:r>
            <a:r>
              <a:rPr sz="1800" spc="-5" dirty="0">
                <a:latin typeface="Georgia"/>
                <a:cs typeface="Georgia"/>
              </a:rPr>
              <a:t> blue</a:t>
            </a:r>
            <a:endParaRPr sz="1800">
              <a:latin typeface="Georgia"/>
              <a:cs typeface="Georgia"/>
            </a:endParaRPr>
          </a:p>
        </p:txBody>
      </p:sp>
      <p:grpSp>
        <p:nvGrpSpPr>
          <p:cNvPr id="6" name="object 6"/>
          <p:cNvGrpSpPr/>
          <p:nvPr/>
        </p:nvGrpSpPr>
        <p:grpSpPr>
          <a:xfrm>
            <a:off x="1392174" y="4036314"/>
            <a:ext cx="7274559" cy="2329180"/>
            <a:chOff x="1392174" y="4036314"/>
            <a:chExt cx="7274559" cy="2329180"/>
          </a:xfrm>
        </p:grpSpPr>
        <p:sp>
          <p:nvSpPr>
            <p:cNvPr id="7" name="object 7"/>
            <p:cNvSpPr/>
            <p:nvPr/>
          </p:nvSpPr>
          <p:spPr>
            <a:xfrm>
              <a:off x="1582985" y="4061460"/>
              <a:ext cx="6976023" cy="220686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405128" y="4049268"/>
              <a:ext cx="7248525" cy="2303145"/>
            </a:xfrm>
            <a:custGeom>
              <a:avLst/>
              <a:gdLst/>
              <a:ahLst/>
              <a:cxnLst/>
              <a:rect l="l" t="t" r="r" b="b"/>
              <a:pathLst>
                <a:path w="7248525" h="2303145">
                  <a:moveTo>
                    <a:pt x="0" y="0"/>
                  </a:moveTo>
                  <a:lnTo>
                    <a:pt x="7248143" y="0"/>
                  </a:lnTo>
                  <a:lnTo>
                    <a:pt x="7248143" y="2302764"/>
                  </a:lnTo>
                  <a:lnTo>
                    <a:pt x="0" y="2302764"/>
                  </a:lnTo>
                  <a:lnTo>
                    <a:pt x="0" y="0"/>
                  </a:lnTo>
                  <a:close/>
                </a:path>
              </a:pathLst>
            </a:custGeom>
            <a:ln w="25908">
              <a:solidFill>
                <a:srgbClr val="000000"/>
              </a:solidFill>
            </a:ln>
          </p:spPr>
          <p:txBody>
            <a:bodyPr wrap="square" lIns="0" tIns="0" rIns="0" bIns="0" rtlCol="0"/>
            <a:lstStyle/>
            <a:p>
              <a:endParaRPr/>
            </a:p>
          </p:txBody>
        </p:sp>
      </p:grpSp>
      <p:sp>
        <p:nvSpPr>
          <p:cNvPr id="9" name="object 9"/>
          <p:cNvSpPr txBox="1"/>
          <p:nvPr/>
        </p:nvSpPr>
        <p:spPr>
          <a:xfrm>
            <a:off x="2703039" y="6618184"/>
            <a:ext cx="467804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9CDD"/>
                </a:solidFill>
                <a:latin typeface="Georgia"/>
                <a:cs typeface="Georgia"/>
              </a:rPr>
              <a:t>Test should </a:t>
            </a:r>
            <a:r>
              <a:rPr sz="1600" b="1" spc="-10" dirty="0">
                <a:solidFill>
                  <a:srgbClr val="009CDD"/>
                </a:solidFill>
                <a:latin typeface="Georgia"/>
                <a:cs typeface="Georgia"/>
              </a:rPr>
              <a:t>be </a:t>
            </a:r>
            <a:r>
              <a:rPr sz="1600" b="1" spc="-5" dirty="0">
                <a:solidFill>
                  <a:srgbClr val="009CDD"/>
                </a:solidFill>
                <a:latin typeface="Georgia"/>
                <a:cs typeface="Georgia"/>
              </a:rPr>
              <a:t>discarded </a:t>
            </a:r>
            <a:r>
              <a:rPr sz="1600" b="1" spc="-10" dirty="0">
                <a:solidFill>
                  <a:srgbClr val="009CDD"/>
                </a:solidFill>
                <a:latin typeface="Georgia"/>
                <a:cs typeface="Georgia"/>
              </a:rPr>
              <a:t>as </a:t>
            </a:r>
            <a:r>
              <a:rPr sz="1600" b="1" spc="-5" dirty="0">
                <a:solidFill>
                  <a:srgbClr val="009CDD"/>
                </a:solidFill>
                <a:latin typeface="Georgia"/>
                <a:cs typeface="Georgia"/>
              </a:rPr>
              <a:t>Biohazard</a:t>
            </a:r>
            <a:r>
              <a:rPr sz="1600" b="1" spc="105" dirty="0">
                <a:solidFill>
                  <a:srgbClr val="009CDD"/>
                </a:solidFill>
                <a:latin typeface="Georgia"/>
                <a:cs typeface="Georgia"/>
              </a:rPr>
              <a:t> </a:t>
            </a:r>
            <a:r>
              <a:rPr sz="1600" b="1" spc="-5" dirty="0">
                <a:solidFill>
                  <a:srgbClr val="009CDD"/>
                </a:solidFill>
                <a:latin typeface="Georgia"/>
                <a:cs typeface="Georgia"/>
              </a:rPr>
              <a:t>waste</a:t>
            </a:r>
            <a:endParaRPr sz="1600">
              <a:latin typeface="Georgia"/>
              <a:cs typeface="Georgia"/>
            </a:endParaRPr>
          </a:p>
        </p:txBody>
      </p:sp>
      <p:sp>
        <p:nvSpPr>
          <p:cNvPr id="10" name="Slide Number Placeholder 9">
            <a:extLst>
              <a:ext uri="{FF2B5EF4-FFF2-40B4-BE49-F238E27FC236}">
                <a16:creationId xmlns:a16="http://schemas.microsoft.com/office/drawing/2014/main" id="{2344C120-72BA-472D-ACA8-AA5DE34ED816}"/>
              </a:ext>
            </a:extLst>
          </p:cNvPr>
          <p:cNvSpPr>
            <a:spLocks noGrp="1"/>
          </p:cNvSpPr>
          <p:nvPr>
            <p:ph type="sldNum" sz="quarter" idx="7"/>
          </p:nvPr>
        </p:nvSpPr>
        <p:spPr/>
        <p:txBody>
          <a:bodyPr/>
          <a:lstStyle/>
          <a:p>
            <a:fld id="{B6F15528-21DE-4FAA-801E-634DDDAF4B2B}"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grpSp>
        <p:nvGrpSpPr>
          <p:cNvPr id="3" name="object 3"/>
          <p:cNvGrpSpPr/>
          <p:nvPr/>
        </p:nvGrpSpPr>
        <p:grpSpPr>
          <a:xfrm>
            <a:off x="766572" y="5167884"/>
            <a:ext cx="3165475" cy="2011680"/>
            <a:chOff x="766572" y="5167884"/>
            <a:chExt cx="3165475" cy="2011680"/>
          </a:xfrm>
        </p:grpSpPr>
        <p:sp>
          <p:nvSpPr>
            <p:cNvPr id="4" name="object 4"/>
            <p:cNvSpPr/>
            <p:nvPr/>
          </p:nvSpPr>
          <p:spPr>
            <a:xfrm>
              <a:off x="766572" y="6896100"/>
              <a:ext cx="3165475" cy="283845"/>
            </a:xfrm>
            <a:custGeom>
              <a:avLst/>
              <a:gdLst/>
              <a:ahLst/>
              <a:cxnLst/>
              <a:rect l="l" t="t" r="r" b="b"/>
              <a:pathLst>
                <a:path w="3165475" h="283845">
                  <a:moveTo>
                    <a:pt x="3165347" y="283464"/>
                  </a:moveTo>
                  <a:lnTo>
                    <a:pt x="0" y="283464"/>
                  </a:lnTo>
                  <a:lnTo>
                    <a:pt x="0" y="0"/>
                  </a:lnTo>
                  <a:lnTo>
                    <a:pt x="3165347" y="0"/>
                  </a:lnTo>
                  <a:lnTo>
                    <a:pt x="3165347" y="283464"/>
                  </a:lnTo>
                  <a:close/>
                </a:path>
              </a:pathLst>
            </a:custGeom>
            <a:solidFill>
              <a:srgbClr val="FFFFFF"/>
            </a:solidFill>
          </p:spPr>
          <p:txBody>
            <a:bodyPr wrap="square" lIns="0" tIns="0" rIns="0" bIns="0" rtlCol="0"/>
            <a:lstStyle/>
            <a:p>
              <a:endParaRPr/>
            </a:p>
          </p:txBody>
        </p:sp>
        <p:sp>
          <p:nvSpPr>
            <p:cNvPr id="5" name="object 5"/>
            <p:cNvSpPr/>
            <p:nvPr/>
          </p:nvSpPr>
          <p:spPr>
            <a:xfrm>
              <a:off x="1497419" y="5167884"/>
              <a:ext cx="2038838" cy="1702308"/>
            </a:xfrm>
            <a:prstGeom prst="rect">
              <a:avLst/>
            </a:prstGeom>
            <a:blipFill>
              <a:blip r:embed="rId2"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901752" y="715728"/>
            <a:ext cx="6680200" cy="422275"/>
          </a:xfrm>
          <a:prstGeom prst="rect">
            <a:avLst/>
          </a:prstGeom>
        </p:spPr>
        <p:txBody>
          <a:bodyPr vert="horz" wrap="square" lIns="0" tIns="12700" rIns="0" bIns="0" rtlCol="0">
            <a:spAutoFit/>
          </a:bodyPr>
          <a:lstStyle/>
          <a:p>
            <a:pPr marL="12700">
              <a:lnSpc>
                <a:spcPct val="100000"/>
              </a:lnSpc>
              <a:spcBef>
                <a:spcPts val="100"/>
              </a:spcBef>
              <a:tabLst>
                <a:tab pos="3676650" algn="l"/>
              </a:tabLst>
            </a:pPr>
            <a:r>
              <a:rPr sz="2600" spc="-5" dirty="0">
                <a:solidFill>
                  <a:srgbClr val="00AFEF"/>
                </a:solidFill>
              </a:rPr>
              <a:t>Near-Patient</a:t>
            </a:r>
            <a:r>
              <a:rPr sz="2600" spc="30" dirty="0">
                <a:solidFill>
                  <a:srgbClr val="00AFEF"/>
                </a:solidFill>
              </a:rPr>
              <a:t> </a:t>
            </a:r>
            <a:r>
              <a:rPr sz="2600" dirty="0">
                <a:solidFill>
                  <a:srgbClr val="00AFEF"/>
                </a:solidFill>
              </a:rPr>
              <a:t>Workflow:	</a:t>
            </a:r>
            <a:r>
              <a:rPr sz="2600" spc="5" dirty="0">
                <a:solidFill>
                  <a:srgbClr val="00AFEF"/>
                </a:solidFill>
              </a:rPr>
              <a:t>No </a:t>
            </a:r>
            <a:r>
              <a:rPr sz="2600" spc="-5" dirty="0">
                <a:solidFill>
                  <a:srgbClr val="00AFEF"/>
                </a:solidFill>
              </a:rPr>
              <a:t>Swab</a:t>
            </a:r>
            <a:r>
              <a:rPr sz="2600" spc="-90" dirty="0">
                <a:solidFill>
                  <a:srgbClr val="00AFEF"/>
                </a:solidFill>
              </a:rPr>
              <a:t> </a:t>
            </a:r>
            <a:r>
              <a:rPr sz="2600" dirty="0">
                <a:solidFill>
                  <a:srgbClr val="00AFEF"/>
                </a:solidFill>
              </a:rPr>
              <a:t>Transport*</a:t>
            </a:r>
            <a:endParaRPr sz="2600" dirty="0"/>
          </a:p>
        </p:txBody>
      </p:sp>
      <p:sp>
        <p:nvSpPr>
          <p:cNvPr id="7" name="object 7"/>
          <p:cNvSpPr txBox="1"/>
          <p:nvPr/>
        </p:nvSpPr>
        <p:spPr>
          <a:xfrm>
            <a:off x="901697" y="1077016"/>
            <a:ext cx="7266940" cy="320601"/>
          </a:xfrm>
          <a:prstGeom prst="rect">
            <a:avLst/>
          </a:prstGeom>
        </p:spPr>
        <p:txBody>
          <a:bodyPr vert="horz" wrap="square" lIns="0" tIns="12700" rIns="0" bIns="0" rtlCol="0">
            <a:spAutoFit/>
          </a:bodyPr>
          <a:lstStyle/>
          <a:p>
            <a:pPr marL="12700">
              <a:lnSpc>
                <a:spcPct val="100000"/>
              </a:lnSpc>
              <a:spcBef>
                <a:spcPts val="100"/>
              </a:spcBef>
            </a:pPr>
            <a:r>
              <a:rPr sz="2000" i="1" dirty="0">
                <a:solidFill>
                  <a:srgbClr val="00AFEF"/>
                </a:solidFill>
                <a:latin typeface="Georgia"/>
                <a:cs typeface="Georgia"/>
              </a:rPr>
              <a:t>(Collect Patient Swab First, Prior to </a:t>
            </a:r>
            <a:r>
              <a:rPr sz="2000" i="1" spc="-5" dirty="0">
                <a:solidFill>
                  <a:srgbClr val="00AFEF"/>
                </a:solidFill>
                <a:latin typeface="Georgia"/>
                <a:cs typeface="Georgia"/>
              </a:rPr>
              <a:t>Test</a:t>
            </a:r>
            <a:r>
              <a:rPr sz="2000" i="1" spc="30" dirty="0">
                <a:solidFill>
                  <a:srgbClr val="00AFEF"/>
                </a:solidFill>
                <a:latin typeface="Georgia"/>
                <a:cs typeface="Georgia"/>
              </a:rPr>
              <a:t> </a:t>
            </a:r>
            <a:r>
              <a:rPr sz="2000" i="1" dirty="0">
                <a:solidFill>
                  <a:srgbClr val="00AFEF"/>
                </a:solidFill>
                <a:latin typeface="Georgia"/>
                <a:cs typeface="Georgia"/>
              </a:rPr>
              <a:t>Procedure)</a:t>
            </a:r>
            <a:endParaRPr sz="2000" dirty="0">
              <a:latin typeface="Georgia"/>
              <a:cs typeface="Georgia"/>
            </a:endParaRPr>
          </a:p>
        </p:txBody>
      </p:sp>
      <p:sp>
        <p:nvSpPr>
          <p:cNvPr id="8" name="object 8"/>
          <p:cNvSpPr txBox="1"/>
          <p:nvPr/>
        </p:nvSpPr>
        <p:spPr>
          <a:xfrm>
            <a:off x="912373" y="2210761"/>
            <a:ext cx="325056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00AFEF"/>
                </a:solidFill>
                <a:latin typeface="Georgia"/>
                <a:cs typeface="Georgia"/>
              </a:rPr>
              <a:t>Step 1: </a:t>
            </a:r>
            <a:r>
              <a:rPr sz="1600" spc="-10" dirty="0">
                <a:latin typeface="Georgia"/>
                <a:cs typeface="Georgia"/>
              </a:rPr>
              <a:t>Add the Extraction</a:t>
            </a:r>
            <a:r>
              <a:rPr sz="1600" spc="114" dirty="0">
                <a:latin typeface="Georgia"/>
                <a:cs typeface="Georgia"/>
              </a:rPr>
              <a:t> </a:t>
            </a:r>
            <a:r>
              <a:rPr sz="1600" spc="-5" dirty="0">
                <a:latin typeface="Georgia"/>
                <a:cs typeface="Georgia"/>
              </a:rPr>
              <a:t>Reagent</a:t>
            </a:r>
            <a:endParaRPr sz="1600">
              <a:latin typeface="Georgia"/>
              <a:cs typeface="Georgia"/>
            </a:endParaRPr>
          </a:p>
        </p:txBody>
      </p:sp>
      <p:sp>
        <p:nvSpPr>
          <p:cNvPr id="9" name="object 9"/>
          <p:cNvSpPr txBox="1"/>
          <p:nvPr/>
        </p:nvSpPr>
        <p:spPr>
          <a:xfrm>
            <a:off x="912373" y="4374841"/>
            <a:ext cx="3870960"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2</a:t>
            </a:r>
            <a:r>
              <a:rPr sz="1600" spc="-5" dirty="0">
                <a:solidFill>
                  <a:srgbClr val="00AFEF"/>
                </a:solidFill>
                <a:latin typeface="Georgia"/>
                <a:cs typeface="Georgia"/>
              </a:rPr>
              <a:t>: </a:t>
            </a:r>
            <a:r>
              <a:rPr sz="1600" spc="-10" dirty="0">
                <a:latin typeface="Georgia"/>
                <a:cs typeface="Georgia"/>
              </a:rPr>
              <a:t>Insert sample </a:t>
            </a:r>
            <a:r>
              <a:rPr sz="1600" spc="-5" dirty="0">
                <a:latin typeface="Georgia"/>
                <a:cs typeface="Georgia"/>
              </a:rPr>
              <a:t>into bottom </a:t>
            </a:r>
            <a:r>
              <a:rPr sz="1600" spc="-10" dirty="0">
                <a:latin typeface="Georgia"/>
                <a:cs typeface="Georgia"/>
              </a:rPr>
              <a:t>hole  </a:t>
            </a:r>
            <a:r>
              <a:rPr sz="1600" spc="-5" dirty="0">
                <a:latin typeface="Georgia"/>
                <a:cs typeface="Georgia"/>
              </a:rPr>
              <a:t>and push firmly </a:t>
            </a:r>
            <a:r>
              <a:rPr sz="1600" spc="-10" dirty="0">
                <a:latin typeface="Georgia"/>
                <a:cs typeface="Georgia"/>
              </a:rPr>
              <a:t>upwards </a:t>
            </a:r>
            <a:r>
              <a:rPr sz="1600" spc="-5" dirty="0">
                <a:latin typeface="Georgia"/>
                <a:cs typeface="Georgia"/>
              </a:rPr>
              <a:t>so tip is visible in  top</a:t>
            </a:r>
            <a:r>
              <a:rPr sz="1600" spc="-10" dirty="0">
                <a:latin typeface="Georgia"/>
                <a:cs typeface="Georgia"/>
              </a:rPr>
              <a:t> hole</a:t>
            </a:r>
            <a:endParaRPr sz="1600" dirty="0">
              <a:latin typeface="Georgia"/>
              <a:cs typeface="Georgia"/>
            </a:endParaRPr>
          </a:p>
        </p:txBody>
      </p:sp>
      <p:sp>
        <p:nvSpPr>
          <p:cNvPr id="10" name="object 10"/>
          <p:cNvSpPr txBox="1"/>
          <p:nvPr/>
        </p:nvSpPr>
        <p:spPr>
          <a:xfrm>
            <a:off x="5153637" y="2210761"/>
            <a:ext cx="369697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a:t>
            </a:r>
            <a:r>
              <a:rPr sz="1600" b="1" dirty="0">
                <a:solidFill>
                  <a:srgbClr val="00AFEF"/>
                </a:solidFill>
                <a:latin typeface="Georgia"/>
                <a:cs typeface="Georgia"/>
              </a:rPr>
              <a:t>3</a:t>
            </a:r>
            <a:r>
              <a:rPr sz="1600" dirty="0">
                <a:solidFill>
                  <a:srgbClr val="00AFEF"/>
                </a:solidFill>
                <a:latin typeface="Georgia"/>
                <a:cs typeface="Georgia"/>
              </a:rPr>
              <a:t>: </a:t>
            </a:r>
            <a:r>
              <a:rPr sz="1600" spc="-5" dirty="0">
                <a:latin typeface="Georgia"/>
                <a:cs typeface="Georgia"/>
              </a:rPr>
              <a:t>Rotate (twirl) </a:t>
            </a:r>
            <a:r>
              <a:rPr sz="1600" spc="-10" dirty="0">
                <a:latin typeface="Georgia"/>
                <a:cs typeface="Georgia"/>
              </a:rPr>
              <a:t>swab </a:t>
            </a:r>
            <a:r>
              <a:rPr sz="1600" spc="-5" dirty="0">
                <a:latin typeface="Georgia"/>
                <a:cs typeface="Georgia"/>
              </a:rPr>
              <a:t>shaft 3 times  </a:t>
            </a:r>
            <a:r>
              <a:rPr sz="1600" spc="-10" dirty="0">
                <a:latin typeface="Georgia"/>
                <a:cs typeface="Georgia"/>
              </a:rPr>
              <a:t>clockwise </a:t>
            </a:r>
            <a:r>
              <a:rPr sz="1600" dirty="0">
                <a:latin typeface="Georgia"/>
                <a:cs typeface="Georgia"/>
              </a:rPr>
              <a:t>(to </a:t>
            </a:r>
            <a:r>
              <a:rPr sz="1600" spc="-10" dirty="0">
                <a:latin typeface="Georgia"/>
                <a:cs typeface="Georgia"/>
              </a:rPr>
              <a:t>the</a:t>
            </a:r>
            <a:r>
              <a:rPr sz="1600" spc="55" dirty="0">
                <a:latin typeface="Georgia"/>
                <a:cs typeface="Georgia"/>
              </a:rPr>
              <a:t> </a:t>
            </a:r>
            <a:r>
              <a:rPr sz="1600" spc="-10" dirty="0">
                <a:latin typeface="Georgia"/>
                <a:cs typeface="Georgia"/>
              </a:rPr>
              <a:t>right)</a:t>
            </a:r>
            <a:endParaRPr sz="1600">
              <a:latin typeface="Georgia"/>
              <a:cs typeface="Georgia"/>
            </a:endParaRPr>
          </a:p>
        </p:txBody>
      </p:sp>
      <p:sp>
        <p:nvSpPr>
          <p:cNvPr id="11" name="object 11"/>
          <p:cNvSpPr txBox="1"/>
          <p:nvPr/>
        </p:nvSpPr>
        <p:spPr>
          <a:xfrm>
            <a:off x="5153637" y="4374841"/>
            <a:ext cx="3714115" cy="756920"/>
          </a:xfrm>
          <a:prstGeom prst="rect">
            <a:avLst/>
          </a:prstGeom>
        </p:spPr>
        <p:txBody>
          <a:bodyPr vert="horz" wrap="square" lIns="0" tIns="12065" rIns="0" bIns="0" rtlCol="0">
            <a:spAutoFit/>
          </a:bodyPr>
          <a:lstStyle/>
          <a:p>
            <a:pPr marL="12700" marR="5080">
              <a:lnSpc>
                <a:spcPct val="100000"/>
              </a:lnSpc>
              <a:spcBef>
                <a:spcPts val="95"/>
              </a:spcBef>
            </a:pPr>
            <a:r>
              <a:rPr sz="1600" b="1" spc="-5" dirty="0">
                <a:solidFill>
                  <a:srgbClr val="00AFEF"/>
                </a:solidFill>
                <a:latin typeface="Georgia"/>
                <a:cs typeface="Georgia"/>
              </a:rPr>
              <a:t>Step 4: </a:t>
            </a:r>
            <a:r>
              <a:rPr sz="1600" spc="-10" dirty="0">
                <a:latin typeface="Georgia"/>
                <a:cs typeface="Georgia"/>
              </a:rPr>
              <a:t>Peel </a:t>
            </a:r>
            <a:r>
              <a:rPr sz="1600" spc="-5" dirty="0">
                <a:latin typeface="Georgia"/>
                <a:cs typeface="Georgia"/>
              </a:rPr>
              <a:t>off </a:t>
            </a:r>
            <a:r>
              <a:rPr sz="1600" spc="-10" dirty="0">
                <a:latin typeface="Georgia"/>
                <a:cs typeface="Georgia"/>
              </a:rPr>
              <a:t>adhesive </a:t>
            </a:r>
            <a:r>
              <a:rPr sz="1600" spc="-5" dirty="0">
                <a:latin typeface="Georgia"/>
                <a:cs typeface="Georgia"/>
              </a:rPr>
              <a:t>liner, close and  </a:t>
            </a:r>
            <a:r>
              <a:rPr sz="1600" spc="-10" dirty="0">
                <a:latin typeface="Georgia"/>
                <a:cs typeface="Georgia"/>
              </a:rPr>
              <a:t>securely </a:t>
            </a:r>
            <a:r>
              <a:rPr sz="1600" spc="-5" dirty="0">
                <a:latin typeface="Georgia"/>
                <a:cs typeface="Georgia"/>
              </a:rPr>
              <a:t>seal </a:t>
            </a:r>
            <a:r>
              <a:rPr sz="1600" spc="-10" dirty="0">
                <a:latin typeface="Georgia"/>
                <a:cs typeface="Georgia"/>
              </a:rPr>
              <a:t>card. </a:t>
            </a:r>
            <a:r>
              <a:rPr sz="1600" spc="-5" dirty="0">
                <a:latin typeface="Georgia"/>
                <a:cs typeface="Georgia"/>
              </a:rPr>
              <a:t>Read results in </a:t>
            </a:r>
            <a:r>
              <a:rPr sz="1600" spc="-10" dirty="0">
                <a:latin typeface="Georgia"/>
                <a:cs typeface="Georgia"/>
              </a:rPr>
              <a:t>the  </a:t>
            </a:r>
            <a:r>
              <a:rPr sz="1600" spc="-5" dirty="0">
                <a:latin typeface="Georgia"/>
                <a:cs typeface="Georgia"/>
              </a:rPr>
              <a:t>window 15 minutes </a:t>
            </a:r>
            <a:r>
              <a:rPr sz="1600" spc="-10" dirty="0">
                <a:latin typeface="Georgia"/>
                <a:cs typeface="Georgia"/>
              </a:rPr>
              <a:t>after </a:t>
            </a:r>
            <a:r>
              <a:rPr sz="1600" spc="-5" dirty="0">
                <a:latin typeface="Georgia"/>
                <a:cs typeface="Georgia"/>
              </a:rPr>
              <a:t>closing the</a:t>
            </a:r>
            <a:r>
              <a:rPr sz="1600" spc="100" dirty="0">
                <a:latin typeface="Georgia"/>
                <a:cs typeface="Georgia"/>
              </a:rPr>
              <a:t> </a:t>
            </a:r>
            <a:r>
              <a:rPr sz="1600" spc="-10" dirty="0">
                <a:latin typeface="Georgia"/>
                <a:cs typeface="Georgia"/>
              </a:rPr>
              <a:t>card</a:t>
            </a:r>
            <a:endParaRPr sz="1600">
              <a:latin typeface="Georgia"/>
              <a:cs typeface="Georgia"/>
            </a:endParaRPr>
          </a:p>
        </p:txBody>
      </p:sp>
      <p:sp>
        <p:nvSpPr>
          <p:cNvPr id="12" name="object 12"/>
          <p:cNvSpPr/>
          <p:nvPr/>
        </p:nvSpPr>
        <p:spPr>
          <a:xfrm>
            <a:off x="1260348" y="2667000"/>
            <a:ext cx="2210343" cy="1242686"/>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5841492" y="2816806"/>
            <a:ext cx="2083069" cy="136956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6179820" y="5222747"/>
            <a:ext cx="1837820" cy="1703293"/>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1005815" y="1777672"/>
            <a:ext cx="1915795" cy="260350"/>
          </a:xfrm>
          <a:prstGeom prst="rect">
            <a:avLst/>
          </a:prstGeom>
        </p:spPr>
        <p:txBody>
          <a:bodyPr vert="horz" wrap="square" lIns="0" tIns="0" rIns="0" bIns="0" rtlCol="0">
            <a:spAutoFit/>
          </a:bodyPr>
          <a:lstStyle/>
          <a:p>
            <a:pPr>
              <a:lnSpc>
                <a:spcPts val="2010"/>
              </a:lnSpc>
            </a:pPr>
            <a:r>
              <a:rPr sz="1800" spc="-5" dirty="0">
                <a:solidFill>
                  <a:srgbClr val="FFFFFF"/>
                </a:solidFill>
                <a:latin typeface="Georgia"/>
                <a:cs typeface="Georgia"/>
              </a:rPr>
              <a:t>Collect Nasal</a:t>
            </a:r>
            <a:r>
              <a:rPr sz="1800" spc="-60" dirty="0">
                <a:solidFill>
                  <a:srgbClr val="FFFFFF"/>
                </a:solidFill>
                <a:latin typeface="Georgia"/>
                <a:cs typeface="Georgia"/>
              </a:rPr>
              <a:t> </a:t>
            </a:r>
            <a:r>
              <a:rPr sz="1800" dirty="0">
                <a:solidFill>
                  <a:srgbClr val="FFFFFF"/>
                </a:solidFill>
                <a:latin typeface="Georgia"/>
                <a:cs typeface="Georgia"/>
              </a:rPr>
              <a:t>Swab</a:t>
            </a:r>
            <a:endParaRPr sz="1800">
              <a:latin typeface="Georgia"/>
              <a:cs typeface="Georgia"/>
            </a:endParaRPr>
          </a:p>
        </p:txBody>
      </p:sp>
      <p:sp>
        <p:nvSpPr>
          <p:cNvPr id="16" name="object 16"/>
          <p:cNvSpPr txBox="1"/>
          <p:nvPr/>
        </p:nvSpPr>
        <p:spPr>
          <a:xfrm>
            <a:off x="945864" y="6756857"/>
            <a:ext cx="5147945" cy="177800"/>
          </a:xfrm>
          <a:prstGeom prst="rect">
            <a:avLst/>
          </a:prstGeom>
        </p:spPr>
        <p:txBody>
          <a:bodyPr vert="horz" wrap="square" lIns="0" tIns="12065" rIns="0" bIns="0" rtlCol="0">
            <a:spAutoFit/>
          </a:bodyPr>
          <a:lstStyle/>
          <a:p>
            <a:pPr marL="12700">
              <a:lnSpc>
                <a:spcPct val="100000"/>
              </a:lnSpc>
              <a:spcBef>
                <a:spcPts val="95"/>
              </a:spcBef>
            </a:pPr>
            <a:r>
              <a:rPr sz="1000" spc="-5" dirty="0">
                <a:latin typeface="Georgia"/>
                <a:cs typeface="Georgia"/>
              </a:rPr>
              <a:t>*Swab will not be moved from immediate testing area where </a:t>
            </a:r>
            <a:r>
              <a:rPr sz="1000" spc="-10" dirty="0">
                <a:latin typeface="Georgia"/>
                <a:cs typeface="Georgia"/>
              </a:rPr>
              <a:t>sample </a:t>
            </a:r>
            <a:r>
              <a:rPr sz="1000" spc="-5" dirty="0">
                <a:latin typeface="Georgia"/>
                <a:cs typeface="Georgia"/>
              </a:rPr>
              <a:t>collection </a:t>
            </a:r>
            <a:r>
              <a:rPr sz="1000" spc="-10" dirty="0">
                <a:latin typeface="Georgia"/>
                <a:cs typeface="Georgia"/>
              </a:rPr>
              <a:t>is</a:t>
            </a:r>
            <a:r>
              <a:rPr sz="1000" spc="130" dirty="0">
                <a:latin typeface="Georgia"/>
                <a:cs typeface="Georgia"/>
              </a:rPr>
              <a:t> </a:t>
            </a:r>
            <a:r>
              <a:rPr sz="1000" spc="-5" dirty="0">
                <a:latin typeface="Georgia"/>
                <a:cs typeface="Georgia"/>
              </a:rPr>
              <a:t>performed</a:t>
            </a:r>
            <a:endParaRPr sz="1000">
              <a:latin typeface="Georgia"/>
              <a:cs typeface="Georgia"/>
            </a:endParaRPr>
          </a:p>
        </p:txBody>
      </p:sp>
      <p:sp>
        <p:nvSpPr>
          <p:cNvPr id="17" name="object 17"/>
          <p:cNvSpPr txBox="1"/>
          <p:nvPr/>
        </p:nvSpPr>
        <p:spPr>
          <a:xfrm>
            <a:off x="926591" y="1722120"/>
            <a:ext cx="3830320" cy="368935"/>
          </a:xfrm>
          <a:prstGeom prst="rect">
            <a:avLst/>
          </a:prstGeom>
          <a:solidFill>
            <a:srgbClr val="004F70"/>
          </a:solidFill>
        </p:spPr>
        <p:txBody>
          <a:bodyPr vert="horz" wrap="square" lIns="0" tIns="38100" rIns="0" bIns="0" rtlCol="0">
            <a:spAutoFit/>
          </a:bodyPr>
          <a:lstStyle/>
          <a:p>
            <a:pPr marL="89535">
              <a:lnSpc>
                <a:spcPct val="100000"/>
              </a:lnSpc>
              <a:spcBef>
                <a:spcPts val="300"/>
              </a:spcBef>
            </a:pPr>
            <a:r>
              <a:rPr sz="1800" spc="-5" dirty="0">
                <a:solidFill>
                  <a:srgbClr val="FFFFFF"/>
                </a:solidFill>
                <a:latin typeface="Georgia"/>
                <a:cs typeface="Georgia"/>
              </a:rPr>
              <a:t>Collect Nasal</a:t>
            </a:r>
            <a:r>
              <a:rPr sz="1800" spc="-10" dirty="0">
                <a:solidFill>
                  <a:srgbClr val="FFFFFF"/>
                </a:solidFill>
                <a:latin typeface="Georgia"/>
                <a:cs typeface="Georgia"/>
              </a:rPr>
              <a:t> </a:t>
            </a:r>
            <a:r>
              <a:rPr sz="1800" dirty="0">
                <a:solidFill>
                  <a:srgbClr val="FFFFFF"/>
                </a:solidFill>
                <a:latin typeface="Georgia"/>
                <a:cs typeface="Georgia"/>
              </a:rPr>
              <a:t>Swab</a:t>
            </a:r>
            <a:endParaRPr sz="1800">
              <a:latin typeface="Georgia"/>
              <a:cs typeface="Georgia"/>
            </a:endParaRPr>
          </a:p>
        </p:txBody>
      </p:sp>
      <p:sp>
        <p:nvSpPr>
          <p:cNvPr id="18" name="Slide Number Placeholder 17">
            <a:extLst>
              <a:ext uri="{FF2B5EF4-FFF2-40B4-BE49-F238E27FC236}">
                <a16:creationId xmlns:a16="http://schemas.microsoft.com/office/drawing/2014/main" id="{C8A23022-5EA5-42A8-85BF-6E8AF1EDC5AF}"/>
              </a:ext>
            </a:extLst>
          </p:cNvPr>
          <p:cNvSpPr>
            <a:spLocks noGrp="1"/>
          </p:cNvSpPr>
          <p:nvPr>
            <p:ph type="sldNum" sz="quarter" idx="7"/>
          </p:nvPr>
        </p:nvSpPr>
        <p:spPr/>
        <p:txBody>
          <a:bodyPr/>
          <a:lstStyle/>
          <a:p>
            <a:fld id="{B6F15528-21DE-4FAA-801E-634DDDAF4B2B}" type="slidenum">
              <a:rPr lang="en-US" smtClean="0"/>
              <a:t>23</a:t>
            </a:fld>
            <a:endParaRPr lang="en-US"/>
          </a:p>
        </p:txBody>
      </p:sp>
      <p:pic>
        <p:nvPicPr>
          <p:cNvPr id="20" name="Picture 19">
            <a:extLst>
              <a:ext uri="{FF2B5EF4-FFF2-40B4-BE49-F238E27FC236}">
                <a16:creationId xmlns:a16="http://schemas.microsoft.com/office/drawing/2014/main" id="{F7886517-9BB5-4073-8882-ECC23BF6F42E}"/>
              </a:ext>
            </a:extLst>
          </p:cNvPr>
          <p:cNvPicPr>
            <a:picLocks noChangeAspect="1"/>
          </p:cNvPicPr>
          <p:nvPr/>
        </p:nvPicPr>
        <p:blipFill>
          <a:blip r:embed="rId6"/>
          <a:stretch>
            <a:fillRect/>
          </a:stretch>
        </p:blipFill>
        <p:spPr>
          <a:xfrm>
            <a:off x="3800657" y="2723841"/>
            <a:ext cx="1352981" cy="1462532"/>
          </a:xfrm>
          <a:prstGeom prst="rect">
            <a:avLst/>
          </a:prstGeom>
        </p:spPr>
      </p:pic>
      <p:sp>
        <p:nvSpPr>
          <p:cNvPr id="24" name="Rectangle 23">
            <a:extLst>
              <a:ext uri="{FF2B5EF4-FFF2-40B4-BE49-F238E27FC236}">
                <a16:creationId xmlns:a16="http://schemas.microsoft.com/office/drawing/2014/main" id="{DE50EB30-5731-402C-94EB-749703393DEB}"/>
              </a:ext>
            </a:extLst>
          </p:cNvPr>
          <p:cNvSpPr/>
          <p:nvPr/>
        </p:nvSpPr>
        <p:spPr>
          <a:xfrm>
            <a:off x="3672470" y="2411759"/>
            <a:ext cx="1721543" cy="2031325"/>
          </a:xfrm>
          <a:prstGeom prst="rect">
            <a:avLst/>
          </a:prstGeom>
        </p:spPr>
        <p:txBody>
          <a:bodyPr wrap="square">
            <a:spAutoFit/>
          </a:bodyPr>
          <a:lstStyle/>
          <a:p>
            <a:r>
              <a:rPr lang="en-US" dirty="0">
                <a:highlight>
                  <a:srgbClr val="FFFF00"/>
                </a:highlight>
              </a:rPr>
              <a:t>Within 3  minutes of  adding  extraction  reagent drops,  insert swab into  test card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1D9F3-5038-A744-45D2-4FBC296360E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DFF0B46-0DF1-2B95-3814-7AD20A6A281E}"/>
              </a:ext>
            </a:extLst>
          </p:cNvPr>
          <p:cNvSpPr>
            <a:spLocks noGrp="1"/>
          </p:cNvSpPr>
          <p:nvPr>
            <p:ph type="body" idx="1"/>
          </p:nvPr>
        </p:nvSpPr>
        <p:spPr>
          <a:xfrm>
            <a:off x="792433" y="1424373"/>
            <a:ext cx="8223884" cy="3416320"/>
          </a:xfrm>
        </p:spPr>
        <p:txBody>
          <a:bodyPr/>
          <a:lstStyle/>
          <a:p>
            <a:pPr marL="0" marR="0">
              <a:spcBef>
                <a:spcPts val="0"/>
              </a:spcBef>
              <a:spcAft>
                <a:spcPts val="0"/>
              </a:spcAft>
            </a:pPr>
            <a:r>
              <a:rPr lang="en-US" sz="1800" dirty="0">
                <a:solidFill>
                  <a:srgbClr val="000000"/>
                </a:solidFill>
                <a:effectLst/>
                <a:latin typeface="Georgia" panose="02040502050405020303" pitchFamily="18" charset="0"/>
                <a:ea typeface="Calibri" panose="020F0502020204030204" pitchFamily="34" charset="0"/>
                <a:cs typeface="Calibri" panose="020F0502020204030204" pitchFamily="34" charset="0"/>
              </a:rPr>
              <a:t> </a:t>
            </a:r>
          </a:p>
          <a:p>
            <a:pPr marL="0" marR="0">
              <a:spcBef>
                <a:spcPts val="0"/>
              </a:spcBef>
              <a:spcAft>
                <a:spcPts val="0"/>
              </a:spcAft>
            </a:pPr>
            <a:r>
              <a:rPr lang="en-US" sz="1800" dirty="0">
                <a:solidFill>
                  <a:srgbClr val="000000"/>
                </a:solidFill>
                <a:effectLst/>
                <a:latin typeface="Georgia" panose="02040502050405020303" pitchFamily="18" charset="0"/>
                <a:ea typeface="Calibri" panose="020F0502020204030204" pitchFamily="34" charset="0"/>
                <a:cs typeface="Calibri" panose="020F0502020204030204" pitchFamily="34" charset="0"/>
              </a:rPr>
              <a:t> </a:t>
            </a:r>
          </a:p>
          <a:p>
            <a:pPr marL="0" marR="0" algn="ctr">
              <a:spcBef>
                <a:spcPts val="0"/>
              </a:spcBef>
              <a:spcAft>
                <a:spcPts val="0"/>
              </a:spcAft>
            </a:pPr>
            <a:r>
              <a:rPr lang="en-US" sz="2400" b="1" dirty="0">
                <a:solidFill>
                  <a:srgbClr val="000000"/>
                </a:solidFill>
                <a:effectLst/>
                <a:highlight>
                  <a:srgbClr val="FFFF00"/>
                </a:highlight>
                <a:latin typeface="Georgia" panose="02040502050405020303" pitchFamily="18" charset="0"/>
                <a:ea typeface="Calibri" panose="020F0502020204030204" pitchFamily="34" charset="0"/>
                <a:cs typeface="Calibri" panose="020F0502020204030204" pitchFamily="34" charset="0"/>
              </a:rPr>
              <a:t>Serial Testing Requirement</a:t>
            </a:r>
            <a:r>
              <a:rPr lang="en-US" sz="2400" dirty="0">
                <a:solidFill>
                  <a:srgbClr val="000000"/>
                </a:solidFill>
                <a:effectLst/>
                <a:highlight>
                  <a:srgbClr val="FFFF00"/>
                </a:highlight>
                <a:latin typeface="Georgia" panose="02040502050405020303" pitchFamily="18" charset="0"/>
                <a:ea typeface="Calibri" panose="020F0502020204030204" pitchFamily="34" charset="0"/>
                <a:cs typeface="Calibri" panose="020F0502020204030204" pitchFamily="34" charset="0"/>
              </a:rPr>
              <a:t>:</a:t>
            </a:r>
            <a:endParaRPr lang="en-US" sz="24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p>
            <a:pPr marL="0" marR="0" algn="ctr">
              <a:spcBef>
                <a:spcPts val="0"/>
              </a:spcBef>
              <a:spcAft>
                <a:spcPts val="0"/>
              </a:spcAft>
            </a:pPr>
            <a:r>
              <a:rPr lang="en-US" sz="2400" dirty="0">
                <a:solidFill>
                  <a:srgbClr val="000000"/>
                </a:solidFill>
                <a:effectLst/>
                <a:highlight>
                  <a:srgbClr val="FFFF00"/>
                </a:highlight>
                <a:latin typeface="Georgia" panose="02040502050405020303" pitchFamily="18" charset="0"/>
                <a:ea typeface="Calibri" panose="020F0502020204030204" pitchFamily="34" charset="0"/>
                <a:cs typeface="Calibri" panose="020F0502020204030204" pitchFamily="34" charset="0"/>
              </a:rPr>
              <a:t>Serial testing should be performed in individuals with negative results at least twice over three days (with at least 48 hours between tests) for symptomatic individuals and at least three times over five days (with at least 48 hours between tests) for asymptomatic individuals.</a:t>
            </a:r>
            <a:endParaRPr lang="en-US" sz="2400" dirty="0">
              <a:solidFill>
                <a:srgbClr val="000000"/>
              </a:solidFill>
              <a:effectLst/>
              <a:latin typeface="Georgia" panose="02040502050405020303" pitchFamily="18"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670FBAB-93B1-246F-38DB-21B13A9DE45F}"/>
              </a:ext>
            </a:extLst>
          </p:cNvPr>
          <p:cNvSpPr>
            <a:spLocks noGrp="1"/>
          </p:cNvSpPr>
          <p:nvPr>
            <p:ph type="sldNum" sz="quarter" idx="7"/>
          </p:nvPr>
        </p:nvSpPr>
        <p:spPr/>
        <p:txBody>
          <a:bodyPr/>
          <a:lstStyle/>
          <a:p>
            <a:fld id="{B6F15528-21DE-4FAA-801E-634DDDAF4B2B}" type="slidenum">
              <a:rPr lang="en-US" smtClean="0"/>
              <a:t>24</a:t>
            </a:fld>
            <a:endParaRPr lang="en-US"/>
          </a:p>
        </p:txBody>
      </p:sp>
    </p:spTree>
    <p:extLst>
      <p:ext uri="{BB962C8B-B14F-4D97-AF65-F5344CB8AC3E}">
        <p14:creationId xmlns:p14="http://schemas.microsoft.com/office/powerpoint/2010/main" val="38174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023A-F4B5-4460-BBA0-29A3C1067FC2}"/>
              </a:ext>
            </a:extLst>
          </p:cNvPr>
          <p:cNvSpPr>
            <a:spLocks noGrp="1"/>
          </p:cNvSpPr>
          <p:nvPr>
            <p:ph type="title"/>
          </p:nvPr>
        </p:nvSpPr>
        <p:spPr/>
        <p:txBody>
          <a:bodyPr/>
          <a:lstStyle/>
          <a:p>
            <a:pPr algn="ctr"/>
            <a:r>
              <a:rPr lang="en-US" sz="3200" dirty="0">
                <a:solidFill>
                  <a:srgbClr val="009CDD"/>
                </a:solidFill>
              </a:rPr>
              <a:t>Test Limitations</a:t>
            </a:r>
            <a:endParaRPr lang="en-US" dirty="0"/>
          </a:p>
        </p:txBody>
      </p:sp>
      <p:pic>
        <p:nvPicPr>
          <p:cNvPr id="4" name="Picture 3">
            <a:extLst>
              <a:ext uri="{FF2B5EF4-FFF2-40B4-BE49-F238E27FC236}">
                <a16:creationId xmlns:a16="http://schemas.microsoft.com/office/drawing/2014/main" id="{716348B2-A149-4284-B32D-5A2219DB8D9E}"/>
              </a:ext>
            </a:extLst>
          </p:cNvPr>
          <p:cNvPicPr>
            <a:picLocks noChangeAspect="1"/>
          </p:cNvPicPr>
          <p:nvPr/>
        </p:nvPicPr>
        <p:blipFill>
          <a:blip r:embed="rId2"/>
          <a:stretch>
            <a:fillRect/>
          </a:stretch>
        </p:blipFill>
        <p:spPr>
          <a:xfrm>
            <a:off x="2209800" y="1066800"/>
            <a:ext cx="5488613" cy="4975560"/>
          </a:xfrm>
          <a:prstGeom prst="rect">
            <a:avLst/>
          </a:prstGeom>
        </p:spPr>
      </p:pic>
    </p:spTree>
    <p:extLst>
      <p:ext uri="{BB962C8B-B14F-4D97-AF65-F5344CB8AC3E}">
        <p14:creationId xmlns:p14="http://schemas.microsoft.com/office/powerpoint/2010/main" val="352067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21947" y="756958"/>
            <a:ext cx="5146675" cy="756285"/>
          </a:xfrm>
          <a:prstGeom prst="rect">
            <a:avLst/>
          </a:prstGeom>
        </p:spPr>
        <p:txBody>
          <a:bodyPr vert="horz" wrap="square" lIns="0" tIns="12065" rIns="0" bIns="0" rtlCol="0">
            <a:spAutoFit/>
          </a:bodyPr>
          <a:lstStyle/>
          <a:p>
            <a:pPr marL="38100">
              <a:lnSpc>
                <a:spcPts val="324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a:t>
            </a:r>
            <a:r>
              <a:rPr sz="2800" spc="-210" dirty="0">
                <a:solidFill>
                  <a:srgbClr val="009CDD"/>
                </a:solidFill>
              </a:rPr>
              <a:t> </a:t>
            </a:r>
            <a:r>
              <a:rPr sz="2800" spc="-5" dirty="0">
                <a:solidFill>
                  <a:srgbClr val="009CDD"/>
                </a:solidFill>
              </a:rPr>
              <a:t>Card</a:t>
            </a:r>
            <a:endParaRPr sz="2800"/>
          </a:p>
          <a:p>
            <a:pPr marL="38100">
              <a:lnSpc>
                <a:spcPts val="2520"/>
              </a:lnSpc>
            </a:pPr>
            <a:r>
              <a:rPr sz="2200" i="1" spc="-10" dirty="0">
                <a:solidFill>
                  <a:srgbClr val="009CDD"/>
                </a:solidFill>
                <a:latin typeface="Georgia"/>
                <a:cs typeface="Georgia"/>
              </a:rPr>
              <a:t>Emergency </a:t>
            </a:r>
            <a:r>
              <a:rPr sz="2200" i="1" spc="-5" dirty="0">
                <a:solidFill>
                  <a:srgbClr val="009CDD"/>
                </a:solidFill>
                <a:latin typeface="Georgia"/>
                <a:cs typeface="Georgia"/>
              </a:rPr>
              <a:t>Use</a:t>
            </a:r>
            <a:r>
              <a:rPr sz="2200" i="1" spc="10" dirty="0">
                <a:solidFill>
                  <a:srgbClr val="009CDD"/>
                </a:solidFill>
                <a:latin typeface="Georgia"/>
                <a:cs typeface="Georgia"/>
              </a:rPr>
              <a:t> </a:t>
            </a:r>
            <a:r>
              <a:rPr sz="2200" i="1" spc="-5" dirty="0">
                <a:solidFill>
                  <a:srgbClr val="009CDD"/>
                </a:solidFill>
                <a:latin typeface="Georgia"/>
                <a:cs typeface="Georgia"/>
              </a:rPr>
              <a:t>Authorization</a:t>
            </a:r>
            <a:endParaRPr sz="2200">
              <a:latin typeface="Georgia"/>
              <a:cs typeface="Georgia"/>
            </a:endParaRPr>
          </a:p>
        </p:txBody>
      </p:sp>
      <p:sp>
        <p:nvSpPr>
          <p:cNvPr id="5" name="object 5"/>
          <p:cNvSpPr txBox="1"/>
          <p:nvPr/>
        </p:nvSpPr>
        <p:spPr>
          <a:xfrm>
            <a:off x="1067246" y="2001990"/>
            <a:ext cx="7805420" cy="3288665"/>
          </a:xfrm>
          <a:prstGeom prst="rect">
            <a:avLst/>
          </a:prstGeom>
        </p:spPr>
        <p:txBody>
          <a:bodyPr vert="horz" wrap="square" lIns="0" tIns="13335" rIns="0" bIns="0" rtlCol="0">
            <a:spAutoFit/>
          </a:bodyPr>
          <a:lstStyle/>
          <a:p>
            <a:pPr marL="63500" marR="210185">
              <a:lnSpc>
                <a:spcPct val="100000"/>
              </a:lnSpc>
              <a:spcBef>
                <a:spcPts val="105"/>
              </a:spcBef>
            </a:pPr>
            <a:r>
              <a:rPr sz="2000" dirty="0">
                <a:latin typeface="Georgia"/>
                <a:cs typeface="Georgia"/>
              </a:rPr>
              <a:t>The BinaxNOW</a:t>
            </a:r>
            <a:r>
              <a:rPr sz="1950" baseline="25641" dirty="0">
                <a:latin typeface="Georgia"/>
                <a:cs typeface="Georgia"/>
              </a:rPr>
              <a:t>™ </a:t>
            </a:r>
            <a:r>
              <a:rPr sz="2000" spc="-5" dirty="0">
                <a:latin typeface="Georgia"/>
                <a:cs typeface="Georgia"/>
              </a:rPr>
              <a:t>COVID-19 Ag Card is </a:t>
            </a:r>
            <a:r>
              <a:rPr sz="2000" dirty="0">
                <a:latin typeface="Georgia"/>
                <a:cs typeface="Georgia"/>
              </a:rPr>
              <a:t>only </a:t>
            </a:r>
            <a:r>
              <a:rPr sz="2000" spc="-5" dirty="0">
                <a:latin typeface="Georgia"/>
                <a:cs typeface="Georgia"/>
              </a:rPr>
              <a:t>for </a:t>
            </a:r>
            <a:r>
              <a:rPr sz="2000" dirty="0">
                <a:latin typeface="Georgia"/>
                <a:cs typeface="Georgia"/>
              </a:rPr>
              <a:t>use under the Food  and </a:t>
            </a:r>
            <a:r>
              <a:rPr sz="2000" spc="-5" dirty="0">
                <a:latin typeface="Georgia"/>
                <a:cs typeface="Georgia"/>
              </a:rPr>
              <a:t>Drug Administration’s </a:t>
            </a:r>
            <a:r>
              <a:rPr sz="2000" dirty="0">
                <a:latin typeface="Georgia"/>
                <a:cs typeface="Georgia"/>
              </a:rPr>
              <a:t>Emergency </a:t>
            </a:r>
            <a:r>
              <a:rPr sz="2000" spc="-5" dirty="0">
                <a:latin typeface="Georgia"/>
                <a:cs typeface="Georgia"/>
              </a:rPr>
              <a:t>Use Authorization</a:t>
            </a:r>
            <a:endParaRPr sz="2000">
              <a:latin typeface="Georgia"/>
              <a:cs typeface="Georgia"/>
            </a:endParaRPr>
          </a:p>
          <a:p>
            <a:pPr>
              <a:lnSpc>
                <a:spcPct val="100000"/>
              </a:lnSpc>
            </a:pPr>
            <a:endParaRPr sz="2300">
              <a:latin typeface="Georgia"/>
              <a:cs typeface="Georgia"/>
            </a:endParaRPr>
          </a:p>
          <a:p>
            <a:pPr>
              <a:lnSpc>
                <a:spcPct val="100000"/>
              </a:lnSpc>
              <a:spcBef>
                <a:spcPts val="25"/>
              </a:spcBef>
            </a:pPr>
            <a:endParaRPr sz="2850">
              <a:latin typeface="Georgia"/>
              <a:cs typeface="Georgia"/>
            </a:endParaRPr>
          </a:p>
          <a:p>
            <a:pPr marL="63500">
              <a:lnSpc>
                <a:spcPct val="100000"/>
              </a:lnSpc>
            </a:pPr>
            <a:r>
              <a:rPr sz="2000" b="1" dirty="0">
                <a:latin typeface="Georgia"/>
                <a:cs typeface="Georgia"/>
              </a:rPr>
              <a:t>What </a:t>
            </a:r>
            <a:r>
              <a:rPr sz="2000" b="1" spc="-5" dirty="0">
                <a:latin typeface="Georgia"/>
                <a:cs typeface="Georgia"/>
              </a:rPr>
              <a:t>is </a:t>
            </a:r>
            <a:r>
              <a:rPr sz="2000" b="1" dirty="0">
                <a:latin typeface="Georgia"/>
                <a:cs typeface="Georgia"/>
              </a:rPr>
              <a:t>Emergency Use Authorization</a:t>
            </a:r>
            <a:r>
              <a:rPr sz="2000" b="1" spc="-85" dirty="0">
                <a:latin typeface="Georgia"/>
                <a:cs typeface="Georgia"/>
              </a:rPr>
              <a:t> </a:t>
            </a:r>
            <a:r>
              <a:rPr sz="2000" b="1" dirty="0">
                <a:latin typeface="Georgia"/>
                <a:cs typeface="Georgia"/>
              </a:rPr>
              <a:t>(EUA)?</a:t>
            </a:r>
            <a:endParaRPr sz="2000">
              <a:latin typeface="Georgia"/>
              <a:cs typeface="Georgia"/>
            </a:endParaRPr>
          </a:p>
          <a:p>
            <a:pPr marL="406400" indent="-343535">
              <a:lnSpc>
                <a:spcPct val="100000"/>
              </a:lnSpc>
              <a:spcBef>
                <a:spcPts val="610"/>
              </a:spcBef>
              <a:buFont typeface="Arial"/>
              <a:buChar char="•"/>
              <a:tabLst>
                <a:tab pos="406400" algn="l"/>
                <a:tab pos="407034" algn="l"/>
              </a:tabLst>
            </a:pPr>
            <a:r>
              <a:rPr sz="1800" dirty="0">
                <a:latin typeface="Georgia"/>
                <a:cs typeface="Georgia"/>
              </a:rPr>
              <a:t>FDA </a:t>
            </a:r>
            <a:r>
              <a:rPr sz="1800" spc="-5" dirty="0">
                <a:latin typeface="Georgia"/>
                <a:cs typeface="Georgia"/>
              </a:rPr>
              <a:t>emergency access mechanism</a:t>
            </a:r>
            <a:endParaRPr sz="1800">
              <a:latin typeface="Georgia"/>
              <a:cs typeface="Georgia"/>
            </a:endParaRPr>
          </a:p>
          <a:p>
            <a:pPr marL="406400" marR="17780" indent="-342900">
              <a:lnSpc>
                <a:spcPct val="100000"/>
              </a:lnSpc>
              <a:spcBef>
                <a:spcPts val="600"/>
              </a:spcBef>
              <a:buFont typeface="Arial"/>
              <a:buChar char="•"/>
              <a:tabLst>
                <a:tab pos="406400" algn="l"/>
                <a:tab pos="407034" algn="l"/>
              </a:tabLst>
            </a:pPr>
            <a:r>
              <a:rPr sz="1800" dirty="0">
                <a:latin typeface="Georgia"/>
                <a:cs typeface="Georgia"/>
              </a:rPr>
              <a:t>Health &amp; Human </a:t>
            </a:r>
            <a:r>
              <a:rPr sz="1800" spc="-5" dirty="0">
                <a:latin typeface="Georgia"/>
                <a:cs typeface="Georgia"/>
              </a:rPr>
              <a:t>Services declare </a:t>
            </a:r>
            <a:r>
              <a:rPr sz="1800" dirty="0">
                <a:latin typeface="Georgia"/>
                <a:cs typeface="Georgia"/>
              </a:rPr>
              <a:t>when </a:t>
            </a:r>
            <a:r>
              <a:rPr sz="1800" spc="-5" dirty="0">
                <a:latin typeface="Georgia"/>
                <a:cs typeface="Georgia"/>
              </a:rPr>
              <a:t>circumstances </a:t>
            </a:r>
            <a:r>
              <a:rPr sz="1800" dirty="0">
                <a:latin typeface="Georgia"/>
                <a:cs typeface="Georgia"/>
              </a:rPr>
              <a:t>exist </a:t>
            </a:r>
            <a:r>
              <a:rPr sz="1800" spc="-5" dirty="0">
                <a:latin typeface="Georgia"/>
                <a:cs typeface="Georgia"/>
              </a:rPr>
              <a:t>to justify </a:t>
            </a:r>
            <a:r>
              <a:rPr sz="1800" dirty="0">
                <a:latin typeface="Georgia"/>
                <a:cs typeface="Georgia"/>
              </a:rPr>
              <a:t>use  of </a:t>
            </a:r>
            <a:r>
              <a:rPr sz="1800" spc="-5" dirty="0">
                <a:latin typeface="Georgia"/>
                <a:cs typeface="Georgia"/>
              </a:rPr>
              <a:t>diagnostics </a:t>
            </a:r>
            <a:r>
              <a:rPr sz="1800" dirty="0">
                <a:latin typeface="Georgia"/>
                <a:cs typeface="Georgia"/>
              </a:rPr>
              <a:t>under </a:t>
            </a:r>
            <a:r>
              <a:rPr sz="1800" spc="-5" dirty="0">
                <a:latin typeface="Georgia"/>
                <a:cs typeface="Georgia"/>
              </a:rPr>
              <a:t>EUA for the diagnosis </a:t>
            </a:r>
            <a:r>
              <a:rPr sz="1800" dirty="0">
                <a:latin typeface="Georgia"/>
                <a:cs typeface="Georgia"/>
              </a:rPr>
              <a:t>of</a:t>
            </a:r>
            <a:r>
              <a:rPr sz="1800" spc="55" dirty="0">
                <a:latin typeface="Georgia"/>
                <a:cs typeface="Georgia"/>
              </a:rPr>
              <a:t> </a:t>
            </a:r>
            <a:r>
              <a:rPr sz="1800" spc="-5" dirty="0">
                <a:latin typeface="Georgia"/>
                <a:cs typeface="Georgia"/>
              </a:rPr>
              <a:t>COVID-19</a:t>
            </a:r>
            <a:endParaRPr sz="1800">
              <a:latin typeface="Georgia"/>
              <a:cs typeface="Georgia"/>
            </a:endParaRPr>
          </a:p>
          <a:p>
            <a:pPr marL="406400" marR="721360" indent="-342900">
              <a:lnSpc>
                <a:spcPct val="100000"/>
              </a:lnSpc>
              <a:spcBef>
                <a:spcPts val="600"/>
              </a:spcBef>
              <a:buFont typeface="Arial"/>
              <a:buChar char="•"/>
              <a:tabLst>
                <a:tab pos="406400" algn="l"/>
                <a:tab pos="407034" algn="l"/>
              </a:tabLst>
            </a:pPr>
            <a:r>
              <a:rPr sz="1800" dirty="0">
                <a:latin typeface="Georgia"/>
                <a:cs typeface="Georgia"/>
              </a:rPr>
              <a:t>It </a:t>
            </a:r>
            <a:r>
              <a:rPr sz="1800" spc="-5" dirty="0">
                <a:latin typeface="Georgia"/>
                <a:cs typeface="Georgia"/>
              </a:rPr>
              <a:t>is not full </a:t>
            </a:r>
            <a:r>
              <a:rPr sz="1800" dirty="0">
                <a:latin typeface="Georgia"/>
                <a:cs typeface="Georgia"/>
              </a:rPr>
              <a:t>FDA </a:t>
            </a:r>
            <a:r>
              <a:rPr sz="1800" spc="-5" dirty="0">
                <a:latin typeface="Georgia"/>
                <a:cs typeface="Georgia"/>
              </a:rPr>
              <a:t>clearance </a:t>
            </a:r>
            <a:r>
              <a:rPr sz="1800" dirty="0">
                <a:latin typeface="Georgia"/>
                <a:cs typeface="Georgia"/>
              </a:rPr>
              <a:t>or </a:t>
            </a:r>
            <a:r>
              <a:rPr sz="1800" spc="-5" dirty="0">
                <a:latin typeface="Georgia"/>
                <a:cs typeface="Georgia"/>
              </a:rPr>
              <a:t>approval </a:t>
            </a:r>
            <a:r>
              <a:rPr sz="1800" dirty="0">
                <a:latin typeface="Georgia"/>
                <a:cs typeface="Georgia"/>
              </a:rPr>
              <a:t>and </a:t>
            </a:r>
            <a:r>
              <a:rPr sz="1800" spc="-5" dirty="0">
                <a:latin typeface="Georgia"/>
                <a:cs typeface="Georgia"/>
              </a:rPr>
              <a:t>is temporary, until the  declaration </a:t>
            </a:r>
            <a:r>
              <a:rPr sz="1800" spc="5" dirty="0">
                <a:latin typeface="Georgia"/>
                <a:cs typeface="Georgia"/>
              </a:rPr>
              <a:t>is </a:t>
            </a:r>
            <a:r>
              <a:rPr sz="1800" dirty="0">
                <a:latin typeface="Georgia"/>
                <a:cs typeface="Georgia"/>
              </a:rPr>
              <a:t>terminated or</a:t>
            </a:r>
            <a:r>
              <a:rPr sz="1800" spc="-20" dirty="0">
                <a:latin typeface="Georgia"/>
                <a:cs typeface="Georgia"/>
              </a:rPr>
              <a:t> </a:t>
            </a:r>
            <a:r>
              <a:rPr sz="1800" spc="-5" dirty="0">
                <a:latin typeface="Georgia"/>
                <a:cs typeface="Georgia"/>
              </a:rPr>
              <a:t>revoked.</a:t>
            </a:r>
            <a:endParaRPr sz="1800">
              <a:latin typeface="Georgia"/>
              <a:cs typeface="Georgia"/>
            </a:endParaRPr>
          </a:p>
        </p:txBody>
      </p:sp>
      <p:sp>
        <p:nvSpPr>
          <p:cNvPr id="6" name="Slide Number Placeholder 5">
            <a:extLst>
              <a:ext uri="{FF2B5EF4-FFF2-40B4-BE49-F238E27FC236}">
                <a16:creationId xmlns:a16="http://schemas.microsoft.com/office/drawing/2014/main" id="{63D19173-1F8C-4EA8-84E4-F61A4B923FF9}"/>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p:nvPr/>
        </p:nvSpPr>
        <p:spPr>
          <a:xfrm>
            <a:off x="947421" y="1838537"/>
            <a:ext cx="7746365" cy="4517390"/>
          </a:xfrm>
          <a:prstGeom prst="rect">
            <a:avLst/>
          </a:prstGeom>
        </p:spPr>
        <p:txBody>
          <a:bodyPr vert="horz" wrap="square" lIns="0" tIns="99060" rIns="0" bIns="0" rtlCol="0">
            <a:spAutoFit/>
          </a:bodyPr>
          <a:lstStyle/>
          <a:p>
            <a:pPr marL="12700">
              <a:lnSpc>
                <a:spcPct val="100000"/>
              </a:lnSpc>
              <a:spcBef>
                <a:spcPts val="780"/>
              </a:spcBef>
            </a:pPr>
            <a:r>
              <a:rPr sz="2000" b="1" dirty="0">
                <a:latin typeface="Georgia"/>
                <a:cs typeface="Georgia"/>
              </a:rPr>
              <a:t>Test Site</a:t>
            </a:r>
            <a:r>
              <a:rPr sz="2000" b="1" spc="-25" dirty="0">
                <a:latin typeface="Georgia"/>
                <a:cs typeface="Georgia"/>
              </a:rPr>
              <a:t> </a:t>
            </a:r>
            <a:r>
              <a:rPr sz="2000" b="1" spc="-5" dirty="0">
                <a:latin typeface="Georgia"/>
                <a:cs typeface="Georgia"/>
              </a:rPr>
              <a:t>Obligations:</a:t>
            </a:r>
            <a:endParaRPr sz="2000">
              <a:latin typeface="Georgia"/>
              <a:cs typeface="Georgia"/>
            </a:endParaRPr>
          </a:p>
          <a:p>
            <a:pPr marL="467995" indent="-285750">
              <a:lnSpc>
                <a:spcPct val="100000"/>
              </a:lnSpc>
              <a:spcBef>
                <a:spcPts val="605"/>
              </a:spcBef>
              <a:buFont typeface="Arial"/>
              <a:buChar char="•"/>
              <a:tabLst>
                <a:tab pos="467995" algn="l"/>
                <a:tab pos="468630" algn="l"/>
              </a:tabLst>
            </a:pPr>
            <a:r>
              <a:rPr sz="1800" spc="-5" dirty="0">
                <a:latin typeface="Georgia"/>
                <a:cs typeface="Georgia"/>
              </a:rPr>
              <a:t>Notify relevant public </a:t>
            </a:r>
            <a:r>
              <a:rPr sz="1800" dirty="0">
                <a:latin typeface="Georgia"/>
                <a:cs typeface="Georgia"/>
              </a:rPr>
              <a:t>health </a:t>
            </a:r>
            <a:r>
              <a:rPr sz="1800" spc="-5" dirty="0">
                <a:latin typeface="Georgia"/>
                <a:cs typeface="Georgia"/>
              </a:rPr>
              <a:t>authorities </a:t>
            </a:r>
            <a:r>
              <a:rPr sz="1800" dirty="0">
                <a:latin typeface="Georgia"/>
                <a:cs typeface="Georgia"/>
              </a:rPr>
              <a:t>on </a:t>
            </a:r>
            <a:r>
              <a:rPr sz="1800" spc="-5" dirty="0">
                <a:latin typeface="Georgia"/>
                <a:cs typeface="Georgia"/>
              </a:rPr>
              <a:t>intent </a:t>
            </a:r>
            <a:r>
              <a:rPr sz="1800" dirty="0">
                <a:latin typeface="Georgia"/>
                <a:cs typeface="Georgia"/>
              </a:rPr>
              <a:t>to </a:t>
            </a:r>
            <a:r>
              <a:rPr sz="1800" spc="-5" dirty="0">
                <a:latin typeface="Georgia"/>
                <a:cs typeface="Georgia"/>
              </a:rPr>
              <a:t>run</a:t>
            </a:r>
            <a:r>
              <a:rPr sz="1800" spc="50" dirty="0">
                <a:latin typeface="Georgia"/>
                <a:cs typeface="Georgia"/>
              </a:rPr>
              <a:t> </a:t>
            </a:r>
            <a:r>
              <a:rPr sz="1800" dirty="0">
                <a:latin typeface="Georgia"/>
                <a:cs typeface="Georgia"/>
              </a:rPr>
              <a:t>test</a:t>
            </a:r>
            <a:endParaRPr sz="1800">
              <a:latin typeface="Georgia"/>
              <a:cs typeface="Georgia"/>
            </a:endParaRPr>
          </a:p>
          <a:p>
            <a:pPr marL="467995" marR="83820" indent="-285115">
              <a:lnSpc>
                <a:spcPct val="100000"/>
              </a:lnSpc>
              <a:spcBef>
                <a:spcPts val="600"/>
              </a:spcBef>
              <a:buFont typeface="Arial"/>
              <a:buChar char="•"/>
              <a:tabLst>
                <a:tab pos="467995" algn="l"/>
                <a:tab pos="468630" algn="l"/>
              </a:tabLst>
            </a:pPr>
            <a:r>
              <a:rPr sz="1800" dirty="0">
                <a:latin typeface="Georgia"/>
                <a:cs typeface="Georgia"/>
              </a:rPr>
              <a:t>Report </a:t>
            </a:r>
            <a:r>
              <a:rPr sz="1800" spc="-5" dirty="0">
                <a:latin typeface="Georgia"/>
                <a:cs typeface="Georgia"/>
              </a:rPr>
              <a:t>all results to healthcare providers </a:t>
            </a:r>
            <a:r>
              <a:rPr sz="1800" dirty="0">
                <a:latin typeface="Georgia"/>
                <a:cs typeface="Georgia"/>
              </a:rPr>
              <a:t>and </a:t>
            </a:r>
            <a:r>
              <a:rPr sz="1800" spc="-5" dirty="0">
                <a:latin typeface="Georgia"/>
                <a:cs typeface="Georgia"/>
              </a:rPr>
              <a:t>include </a:t>
            </a:r>
            <a:r>
              <a:rPr sz="1800" dirty="0">
                <a:latin typeface="Georgia"/>
                <a:cs typeface="Georgia"/>
              </a:rPr>
              <a:t>the </a:t>
            </a:r>
            <a:r>
              <a:rPr sz="1800" spc="-5" dirty="0">
                <a:latin typeface="Georgia"/>
                <a:cs typeface="Georgia"/>
              </a:rPr>
              <a:t>Healthcare  Provider </a:t>
            </a:r>
            <a:r>
              <a:rPr sz="1800" dirty="0">
                <a:latin typeface="Georgia"/>
                <a:cs typeface="Georgia"/>
              </a:rPr>
              <a:t>Fact Sheet. </a:t>
            </a:r>
            <a:r>
              <a:rPr sz="1800" spc="-5" dirty="0">
                <a:latin typeface="Georgia"/>
                <a:cs typeface="Georgia"/>
              </a:rPr>
              <a:t>Healthcare providers </a:t>
            </a:r>
            <a:r>
              <a:rPr sz="1800" dirty="0">
                <a:latin typeface="Georgia"/>
                <a:cs typeface="Georgia"/>
              </a:rPr>
              <a:t>to </a:t>
            </a:r>
            <a:r>
              <a:rPr sz="1800" spc="-5" dirty="0">
                <a:latin typeface="Georgia"/>
                <a:cs typeface="Georgia"/>
              </a:rPr>
              <a:t>include Patient </a:t>
            </a:r>
            <a:r>
              <a:rPr sz="1800" dirty="0">
                <a:latin typeface="Georgia"/>
                <a:cs typeface="Georgia"/>
              </a:rPr>
              <a:t>Fact Sheet  </a:t>
            </a:r>
            <a:r>
              <a:rPr sz="1800" spc="-5" dirty="0">
                <a:latin typeface="Georgia"/>
                <a:cs typeface="Georgia"/>
              </a:rPr>
              <a:t>with</a:t>
            </a:r>
            <a:r>
              <a:rPr sz="1800" spc="-15" dirty="0">
                <a:latin typeface="Georgia"/>
                <a:cs typeface="Georgia"/>
              </a:rPr>
              <a:t> </a:t>
            </a:r>
            <a:r>
              <a:rPr sz="1800" spc="-5" dirty="0">
                <a:latin typeface="Georgia"/>
                <a:cs typeface="Georgia"/>
              </a:rPr>
              <a:t>results</a:t>
            </a:r>
            <a:endParaRPr sz="1800">
              <a:latin typeface="Georgia"/>
              <a:cs typeface="Georgia"/>
            </a:endParaRPr>
          </a:p>
          <a:p>
            <a:pPr marL="467995" marR="781050" indent="-285115">
              <a:lnSpc>
                <a:spcPct val="100000"/>
              </a:lnSpc>
              <a:spcBef>
                <a:spcPts val="600"/>
              </a:spcBef>
              <a:buFont typeface="Arial"/>
              <a:buChar char="•"/>
              <a:tabLst>
                <a:tab pos="467995" algn="l"/>
                <a:tab pos="468630" algn="l"/>
              </a:tabLst>
            </a:pPr>
            <a:r>
              <a:rPr sz="1800" spc="-5" dirty="0">
                <a:latin typeface="Georgia"/>
                <a:cs typeface="Georgia"/>
              </a:rPr>
              <a:t>Utilize product </a:t>
            </a:r>
            <a:r>
              <a:rPr sz="1800" spc="5" dirty="0">
                <a:latin typeface="Georgia"/>
                <a:cs typeface="Georgia"/>
              </a:rPr>
              <a:t>as </a:t>
            </a:r>
            <a:r>
              <a:rPr sz="1800" spc="-5" dirty="0">
                <a:latin typeface="Georgia"/>
                <a:cs typeface="Georgia"/>
              </a:rPr>
              <a:t>outlined in the BinaxNOW COVID-19 </a:t>
            </a:r>
            <a:r>
              <a:rPr sz="1800" spc="5" dirty="0">
                <a:latin typeface="Georgia"/>
                <a:cs typeface="Georgia"/>
              </a:rPr>
              <a:t>Ag </a:t>
            </a:r>
            <a:r>
              <a:rPr sz="1800" spc="-5" dirty="0">
                <a:latin typeface="Georgia"/>
                <a:cs typeface="Georgia"/>
              </a:rPr>
              <a:t>Card  Instructions </a:t>
            </a:r>
            <a:r>
              <a:rPr sz="1800" dirty="0">
                <a:latin typeface="Georgia"/>
                <a:cs typeface="Georgia"/>
              </a:rPr>
              <a:t>for</a:t>
            </a:r>
            <a:r>
              <a:rPr sz="1800" spc="-15" dirty="0">
                <a:latin typeface="Georgia"/>
                <a:cs typeface="Georgia"/>
              </a:rPr>
              <a:t> </a:t>
            </a:r>
            <a:r>
              <a:rPr sz="1800" spc="-5" dirty="0">
                <a:latin typeface="Georgia"/>
                <a:cs typeface="Georgia"/>
              </a:rPr>
              <a:t>Use</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spc="-5" dirty="0">
                <a:latin typeface="Georgia"/>
                <a:cs typeface="Georgia"/>
              </a:rPr>
              <a:t>Ensure all operators </a:t>
            </a:r>
            <a:r>
              <a:rPr sz="1800" dirty="0">
                <a:latin typeface="Georgia"/>
                <a:cs typeface="Georgia"/>
              </a:rPr>
              <a:t>are </a:t>
            </a:r>
            <a:r>
              <a:rPr sz="1800" spc="-5" dirty="0">
                <a:latin typeface="Georgia"/>
                <a:cs typeface="Georgia"/>
              </a:rPr>
              <a:t>trained </a:t>
            </a:r>
            <a:r>
              <a:rPr sz="1800" dirty="0">
                <a:latin typeface="Georgia"/>
                <a:cs typeface="Georgia"/>
              </a:rPr>
              <a:t>to </a:t>
            </a:r>
            <a:r>
              <a:rPr sz="1800" spc="-5" dirty="0">
                <a:latin typeface="Georgia"/>
                <a:cs typeface="Georgia"/>
              </a:rPr>
              <a:t>perform </a:t>
            </a:r>
            <a:r>
              <a:rPr sz="1800" dirty="0">
                <a:latin typeface="Georgia"/>
                <a:cs typeface="Georgia"/>
              </a:rPr>
              <a:t>and </a:t>
            </a:r>
            <a:r>
              <a:rPr sz="1800" spc="-5" dirty="0">
                <a:latin typeface="Georgia"/>
                <a:cs typeface="Georgia"/>
              </a:rPr>
              <a:t>interpret the</a:t>
            </a:r>
            <a:r>
              <a:rPr sz="1800" spc="130" dirty="0">
                <a:latin typeface="Georgia"/>
                <a:cs typeface="Georgia"/>
              </a:rPr>
              <a:t> </a:t>
            </a:r>
            <a:r>
              <a:rPr sz="1800" spc="-5" dirty="0">
                <a:latin typeface="Georgia"/>
                <a:cs typeface="Georgia"/>
              </a:rPr>
              <a:t>test</a:t>
            </a:r>
            <a:endParaRPr sz="1800">
              <a:latin typeface="Georgia"/>
              <a:cs typeface="Georgia"/>
            </a:endParaRPr>
          </a:p>
          <a:p>
            <a:pPr marL="467995" marR="5080" indent="-285115">
              <a:lnSpc>
                <a:spcPct val="100000"/>
              </a:lnSpc>
              <a:spcBef>
                <a:spcPts val="600"/>
              </a:spcBef>
              <a:buFont typeface="Arial"/>
              <a:buChar char="•"/>
              <a:tabLst>
                <a:tab pos="467995" algn="l"/>
                <a:tab pos="468630" algn="l"/>
              </a:tabLst>
            </a:pPr>
            <a:r>
              <a:rPr sz="1800" spc="-5" dirty="0">
                <a:latin typeface="Georgia"/>
                <a:cs typeface="Georgia"/>
              </a:rPr>
              <a:t>Have process </a:t>
            </a:r>
            <a:r>
              <a:rPr sz="1800" spc="5" dirty="0">
                <a:latin typeface="Georgia"/>
                <a:cs typeface="Georgia"/>
              </a:rPr>
              <a:t>in </a:t>
            </a:r>
            <a:r>
              <a:rPr sz="1800" dirty="0">
                <a:latin typeface="Georgia"/>
                <a:cs typeface="Georgia"/>
              </a:rPr>
              <a:t>place for </a:t>
            </a:r>
            <a:r>
              <a:rPr sz="1800" spc="-5" dirty="0">
                <a:latin typeface="Georgia"/>
                <a:cs typeface="Georgia"/>
              </a:rPr>
              <a:t>reporting </a:t>
            </a:r>
            <a:r>
              <a:rPr sz="1800" dirty="0">
                <a:latin typeface="Georgia"/>
                <a:cs typeface="Georgia"/>
              </a:rPr>
              <a:t>test </a:t>
            </a:r>
            <a:r>
              <a:rPr sz="1800" spc="-5" dirty="0">
                <a:latin typeface="Georgia"/>
                <a:cs typeface="Georgia"/>
              </a:rPr>
              <a:t>result to Healthcare Providers </a:t>
            </a:r>
            <a:r>
              <a:rPr sz="1800" dirty="0">
                <a:latin typeface="Georgia"/>
                <a:cs typeface="Georgia"/>
              </a:rPr>
              <a:t>&amp;  </a:t>
            </a:r>
            <a:r>
              <a:rPr sz="1800" spc="-5" dirty="0">
                <a:latin typeface="Georgia"/>
                <a:cs typeface="Georgia"/>
              </a:rPr>
              <a:t>relevant public </a:t>
            </a:r>
            <a:r>
              <a:rPr sz="1800" dirty="0">
                <a:latin typeface="Georgia"/>
                <a:cs typeface="Georgia"/>
              </a:rPr>
              <a:t>health</a:t>
            </a:r>
            <a:r>
              <a:rPr sz="1800" spc="10" dirty="0">
                <a:latin typeface="Georgia"/>
                <a:cs typeface="Georgia"/>
              </a:rPr>
              <a:t> </a:t>
            </a:r>
            <a:r>
              <a:rPr sz="1800" spc="-5" dirty="0">
                <a:latin typeface="Georgia"/>
                <a:cs typeface="Georgia"/>
              </a:rPr>
              <a:t>authorities</a:t>
            </a:r>
            <a:endParaRPr sz="1800">
              <a:latin typeface="Georgia"/>
              <a:cs typeface="Georgia"/>
            </a:endParaRPr>
          </a:p>
          <a:p>
            <a:pPr marL="467995" marR="74295" indent="-285115">
              <a:lnSpc>
                <a:spcPct val="100000"/>
              </a:lnSpc>
              <a:spcBef>
                <a:spcPts val="600"/>
              </a:spcBef>
              <a:buFont typeface="Arial"/>
              <a:buChar char="•"/>
              <a:tabLst>
                <a:tab pos="467995" algn="l"/>
                <a:tab pos="468630" algn="l"/>
              </a:tabLst>
            </a:pPr>
            <a:r>
              <a:rPr sz="1800" spc="-5" dirty="0">
                <a:latin typeface="Georgia"/>
                <a:cs typeface="Georgia"/>
              </a:rPr>
              <a:t>Per Product Insert: </a:t>
            </a:r>
            <a:r>
              <a:rPr sz="1800" dirty="0">
                <a:latin typeface="Georgia"/>
                <a:cs typeface="Georgia"/>
              </a:rPr>
              <a:t>Collect performance data and report any </a:t>
            </a:r>
            <a:r>
              <a:rPr sz="1800" spc="-5" dirty="0">
                <a:latin typeface="Georgia"/>
                <a:cs typeface="Georgia"/>
              </a:rPr>
              <a:t>significant  deviations from the product performance characteristics </a:t>
            </a:r>
            <a:r>
              <a:rPr sz="1800" spc="-10" dirty="0">
                <a:latin typeface="Georgia"/>
                <a:cs typeface="Georgia"/>
              </a:rPr>
              <a:t>via </a:t>
            </a:r>
            <a:r>
              <a:rPr sz="1800" spc="-5" dirty="0">
                <a:latin typeface="Georgia"/>
                <a:cs typeface="Georgia"/>
              </a:rPr>
              <a:t>email </a:t>
            </a:r>
            <a:r>
              <a:rPr sz="1800" dirty="0">
                <a:latin typeface="Georgia"/>
                <a:cs typeface="Georgia"/>
              </a:rPr>
              <a:t>to  </a:t>
            </a:r>
            <a:r>
              <a:rPr sz="1800" spc="-5" dirty="0">
                <a:latin typeface="Georgia"/>
                <a:cs typeface="Georgia"/>
              </a:rPr>
              <a:t>FDA/HHS </a:t>
            </a:r>
            <a:r>
              <a:rPr sz="1800" dirty="0">
                <a:latin typeface="Georgia"/>
                <a:cs typeface="Georgia"/>
              </a:rPr>
              <a:t>and to </a:t>
            </a:r>
            <a:r>
              <a:rPr sz="1800" spc="-5" dirty="0">
                <a:latin typeface="Georgia"/>
                <a:cs typeface="Georgia"/>
              </a:rPr>
              <a:t>Abbott </a:t>
            </a:r>
            <a:r>
              <a:rPr sz="1800" dirty="0">
                <a:latin typeface="Georgia"/>
                <a:cs typeface="Georgia"/>
              </a:rPr>
              <a:t>Technical</a:t>
            </a:r>
            <a:r>
              <a:rPr sz="1800" spc="25" dirty="0">
                <a:latin typeface="Georgia"/>
                <a:cs typeface="Georgia"/>
              </a:rPr>
              <a:t> </a:t>
            </a:r>
            <a:r>
              <a:rPr sz="1800" spc="-5" dirty="0">
                <a:latin typeface="Georgia"/>
                <a:cs typeface="Georgia"/>
              </a:rPr>
              <a:t>Support</a:t>
            </a:r>
            <a:endParaRPr sz="1800">
              <a:latin typeface="Georgia"/>
              <a:cs typeface="Georgia"/>
            </a:endParaRPr>
          </a:p>
          <a:p>
            <a:pPr marL="467995" indent="-285750">
              <a:lnSpc>
                <a:spcPct val="100000"/>
              </a:lnSpc>
              <a:spcBef>
                <a:spcPts val="600"/>
              </a:spcBef>
              <a:buFont typeface="Arial"/>
              <a:buChar char="•"/>
              <a:tabLst>
                <a:tab pos="467995" algn="l"/>
                <a:tab pos="468630" algn="l"/>
              </a:tabLst>
            </a:pPr>
            <a:r>
              <a:rPr sz="1800" spc="-5" dirty="0">
                <a:latin typeface="Georgia"/>
                <a:cs typeface="Georgia"/>
              </a:rPr>
              <a:t>Retain all records </a:t>
            </a:r>
            <a:r>
              <a:rPr sz="1800" dirty="0">
                <a:latin typeface="Georgia"/>
                <a:cs typeface="Georgia"/>
              </a:rPr>
              <a:t>associated </a:t>
            </a:r>
            <a:r>
              <a:rPr sz="1800" spc="-5" dirty="0">
                <a:latin typeface="Georgia"/>
                <a:cs typeface="Georgia"/>
              </a:rPr>
              <a:t>with </a:t>
            </a:r>
            <a:r>
              <a:rPr sz="1800" spc="-10" dirty="0">
                <a:latin typeface="Georgia"/>
                <a:cs typeface="Georgia"/>
              </a:rPr>
              <a:t>EUA </a:t>
            </a:r>
            <a:r>
              <a:rPr sz="1800" spc="-5" dirty="0">
                <a:latin typeface="Georgia"/>
                <a:cs typeface="Georgia"/>
              </a:rPr>
              <a:t>until otherwise directed by</a:t>
            </a:r>
            <a:r>
              <a:rPr sz="1800" spc="130" dirty="0">
                <a:latin typeface="Georgia"/>
                <a:cs typeface="Georgia"/>
              </a:rPr>
              <a:t> </a:t>
            </a:r>
            <a:r>
              <a:rPr sz="1800" dirty="0">
                <a:latin typeface="Georgia"/>
                <a:cs typeface="Georgia"/>
              </a:rPr>
              <a:t>FDA</a:t>
            </a:r>
            <a:endParaRPr sz="1800">
              <a:latin typeface="Georgia"/>
              <a:cs typeface="Georgia"/>
            </a:endParaRPr>
          </a:p>
        </p:txBody>
      </p:sp>
      <p:sp>
        <p:nvSpPr>
          <p:cNvPr id="6" name="object 6"/>
          <p:cNvSpPr txBox="1">
            <a:spLocks noGrp="1"/>
          </p:cNvSpPr>
          <p:nvPr>
            <p:ph type="title"/>
          </p:nvPr>
        </p:nvSpPr>
        <p:spPr>
          <a:xfrm>
            <a:off x="921947" y="756958"/>
            <a:ext cx="5146675" cy="756285"/>
          </a:xfrm>
          <a:prstGeom prst="rect">
            <a:avLst/>
          </a:prstGeom>
        </p:spPr>
        <p:txBody>
          <a:bodyPr vert="horz" wrap="square" lIns="0" tIns="12065" rIns="0" bIns="0" rtlCol="0">
            <a:spAutoFit/>
          </a:bodyPr>
          <a:lstStyle/>
          <a:p>
            <a:pPr marL="38100">
              <a:lnSpc>
                <a:spcPts val="3240"/>
              </a:lnSpc>
              <a:spcBef>
                <a:spcPts val="95"/>
              </a:spcBef>
            </a:pPr>
            <a:r>
              <a:rPr sz="2800" spc="-5" dirty="0">
                <a:solidFill>
                  <a:srgbClr val="009CDD"/>
                </a:solidFill>
              </a:rPr>
              <a:t>BinaxNOW</a:t>
            </a:r>
            <a:r>
              <a:rPr sz="2775" spc="-7" baseline="25525" dirty="0">
                <a:solidFill>
                  <a:srgbClr val="009CDD"/>
                </a:solidFill>
              </a:rPr>
              <a:t>™ </a:t>
            </a:r>
            <a:r>
              <a:rPr sz="2800" spc="-5" dirty="0">
                <a:solidFill>
                  <a:srgbClr val="009CDD"/>
                </a:solidFill>
              </a:rPr>
              <a:t>COVID-19 Ag</a:t>
            </a:r>
            <a:r>
              <a:rPr sz="2800" spc="-210" dirty="0">
                <a:solidFill>
                  <a:srgbClr val="009CDD"/>
                </a:solidFill>
              </a:rPr>
              <a:t> </a:t>
            </a:r>
            <a:r>
              <a:rPr sz="2800" spc="-5" dirty="0">
                <a:solidFill>
                  <a:srgbClr val="009CDD"/>
                </a:solidFill>
              </a:rPr>
              <a:t>Card</a:t>
            </a:r>
            <a:endParaRPr sz="2800"/>
          </a:p>
          <a:p>
            <a:pPr marL="38100">
              <a:lnSpc>
                <a:spcPts val="2520"/>
              </a:lnSpc>
            </a:pPr>
            <a:r>
              <a:rPr sz="2200" i="1" spc="-10" dirty="0">
                <a:solidFill>
                  <a:srgbClr val="009CDD"/>
                </a:solidFill>
                <a:latin typeface="Georgia"/>
                <a:cs typeface="Georgia"/>
              </a:rPr>
              <a:t>Emergency </a:t>
            </a:r>
            <a:r>
              <a:rPr sz="2200" i="1" spc="-5" dirty="0">
                <a:solidFill>
                  <a:srgbClr val="009CDD"/>
                </a:solidFill>
                <a:latin typeface="Georgia"/>
                <a:cs typeface="Georgia"/>
              </a:rPr>
              <a:t>Use</a:t>
            </a:r>
            <a:r>
              <a:rPr sz="2200" i="1" spc="10" dirty="0">
                <a:solidFill>
                  <a:srgbClr val="009CDD"/>
                </a:solidFill>
                <a:latin typeface="Georgia"/>
                <a:cs typeface="Georgia"/>
              </a:rPr>
              <a:t> </a:t>
            </a:r>
            <a:r>
              <a:rPr sz="2200" i="1" spc="-5" dirty="0">
                <a:solidFill>
                  <a:srgbClr val="009CDD"/>
                </a:solidFill>
                <a:latin typeface="Georgia"/>
                <a:cs typeface="Georgia"/>
              </a:rPr>
              <a:t>Authorization</a:t>
            </a:r>
            <a:endParaRPr sz="2200">
              <a:latin typeface="Georgia"/>
              <a:cs typeface="Georgia"/>
            </a:endParaRPr>
          </a:p>
        </p:txBody>
      </p:sp>
      <p:sp>
        <p:nvSpPr>
          <p:cNvPr id="7" name="Slide Number Placeholder 6">
            <a:extLst>
              <a:ext uri="{FF2B5EF4-FFF2-40B4-BE49-F238E27FC236}">
                <a16:creationId xmlns:a16="http://schemas.microsoft.com/office/drawing/2014/main" id="{405BBFB8-CF10-4967-8324-52707C0C5E6A}"/>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31520" y="6813803"/>
            <a:ext cx="3121660" cy="477520"/>
          </a:xfrm>
          <a:custGeom>
            <a:avLst/>
            <a:gdLst/>
            <a:ahLst/>
            <a:cxnLst/>
            <a:rect l="l" t="t" r="r" b="b"/>
            <a:pathLst>
              <a:path w="3121660" h="477520">
                <a:moveTo>
                  <a:pt x="3121152" y="477012"/>
                </a:moveTo>
                <a:lnTo>
                  <a:pt x="0" y="477012"/>
                </a:lnTo>
                <a:lnTo>
                  <a:pt x="0" y="0"/>
                </a:lnTo>
                <a:lnTo>
                  <a:pt x="3121152" y="0"/>
                </a:lnTo>
                <a:lnTo>
                  <a:pt x="3121152" y="477012"/>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7450" y="784357"/>
            <a:ext cx="6938009"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COVID-19 CARES </a:t>
            </a:r>
            <a:r>
              <a:rPr sz="2600" spc="5" dirty="0">
                <a:solidFill>
                  <a:srgbClr val="009CDD"/>
                </a:solidFill>
              </a:rPr>
              <a:t>Act </a:t>
            </a:r>
            <a:r>
              <a:rPr sz="2600" dirty="0">
                <a:solidFill>
                  <a:srgbClr val="009CDD"/>
                </a:solidFill>
              </a:rPr>
              <a:t>Reporting</a:t>
            </a:r>
            <a:r>
              <a:rPr sz="2600" spc="-125" dirty="0">
                <a:solidFill>
                  <a:srgbClr val="009CDD"/>
                </a:solidFill>
              </a:rPr>
              <a:t> </a:t>
            </a:r>
            <a:r>
              <a:rPr sz="2600" dirty="0">
                <a:solidFill>
                  <a:srgbClr val="009CDD"/>
                </a:solidFill>
              </a:rPr>
              <a:t>Requirements</a:t>
            </a:r>
            <a:endParaRPr sz="2600"/>
          </a:p>
        </p:txBody>
      </p:sp>
      <p:sp>
        <p:nvSpPr>
          <p:cNvPr id="5" name="object 5"/>
          <p:cNvSpPr txBox="1"/>
          <p:nvPr/>
        </p:nvSpPr>
        <p:spPr>
          <a:xfrm>
            <a:off x="947421" y="1944079"/>
            <a:ext cx="8060690" cy="3836035"/>
          </a:xfrm>
          <a:prstGeom prst="rect">
            <a:avLst/>
          </a:prstGeom>
        </p:spPr>
        <p:txBody>
          <a:bodyPr vert="horz" wrap="square" lIns="0" tIns="13335" rIns="0" bIns="0" rtlCol="0">
            <a:spAutoFit/>
          </a:bodyPr>
          <a:lstStyle/>
          <a:p>
            <a:pPr marL="12700" marR="782955">
              <a:lnSpc>
                <a:spcPct val="100000"/>
              </a:lnSpc>
              <a:spcBef>
                <a:spcPts val="105"/>
              </a:spcBef>
            </a:pPr>
            <a:r>
              <a:rPr sz="2000" b="1" dirty="0">
                <a:solidFill>
                  <a:srgbClr val="009CDD"/>
                </a:solidFill>
                <a:latin typeface="Georgia"/>
                <a:cs typeface="Georgia"/>
              </a:rPr>
              <a:t>Reporting </a:t>
            </a:r>
            <a:r>
              <a:rPr sz="2000" b="1" spc="-5" dirty="0">
                <a:solidFill>
                  <a:srgbClr val="009CDD"/>
                </a:solidFill>
                <a:latin typeface="Georgia"/>
                <a:cs typeface="Georgia"/>
              </a:rPr>
              <a:t>requirements apply </a:t>
            </a:r>
            <a:r>
              <a:rPr sz="2000" b="1" spc="-10" dirty="0">
                <a:solidFill>
                  <a:srgbClr val="009CDD"/>
                </a:solidFill>
                <a:latin typeface="Georgia"/>
                <a:cs typeface="Georgia"/>
              </a:rPr>
              <a:t>to </a:t>
            </a:r>
            <a:r>
              <a:rPr sz="2000" b="1" spc="-5" dirty="0">
                <a:solidFill>
                  <a:srgbClr val="009CDD"/>
                </a:solidFill>
                <a:latin typeface="Georgia"/>
                <a:cs typeface="Georgia"/>
              </a:rPr>
              <a:t>COVID-19 testing sites  </a:t>
            </a:r>
            <a:r>
              <a:rPr sz="2000" b="1" dirty="0">
                <a:solidFill>
                  <a:srgbClr val="009CDD"/>
                </a:solidFill>
                <a:latin typeface="Georgia"/>
                <a:cs typeface="Georgia"/>
              </a:rPr>
              <a:t>performing </a:t>
            </a:r>
            <a:r>
              <a:rPr sz="2000" b="1" spc="-5" dirty="0">
                <a:solidFill>
                  <a:srgbClr val="009CDD"/>
                </a:solidFill>
                <a:latin typeface="Georgia"/>
                <a:cs typeface="Georgia"/>
              </a:rPr>
              <a:t>testing,</a:t>
            </a:r>
            <a:r>
              <a:rPr sz="2000" b="1" spc="-15" dirty="0">
                <a:solidFill>
                  <a:srgbClr val="009CDD"/>
                </a:solidFill>
                <a:latin typeface="Georgia"/>
                <a:cs typeface="Georgia"/>
              </a:rPr>
              <a:t> </a:t>
            </a:r>
            <a:r>
              <a:rPr sz="2000" b="1" spc="-5" dirty="0">
                <a:solidFill>
                  <a:srgbClr val="009CDD"/>
                </a:solidFill>
                <a:latin typeface="Georgia"/>
                <a:cs typeface="Georgia"/>
              </a:rPr>
              <a:t>including:</a:t>
            </a:r>
            <a:endParaRPr sz="2000">
              <a:latin typeface="Georgia"/>
              <a:cs typeface="Georgia"/>
            </a:endParaRPr>
          </a:p>
          <a:p>
            <a:pPr marL="361315" marR="1237615" indent="-177165">
              <a:lnSpc>
                <a:spcPct val="100000"/>
              </a:lnSpc>
              <a:spcBef>
                <a:spcPts val="600"/>
              </a:spcBef>
              <a:buFont typeface="Arial"/>
              <a:buChar char="•"/>
              <a:tabLst>
                <a:tab pos="361950" algn="l"/>
              </a:tabLst>
            </a:pPr>
            <a:r>
              <a:rPr sz="2000" spc="-5" dirty="0">
                <a:latin typeface="Georgia"/>
                <a:cs typeface="Georgia"/>
              </a:rPr>
              <a:t>Laboratories that perform </a:t>
            </a:r>
            <a:r>
              <a:rPr sz="2000" dirty="0">
                <a:latin typeface="Georgia"/>
                <a:cs typeface="Georgia"/>
              </a:rPr>
              <a:t>clinical testing </a:t>
            </a:r>
            <a:r>
              <a:rPr sz="2000" spc="-5" dirty="0">
                <a:latin typeface="Georgia"/>
                <a:cs typeface="Georgia"/>
              </a:rPr>
              <a:t>under </a:t>
            </a:r>
            <a:r>
              <a:rPr sz="2000" dirty="0">
                <a:latin typeface="Georgia"/>
                <a:cs typeface="Georgia"/>
              </a:rPr>
              <a:t>a Clinical  </a:t>
            </a:r>
            <a:r>
              <a:rPr sz="2000" spc="-5" dirty="0">
                <a:latin typeface="Georgia"/>
                <a:cs typeface="Georgia"/>
              </a:rPr>
              <a:t>Laboratory Improvement </a:t>
            </a:r>
            <a:r>
              <a:rPr sz="2000" dirty="0">
                <a:latin typeface="Georgia"/>
                <a:cs typeface="Georgia"/>
              </a:rPr>
              <a:t>Amendments (CLIA)</a:t>
            </a:r>
            <a:r>
              <a:rPr sz="2000" spc="-20" dirty="0">
                <a:latin typeface="Georgia"/>
                <a:cs typeface="Georgia"/>
              </a:rPr>
              <a:t> </a:t>
            </a:r>
            <a:r>
              <a:rPr sz="2000" spc="-5" dirty="0">
                <a:latin typeface="Georgia"/>
                <a:cs typeface="Georgia"/>
              </a:rPr>
              <a:t>certificate</a:t>
            </a:r>
            <a:endParaRPr sz="2000">
              <a:latin typeface="Georgia"/>
              <a:cs typeface="Georgia"/>
            </a:endParaRPr>
          </a:p>
          <a:p>
            <a:pPr marL="361315" indent="-177165">
              <a:lnSpc>
                <a:spcPct val="100000"/>
              </a:lnSpc>
              <a:spcBef>
                <a:spcPts val="595"/>
              </a:spcBef>
              <a:buFont typeface="Arial"/>
              <a:buChar char="•"/>
              <a:tabLst>
                <a:tab pos="361950" algn="l"/>
              </a:tabLst>
            </a:pPr>
            <a:r>
              <a:rPr sz="2000" dirty="0">
                <a:latin typeface="Georgia"/>
                <a:cs typeface="Georgia"/>
              </a:rPr>
              <a:t>Non-laboratory </a:t>
            </a:r>
            <a:r>
              <a:rPr sz="2000" spc="-5" dirty="0">
                <a:latin typeface="Georgia"/>
                <a:cs typeface="Georgia"/>
              </a:rPr>
              <a:t>COVID-19 </a:t>
            </a:r>
            <a:r>
              <a:rPr sz="2000" dirty="0">
                <a:latin typeface="Georgia"/>
                <a:cs typeface="Georgia"/>
              </a:rPr>
              <a:t>testing</a:t>
            </a:r>
            <a:r>
              <a:rPr sz="2000" spc="-30" dirty="0">
                <a:latin typeface="Georgia"/>
                <a:cs typeface="Georgia"/>
              </a:rPr>
              <a:t> </a:t>
            </a:r>
            <a:r>
              <a:rPr sz="2000" spc="-5" dirty="0">
                <a:latin typeface="Georgia"/>
                <a:cs typeface="Georgia"/>
              </a:rPr>
              <a:t>locations</a:t>
            </a:r>
            <a:endParaRPr sz="2000">
              <a:latin typeface="Georgia"/>
              <a:cs typeface="Georgia"/>
            </a:endParaRPr>
          </a:p>
          <a:p>
            <a:pPr marL="361315" marR="5080" indent="-177165">
              <a:lnSpc>
                <a:spcPct val="100000"/>
              </a:lnSpc>
              <a:spcBef>
                <a:spcPts val="605"/>
              </a:spcBef>
              <a:buFont typeface="Arial"/>
              <a:buChar char="•"/>
              <a:tabLst>
                <a:tab pos="361950" algn="l"/>
              </a:tabLst>
            </a:pPr>
            <a:r>
              <a:rPr sz="2000" dirty="0">
                <a:latin typeface="Georgia"/>
                <a:cs typeface="Georgia"/>
              </a:rPr>
              <a:t>Other </a:t>
            </a:r>
            <a:r>
              <a:rPr sz="2000" spc="-5" dirty="0">
                <a:latin typeface="Georgia"/>
                <a:cs typeface="Georgia"/>
              </a:rPr>
              <a:t>facilities </a:t>
            </a:r>
            <a:r>
              <a:rPr sz="2000" dirty="0">
                <a:latin typeface="Georgia"/>
                <a:cs typeface="Georgia"/>
              </a:rPr>
              <a:t>or locations </a:t>
            </a:r>
            <a:r>
              <a:rPr sz="2000" spc="-5" dirty="0">
                <a:latin typeface="Georgia"/>
                <a:cs typeface="Georgia"/>
              </a:rPr>
              <a:t>offering COVID-19 point-of-care tests, </a:t>
            </a:r>
            <a:r>
              <a:rPr sz="2000" dirty="0">
                <a:latin typeface="Georgia"/>
                <a:cs typeface="Georgia"/>
              </a:rPr>
              <a:t>or  in-home</a:t>
            </a:r>
            <a:r>
              <a:rPr sz="2000" spc="-15" dirty="0">
                <a:latin typeface="Georgia"/>
                <a:cs typeface="Georgia"/>
              </a:rPr>
              <a:t> </a:t>
            </a:r>
            <a:r>
              <a:rPr sz="2000" dirty="0">
                <a:latin typeface="Georgia"/>
                <a:cs typeface="Georgia"/>
              </a:rPr>
              <a:t>tests</a:t>
            </a:r>
            <a:endParaRPr sz="2000">
              <a:latin typeface="Georgia"/>
              <a:cs typeface="Georgia"/>
            </a:endParaRPr>
          </a:p>
          <a:p>
            <a:pPr>
              <a:lnSpc>
                <a:spcPct val="100000"/>
              </a:lnSpc>
            </a:pPr>
            <a:endParaRPr sz="2300">
              <a:latin typeface="Georgia"/>
              <a:cs typeface="Georgia"/>
            </a:endParaRPr>
          </a:p>
          <a:p>
            <a:pPr>
              <a:lnSpc>
                <a:spcPct val="100000"/>
              </a:lnSpc>
              <a:spcBef>
                <a:spcPts val="10"/>
              </a:spcBef>
            </a:pPr>
            <a:endParaRPr sz="2650">
              <a:latin typeface="Georgia"/>
              <a:cs typeface="Georgia"/>
            </a:endParaRPr>
          </a:p>
          <a:p>
            <a:pPr marL="1708785" marR="17145" indent="-1675130">
              <a:lnSpc>
                <a:spcPct val="100000"/>
              </a:lnSpc>
            </a:pPr>
            <a:r>
              <a:rPr sz="2400" b="1" spc="-5" dirty="0">
                <a:solidFill>
                  <a:srgbClr val="009CDD"/>
                </a:solidFill>
                <a:latin typeface="Georgia"/>
                <a:cs typeface="Georgia"/>
              </a:rPr>
              <a:t>Reach out </a:t>
            </a:r>
            <a:r>
              <a:rPr sz="2400" b="1" spc="-10" dirty="0">
                <a:solidFill>
                  <a:srgbClr val="009CDD"/>
                </a:solidFill>
                <a:latin typeface="Georgia"/>
                <a:cs typeface="Georgia"/>
              </a:rPr>
              <a:t>to </a:t>
            </a:r>
            <a:r>
              <a:rPr sz="2400" b="1" spc="-5" dirty="0">
                <a:solidFill>
                  <a:srgbClr val="009CDD"/>
                </a:solidFill>
                <a:latin typeface="Georgia"/>
                <a:cs typeface="Georgia"/>
              </a:rPr>
              <a:t>state agencies </a:t>
            </a:r>
            <a:r>
              <a:rPr sz="2400" b="1" dirty="0">
                <a:solidFill>
                  <a:srgbClr val="009CDD"/>
                </a:solidFill>
                <a:latin typeface="Georgia"/>
                <a:cs typeface="Georgia"/>
              </a:rPr>
              <a:t>for specific </a:t>
            </a:r>
            <a:r>
              <a:rPr sz="2400" b="1" spc="-5" dirty="0">
                <a:solidFill>
                  <a:srgbClr val="009CDD"/>
                </a:solidFill>
                <a:latin typeface="Georgia"/>
                <a:cs typeface="Georgia"/>
              </a:rPr>
              <a:t>guidance </a:t>
            </a:r>
            <a:r>
              <a:rPr sz="2400" b="1" spc="-10" dirty="0">
                <a:solidFill>
                  <a:srgbClr val="009CDD"/>
                </a:solidFill>
                <a:latin typeface="Georgia"/>
                <a:cs typeface="Georgia"/>
              </a:rPr>
              <a:t>on  </a:t>
            </a:r>
            <a:r>
              <a:rPr sz="2400" b="1" spc="-5" dirty="0">
                <a:solidFill>
                  <a:srgbClr val="009CDD"/>
                </a:solidFill>
                <a:latin typeface="Georgia"/>
                <a:cs typeface="Georgia"/>
              </a:rPr>
              <a:t>implementation </a:t>
            </a:r>
            <a:r>
              <a:rPr sz="2400" b="1" spc="-10" dirty="0">
                <a:solidFill>
                  <a:srgbClr val="009CDD"/>
                </a:solidFill>
                <a:latin typeface="Georgia"/>
                <a:cs typeface="Georgia"/>
              </a:rPr>
              <a:t>for</a:t>
            </a:r>
            <a:r>
              <a:rPr sz="2400" b="1" dirty="0">
                <a:solidFill>
                  <a:srgbClr val="009CDD"/>
                </a:solidFill>
                <a:latin typeface="Georgia"/>
                <a:cs typeface="Georgia"/>
              </a:rPr>
              <a:t> reporting</a:t>
            </a:r>
            <a:endParaRPr sz="2400">
              <a:latin typeface="Georgia"/>
              <a:cs typeface="Georgia"/>
            </a:endParaRPr>
          </a:p>
        </p:txBody>
      </p:sp>
      <p:sp>
        <p:nvSpPr>
          <p:cNvPr id="6" name="Slide Number Placeholder 5">
            <a:extLst>
              <a:ext uri="{FF2B5EF4-FFF2-40B4-BE49-F238E27FC236}">
                <a16:creationId xmlns:a16="http://schemas.microsoft.com/office/drawing/2014/main" id="{DCF557FD-E751-462D-9D02-B48EB18BDBD1}"/>
              </a:ext>
            </a:extLst>
          </p:cNvPr>
          <p:cNvSpPr>
            <a:spLocks noGrp="1"/>
          </p:cNvSpPr>
          <p:nvPr>
            <p:ph type="sldNum" sz="quarter" idx="7"/>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0108"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do </a:t>
            </a:r>
            <a:r>
              <a:rPr sz="1000" spc="-10" dirty="0">
                <a:latin typeface="Calibri"/>
                <a:cs typeface="Calibri"/>
              </a:rPr>
              <a:t>not</a:t>
            </a:r>
            <a:r>
              <a:rPr sz="1000" spc="35"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89431" y="6813803"/>
            <a:ext cx="2788920" cy="365760"/>
          </a:xfrm>
          <a:custGeom>
            <a:avLst/>
            <a:gdLst/>
            <a:ahLst/>
            <a:cxnLst/>
            <a:rect l="l" t="t" r="r" b="b"/>
            <a:pathLst>
              <a:path w="2788920" h="365759">
                <a:moveTo>
                  <a:pt x="2788919" y="365760"/>
                </a:moveTo>
                <a:lnTo>
                  <a:pt x="0" y="365760"/>
                </a:lnTo>
                <a:lnTo>
                  <a:pt x="0" y="0"/>
                </a:lnTo>
                <a:lnTo>
                  <a:pt x="2788919" y="0"/>
                </a:lnTo>
                <a:lnTo>
                  <a:pt x="2788919" y="365760"/>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47450" y="759974"/>
            <a:ext cx="6675755" cy="422275"/>
          </a:xfrm>
          <a:prstGeom prst="rect">
            <a:avLst/>
          </a:prstGeom>
        </p:spPr>
        <p:txBody>
          <a:bodyPr vert="horz" wrap="square" lIns="0" tIns="12700" rIns="0" bIns="0" rtlCol="0">
            <a:spAutoFit/>
          </a:bodyPr>
          <a:lstStyle/>
          <a:p>
            <a:pPr marL="12700">
              <a:lnSpc>
                <a:spcPct val="100000"/>
              </a:lnSpc>
              <a:spcBef>
                <a:spcPts val="100"/>
              </a:spcBef>
            </a:pPr>
            <a:r>
              <a:rPr sz="2600" dirty="0">
                <a:solidFill>
                  <a:srgbClr val="009CDD"/>
                </a:solidFill>
              </a:rPr>
              <a:t>Government Resources </a:t>
            </a:r>
            <a:r>
              <a:rPr sz="2600" spc="-5" dirty="0">
                <a:solidFill>
                  <a:srgbClr val="009CDD"/>
                </a:solidFill>
              </a:rPr>
              <a:t>for </a:t>
            </a:r>
            <a:r>
              <a:rPr sz="2600" dirty="0">
                <a:solidFill>
                  <a:srgbClr val="009CDD"/>
                </a:solidFill>
              </a:rPr>
              <a:t>COVID-19</a:t>
            </a:r>
            <a:r>
              <a:rPr sz="2600" spc="-95" dirty="0">
                <a:solidFill>
                  <a:srgbClr val="009CDD"/>
                </a:solidFill>
              </a:rPr>
              <a:t> </a:t>
            </a:r>
            <a:r>
              <a:rPr sz="2600" spc="-5" dirty="0">
                <a:solidFill>
                  <a:srgbClr val="009CDD"/>
                </a:solidFill>
              </a:rPr>
              <a:t>Testing</a:t>
            </a:r>
            <a:endParaRPr sz="2600"/>
          </a:p>
        </p:txBody>
      </p:sp>
      <p:sp>
        <p:nvSpPr>
          <p:cNvPr id="5" name="object 5"/>
          <p:cNvSpPr txBox="1"/>
          <p:nvPr/>
        </p:nvSpPr>
        <p:spPr>
          <a:xfrm>
            <a:off x="947405" y="1859611"/>
            <a:ext cx="7077709" cy="2110740"/>
          </a:xfrm>
          <a:prstGeom prst="rect">
            <a:avLst/>
          </a:prstGeom>
        </p:spPr>
        <p:txBody>
          <a:bodyPr vert="horz" wrap="square" lIns="0" tIns="140970" rIns="0" bIns="0" rtlCol="0">
            <a:spAutoFit/>
          </a:bodyPr>
          <a:lstStyle/>
          <a:p>
            <a:pPr marL="182880" indent="-170815">
              <a:lnSpc>
                <a:spcPct val="100000"/>
              </a:lnSpc>
              <a:spcBef>
                <a:spcPts val="1110"/>
              </a:spcBef>
              <a:buFont typeface="Arial"/>
              <a:buChar char="•"/>
              <a:tabLst>
                <a:tab pos="183515" algn="l"/>
              </a:tabLst>
            </a:pPr>
            <a:r>
              <a:rPr sz="1900" u="sng" spc="-480" dirty="0">
                <a:solidFill>
                  <a:srgbClr val="009CDD"/>
                </a:solidFill>
                <a:uFill>
                  <a:solidFill>
                    <a:srgbClr val="009CDD"/>
                  </a:solidFill>
                </a:uFill>
                <a:latin typeface="Times New Roman"/>
                <a:cs typeface="Times New Roman"/>
              </a:rPr>
              <a:t> </a:t>
            </a:r>
            <a:r>
              <a:rPr sz="1900" u="sng" spc="-10" dirty="0">
                <a:solidFill>
                  <a:srgbClr val="009CDD"/>
                </a:solidFill>
                <a:uFill>
                  <a:solidFill>
                    <a:srgbClr val="009CDD"/>
                  </a:solidFill>
                </a:uFill>
                <a:latin typeface="Georgia"/>
                <a:cs typeface="Georgia"/>
              </a:rPr>
              <a:t>PREP </a:t>
            </a:r>
            <a:r>
              <a:rPr sz="1900" u="sng" spc="-5" dirty="0">
                <a:solidFill>
                  <a:srgbClr val="009CDD"/>
                </a:solidFill>
                <a:uFill>
                  <a:solidFill>
                    <a:srgbClr val="009CDD"/>
                  </a:solidFill>
                </a:uFill>
                <a:latin typeface="Georgia"/>
                <a:cs typeface="Georgia"/>
              </a:rPr>
              <a:t>Act Coverage </a:t>
            </a:r>
            <a:r>
              <a:rPr sz="1900" u="sng" dirty="0">
                <a:solidFill>
                  <a:srgbClr val="009CDD"/>
                </a:solidFill>
                <a:uFill>
                  <a:solidFill>
                    <a:srgbClr val="009CDD"/>
                  </a:solidFill>
                </a:uFill>
                <a:latin typeface="Georgia"/>
                <a:cs typeface="Georgia"/>
              </a:rPr>
              <a:t>for </a:t>
            </a:r>
            <a:r>
              <a:rPr sz="1900" u="sng" spc="-5" dirty="0">
                <a:solidFill>
                  <a:srgbClr val="009CDD"/>
                </a:solidFill>
                <a:uFill>
                  <a:solidFill>
                    <a:srgbClr val="009CDD"/>
                  </a:solidFill>
                </a:uFill>
                <a:latin typeface="Georgia"/>
                <a:cs typeface="Georgia"/>
              </a:rPr>
              <a:t>COVID-19</a:t>
            </a:r>
            <a:r>
              <a:rPr sz="1900" u="sng" spc="30" dirty="0">
                <a:solidFill>
                  <a:srgbClr val="009CDD"/>
                </a:solidFill>
                <a:uFill>
                  <a:solidFill>
                    <a:srgbClr val="009CDD"/>
                  </a:solidFill>
                </a:uFill>
                <a:latin typeface="Georgia"/>
                <a:cs typeface="Georgia"/>
              </a:rPr>
              <a:t> </a:t>
            </a:r>
            <a:r>
              <a:rPr sz="1900" u="sng" spc="-10" dirty="0">
                <a:solidFill>
                  <a:srgbClr val="009CDD"/>
                </a:solidFill>
                <a:uFill>
                  <a:solidFill>
                    <a:srgbClr val="009CDD"/>
                  </a:solidFill>
                </a:uFill>
                <a:latin typeface="Georgia"/>
                <a:cs typeface="Georgia"/>
              </a:rPr>
              <a:t>Testing</a:t>
            </a:r>
            <a:endParaRPr sz="1900" dirty="0">
              <a:latin typeface="Georgia"/>
              <a:cs typeface="Georgia"/>
            </a:endParaRPr>
          </a:p>
          <a:p>
            <a:pPr marL="413384" lvl="1" indent="-173355">
              <a:lnSpc>
                <a:spcPct val="100000"/>
              </a:lnSpc>
              <a:spcBef>
                <a:spcPts val="1005"/>
              </a:spcBef>
              <a:buFont typeface="Arial"/>
              <a:buChar char="–"/>
              <a:tabLst>
                <a:tab pos="414020" algn="l"/>
              </a:tabLst>
            </a:pPr>
            <a:r>
              <a:rPr sz="1900" spc="-5" dirty="0">
                <a:latin typeface="Georgia"/>
                <a:cs typeface="Georgia"/>
              </a:rPr>
              <a:t>Guidance from the </a:t>
            </a:r>
            <a:r>
              <a:rPr sz="1900" spc="-10" dirty="0">
                <a:latin typeface="Georgia"/>
                <a:cs typeface="Georgia"/>
              </a:rPr>
              <a:t>Department </a:t>
            </a:r>
            <a:r>
              <a:rPr sz="1900" spc="-5" dirty="0">
                <a:latin typeface="Georgia"/>
                <a:cs typeface="Georgia"/>
              </a:rPr>
              <a:t>of </a:t>
            </a:r>
            <a:r>
              <a:rPr sz="1900" spc="-10" dirty="0">
                <a:latin typeface="Georgia"/>
                <a:cs typeface="Georgia"/>
              </a:rPr>
              <a:t>Health </a:t>
            </a:r>
            <a:r>
              <a:rPr sz="1900" spc="-5" dirty="0">
                <a:latin typeface="Georgia"/>
                <a:cs typeface="Georgia"/>
              </a:rPr>
              <a:t>and Human</a:t>
            </a:r>
            <a:r>
              <a:rPr sz="1900" spc="105" dirty="0">
                <a:latin typeface="Georgia"/>
                <a:cs typeface="Georgia"/>
              </a:rPr>
              <a:t> </a:t>
            </a:r>
            <a:r>
              <a:rPr sz="1900" spc="-5" dirty="0">
                <a:latin typeface="Georgia"/>
                <a:cs typeface="Georgia"/>
              </a:rPr>
              <a:t>Services</a:t>
            </a:r>
            <a:endParaRPr sz="1900" dirty="0">
              <a:latin typeface="Georgia"/>
              <a:cs typeface="Georgia"/>
            </a:endParaRPr>
          </a:p>
          <a:p>
            <a:pPr lvl="1">
              <a:lnSpc>
                <a:spcPct val="100000"/>
              </a:lnSpc>
              <a:buFont typeface="Arial"/>
              <a:buChar char="–"/>
            </a:pPr>
            <a:endParaRPr sz="2100" dirty="0">
              <a:latin typeface="Georgia"/>
              <a:cs typeface="Georgia"/>
            </a:endParaRPr>
          </a:p>
          <a:p>
            <a:pPr marL="182880" indent="-170815">
              <a:lnSpc>
                <a:spcPct val="100000"/>
              </a:lnSpc>
              <a:spcBef>
                <a:spcPts val="1885"/>
              </a:spcBef>
              <a:buFont typeface="Arial"/>
              <a:buChar char="•"/>
              <a:tabLst>
                <a:tab pos="183515" algn="l"/>
              </a:tabLst>
            </a:pPr>
            <a:r>
              <a:rPr sz="1900" u="sng" spc="-480" dirty="0">
                <a:solidFill>
                  <a:srgbClr val="009CDD"/>
                </a:solidFill>
                <a:uFill>
                  <a:solidFill>
                    <a:srgbClr val="009CDD"/>
                  </a:solidFill>
                </a:uFill>
                <a:latin typeface="Times New Roman"/>
                <a:cs typeface="Times New Roman"/>
              </a:rPr>
              <a:t> </a:t>
            </a:r>
            <a:r>
              <a:rPr sz="1900" u="sng" spc="-5" dirty="0">
                <a:solidFill>
                  <a:srgbClr val="009CDD"/>
                </a:solidFill>
                <a:uFill>
                  <a:solidFill>
                    <a:srgbClr val="009CDD"/>
                  </a:solidFill>
                </a:uFill>
                <a:latin typeface="Georgia"/>
                <a:cs typeface="Georgia"/>
              </a:rPr>
              <a:t>FDA’s </a:t>
            </a:r>
            <a:r>
              <a:rPr sz="1900" u="sng" dirty="0">
                <a:solidFill>
                  <a:srgbClr val="009CDD"/>
                </a:solidFill>
                <a:uFill>
                  <a:solidFill>
                    <a:srgbClr val="009CDD"/>
                  </a:solidFill>
                </a:uFill>
                <a:latin typeface="Georgia"/>
                <a:cs typeface="Georgia"/>
              </a:rPr>
              <a:t>FAQ </a:t>
            </a:r>
            <a:r>
              <a:rPr sz="1900" u="sng" spc="-5" dirty="0">
                <a:solidFill>
                  <a:srgbClr val="009CDD"/>
                </a:solidFill>
                <a:uFill>
                  <a:solidFill>
                    <a:srgbClr val="009CDD"/>
                  </a:solidFill>
                </a:uFill>
                <a:latin typeface="Georgia"/>
                <a:cs typeface="Georgia"/>
              </a:rPr>
              <a:t>on </a:t>
            </a:r>
            <a:r>
              <a:rPr sz="1900" u="sng" spc="-10" dirty="0">
                <a:solidFill>
                  <a:srgbClr val="009CDD"/>
                </a:solidFill>
                <a:uFill>
                  <a:solidFill>
                    <a:srgbClr val="009CDD"/>
                  </a:solidFill>
                </a:uFill>
                <a:latin typeface="Georgia"/>
                <a:cs typeface="Georgia"/>
              </a:rPr>
              <a:t>Testing </a:t>
            </a:r>
            <a:r>
              <a:rPr sz="1900" u="sng" spc="-5" dirty="0">
                <a:solidFill>
                  <a:srgbClr val="009CDD"/>
                </a:solidFill>
                <a:uFill>
                  <a:solidFill>
                    <a:srgbClr val="009CDD"/>
                  </a:solidFill>
                </a:uFill>
                <a:latin typeface="Georgia"/>
                <a:cs typeface="Georgia"/>
              </a:rPr>
              <a:t>for</a:t>
            </a:r>
            <a:r>
              <a:rPr sz="1900" u="sng" spc="30" dirty="0">
                <a:solidFill>
                  <a:srgbClr val="009CDD"/>
                </a:solidFill>
                <a:uFill>
                  <a:solidFill>
                    <a:srgbClr val="009CDD"/>
                  </a:solidFill>
                </a:uFill>
                <a:latin typeface="Georgia"/>
                <a:cs typeface="Georgia"/>
              </a:rPr>
              <a:t> </a:t>
            </a:r>
            <a:r>
              <a:rPr sz="1900" u="sng" spc="-5" dirty="0">
                <a:solidFill>
                  <a:srgbClr val="009CDD"/>
                </a:solidFill>
                <a:uFill>
                  <a:solidFill>
                    <a:srgbClr val="009CDD"/>
                  </a:solidFill>
                </a:uFill>
                <a:latin typeface="Georgia"/>
                <a:cs typeface="Georgia"/>
              </a:rPr>
              <a:t>SARS-CoV-2</a:t>
            </a:r>
            <a:endParaRPr sz="1900" dirty="0">
              <a:latin typeface="Georgia"/>
              <a:cs typeface="Georgia"/>
            </a:endParaRPr>
          </a:p>
          <a:p>
            <a:pPr marL="413384" lvl="1" indent="-173355">
              <a:lnSpc>
                <a:spcPct val="100000"/>
              </a:lnSpc>
              <a:spcBef>
                <a:spcPts val="1010"/>
              </a:spcBef>
              <a:buFont typeface="Arial"/>
              <a:buChar char="–"/>
              <a:tabLst>
                <a:tab pos="414020" algn="l"/>
              </a:tabLst>
            </a:pPr>
            <a:r>
              <a:rPr sz="1900" spc="-5" dirty="0">
                <a:latin typeface="Georgia"/>
                <a:cs typeface="Georgia"/>
              </a:rPr>
              <a:t>FDA </a:t>
            </a:r>
            <a:r>
              <a:rPr sz="1900" spc="-10" dirty="0">
                <a:latin typeface="Georgia"/>
                <a:cs typeface="Georgia"/>
              </a:rPr>
              <a:t>Recommendations for </a:t>
            </a:r>
            <a:r>
              <a:rPr sz="1900" spc="-5" dirty="0">
                <a:latin typeface="Georgia"/>
                <a:cs typeface="Georgia"/>
              </a:rPr>
              <a:t>Health Care</a:t>
            </a:r>
            <a:r>
              <a:rPr sz="1900" spc="100" dirty="0">
                <a:latin typeface="Georgia"/>
                <a:cs typeface="Georgia"/>
              </a:rPr>
              <a:t> </a:t>
            </a:r>
            <a:r>
              <a:rPr sz="1900" spc="-10" dirty="0">
                <a:latin typeface="Georgia"/>
                <a:cs typeface="Georgia"/>
              </a:rPr>
              <a:t>Providers</a:t>
            </a:r>
            <a:endParaRPr sz="1900" dirty="0">
              <a:latin typeface="Georgia"/>
              <a:cs typeface="Georgia"/>
            </a:endParaRPr>
          </a:p>
        </p:txBody>
      </p:sp>
      <p:sp>
        <p:nvSpPr>
          <p:cNvPr id="6" name="Slide Number Placeholder 5">
            <a:extLst>
              <a:ext uri="{FF2B5EF4-FFF2-40B4-BE49-F238E27FC236}">
                <a16:creationId xmlns:a16="http://schemas.microsoft.com/office/drawing/2014/main" id="{51D802FB-A82D-4029-8F23-23CE28DCE103}"/>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2117" y="2736590"/>
            <a:ext cx="8041640" cy="1233170"/>
          </a:xfrm>
          <a:prstGeom prst="rect">
            <a:avLst/>
          </a:prstGeom>
        </p:spPr>
        <p:txBody>
          <a:bodyPr vert="horz" wrap="square" lIns="0" tIns="147320" rIns="0" bIns="0" rtlCol="0">
            <a:spAutoFit/>
          </a:bodyPr>
          <a:lstStyle/>
          <a:p>
            <a:pPr marL="38100" marR="30480">
              <a:lnSpc>
                <a:spcPct val="80000"/>
              </a:lnSpc>
              <a:spcBef>
                <a:spcPts val="1160"/>
              </a:spcBef>
            </a:pPr>
            <a:r>
              <a:rPr dirty="0"/>
              <a:t>BinaxNOW</a:t>
            </a:r>
            <a:r>
              <a:rPr sz="4350" baseline="24904" dirty="0"/>
              <a:t>™ </a:t>
            </a:r>
            <a:r>
              <a:rPr sz="4400" dirty="0"/>
              <a:t>COVID-19 </a:t>
            </a:r>
            <a:r>
              <a:rPr sz="4400" spc="-5" dirty="0"/>
              <a:t>Ag </a:t>
            </a:r>
            <a:r>
              <a:rPr sz="4400" spc="-10" dirty="0"/>
              <a:t>Card  </a:t>
            </a:r>
            <a:r>
              <a:rPr sz="4400" dirty="0"/>
              <a:t>Technical</a:t>
            </a:r>
            <a:r>
              <a:rPr sz="4400" spc="-40" dirty="0"/>
              <a:t> </a:t>
            </a:r>
            <a:r>
              <a:rPr sz="4400" dirty="0"/>
              <a:t>Overview</a:t>
            </a:r>
            <a:endParaRPr sz="4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txBox="1">
            <a:spLocks noGrp="1"/>
          </p:cNvSpPr>
          <p:nvPr>
            <p:ph type="title"/>
          </p:nvPr>
        </p:nvSpPr>
        <p:spPr>
          <a:xfrm>
            <a:off x="938833" y="697482"/>
            <a:ext cx="4786630" cy="726440"/>
          </a:xfrm>
          <a:prstGeom prst="rect">
            <a:avLst/>
          </a:prstGeom>
        </p:spPr>
        <p:txBody>
          <a:bodyPr vert="horz" wrap="square" lIns="0" tIns="12700" rIns="0" bIns="0" rtlCol="0">
            <a:spAutoFit/>
          </a:bodyPr>
          <a:lstStyle/>
          <a:p>
            <a:pPr marL="38100">
              <a:lnSpc>
                <a:spcPts val="2995"/>
              </a:lnSpc>
              <a:spcBef>
                <a:spcPts val="100"/>
              </a:spcBef>
            </a:pPr>
            <a:r>
              <a:rPr sz="2600" dirty="0">
                <a:solidFill>
                  <a:srgbClr val="009CDD"/>
                </a:solidFill>
              </a:rPr>
              <a:t>BinaxNOW</a:t>
            </a:r>
            <a:r>
              <a:rPr sz="2550" baseline="26143" dirty="0">
                <a:solidFill>
                  <a:srgbClr val="009CDD"/>
                </a:solidFill>
              </a:rPr>
              <a:t>™ </a:t>
            </a:r>
            <a:r>
              <a:rPr sz="2600" dirty="0">
                <a:solidFill>
                  <a:srgbClr val="009CDD"/>
                </a:solidFill>
              </a:rPr>
              <a:t>COVID-19 </a:t>
            </a:r>
            <a:r>
              <a:rPr sz="2600" spc="-5" dirty="0">
                <a:solidFill>
                  <a:srgbClr val="009CDD"/>
                </a:solidFill>
              </a:rPr>
              <a:t>Ag</a:t>
            </a:r>
            <a:r>
              <a:rPr sz="2600" spc="-260" dirty="0">
                <a:solidFill>
                  <a:srgbClr val="009CDD"/>
                </a:solidFill>
              </a:rPr>
              <a:t> </a:t>
            </a:r>
            <a:r>
              <a:rPr sz="2600" spc="-5" dirty="0">
                <a:solidFill>
                  <a:srgbClr val="009CDD"/>
                </a:solidFill>
              </a:rPr>
              <a:t>Card</a:t>
            </a:r>
            <a:endParaRPr sz="2600"/>
          </a:p>
          <a:p>
            <a:pPr marL="38100">
              <a:lnSpc>
                <a:spcPts val="2515"/>
              </a:lnSpc>
            </a:pPr>
            <a:r>
              <a:rPr sz="2200" spc="-5" dirty="0">
                <a:solidFill>
                  <a:srgbClr val="009CDD"/>
                </a:solidFill>
              </a:rPr>
              <a:t>Product</a:t>
            </a:r>
            <a:r>
              <a:rPr sz="2200" dirty="0">
                <a:solidFill>
                  <a:srgbClr val="009CDD"/>
                </a:solidFill>
              </a:rPr>
              <a:t> </a:t>
            </a:r>
            <a:r>
              <a:rPr sz="2200" spc="-10" dirty="0">
                <a:solidFill>
                  <a:srgbClr val="009CDD"/>
                </a:solidFill>
              </a:rPr>
              <a:t>Overview</a:t>
            </a:r>
            <a:endParaRPr sz="2200"/>
          </a:p>
        </p:txBody>
      </p:sp>
      <p:sp>
        <p:nvSpPr>
          <p:cNvPr id="5" name="object 5"/>
          <p:cNvSpPr/>
          <p:nvPr/>
        </p:nvSpPr>
        <p:spPr>
          <a:xfrm>
            <a:off x="972312" y="2555748"/>
            <a:ext cx="8113775" cy="69951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72312" y="3934967"/>
            <a:ext cx="8113775" cy="105308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72312" y="5669280"/>
            <a:ext cx="8113775" cy="702564"/>
          </a:xfrm>
          <a:prstGeom prst="rect">
            <a:avLst/>
          </a:prstGeom>
          <a:blipFill>
            <a:blip r:embed="rId4"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970787" y="1863852"/>
          <a:ext cx="8106409" cy="4495797"/>
        </p:xfrm>
        <a:graphic>
          <a:graphicData uri="http://schemas.openxmlformats.org/drawingml/2006/table">
            <a:tbl>
              <a:tblPr firstRow="1" bandRow="1">
                <a:tableStyleId>{2D5ABB26-0587-4C30-8999-92F81FD0307C}</a:tableStyleId>
              </a:tblPr>
              <a:tblGrid>
                <a:gridCol w="2639695">
                  <a:extLst>
                    <a:ext uri="{9D8B030D-6E8A-4147-A177-3AD203B41FA5}">
                      <a16:colId xmlns:a16="http://schemas.microsoft.com/office/drawing/2014/main" val="20000"/>
                    </a:ext>
                  </a:extLst>
                </a:gridCol>
                <a:gridCol w="5466714">
                  <a:extLst>
                    <a:ext uri="{9D8B030D-6E8A-4147-A177-3AD203B41FA5}">
                      <a16:colId xmlns:a16="http://schemas.microsoft.com/office/drawing/2014/main" val="20001"/>
                    </a:ext>
                  </a:extLst>
                </a:gridCol>
              </a:tblGrid>
              <a:tr h="690371">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Test</a:t>
                      </a:r>
                      <a:r>
                        <a:rPr sz="1600" b="1" spc="20" dirty="0">
                          <a:latin typeface="Georgia"/>
                          <a:cs typeface="Georgia"/>
                        </a:rPr>
                        <a:t> </a:t>
                      </a:r>
                      <a:r>
                        <a:rPr sz="1600" b="1" spc="-10" dirty="0">
                          <a:latin typeface="Georgia"/>
                          <a:cs typeface="Georgia"/>
                        </a:rPr>
                        <a:t>Summary</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tc>
                  <a:txBody>
                    <a:bodyPr/>
                    <a:lstStyle/>
                    <a:p>
                      <a:pPr marL="69850" marR="851535">
                        <a:lnSpc>
                          <a:spcPct val="100000"/>
                        </a:lnSpc>
                        <a:spcBef>
                          <a:spcPts val="740"/>
                        </a:spcBef>
                      </a:pPr>
                      <a:r>
                        <a:rPr sz="1600" spc="-5" dirty="0">
                          <a:latin typeface="Georgia"/>
                          <a:cs typeface="Georgia"/>
                        </a:rPr>
                        <a:t>Rapid </a:t>
                      </a:r>
                      <a:r>
                        <a:rPr sz="1600" spc="-10" dirty="0">
                          <a:latin typeface="Georgia"/>
                          <a:cs typeface="Georgia"/>
                        </a:rPr>
                        <a:t>lateral </a:t>
                      </a:r>
                      <a:r>
                        <a:rPr sz="1600" dirty="0">
                          <a:latin typeface="Georgia"/>
                          <a:cs typeface="Georgia"/>
                        </a:rPr>
                        <a:t>flow </a:t>
                      </a:r>
                      <a:r>
                        <a:rPr sz="1600" spc="-5" dirty="0">
                          <a:latin typeface="Georgia"/>
                          <a:cs typeface="Georgia"/>
                        </a:rPr>
                        <a:t>immunoassay for </a:t>
                      </a:r>
                      <a:r>
                        <a:rPr sz="1600" spc="-10" dirty="0">
                          <a:latin typeface="Georgia"/>
                          <a:cs typeface="Georgia"/>
                        </a:rPr>
                        <a:t>the </a:t>
                      </a:r>
                      <a:r>
                        <a:rPr sz="1600" spc="-5" dirty="0">
                          <a:latin typeface="Georgia"/>
                          <a:cs typeface="Georgia"/>
                        </a:rPr>
                        <a:t>qualitative  </a:t>
                      </a:r>
                      <a:r>
                        <a:rPr sz="1600" spc="-10" dirty="0">
                          <a:latin typeface="Georgia"/>
                          <a:cs typeface="Georgia"/>
                        </a:rPr>
                        <a:t>detection </a:t>
                      </a:r>
                      <a:r>
                        <a:rPr sz="1600" spc="-5" dirty="0">
                          <a:latin typeface="Georgia"/>
                          <a:cs typeface="Georgia"/>
                        </a:rPr>
                        <a:t>of</a:t>
                      </a:r>
                      <a:r>
                        <a:rPr sz="1600" spc="45" dirty="0">
                          <a:latin typeface="Georgia"/>
                          <a:cs typeface="Georgia"/>
                        </a:rPr>
                        <a:t> </a:t>
                      </a:r>
                      <a:r>
                        <a:rPr sz="1600" spc="-5" dirty="0">
                          <a:latin typeface="Georgia"/>
                          <a:cs typeface="Georgia"/>
                        </a:rPr>
                        <a:t>SARS-CoV-2</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28575">
                      <a:solidFill>
                        <a:srgbClr val="009CDD"/>
                      </a:solidFill>
                      <a:prstDash val="solid"/>
                    </a:lnB>
                  </a:tcPr>
                </a:tc>
                <a:extLst>
                  <a:ext uri="{0D108BD9-81ED-4DB2-BD59-A6C34878D82A}">
                    <a16:rowId xmlns:a16="http://schemas.microsoft.com/office/drawing/2014/main" val="10000"/>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Testing</a:t>
                      </a:r>
                      <a:r>
                        <a:rPr sz="1600" b="1" spc="20" dirty="0">
                          <a:latin typeface="Georgia"/>
                          <a:cs typeface="Georgia"/>
                        </a:rPr>
                        <a:t> </a:t>
                      </a:r>
                      <a:r>
                        <a:rPr sz="1600" b="1" spc="-5" dirty="0">
                          <a:latin typeface="Georgia"/>
                          <a:cs typeface="Georgia"/>
                        </a:rPr>
                        <a:t>Environment</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tc>
                  <a:txBody>
                    <a:bodyPr/>
                    <a:lstStyle/>
                    <a:p>
                      <a:pPr marL="69850" marR="400685">
                        <a:lnSpc>
                          <a:spcPct val="100000"/>
                        </a:lnSpc>
                        <a:spcBef>
                          <a:spcPts val="740"/>
                        </a:spcBef>
                      </a:pPr>
                      <a:r>
                        <a:rPr sz="1600" spc="-5" dirty="0">
                          <a:latin typeface="Georgia"/>
                          <a:cs typeface="Georgia"/>
                        </a:rPr>
                        <a:t>Point of </a:t>
                      </a:r>
                      <a:r>
                        <a:rPr sz="1600" spc="-10" dirty="0">
                          <a:latin typeface="Georgia"/>
                          <a:cs typeface="Georgia"/>
                        </a:rPr>
                        <a:t>Care </a:t>
                      </a:r>
                      <a:r>
                        <a:rPr sz="1600" spc="-5" dirty="0">
                          <a:latin typeface="Georgia"/>
                          <a:cs typeface="Georgia"/>
                        </a:rPr>
                        <a:t>settings with a </a:t>
                      </a:r>
                      <a:r>
                        <a:rPr sz="1600" spc="-10" dirty="0">
                          <a:latin typeface="Georgia"/>
                          <a:cs typeface="Georgia"/>
                        </a:rPr>
                        <a:t>CLIA Certificate </a:t>
                      </a:r>
                      <a:r>
                        <a:rPr sz="1600" spc="-5" dirty="0">
                          <a:latin typeface="Georgia"/>
                          <a:cs typeface="Georgia"/>
                        </a:rPr>
                        <a:t>of Waiver,  Compliance or</a:t>
                      </a:r>
                      <a:r>
                        <a:rPr sz="1600" spc="45" dirty="0">
                          <a:latin typeface="Georgia"/>
                          <a:cs typeface="Georgia"/>
                        </a:rPr>
                        <a:t> </a:t>
                      </a:r>
                      <a:r>
                        <a:rPr sz="1600" spc="-10" dirty="0">
                          <a:latin typeface="Georgia"/>
                          <a:cs typeface="Georgia"/>
                        </a:rPr>
                        <a:t>Accreditation</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28575">
                      <a:solidFill>
                        <a:srgbClr val="009CDD"/>
                      </a:solidFill>
                      <a:prstDash val="solid"/>
                    </a:lnT>
                    <a:lnB w="12700">
                      <a:solidFill>
                        <a:srgbClr val="009CDD"/>
                      </a:solidFill>
                      <a:prstDash val="solid"/>
                    </a:lnB>
                  </a:tcPr>
                </a:tc>
                <a:extLst>
                  <a:ext uri="{0D108BD9-81ED-4DB2-BD59-A6C34878D82A}">
                    <a16:rowId xmlns:a16="http://schemas.microsoft.com/office/drawing/2014/main" val="10001"/>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Specimen</a:t>
                      </a:r>
                      <a:r>
                        <a:rPr sz="1600" b="1" dirty="0">
                          <a:latin typeface="Georgia"/>
                          <a:cs typeface="Georgia"/>
                        </a:rPr>
                        <a:t> </a:t>
                      </a:r>
                      <a:r>
                        <a:rPr sz="1600" b="1" spc="-10" dirty="0">
                          <a:latin typeface="Georgia"/>
                          <a:cs typeface="Georgia"/>
                        </a:rPr>
                        <a:t>Type</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450">
                        <a:latin typeface="Times New Roman"/>
                        <a:cs typeface="Times New Roman"/>
                      </a:endParaRPr>
                    </a:p>
                    <a:p>
                      <a:pPr marL="69850">
                        <a:lnSpc>
                          <a:spcPct val="100000"/>
                        </a:lnSpc>
                      </a:pPr>
                      <a:r>
                        <a:rPr sz="1600" spc="-10" dirty="0">
                          <a:latin typeface="Georgia"/>
                          <a:cs typeface="Georgia"/>
                        </a:rPr>
                        <a:t>Direct </a:t>
                      </a:r>
                      <a:r>
                        <a:rPr sz="1600" spc="-5" dirty="0">
                          <a:latin typeface="Georgia"/>
                          <a:cs typeface="Georgia"/>
                        </a:rPr>
                        <a:t>nasal</a:t>
                      </a:r>
                      <a:r>
                        <a:rPr sz="1600" spc="40" dirty="0">
                          <a:latin typeface="Georgia"/>
                          <a:cs typeface="Georgia"/>
                        </a:rPr>
                        <a:t> </a:t>
                      </a:r>
                      <a:r>
                        <a:rPr sz="1600" spc="-10" dirty="0">
                          <a:latin typeface="Georgia"/>
                          <a:cs typeface="Georgia"/>
                        </a:rPr>
                        <a:t>swab</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2"/>
                  </a:ext>
                </a:extLst>
              </a:tr>
              <a:tr h="1043939">
                <a:tc>
                  <a:txBody>
                    <a:bodyPr/>
                    <a:lstStyle/>
                    <a:p>
                      <a:pPr>
                        <a:lnSpc>
                          <a:spcPct val="100000"/>
                        </a:lnSpc>
                        <a:spcBef>
                          <a:spcPts val="40"/>
                        </a:spcBef>
                      </a:pPr>
                      <a:endParaRPr sz="2650">
                        <a:latin typeface="Times New Roman"/>
                        <a:cs typeface="Times New Roman"/>
                      </a:endParaRPr>
                    </a:p>
                    <a:p>
                      <a:pPr marL="67945">
                        <a:lnSpc>
                          <a:spcPct val="100000"/>
                        </a:lnSpc>
                        <a:spcBef>
                          <a:spcPts val="5"/>
                        </a:spcBef>
                      </a:pPr>
                      <a:r>
                        <a:rPr sz="1600" b="1" spc="-10" dirty="0">
                          <a:latin typeface="Georgia"/>
                          <a:cs typeface="Georgia"/>
                        </a:rPr>
                        <a:t>Time </a:t>
                      </a:r>
                      <a:r>
                        <a:rPr sz="1600" b="1" spc="-5" dirty="0">
                          <a:latin typeface="Georgia"/>
                          <a:cs typeface="Georgia"/>
                        </a:rPr>
                        <a:t>to</a:t>
                      </a:r>
                      <a:r>
                        <a:rPr sz="1600" b="1" spc="15" dirty="0">
                          <a:latin typeface="Georgia"/>
                          <a:cs typeface="Georgia"/>
                        </a:rPr>
                        <a:t> </a:t>
                      </a:r>
                      <a:r>
                        <a:rPr sz="1600" b="1" spc="-5" dirty="0">
                          <a:latin typeface="Georgia"/>
                          <a:cs typeface="Georgia"/>
                        </a:rPr>
                        <a:t>Result</a:t>
                      </a:r>
                      <a:endParaRPr sz="1600">
                        <a:latin typeface="Georgia"/>
                        <a:cs typeface="Georgia"/>
                      </a:endParaRPr>
                    </a:p>
                  </a:txBody>
                  <a:tcPr marL="0" marR="0" marT="50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pPr>
                      <a:endParaRPr sz="1850">
                        <a:latin typeface="Times New Roman"/>
                        <a:cs typeface="Times New Roman"/>
                      </a:endParaRPr>
                    </a:p>
                    <a:p>
                      <a:pPr marL="69850">
                        <a:lnSpc>
                          <a:spcPct val="100000"/>
                        </a:lnSpc>
                        <a:spcBef>
                          <a:spcPts val="5"/>
                        </a:spcBef>
                      </a:pPr>
                      <a:r>
                        <a:rPr sz="1600" spc="-5" dirty="0">
                          <a:latin typeface="Georgia"/>
                          <a:cs typeface="Georgia"/>
                        </a:rPr>
                        <a:t>Results visually </a:t>
                      </a:r>
                      <a:r>
                        <a:rPr sz="1600" spc="-10" dirty="0">
                          <a:latin typeface="Georgia"/>
                          <a:cs typeface="Georgia"/>
                        </a:rPr>
                        <a:t>read at </a:t>
                      </a:r>
                      <a:r>
                        <a:rPr sz="1600" spc="-15" dirty="0">
                          <a:latin typeface="Georgia"/>
                          <a:cs typeface="Georgia"/>
                        </a:rPr>
                        <a:t>15</a:t>
                      </a:r>
                      <a:r>
                        <a:rPr sz="1600" spc="155" dirty="0">
                          <a:latin typeface="Georgia"/>
                          <a:cs typeface="Georgia"/>
                        </a:rPr>
                        <a:t> </a:t>
                      </a:r>
                      <a:r>
                        <a:rPr sz="1600" spc="-5" dirty="0">
                          <a:latin typeface="Georgia"/>
                          <a:cs typeface="Georgia"/>
                        </a:rPr>
                        <a:t>minutes</a:t>
                      </a:r>
                      <a:endParaRPr sz="1600">
                        <a:latin typeface="Georgia"/>
                        <a:cs typeface="Georgia"/>
                      </a:endParaRPr>
                    </a:p>
                    <a:p>
                      <a:pPr marL="69850">
                        <a:lnSpc>
                          <a:spcPct val="100000"/>
                        </a:lnSpc>
                      </a:pPr>
                      <a:r>
                        <a:rPr sz="1600" spc="-5" dirty="0">
                          <a:latin typeface="Georgia"/>
                          <a:cs typeface="Georgia"/>
                        </a:rPr>
                        <a:t>*Results should not </a:t>
                      </a:r>
                      <a:r>
                        <a:rPr sz="1600" spc="-15" dirty="0">
                          <a:latin typeface="Georgia"/>
                          <a:cs typeface="Georgia"/>
                        </a:rPr>
                        <a:t>be </a:t>
                      </a:r>
                      <a:r>
                        <a:rPr sz="1600" spc="-10" dirty="0">
                          <a:latin typeface="Georgia"/>
                          <a:cs typeface="Georgia"/>
                        </a:rPr>
                        <a:t>read after </a:t>
                      </a:r>
                      <a:r>
                        <a:rPr sz="1600" spc="-5" dirty="0">
                          <a:latin typeface="Georgia"/>
                          <a:cs typeface="Georgia"/>
                        </a:rPr>
                        <a:t>30</a:t>
                      </a:r>
                      <a:r>
                        <a:rPr sz="1600" spc="190" dirty="0">
                          <a:latin typeface="Georgia"/>
                          <a:cs typeface="Georgia"/>
                        </a:rPr>
                        <a:t> </a:t>
                      </a:r>
                      <a:r>
                        <a:rPr sz="1600" spc="-5" dirty="0">
                          <a:latin typeface="Georgia"/>
                          <a:cs typeface="Georgia"/>
                        </a:rPr>
                        <a:t>minutes</a:t>
                      </a:r>
                      <a:endParaRPr sz="1600">
                        <a:latin typeface="Georgia"/>
                        <a:cs typeface="Georgia"/>
                      </a:endParaRPr>
                    </a:p>
                  </a:txBody>
                  <a:tcPr marL="0" marR="0" marT="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3"/>
                  </a:ext>
                </a:extLst>
              </a:tr>
              <a:tr h="690372">
                <a:tc>
                  <a:txBody>
                    <a:bodyPr/>
                    <a:lstStyle/>
                    <a:p>
                      <a:pPr>
                        <a:lnSpc>
                          <a:spcPct val="100000"/>
                        </a:lnSpc>
                        <a:spcBef>
                          <a:spcPts val="30"/>
                        </a:spcBef>
                      </a:pPr>
                      <a:endParaRPr sz="1450">
                        <a:latin typeface="Times New Roman"/>
                        <a:cs typeface="Times New Roman"/>
                      </a:endParaRPr>
                    </a:p>
                    <a:p>
                      <a:pPr marL="67945">
                        <a:lnSpc>
                          <a:spcPct val="100000"/>
                        </a:lnSpc>
                      </a:pPr>
                      <a:r>
                        <a:rPr sz="1600" b="1" spc="-5" dirty="0">
                          <a:latin typeface="Georgia"/>
                          <a:cs typeface="Georgia"/>
                        </a:rPr>
                        <a:t>Waste</a:t>
                      </a:r>
                      <a:r>
                        <a:rPr sz="1600" b="1" spc="15" dirty="0">
                          <a:latin typeface="Georgia"/>
                          <a:cs typeface="Georgia"/>
                        </a:rPr>
                        <a:t> </a:t>
                      </a:r>
                      <a:r>
                        <a:rPr sz="1600" b="1" spc="-10" dirty="0">
                          <a:latin typeface="Georgia"/>
                          <a:cs typeface="Georgia"/>
                        </a:rPr>
                        <a:t>Disposal</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a:lnSpc>
                          <a:spcPct val="100000"/>
                        </a:lnSpc>
                        <a:spcBef>
                          <a:spcPts val="30"/>
                        </a:spcBef>
                      </a:pPr>
                      <a:endParaRPr sz="1450">
                        <a:latin typeface="Times New Roman"/>
                        <a:cs typeface="Times New Roman"/>
                      </a:endParaRPr>
                    </a:p>
                    <a:p>
                      <a:pPr marL="69850">
                        <a:lnSpc>
                          <a:spcPct val="100000"/>
                        </a:lnSpc>
                      </a:pPr>
                      <a:r>
                        <a:rPr sz="1600" spc="-5" dirty="0">
                          <a:latin typeface="Georgia"/>
                          <a:cs typeface="Georgia"/>
                        </a:rPr>
                        <a:t>All components should </a:t>
                      </a:r>
                      <a:r>
                        <a:rPr sz="1600" spc="-15" dirty="0">
                          <a:latin typeface="Georgia"/>
                          <a:cs typeface="Georgia"/>
                        </a:rPr>
                        <a:t>be </a:t>
                      </a:r>
                      <a:r>
                        <a:rPr sz="1600" spc="-5" dirty="0">
                          <a:latin typeface="Georgia"/>
                          <a:cs typeface="Georgia"/>
                        </a:rPr>
                        <a:t>discarded </a:t>
                      </a:r>
                      <a:r>
                        <a:rPr sz="1600" dirty="0">
                          <a:latin typeface="Georgia"/>
                          <a:cs typeface="Georgia"/>
                        </a:rPr>
                        <a:t>as </a:t>
                      </a:r>
                      <a:r>
                        <a:rPr sz="1600" spc="-5" dirty="0">
                          <a:latin typeface="Georgia"/>
                          <a:cs typeface="Georgia"/>
                        </a:rPr>
                        <a:t>Biohazard</a:t>
                      </a:r>
                      <a:r>
                        <a:rPr sz="1600" spc="175" dirty="0">
                          <a:latin typeface="Georgia"/>
                          <a:cs typeface="Georgia"/>
                        </a:rPr>
                        <a:t> </a:t>
                      </a:r>
                      <a:r>
                        <a:rPr sz="1600" spc="-10" dirty="0">
                          <a:latin typeface="Georgia"/>
                          <a:cs typeface="Georgia"/>
                        </a:rPr>
                        <a:t>Waste</a:t>
                      </a:r>
                      <a:endParaRPr sz="1600">
                        <a:latin typeface="Georgia"/>
                        <a:cs typeface="Georgia"/>
                      </a:endParaRPr>
                    </a:p>
                  </a:txBody>
                  <a:tcPr marL="0" marR="0" marT="381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4"/>
                  </a:ext>
                </a:extLst>
              </a:tr>
              <a:tr h="690371">
                <a:tc>
                  <a:txBody>
                    <a:bodyPr/>
                    <a:lstStyle/>
                    <a:p>
                      <a:pPr marL="67945" marR="259079">
                        <a:lnSpc>
                          <a:spcPct val="100000"/>
                        </a:lnSpc>
                        <a:spcBef>
                          <a:spcPts val="740"/>
                        </a:spcBef>
                      </a:pPr>
                      <a:r>
                        <a:rPr sz="1600" b="1" spc="-10" dirty="0">
                          <a:latin typeface="Georgia"/>
                          <a:cs typeface="Georgia"/>
                        </a:rPr>
                        <a:t>PPE </a:t>
                      </a:r>
                      <a:r>
                        <a:rPr sz="1600" b="1" spc="-5" dirty="0">
                          <a:latin typeface="Georgia"/>
                          <a:cs typeface="Georgia"/>
                        </a:rPr>
                        <a:t>for </a:t>
                      </a:r>
                      <a:r>
                        <a:rPr sz="1600" b="1" spc="-10" dirty="0">
                          <a:latin typeface="Georgia"/>
                          <a:cs typeface="Georgia"/>
                        </a:rPr>
                        <a:t>Specimen  </a:t>
                      </a:r>
                      <a:r>
                        <a:rPr sz="1600" b="1" spc="-5" dirty="0">
                          <a:latin typeface="Georgia"/>
                          <a:cs typeface="Georgia"/>
                        </a:rPr>
                        <a:t>Collection &amp;</a:t>
                      </a:r>
                      <a:r>
                        <a:rPr sz="1600" b="1" spc="-60" dirty="0">
                          <a:latin typeface="Georgia"/>
                          <a:cs typeface="Georgia"/>
                        </a:rPr>
                        <a:t> </a:t>
                      </a:r>
                      <a:r>
                        <a:rPr sz="1600" b="1" spc="-5" dirty="0">
                          <a:latin typeface="Georgia"/>
                          <a:cs typeface="Georgia"/>
                        </a:rPr>
                        <a:t>Handling</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tc>
                  <a:txBody>
                    <a:bodyPr/>
                    <a:lstStyle/>
                    <a:p>
                      <a:pPr marL="69850" marR="675005">
                        <a:lnSpc>
                          <a:spcPct val="100000"/>
                        </a:lnSpc>
                        <a:spcBef>
                          <a:spcPts val="740"/>
                        </a:spcBef>
                      </a:pPr>
                      <a:r>
                        <a:rPr sz="1600" spc="-10" dirty="0">
                          <a:latin typeface="Georgia"/>
                          <a:cs typeface="Georgia"/>
                        </a:rPr>
                        <a:t>Refer </a:t>
                      </a:r>
                      <a:r>
                        <a:rPr sz="1600" dirty="0">
                          <a:latin typeface="Georgia"/>
                          <a:cs typeface="Georgia"/>
                        </a:rPr>
                        <a:t>to </a:t>
                      </a:r>
                      <a:r>
                        <a:rPr sz="1600" spc="-5" dirty="0">
                          <a:latin typeface="Georgia"/>
                          <a:cs typeface="Georgia"/>
                        </a:rPr>
                        <a:t>CDC Guidelines for collecting, handling and  testing clinical </a:t>
                      </a:r>
                      <a:r>
                        <a:rPr sz="1600" spc="-10" dirty="0">
                          <a:latin typeface="Georgia"/>
                          <a:cs typeface="Georgia"/>
                        </a:rPr>
                        <a:t>specimens </a:t>
                      </a:r>
                      <a:r>
                        <a:rPr sz="1600" spc="-5" dirty="0">
                          <a:latin typeface="Georgia"/>
                          <a:cs typeface="Georgia"/>
                        </a:rPr>
                        <a:t>(link </a:t>
                      </a:r>
                      <a:r>
                        <a:rPr sz="1600" dirty="0">
                          <a:latin typeface="Georgia"/>
                          <a:cs typeface="Georgia"/>
                        </a:rPr>
                        <a:t>in </a:t>
                      </a:r>
                      <a:r>
                        <a:rPr sz="1600" spc="-5" dirty="0">
                          <a:latin typeface="Georgia"/>
                          <a:cs typeface="Georgia"/>
                        </a:rPr>
                        <a:t>Product</a:t>
                      </a:r>
                      <a:r>
                        <a:rPr sz="1600" spc="170" dirty="0">
                          <a:latin typeface="Georgia"/>
                          <a:cs typeface="Georgia"/>
                        </a:rPr>
                        <a:t> </a:t>
                      </a:r>
                      <a:r>
                        <a:rPr sz="1600" spc="-10" dirty="0">
                          <a:latin typeface="Georgia"/>
                          <a:cs typeface="Georgia"/>
                        </a:rPr>
                        <a:t>Insert)</a:t>
                      </a:r>
                      <a:endParaRPr sz="1600">
                        <a:latin typeface="Georgia"/>
                        <a:cs typeface="Georgia"/>
                      </a:endParaRPr>
                    </a:p>
                  </a:txBody>
                  <a:tcPr marL="0" marR="0" marT="93980" marB="0">
                    <a:lnL w="12700">
                      <a:solidFill>
                        <a:srgbClr val="009CDD"/>
                      </a:solidFill>
                      <a:prstDash val="solid"/>
                    </a:lnL>
                    <a:lnR w="12700">
                      <a:solidFill>
                        <a:srgbClr val="009CDD"/>
                      </a:solidFill>
                      <a:prstDash val="solid"/>
                    </a:lnR>
                    <a:lnT w="12700">
                      <a:solidFill>
                        <a:srgbClr val="009CDD"/>
                      </a:solidFill>
                      <a:prstDash val="solid"/>
                    </a:lnT>
                    <a:lnB w="12700">
                      <a:solidFill>
                        <a:srgbClr val="009CDD"/>
                      </a:solidFill>
                      <a:prstDash val="solid"/>
                    </a:lnB>
                  </a:tcPr>
                </a:tc>
                <a:extLst>
                  <a:ext uri="{0D108BD9-81ED-4DB2-BD59-A6C34878D82A}">
                    <a16:rowId xmlns:a16="http://schemas.microsoft.com/office/drawing/2014/main" val="10005"/>
                  </a:ext>
                </a:extLst>
              </a:tr>
            </a:tbl>
          </a:graphicData>
        </a:graphic>
      </p:graphicFrame>
      <p:sp>
        <p:nvSpPr>
          <p:cNvPr id="9" name="Slide Number Placeholder 8">
            <a:extLst>
              <a:ext uri="{FF2B5EF4-FFF2-40B4-BE49-F238E27FC236}">
                <a16:creationId xmlns:a16="http://schemas.microsoft.com/office/drawing/2014/main" id="{0A1C1C74-4C7F-428F-ABCC-CAC3972A0CAF}"/>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1652" y="7003878"/>
            <a:ext cx="2486660" cy="127000"/>
          </a:xfrm>
          <a:prstGeom prst="rect">
            <a:avLst/>
          </a:prstGeom>
        </p:spPr>
        <p:txBody>
          <a:bodyPr vert="horz" wrap="square" lIns="0" tIns="0" rIns="0" bIns="0" rtlCol="0">
            <a:spAutoFit/>
          </a:bodyPr>
          <a:lstStyle/>
          <a:p>
            <a:pPr>
              <a:lnSpc>
                <a:spcPts val="944"/>
              </a:lnSpc>
            </a:pPr>
            <a:r>
              <a:rPr sz="1000" spc="-5" dirty="0">
                <a:latin typeface="Calibri"/>
                <a:cs typeface="Calibri"/>
              </a:rPr>
              <a:t>Proprietary </a:t>
            </a:r>
            <a:r>
              <a:rPr sz="1000" spc="-10" dirty="0">
                <a:latin typeface="Calibri"/>
                <a:cs typeface="Calibri"/>
              </a:rPr>
              <a:t>and </a:t>
            </a:r>
            <a:r>
              <a:rPr sz="1000" spc="-5" dirty="0">
                <a:latin typeface="Calibri"/>
                <a:cs typeface="Calibri"/>
              </a:rPr>
              <a:t>confidential — </a:t>
            </a:r>
            <a:r>
              <a:rPr sz="1000" dirty="0">
                <a:latin typeface="Calibri"/>
                <a:cs typeface="Calibri"/>
              </a:rPr>
              <a:t>do </a:t>
            </a:r>
            <a:r>
              <a:rPr sz="1000" spc="-10" dirty="0">
                <a:latin typeface="Calibri"/>
                <a:cs typeface="Calibri"/>
              </a:rPr>
              <a:t>not</a:t>
            </a:r>
            <a:r>
              <a:rPr sz="1000" spc="20" dirty="0">
                <a:latin typeface="Calibri"/>
                <a:cs typeface="Calibri"/>
              </a:rPr>
              <a:t> </a:t>
            </a:r>
            <a:r>
              <a:rPr sz="1000" spc="-5" dirty="0">
                <a:latin typeface="Calibri"/>
                <a:cs typeface="Calibri"/>
              </a:rPr>
              <a:t>distribute</a:t>
            </a:r>
            <a:endParaRPr sz="1000">
              <a:latin typeface="Calibri"/>
              <a:cs typeface="Calibri"/>
            </a:endParaRPr>
          </a:p>
        </p:txBody>
      </p:sp>
      <p:sp>
        <p:nvSpPr>
          <p:cNvPr id="3" name="object 3"/>
          <p:cNvSpPr/>
          <p:nvPr/>
        </p:nvSpPr>
        <p:spPr>
          <a:xfrm>
            <a:off x="754379" y="6812280"/>
            <a:ext cx="3053080" cy="367665"/>
          </a:xfrm>
          <a:custGeom>
            <a:avLst/>
            <a:gdLst/>
            <a:ahLst/>
            <a:cxnLst/>
            <a:rect l="l" t="t" r="r" b="b"/>
            <a:pathLst>
              <a:path w="3053079" h="367665">
                <a:moveTo>
                  <a:pt x="3052571" y="367283"/>
                </a:moveTo>
                <a:lnTo>
                  <a:pt x="0" y="367283"/>
                </a:lnTo>
                <a:lnTo>
                  <a:pt x="0" y="0"/>
                </a:lnTo>
                <a:lnTo>
                  <a:pt x="3052571" y="0"/>
                </a:lnTo>
                <a:lnTo>
                  <a:pt x="3052571" y="367283"/>
                </a:lnTo>
                <a:close/>
              </a:path>
            </a:pathLst>
          </a:custGeom>
          <a:solidFill>
            <a:srgbClr val="FFFFFF"/>
          </a:solidFill>
        </p:spPr>
        <p:txBody>
          <a:bodyPr wrap="square" lIns="0" tIns="0" rIns="0" bIns="0" rtlCol="0"/>
          <a:lstStyle/>
          <a:p>
            <a:endParaRPr/>
          </a:p>
        </p:txBody>
      </p:sp>
      <p:sp>
        <p:nvSpPr>
          <p:cNvPr id="4" name="object 4"/>
          <p:cNvSpPr/>
          <p:nvPr/>
        </p:nvSpPr>
        <p:spPr>
          <a:xfrm>
            <a:off x="6678167" y="3274060"/>
            <a:ext cx="1886712" cy="17780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791981" y="747768"/>
            <a:ext cx="355981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9CDD"/>
                </a:solidFill>
              </a:rPr>
              <a:t>Reagent </a:t>
            </a:r>
            <a:r>
              <a:rPr sz="2800" spc="-10" dirty="0">
                <a:solidFill>
                  <a:srgbClr val="009CDD"/>
                </a:solidFill>
              </a:rPr>
              <a:t>and</a:t>
            </a:r>
            <a:r>
              <a:rPr sz="2800" spc="-60" dirty="0">
                <a:solidFill>
                  <a:srgbClr val="009CDD"/>
                </a:solidFill>
              </a:rPr>
              <a:t> </a:t>
            </a:r>
            <a:r>
              <a:rPr sz="2800" spc="-5" dirty="0">
                <a:solidFill>
                  <a:srgbClr val="009CDD"/>
                </a:solidFill>
              </a:rPr>
              <a:t>Materials</a:t>
            </a:r>
            <a:endParaRPr sz="2800"/>
          </a:p>
        </p:txBody>
      </p:sp>
      <p:sp>
        <p:nvSpPr>
          <p:cNvPr id="6" name="object 6"/>
          <p:cNvSpPr txBox="1"/>
          <p:nvPr/>
        </p:nvSpPr>
        <p:spPr>
          <a:xfrm>
            <a:off x="791974" y="1368848"/>
            <a:ext cx="4161154" cy="5478780"/>
          </a:xfrm>
          <a:prstGeom prst="rect">
            <a:avLst/>
          </a:prstGeom>
        </p:spPr>
        <p:txBody>
          <a:bodyPr vert="horz" wrap="square" lIns="0" tIns="100330" rIns="0" bIns="0" rtlCol="0">
            <a:spAutoFit/>
          </a:bodyPr>
          <a:lstStyle/>
          <a:p>
            <a:pPr marL="12700">
              <a:lnSpc>
                <a:spcPct val="100000"/>
              </a:lnSpc>
              <a:spcBef>
                <a:spcPts val="790"/>
              </a:spcBef>
            </a:pPr>
            <a:r>
              <a:rPr sz="1800" b="1" spc="-5" dirty="0">
                <a:latin typeface="Georgia"/>
                <a:cs typeface="Georgia"/>
              </a:rPr>
              <a:t>Materials</a:t>
            </a:r>
            <a:r>
              <a:rPr sz="1800" b="1" spc="-20" dirty="0">
                <a:latin typeface="Georgia"/>
                <a:cs typeface="Georgia"/>
              </a:rPr>
              <a:t> </a:t>
            </a:r>
            <a:r>
              <a:rPr sz="1800" b="1" spc="-5" dirty="0">
                <a:latin typeface="Georgia"/>
                <a:cs typeface="Georgia"/>
              </a:rPr>
              <a:t>Provided:</a:t>
            </a:r>
            <a:endParaRPr sz="1800">
              <a:latin typeface="Georgia"/>
              <a:cs typeface="Georgia"/>
            </a:endParaRPr>
          </a:p>
          <a:p>
            <a:pPr marL="467995" indent="-285750">
              <a:lnSpc>
                <a:spcPct val="100000"/>
              </a:lnSpc>
              <a:spcBef>
                <a:spcPts val="605"/>
              </a:spcBef>
              <a:buFont typeface="Arial"/>
              <a:buChar char="•"/>
              <a:tabLst>
                <a:tab pos="467995" algn="l"/>
                <a:tab pos="468630" algn="l"/>
              </a:tabLst>
            </a:pPr>
            <a:r>
              <a:rPr sz="1600" spc="-10" dirty="0">
                <a:latin typeface="Georgia"/>
                <a:cs typeface="Georgia"/>
              </a:rPr>
              <a:t>40 Test</a:t>
            </a:r>
            <a:r>
              <a:rPr sz="1600" spc="45" dirty="0">
                <a:latin typeface="Georgia"/>
                <a:cs typeface="Georgia"/>
              </a:rPr>
              <a:t> </a:t>
            </a:r>
            <a:r>
              <a:rPr sz="1600" spc="-10" dirty="0">
                <a:latin typeface="Georgia"/>
                <a:cs typeface="Georgia"/>
              </a:rPr>
              <a:t>Cards</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10" dirty="0">
                <a:latin typeface="Georgia"/>
                <a:cs typeface="Georgia"/>
              </a:rPr>
              <a:t>Extraction</a:t>
            </a:r>
            <a:r>
              <a:rPr sz="1600" spc="35" dirty="0">
                <a:latin typeface="Georgia"/>
                <a:cs typeface="Georgia"/>
              </a:rPr>
              <a:t> </a:t>
            </a:r>
            <a:r>
              <a:rPr sz="1600" spc="-10" dirty="0">
                <a:latin typeface="Georgia"/>
                <a:cs typeface="Georgia"/>
              </a:rPr>
              <a:t>Reagent</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Patient Collection </a:t>
            </a:r>
            <a:r>
              <a:rPr sz="1600" spc="-10" dirty="0">
                <a:latin typeface="Georgia"/>
                <a:cs typeface="Georgia"/>
              </a:rPr>
              <a:t>Nasal</a:t>
            </a:r>
            <a:r>
              <a:rPr sz="1600" spc="95" dirty="0">
                <a:latin typeface="Georgia"/>
                <a:cs typeface="Georgia"/>
              </a:rPr>
              <a:t> </a:t>
            </a:r>
            <a:r>
              <a:rPr sz="1600" spc="-10" dirty="0">
                <a:latin typeface="Georgia"/>
                <a:cs typeface="Georgia"/>
              </a:rPr>
              <a:t>Swabs</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Positive Control</a:t>
            </a:r>
            <a:r>
              <a:rPr sz="1600" spc="20" dirty="0">
                <a:latin typeface="Georgia"/>
                <a:cs typeface="Georgia"/>
              </a:rPr>
              <a:t> </a:t>
            </a:r>
            <a:r>
              <a:rPr sz="1600" spc="-5" dirty="0">
                <a:latin typeface="Georgia"/>
                <a:cs typeface="Georgia"/>
              </a:rPr>
              <a:t>Swab</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Blank Nasal </a:t>
            </a:r>
            <a:r>
              <a:rPr sz="1600" spc="-10" dirty="0">
                <a:latin typeface="Georgia"/>
                <a:cs typeface="Georgia"/>
              </a:rPr>
              <a:t>Swab </a:t>
            </a:r>
            <a:r>
              <a:rPr sz="1600" dirty="0">
                <a:latin typeface="Georgia"/>
                <a:cs typeface="Georgia"/>
              </a:rPr>
              <a:t>for </a:t>
            </a:r>
            <a:r>
              <a:rPr sz="1600" spc="-5" dirty="0">
                <a:latin typeface="Georgia"/>
                <a:cs typeface="Georgia"/>
              </a:rPr>
              <a:t>Negative</a:t>
            </a:r>
            <a:r>
              <a:rPr sz="1600" spc="75" dirty="0">
                <a:latin typeface="Georgia"/>
                <a:cs typeface="Georgia"/>
              </a:rPr>
              <a:t> </a:t>
            </a:r>
            <a:r>
              <a:rPr sz="1600" spc="-5" dirty="0">
                <a:latin typeface="Georgia"/>
                <a:cs typeface="Georgia"/>
              </a:rPr>
              <a:t>Control</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5" dirty="0">
                <a:latin typeface="Georgia"/>
                <a:cs typeface="Georgia"/>
              </a:rPr>
              <a:t>Product</a:t>
            </a:r>
            <a:r>
              <a:rPr sz="1600" spc="15" dirty="0">
                <a:latin typeface="Georgia"/>
                <a:cs typeface="Georgia"/>
              </a:rPr>
              <a:t> </a:t>
            </a:r>
            <a:r>
              <a:rPr sz="1600" spc="-10" dirty="0">
                <a:latin typeface="Georgia"/>
                <a:cs typeface="Georgia"/>
              </a:rPr>
              <a:t>Insert</a:t>
            </a:r>
            <a:endParaRPr sz="1600">
              <a:latin typeface="Georgia"/>
              <a:cs typeface="Georgia"/>
            </a:endParaRPr>
          </a:p>
          <a:p>
            <a:pPr marL="467995" indent="-285750">
              <a:lnSpc>
                <a:spcPct val="100000"/>
              </a:lnSpc>
              <a:spcBef>
                <a:spcPts val="600"/>
              </a:spcBef>
              <a:buFont typeface="Arial"/>
              <a:buChar char="•"/>
              <a:tabLst>
                <a:tab pos="467995" algn="l"/>
                <a:tab pos="468630" algn="l"/>
              </a:tabLst>
            </a:pPr>
            <a:r>
              <a:rPr sz="1600" spc="-10" dirty="0">
                <a:latin typeface="Georgia"/>
                <a:cs typeface="Georgia"/>
              </a:rPr>
              <a:t>Procedure</a:t>
            </a:r>
            <a:r>
              <a:rPr sz="1600" spc="30" dirty="0">
                <a:latin typeface="Georgia"/>
                <a:cs typeface="Georgia"/>
              </a:rPr>
              <a:t> </a:t>
            </a:r>
            <a:r>
              <a:rPr sz="1600" spc="-10" dirty="0">
                <a:latin typeface="Georgia"/>
                <a:cs typeface="Georgia"/>
              </a:rPr>
              <a:t>Card</a:t>
            </a:r>
            <a:endParaRPr sz="1600">
              <a:latin typeface="Georgia"/>
              <a:cs typeface="Georgia"/>
            </a:endParaRPr>
          </a:p>
          <a:p>
            <a:pPr marL="467995" marR="5080" indent="-285115">
              <a:lnSpc>
                <a:spcPct val="100000"/>
              </a:lnSpc>
              <a:spcBef>
                <a:spcPts val="600"/>
              </a:spcBef>
              <a:buFont typeface="Arial"/>
              <a:buChar char="•"/>
              <a:tabLst>
                <a:tab pos="467995" algn="l"/>
                <a:tab pos="468630" algn="l"/>
              </a:tabLst>
            </a:pPr>
            <a:r>
              <a:rPr sz="1600" spc="-10" dirty="0">
                <a:latin typeface="Georgia"/>
                <a:cs typeface="Georgia"/>
              </a:rPr>
              <a:t>Healthcare </a:t>
            </a:r>
            <a:r>
              <a:rPr sz="1600" spc="-5" dirty="0">
                <a:latin typeface="Georgia"/>
                <a:cs typeface="Georgia"/>
              </a:rPr>
              <a:t>Provider &amp; </a:t>
            </a:r>
            <a:r>
              <a:rPr sz="1600" spc="-10" dirty="0">
                <a:latin typeface="Georgia"/>
                <a:cs typeface="Georgia"/>
              </a:rPr>
              <a:t>Patient </a:t>
            </a:r>
            <a:r>
              <a:rPr sz="1600" spc="-5" dirty="0">
                <a:latin typeface="Georgia"/>
                <a:cs typeface="Georgia"/>
              </a:rPr>
              <a:t>COVID-19  Fact </a:t>
            </a:r>
            <a:r>
              <a:rPr sz="1600" spc="-10" dirty="0">
                <a:latin typeface="Georgia"/>
                <a:cs typeface="Georgia"/>
              </a:rPr>
              <a:t>Sheets</a:t>
            </a:r>
            <a:endParaRPr sz="1600">
              <a:latin typeface="Georgia"/>
              <a:cs typeface="Georgia"/>
            </a:endParaRPr>
          </a:p>
          <a:p>
            <a:pPr>
              <a:lnSpc>
                <a:spcPct val="100000"/>
              </a:lnSpc>
              <a:buFont typeface="Arial"/>
              <a:buChar char="•"/>
            </a:pPr>
            <a:endParaRPr sz="1800">
              <a:latin typeface="Georgia"/>
              <a:cs typeface="Georgia"/>
            </a:endParaRPr>
          </a:p>
          <a:p>
            <a:pPr marL="12700" marR="961390">
              <a:lnSpc>
                <a:spcPct val="100000"/>
              </a:lnSpc>
              <a:spcBef>
                <a:spcPts val="1065"/>
              </a:spcBef>
            </a:pPr>
            <a:r>
              <a:rPr sz="1800" b="1" spc="-5" dirty="0">
                <a:latin typeface="Georgia"/>
                <a:cs typeface="Georgia"/>
              </a:rPr>
              <a:t>Materials </a:t>
            </a:r>
            <a:r>
              <a:rPr sz="1800" b="1" dirty="0">
                <a:latin typeface="Georgia"/>
                <a:cs typeface="Georgia"/>
              </a:rPr>
              <a:t>Required but</a:t>
            </a:r>
            <a:r>
              <a:rPr sz="1800" b="1" spc="-120" dirty="0">
                <a:latin typeface="Georgia"/>
                <a:cs typeface="Georgia"/>
              </a:rPr>
              <a:t> </a:t>
            </a:r>
            <a:r>
              <a:rPr sz="1800" b="1" spc="-5" dirty="0">
                <a:latin typeface="Georgia"/>
                <a:cs typeface="Georgia"/>
              </a:rPr>
              <a:t>not  Provided:</a:t>
            </a:r>
            <a:endParaRPr sz="1800">
              <a:latin typeface="Georgia"/>
              <a:cs typeface="Georgia"/>
            </a:endParaRPr>
          </a:p>
          <a:p>
            <a:pPr marL="467995" indent="-285750">
              <a:lnSpc>
                <a:spcPct val="100000"/>
              </a:lnSpc>
              <a:spcBef>
                <a:spcPts val="610"/>
              </a:spcBef>
              <a:buFont typeface="Arial"/>
              <a:buChar char="•"/>
              <a:tabLst>
                <a:tab pos="467995" algn="l"/>
                <a:tab pos="468630" algn="l"/>
              </a:tabLst>
            </a:pPr>
            <a:r>
              <a:rPr sz="1600" spc="-10" dirty="0">
                <a:latin typeface="Georgia"/>
                <a:cs typeface="Georgia"/>
              </a:rPr>
              <a:t>Clock, </a:t>
            </a:r>
            <a:r>
              <a:rPr sz="1600" spc="-5" dirty="0">
                <a:latin typeface="Georgia"/>
                <a:cs typeface="Georgia"/>
              </a:rPr>
              <a:t>timer or</a:t>
            </a:r>
            <a:r>
              <a:rPr sz="1600" spc="35" dirty="0">
                <a:latin typeface="Georgia"/>
                <a:cs typeface="Georgia"/>
              </a:rPr>
              <a:t> </a:t>
            </a:r>
            <a:r>
              <a:rPr sz="1600" spc="-5" dirty="0">
                <a:latin typeface="Georgia"/>
                <a:cs typeface="Georgia"/>
              </a:rPr>
              <a:t>stopwatch</a:t>
            </a:r>
            <a:endParaRPr sz="1600">
              <a:latin typeface="Georgia"/>
              <a:cs typeface="Georgia"/>
            </a:endParaRPr>
          </a:p>
          <a:p>
            <a:pPr>
              <a:lnSpc>
                <a:spcPct val="100000"/>
              </a:lnSpc>
              <a:buFont typeface="Arial"/>
              <a:buChar char="•"/>
            </a:pPr>
            <a:endParaRPr sz="1800">
              <a:latin typeface="Georgia"/>
              <a:cs typeface="Georgia"/>
            </a:endParaRPr>
          </a:p>
          <a:p>
            <a:pPr marL="12700">
              <a:lnSpc>
                <a:spcPct val="100000"/>
              </a:lnSpc>
              <a:spcBef>
                <a:spcPts val="1310"/>
              </a:spcBef>
            </a:pPr>
            <a:r>
              <a:rPr sz="1800" b="1" spc="-5" dirty="0">
                <a:latin typeface="Georgia"/>
                <a:cs typeface="Georgia"/>
              </a:rPr>
              <a:t>Optional</a:t>
            </a:r>
            <a:r>
              <a:rPr sz="1800" b="1" spc="15" dirty="0">
                <a:latin typeface="Georgia"/>
                <a:cs typeface="Georgia"/>
              </a:rPr>
              <a:t> </a:t>
            </a:r>
            <a:r>
              <a:rPr sz="1800" b="1" spc="-5" dirty="0">
                <a:latin typeface="Georgia"/>
                <a:cs typeface="Georgia"/>
              </a:rPr>
              <a:t>Materials:</a:t>
            </a:r>
            <a:endParaRPr sz="1800">
              <a:latin typeface="Georgia"/>
              <a:cs typeface="Georgia"/>
            </a:endParaRPr>
          </a:p>
          <a:p>
            <a:pPr marL="467995" indent="-285750">
              <a:lnSpc>
                <a:spcPct val="100000"/>
              </a:lnSpc>
              <a:spcBef>
                <a:spcPts val="605"/>
              </a:spcBef>
              <a:buFont typeface="Arial"/>
              <a:buChar char="•"/>
              <a:tabLst>
                <a:tab pos="467995" algn="l"/>
                <a:tab pos="468630" algn="l"/>
              </a:tabLst>
            </a:pPr>
            <a:r>
              <a:rPr sz="1600" spc="-5" dirty="0">
                <a:latin typeface="Georgia"/>
                <a:cs typeface="Georgia"/>
              </a:rPr>
              <a:t>Plastic </a:t>
            </a:r>
            <a:r>
              <a:rPr sz="1600" spc="-10" dirty="0">
                <a:latin typeface="Georgia"/>
                <a:cs typeface="Georgia"/>
              </a:rPr>
              <a:t>Transport</a:t>
            </a:r>
            <a:r>
              <a:rPr sz="1600" spc="40" dirty="0">
                <a:latin typeface="Georgia"/>
                <a:cs typeface="Georgia"/>
              </a:rPr>
              <a:t> </a:t>
            </a:r>
            <a:r>
              <a:rPr sz="1600" spc="-10" dirty="0">
                <a:latin typeface="Georgia"/>
                <a:cs typeface="Georgia"/>
              </a:rPr>
              <a:t>Tube</a:t>
            </a:r>
            <a:endParaRPr sz="1600">
              <a:latin typeface="Georgia"/>
              <a:cs typeface="Georgia"/>
            </a:endParaRPr>
          </a:p>
        </p:txBody>
      </p:sp>
      <p:sp>
        <p:nvSpPr>
          <p:cNvPr id="7" name="object 7"/>
          <p:cNvSpPr txBox="1"/>
          <p:nvPr/>
        </p:nvSpPr>
        <p:spPr>
          <a:xfrm>
            <a:off x="5018049" y="1368848"/>
            <a:ext cx="4004310" cy="1836420"/>
          </a:xfrm>
          <a:prstGeom prst="rect">
            <a:avLst/>
          </a:prstGeom>
        </p:spPr>
        <p:txBody>
          <a:bodyPr vert="horz" wrap="square" lIns="0" tIns="100330" rIns="0" bIns="0" rtlCol="0">
            <a:spAutoFit/>
          </a:bodyPr>
          <a:lstStyle/>
          <a:p>
            <a:pPr marL="12700">
              <a:lnSpc>
                <a:spcPct val="100000"/>
              </a:lnSpc>
              <a:spcBef>
                <a:spcPts val="790"/>
              </a:spcBef>
            </a:pPr>
            <a:r>
              <a:rPr sz="1800" b="1" spc="-5" dirty="0">
                <a:latin typeface="Georgia"/>
                <a:cs typeface="Georgia"/>
              </a:rPr>
              <a:t>Storage </a:t>
            </a:r>
            <a:r>
              <a:rPr sz="1800" b="1" dirty="0">
                <a:latin typeface="Georgia"/>
                <a:cs typeface="Georgia"/>
              </a:rPr>
              <a:t>&amp;</a:t>
            </a:r>
            <a:r>
              <a:rPr sz="1800" b="1" spc="15" dirty="0">
                <a:latin typeface="Georgia"/>
                <a:cs typeface="Georgia"/>
              </a:rPr>
              <a:t> </a:t>
            </a:r>
            <a:r>
              <a:rPr sz="1800" b="1" spc="-5" dirty="0">
                <a:latin typeface="Georgia"/>
                <a:cs typeface="Georgia"/>
              </a:rPr>
              <a:t>Stability:</a:t>
            </a:r>
            <a:endParaRPr sz="1800">
              <a:latin typeface="Georgia"/>
              <a:cs typeface="Georgia"/>
            </a:endParaRPr>
          </a:p>
          <a:p>
            <a:pPr marL="467995" indent="-285750">
              <a:lnSpc>
                <a:spcPct val="100000"/>
              </a:lnSpc>
              <a:spcBef>
                <a:spcPts val="605"/>
              </a:spcBef>
              <a:buFont typeface="Arial"/>
              <a:buChar char="•"/>
              <a:tabLst>
                <a:tab pos="467995" algn="l"/>
                <a:tab pos="468630" algn="l"/>
              </a:tabLst>
            </a:pPr>
            <a:r>
              <a:rPr sz="1600" spc="-5" dirty="0">
                <a:latin typeface="Georgia"/>
                <a:cs typeface="Georgia"/>
              </a:rPr>
              <a:t>Store </a:t>
            </a:r>
            <a:r>
              <a:rPr sz="1600" spc="-10" dirty="0">
                <a:latin typeface="Georgia"/>
                <a:cs typeface="Georgia"/>
              </a:rPr>
              <a:t>kit at</a:t>
            </a:r>
            <a:r>
              <a:rPr sz="1600" spc="35" dirty="0">
                <a:latin typeface="Georgia"/>
                <a:cs typeface="Georgia"/>
              </a:rPr>
              <a:t> </a:t>
            </a:r>
            <a:r>
              <a:rPr sz="1600" spc="-5" dirty="0">
                <a:latin typeface="Georgia"/>
                <a:cs typeface="Georgia"/>
              </a:rPr>
              <a:t>2-30°C</a:t>
            </a:r>
            <a:endParaRPr sz="1600">
              <a:latin typeface="Georgia"/>
              <a:cs typeface="Georgia"/>
            </a:endParaRPr>
          </a:p>
          <a:p>
            <a:pPr marL="467995" marR="5080" indent="-285115">
              <a:lnSpc>
                <a:spcPct val="100000"/>
              </a:lnSpc>
              <a:spcBef>
                <a:spcPts val="600"/>
              </a:spcBef>
              <a:buFont typeface="Arial"/>
              <a:buChar char="•"/>
              <a:tabLst>
                <a:tab pos="467995" algn="l"/>
                <a:tab pos="468630" algn="l"/>
              </a:tabLst>
            </a:pPr>
            <a:r>
              <a:rPr sz="1600" spc="-10" dirty="0">
                <a:latin typeface="Georgia"/>
                <a:cs typeface="Georgia"/>
              </a:rPr>
              <a:t>Ensure </a:t>
            </a:r>
            <a:r>
              <a:rPr sz="1600" spc="-5" dirty="0">
                <a:latin typeface="Georgia"/>
                <a:cs typeface="Georgia"/>
              </a:rPr>
              <a:t>all </a:t>
            </a:r>
            <a:r>
              <a:rPr sz="1600" spc="-10" dirty="0">
                <a:latin typeface="Georgia"/>
                <a:cs typeface="Georgia"/>
              </a:rPr>
              <a:t>test </a:t>
            </a:r>
            <a:r>
              <a:rPr sz="1600" spc="-5" dirty="0">
                <a:latin typeface="Georgia"/>
                <a:cs typeface="Georgia"/>
              </a:rPr>
              <a:t>components </a:t>
            </a:r>
            <a:r>
              <a:rPr sz="1600" spc="-10" dirty="0">
                <a:latin typeface="Georgia"/>
                <a:cs typeface="Georgia"/>
              </a:rPr>
              <a:t>are at </a:t>
            </a:r>
            <a:r>
              <a:rPr sz="1600" spc="-5" dirty="0">
                <a:latin typeface="Georgia"/>
                <a:cs typeface="Georgia"/>
              </a:rPr>
              <a:t>room  </a:t>
            </a:r>
            <a:r>
              <a:rPr sz="1600" spc="-10" dirty="0">
                <a:latin typeface="Georgia"/>
                <a:cs typeface="Georgia"/>
              </a:rPr>
              <a:t>temperature before</a:t>
            </a:r>
            <a:r>
              <a:rPr sz="1600" spc="60" dirty="0">
                <a:latin typeface="Georgia"/>
                <a:cs typeface="Georgia"/>
              </a:rPr>
              <a:t> </a:t>
            </a:r>
            <a:r>
              <a:rPr sz="1600" spc="-5" dirty="0">
                <a:latin typeface="Georgia"/>
                <a:cs typeface="Georgia"/>
              </a:rPr>
              <a:t>use</a:t>
            </a:r>
            <a:endParaRPr sz="1600">
              <a:latin typeface="Georgia"/>
              <a:cs typeface="Georgia"/>
            </a:endParaRPr>
          </a:p>
          <a:p>
            <a:pPr marL="467995" marR="12065" indent="-285115">
              <a:lnSpc>
                <a:spcPct val="100000"/>
              </a:lnSpc>
              <a:spcBef>
                <a:spcPts val="600"/>
              </a:spcBef>
              <a:buFont typeface="Arial"/>
              <a:buChar char="•"/>
              <a:tabLst>
                <a:tab pos="467995" algn="l"/>
                <a:tab pos="468630" algn="l"/>
              </a:tabLst>
            </a:pPr>
            <a:r>
              <a:rPr sz="1600" spc="-5" dirty="0">
                <a:latin typeface="Georgia"/>
                <a:cs typeface="Georgia"/>
              </a:rPr>
              <a:t>Stable until </a:t>
            </a:r>
            <a:r>
              <a:rPr sz="1600" spc="-10" dirty="0">
                <a:latin typeface="Georgia"/>
                <a:cs typeface="Georgia"/>
              </a:rPr>
              <a:t>the </a:t>
            </a:r>
            <a:r>
              <a:rPr sz="1600" spc="-5" dirty="0">
                <a:latin typeface="Georgia"/>
                <a:cs typeface="Georgia"/>
              </a:rPr>
              <a:t>expiration </a:t>
            </a:r>
            <a:r>
              <a:rPr sz="1600" spc="-10" dirty="0">
                <a:latin typeface="Georgia"/>
                <a:cs typeface="Georgia"/>
              </a:rPr>
              <a:t>date marked  </a:t>
            </a:r>
            <a:r>
              <a:rPr sz="1600" spc="-5" dirty="0">
                <a:latin typeface="Georgia"/>
                <a:cs typeface="Georgia"/>
              </a:rPr>
              <a:t>on </a:t>
            </a:r>
            <a:r>
              <a:rPr sz="1600" spc="-10" dirty="0">
                <a:latin typeface="Georgia"/>
                <a:cs typeface="Georgia"/>
              </a:rPr>
              <a:t>the </a:t>
            </a:r>
            <a:r>
              <a:rPr sz="1600" spc="-5" dirty="0">
                <a:latin typeface="Georgia"/>
                <a:cs typeface="Georgia"/>
              </a:rPr>
              <a:t>outer</a:t>
            </a:r>
            <a:r>
              <a:rPr sz="1600" spc="45" dirty="0">
                <a:latin typeface="Georgia"/>
                <a:cs typeface="Georgia"/>
              </a:rPr>
              <a:t> </a:t>
            </a:r>
            <a:r>
              <a:rPr sz="1600" spc="-5" dirty="0">
                <a:latin typeface="Georgia"/>
                <a:cs typeface="Georgia"/>
              </a:rPr>
              <a:t>packaging</a:t>
            </a:r>
            <a:endParaRPr sz="1600">
              <a:latin typeface="Georgia"/>
              <a:cs typeface="Georgia"/>
            </a:endParaRPr>
          </a:p>
        </p:txBody>
      </p:sp>
      <p:sp>
        <p:nvSpPr>
          <p:cNvPr id="8" name="object 8"/>
          <p:cNvSpPr/>
          <p:nvPr/>
        </p:nvSpPr>
        <p:spPr>
          <a:xfrm>
            <a:off x="6728459" y="5289815"/>
            <a:ext cx="2429255" cy="186345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830567" y="4488180"/>
            <a:ext cx="1572767" cy="521207"/>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508492" y="3995927"/>
            <a:ext cx="598931" cy="1100327"/>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526792" y="3361944"/>
            <a:ext cx="4585715" cy="3953256"/>
          </a:xfrm>
          <a:prstGeom prst="rect">
            <a:avLst/>
          </a:prstGeom>
          <a:blipFill>
            <a:blip r:embed="rId6" cstate="print"/>
            <a:stretch>
              <a:fillRect/>
            </a:stretch>
          </a:blipFill>
        </p:spPr>
        <p:txBody>
          <a:bodyPr wrap="square" lIns="0" tIns="0" rIns="0" bIns="0" rtlCol="0"/>
          <a:lstStyle/>
          <a:p>
            <a:endParaRPr/>
          </a:p>
        </p:txBody>
      </p:sp>
      <p:sp>
        <p:nvSpPr>
          <p:cNvPr id="12" name="Slide Number Placeholder 11">
            <a:extLst>
              <a:ext uri="{FF2B5EF4-FFF2-40B4-BE49-F238E27FC236}">
                <a16:creationId xmlns:a16="http://schemas.microsoft.com/office/drawing/2014/main" id="{BBFC1203-EC1F-4334-AC10-2BCB5A3AAAE4}"/>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Basic_White_v5_prophet_edit">
  <a:themeElements>
    <a:clrScheme name="Custom 2">
      <a:dk1>
        <a:srgbClr val="000000"/>
      </a:dk1>
      <a:lt1>
        <a:srgbClr val="FFFFFF"/>
      </a:lt1>
      <a:dk2>
        <a:srgbClr val="004F71"/>
      </a:dk2>
      <a:lt2>
        <a:srgbClr val="D9D9D6"/>
      </a:lt2>
      <a:accent1>
        <a:srgbClr val="E4002B"/>
      </a:accent1>
      <a:accent2>
        <a:srgbClr val="470A68"/>
      </a:accent2>
      <a:accent3>
        <a:srgbClr val="64CCC9"/>
      </a:accent3>
      <a:accent4>
        <a:srgbClr val="FFD100"/>
      </a:accent4>
      <a:accent5>
        <a:srgbClr val="009CDE"/>
      </a:accent5>
      <a:accent6>
        <a:srgbClr val="00B140"/>
      </a:accent6>
      <a:hlink>
        <a:srgbClr val="009CDE"/>
      </a:hlink>
      <a:folHlink>
        <a:srgbClr val="009CDE"/>
      </a:folHlink>
    </a:clrScheme>
    <a:fontScheme name="Custom 1">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extLst>
    <a:ext uri="{05A4C25C-085E-4340-85A3-A5531E510DB2}">
      <thm15:themeFamily xmlns:thm15="http://schemas.microsoft.com/office/thememl/2012/main" name="Presentation3" id="{E0A01018-B5E6-4AF7-8227-9A26FD6BE411}" vid="{20876BB0-F697-43AA-A4CE-71B7E2C31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TotalTime>
  <Words>1642</Words>
  <Application>Microsoft Office PowerPoint</Application>
  <PresentationFormat>Custom</PresentationFormat>
  <Paragraphs>232</Paragraphs>
  <Slides>25</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3" baseType="lpstr">
      <vt:lpstr>Arial</vt:lpstr>
      <vt:lpstr>Calibri</vt:lpstr>
      <vt:lpstr>Georgia</vt:lpstr>
      <vt:lpstr>Times New Roman</vt:lpstr>
      <vt:lpstr>Wingdings</vt:lpstr>
      <vt:lpstr>Office Theme</vt:lpstr>
      <vt:lpstr>PPT Basic_White_v5_prophet_edit</vt:lpstr>
      <vt:lpstr>think-cell Slide</vt:lpstr>
      <vt:lpstr>BinaxNOW™</vt:lpstr>
      <vt:lpstr>Intended Use: Key Points</vt:lpstr>
      <vt:lpstr>BinaxNOW™ COVID-19 Ag Card Emergency Use Authorization</vt:lpstr>
      <vt:lpstr>BinaxNOW™ COVID-19 Ag Card Emergency Use Authorization</vt:lpstr>
      <vt:lpstr>COVID-19 CARES Act Reporting Requirements</vt:lpstr>
      <vt:lpstr>Government Resources for COVID-19 Testing</vt:lpstr>
      <vt:lpstr>BinaxNOW™ COVID-19 Ag Card  Technical Overview</vt:lpstr>
      <vt:lpstr>BinaxNOW™ COVID-19 Ag Card Product Overview</vt:lpstr>
      <vt:lpstr>Reagent and Materials</vt:lpstr>
      <vt:lpstr>Quality Control</vt:lpstr>
      <vt:lpstr>When is Quality Control Required?</vt:lpstr>
      <vt:lpstr>Nasal Swab Sample Collection</vt:lpstr>
      <vt:lpstr>Specimen Transport &amp; Storage</vt:lpstr>
      <vt:lpstr>BinaxNOW™ COVID-19 Ag Card Test Procedure Overview</vt:lpstr>
      <vt:lpstr>BinaxNOW™ COVID-19 Ag Card Overview</vt:lpstr>
      <vt:lpstr>BinaxNOW™ COVID-19 Ag Card Procedure</vt:lpstr>
      <vt:lpstr>BinaxNOW™ COVID-19 Ag Card Procedure Key Points</vt:lpstr>
      <vt:lpstr>BinaxNOW™ COVID-19 Ag Card Procedure Key Points</vt:lpstr>
      <vt:lpstr>BinaxNOW™ COVID-19 Ag Card Procedure Key Points</vt:lpstr>
      <vt:lpstr>BinaxNOW™ COVID-19 Ag Card Procedure Key Points</vt:lpstr>
      <vt:lpstr>Result Interpretation</vt:lpstr>
      <vt:lpstr>Result Interpretation</vt:lpstr>
      <vt:lpstr>Near-Patient Workflow: No Swab Transport*</vt:lpstr>
      <vt:lpstr>PowerPoint Presentation</vt:lpstr>
      <vt:lpstr>Test Limitations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- 120006994-08 BinaxNow COVID Ag Training NAVICA Customer Training 11.5.2020</dc:title>
  <dc:creator>sandra.mccue</dc:creator>
  <cp:lastModifiedBy>Lee, Lisa G.</cp:lastModifiedBy>
  <cp:revision>24</cp:revision>
  <dcterms:created xsi:type="dcterms:W3CDTF">2020-11-09T11:22:31Z</dcterms:created>
  <dcterms:modified xsi:type="dcterms:W3CDTF">2023-04-21T18:02:50Z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2020-11-05T00:00:00Z</vt:filetime>
  </property>
  <property fmtid="{D5CDD505-2E9C-101B-9397-08002B2CF9AE}" pid="3" name="LastSaved">
    <vt:filetime>2020-11-09T00:00:00Z</vt:filetime>
  </property>
</Properties>
</file>