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A2EC-1E90-421D-9225-4CFE8BE2B98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4157-71EC-4923-8AB6-DEEE19DE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15D7-F6D0-49C5-846B-3FB3893A2205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1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3212" y="3523487"/>
            <a:ext cx="9052560" cy="1865376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84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53212" y="2642616"/>
            <a:ext cx="8549640" cy="725424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980" b="1" cap="all" spc="16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53213" y="7284466"/>
            <a:ext cx="3363779" cy="331048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1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873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527156"/>
            <a:ext cx="9052560" cy="103632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553213" y="7284466"/>
            <a:ext cx="3363779" cy="331048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1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8024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49" y="1801"/>
          <a:ext cx="1746" cy="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" y="1801"/>
                        <a:ext cx="1746" cy="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80937" y="1108287"/>
            <a:ext cx="9504000" cy="32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280937" y="1642641"/>
            <a:ext cx="9504000" cy="5507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5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C5310-611C-914A-9377-AE051E3E5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46" y="1521943"/>
            <a:ext cx="4050825" cy="45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414528"/>
            <a:ext cx="9052560" cy="10363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3212" y="3108960"/>
            <a:ext cx="4375404" cy="3938016"/>
          </a:xfrm>
        </p:spPr>
        <p:txBody>
          <a:bodyPr/>
          <a:lstStyle>
            <a:lvl1pPr>
              <a:spcBef>
                <a:spcPts val="660"/>
              </a:spcBef>
              <a:defRPr sz="1980">
                <a:solidFill>
                  <a:srgbClr val="AA0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60"/>
              </a:spcBef>
              <a:defRPr sz="1980">
                <a:solidFill>
                  <a:schemeClr val="tx1"/>
                </a:solidFill>
              </a:defRPr>
            </a:lvl2pPr>
            <a:lvl3pPr>
              <a:spcBef>
                <a:spcPts val="660"/>
              </a:spcBef>
              <a:defRPr sz="1760">
                <a:solidFill>
                  <a:schemeClr val="tx1"/>
                </a:solidFill>
              </a:defRPr>
            </a:lvl3pPr>
            <a:lvl4pPr>
              <a:spcBef>
                <a:spcPts val="660"/>
              </a:spcBef>
              <a:defRPr sz="1540">
                <a:solidFill>
                  <a:schemeClr val="tx1"/>
                </a:solidFill>
              </a:defRPr>
            </a:lvl4pPr>
            <a:lvl5pPr>
              <a:spcBef>
                <a:spcPts val="660"/>
              </a:spcBef>
              <a:defRPr sz="1540">
                <a:solidFill>
                  <a:schemeClr val="tx1"/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30368" y="3108960"/>
            <a:ext cx="4375404" cy="3938016"/>
          </a:xfrm>
        </p:spPr>
        <p:txBody>
          <a:bodyPr/>
          <a:lstStyle>
            <a:lvl1pPr>
              <a:spcBef>
                <a:spcPts val="660"/>
              </a:spcBef>
              <a:defRPr lang="en-US" sz="1980" b="1" kern="1200" smtClean="0">
                <a:solidFill>
                  <a:srgbClr val="AA00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60"/>
              </a:spcBef>
              <a:defRPr sz="1980">
                <a:solidFill>
                  <a:schemeClr val="tx1"/>
                </a:solidFill>
              </a:defRPr>
            </a:lvl2pPr>
            <a:lvl3pPr>
              <a:spcBef>
                <a:spcPts val="660"/>
              </a:spcBef>
              <a:defRPr sz="1760">
                <a:solidFill>
                  <a:schemeClr val="tx1"/>
                </a:solidFill>
              </a:defRPr>
            </a:lvl3pPr>
            <a:lvl4pPr>
              <a:spcBef>
                <a:spcPts val="660"/>
              </a:spcBef>
              <a:defRPr sz="1540">
                <a:solidFill>
                  <a:schemeClr val="tx1"/>
                </a:solidFill>
              </a:defRPr>
            </a:lvl4pPr>
            <a:lvl5pPr>
              <a:spcBef>
                <a:spcPts val="660"/>
              </a:spcBef>
              <a:defRPr sz="1540">
                <a:solidFill>
                  <a:schemeClr val="tx1"/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marL="0" lvl="0" indent="0" algn="l" defTabSz="1005840" rtl="0" eaLnBrk="1" latinLnBrk="0" hangingPunct="1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3212" y="1658112"/>
            <a:ext cx="9052560" cy="1243584"/>
          </a:xfrm>
        </p:spPr>
        <p:txBody>
          <a:bodyPr/>
          <a:lstStyle>
            <a:lvl1pPr>
              <a:defRPr sz="2200" b="0">
                <a:solidFill>
                  <a:srgbClr val="AA006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29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029200" y="0"/>
            <a:ext cx="5029200" cy="77724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64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414528"/>
            <a:ext cx="4372051" cy="103632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3212" y="1658112"/>
            <a:ext cx="4375404" cy="5233416"/>
          </a:xfrm>
        </p:spPr>
        <p:txBody>
          <a:bodyPr rIns="182880"/>
          <a:lstStyle>
            <a:lvl1pPr>
              <a:spcBef>
                <a:spcPts val="3300"/>
              </a:spcBef>
              <a:defRPr sz="1980">
                <a:solidFill>
                  <a:srgbClr val="AA0061"/>
                </a:solidFill>
              </a:defRPr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414528"/>
            <a:ext cx="9052560" cy="10363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3212" y="1658112"/>
            <a:ext cx="4375404" cy="5388864"/>
          </a:xfrm>
        </p:spPr>
        <p:txBody>
          <a:bodyPr/>
          <a:lstStyle>
            <a:lvl1pPr>
              <a:spcBef>
                <a:spcPts val="660"/>
              </a:spcBef>
              <a:defRPr sz="198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60"/>
              </a:spcBef>
              <a:defRPr sz="1980"/>
            </a:lvl2pPr>
            <a:lvl3pPr>
              <a:spcBef>
                <a:spcPts val="660"/>
              </a:spcBef>
              <a:defRPr sz="1760"/>
            </a:lvl3pPr>
            <a:lvl4pPr>
              <a:spcBef>
                <a:spcPts val="660"/>
              </a:spcBef>
              <a:defRPr sz="1540"/>
            </a:lvl4pPr>
            <a:lvl5pPr>
              <a:spcBef>
                <a:spcPts val="660"/>
              </a:spcBef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30368" y="1658112"/>
            <a:ext cx="4375404" cy="5388864"/>
          </a:xfrm>
        </p:spPr>
        <p:txBody>
          <a:bodyPr/>
          <a:lstStyle>
            <a:lvl1pPr>
              <a:spcBef>
                <a:spcPts val="660"/>
              </a:spcBef>
              <a:defRPr lang="en-US" sz="1980" b="1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60"/>
              </a:spcBef>
              <a:defRPr sz="1980"/>
            </a:lvl2pPr>
            <a:lvl3pPr>
              <a:spcBef>
                <a:spcPts val="660"/>
              </a:spcBef>
              <a:defRPr sz="1760"/>
            </a:lvl3pPr>
            <a:lvl4pPr>
              <a:spcBef>
                <a:spcPts val="660"/>
              </a:spcBef>
              <a:defRPr sz="1540"/>
            </a:lvl4pPr>
            <a:lvl5pPr>
              <a:spcBef>
                <a:spcPts val="660"/>
              </a:spcBef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marL="0" lvl="0" indent="0" algn="l" defTabSz="1005840" rtl="0" eaLnBrk="1" latinLnBrk="0" hangingPunct="1">
              <a:lnSpc>
                <a:spcPct val="100000"/>
              </a:lnSpc>
              <a:spcBef>
                <a:spcPts val="66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15918" y="7203864"/>
            <a:ext cx="4928616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D476-D85C-41DC-B299-8D83650899E1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985F-8BCF-4A97-BA61-F8C852981164}" type="datetime1">
              <a:rPr lang="en-US" smtClean="0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578A-3754-4232-B2C5-37AC20FB53A3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9834" y="2460405"/>
            <a:ext cx="2395233" cy="272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FC6E-2325-47B5-B75D-F86C3F394759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3212" y="3520970"/>
            <a:ext cx="8046720" cy="1865376"/>
          </a:xfrm>
        </p:spPr>
        <p:txBody>
          <a:bodyPr/>
          <a:lstStyle>
            <a:lvl1pPr algn="l">
              <a:lnSpc>
                <a:spcPct val="90000"/>
              </a:lnSpc>
              <a:defRPr sz="484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3212" y="2644416"/>
            <a:ext cx="8046720" cy="725424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980" b="1" cap="all" spc="165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3212" y="5593610"/>
            <a:ext cx="5330952" cy="725424"/>
          </a:xfrm>
        </p:spPr>
        <p:txBody>
          <a:bodyPr/>
          <a:lstStyle>
            <a:lvl1pPr>
              <a:defRPr sz="154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6" y="172720"/>
            <a:ext cx="1508760" cy="1695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2" y="85135"/>
            <a:ext cx="1679038" cy="18808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3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3212" y="2089912"/>
            <a:ext cx="8046720" cy="1865376"/>
          </a:xfrm>
        </p:spPr>
        <p:txBody>
          <a:bodyPr/>
          <a:lstStyle>
            <a:lvl1pPr algn="l">
              <a:lnSpc>
                <a:spcPct val="90000"/>
              </a:lnSpc>
              <a:defRPr sz="484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3212" y="1209040"/>
            <a:ext cx="8046720" cy="725424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980" b="1" cap="all" spc="165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3212" y="4145280"/>
            <a:ext cx="5330952" cy="725424"/>
          </a:xfrm>
        </p:spPr>
        <p:txBody>
          <a:bodyPr/>
          <a:lstStyle>
            <a:lvl1pPr>
              <a:defRPr sz="154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20" y="5613401"/>
            <a:ext cx="1750316" cy="1966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175" y="5510571"/>
            <a:ext cx="1944340" cy="21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414528"/>
            <a:ext cx="9052560" cy="10363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212" y="1657033"/>
            <a:ext cx="9052560" cy="5388864"/>
          </a:xfrm>
        </p:spPr>
        <p:txBody>
          <a:bodyPr/>
          <a:lstStyle>
            <a:lvl1pPr>
              <a:defRPr sz="198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212" y="414528"/>
            <a:ext cx="9052560" cy="103632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65414" y="7203864"/>
            <a:ext cx="1307592" cy="413808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517" y="3401040"/>
            <a:ext cx="405574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433" y="1424373"/>
            <a:ext cx="8223884" cy="287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D3CD-805A-41A8-BC49-C99F3A632770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212" y="414528"/>
            <a:ext cx="9052560" cy="103632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" y="1658112"/>
            <a:ext cx="9052560" cy="538886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590" y="7203864"/>
            <a:ext cx="1307592" cy="413808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5918" y="7203864"/>
            <a:ext cx="4928616" cy="413808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6919" y="7285330"/>
            <a:ext cx="321869" cy="321259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1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2860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100000"/>
        </a:lnSpc>
        <a:spcBef>
          <a:spcPts val="660"/>
        </a:spcBef>
        <a:buFont typeface="Arial" panose="020B0604020202020204" pitchFamily="34" charset="0"/>
        <a:buNone/>
        <a:defRPr sz="198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6849" indent="-186849" algn="l" defTabSz="1005840" rtl="0" eaLnBrk="1" latinLnBrk="0" hangingPunct="1">
        <a:lnSpc>
          <a:spcPct val="100000"/>
        </a:lnSpc>
        <a:spcBef>
          <a:spcPts val="66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440055" indent="-188595" algn="l" defTabSz="1005840" rtl="0" eaLnBrk="1" latinLnBrk="0" hangingPunct="1">
        <a:lnSpc>
          <a:spcPct val="100000"/>
        </a:lnSpc>
        <a:spcBef>
          <a:spcPts val="660"/>
        </a:spcBef>
        <a:buFont typeface="Arial" panose="020B0604020202020204" pitchFamily="34" charset="0"/>
        <a:buChar char="–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689769" indent="-186849" algn="l" defTabSz="1005840" rtl="0" eaLnBrk="1" latinLnBrk="0" hangingPunct="1">
        <a:lnSpc>
          <a:spcPct val="100000"/>
        </a:lnSpc>
        <a:spcBef>
          <a:spcPts val="66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942975" indent="-188595" algn="l" defTabSz="1005840" rtl="0" eaLnBrk="1" latinLnBrk="0" hangingPunct="1">
        <a:lnSpc>
          <a:spcPct val="100000"/>
        </a:lnSpc>
        <a:spcBef>
          <a:spcPts val="660"/>
        </a:spcBef>
        <a:buFont typeface="Arial" panose="020B0604020202020204" pitchFamily="34" charset="0"/>
        <a:buChar char="»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169" y="805635"/>
            <a:ext cx="932370" cy="1363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166" y="2552248"/>
            <a:ext cx="36309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9CDD"/>
                </a:solidFill>
                <a:latin typeface="Georgia"/>
                <a:cs typeface="Georgia"/>
              </a:rPr>
              <a:t>BinaxNOW</a:t>
            </a:r>
            <a:r>
              <a:rPr sz="4350" b="1" baseline="24904" dirty="0">
                <a:solidFill>
                  <a:srgbClr val="009CDD"/>
                </a:solidFill>
                <a:latin typeface="Georgia"/>
                <a:cs typeface="Georgia"/>
              </a:rPr>
              <a:t>™</a:t>
            </a:r>
            <a:endParaRPr sz="4350" baseline="24904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46" y="3164831"/>
            <a:ext cx="427037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90"/>
              </a:lnSpc>
              <a:spcBef>
                <a:spcPts val="95"/>
              </a:spcBef>
            </a:pPr>
            <a:r>
              <a:rPr sz="4000" spc="-5" dirty="0">
                <a:latin typeface="Georgia"/>
                <a:cs typeface="Georgia"/>
              </a:rPr>
              <a:t>COVID-19 Ag</a:t>
            </a:r>
            <a:r>
              <a:rPr sz="4000" spc="-65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Card</a:t>
            </a:r>
            <a:endParaRPr sz="4000">
              <a:latin typeface="Georgia"/>
              <a:cs typeface="Georgia"/>
            </a:endParaRPr>
          </a:p>
          <a:p>
            <a:pPr marL="12700">
              <a:lnSpc>
                <a:spcPts val="4110"/>
              </a:lnSpc>
            </a:pPr>
            <a:r>
              <a:rPr sz="3600" spc="-5" dirty="0">
                <a:latin typeface="Georgia"/>
                <a:cs typeface="Georgia"/>
              </a:rPr>
              <a:t>Overview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5986271"/>
            <a:ext cx="9144000" cy="46228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Emergency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Use Authorization Granted by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FDA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7692" y="2514082"/>
            <a:ext cx="3002279" cy="229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895" y="776724"/>
            <a:ext cx="2453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Quality</a:t>
            </a:r>
            <a:r>
              <a:rPr sz="2800" spc="-5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Control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94109" y="2027963"/>
            <a:ext cx="3919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Internal Procedural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Controls: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307" y="2486601"/>
            <a:ext cx="5038725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20574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spc="-5" dirty="0">
                <a:latin typeface="Georgia"/>
                <a:cs typeface="Georgia"/>
              </a:rPr>
              <a:t>BinaxNOW</a:t>
            </a:r>
            <a:r>
              <a:rPr sz="1800" spc="-7" baseline="25462" dirty="0">
                <a:latin typeface="Georgia"/>
                <a:cs typeface="Georgia"/>
              </a:rPr>
              <a:t>™ </a:t>
            </a:r>
            <a:r>
              <a:rPr sz="1800" spc="-5" dirty="0">
                <a:latin typeface="Georgia"/>
                <a:cs typeface="Georgia"/>
              </a:rPr>
              <a:t>COVID-19 Ag Card </a:t>
            </a:r>
            <a:r>
              <a:rPr sz="1800" dirty="0">
                <a:latin typeface="Georgia"/>
                <a:cs typeface="Georgia"/>
              </a:rPr>
              <a:t>has </a:t>
            </a:r>
            <a:r>
              <a:rPr sz="1800" spc="-5" dirty="0">
                <a:latin typeface="Georgia"/>
                <a:cs typeface="Georgia"/>
              </a:rPr>
              <a:t>built-in  procedural controls</a:t>
            </a:r>
            <a:endParaRPr sz="1800">
              <a:latin typeface="Georgia"/>
              <a:cs typeface="Georgia"/>
            </a:endParaRPr>
          </a:p>
          <a:p>
            <a:pPr marL="349885" marR="685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</a:t>
            </a:r>
            <a:r>
              <a:rPr sz="1800" spc="5" dirty="0">
                <a:latin typeface="Georgia"/>
                <a:cs typeface="Georgia"/>
              </a:rPr>
              <a:t>an </a:t>
            </a:r>
            <a:r>
              <a:rPr sz="1800" dirty="0">
                <a:latin typeface="Georgia"/>
                <a:cs typeface="Georgia"/>
              </a:rPr>
              <a:t>untested </a:t>
            </a:r>
            <a:r>
              <a:rPr sz="1800" spc="-5" dirty="0">
                <a:latin typeface="Georgia"/>
                <a:cs typeface="Georgia"/>
              </a:rPr>
              <a:t>card there will be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blue line </a:t>
            </a:r>
            <a:r>
              <a:rPr sz="1800" spc="5" dirty="0">
                <a:latin typeface="Georgia"/>
                <a:cs typeface="Georgia"/>
              </a:rPr>
              <a:t>at 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 position</a:t>
            </a:r>
            <a:endParaRPr sz="1800">
              <a:latin typeface="Georgia"/>
              <a:cs typeface="Georgia"/>
            </a:endParaRPr>
          </a:p>
          <a:p>
            <a:pPr marL="349885" marR="16510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a valid, tested </a:t>
            </a:r>
            <a:r>
              <a:rPr sz="1800" spc="-5" dirty="0">
                <a:latin typeface="Georgia"/>
                <a:cs typeface="Georgia"/>
              </a:rPr>
              <a:t>device, the blue line </a:t>
            </a:r>
            <a:r>
              <a:rPr sz="1800" dirty="0">
                <a:latin typeface="Georgia"/>
                <a:cs typeface="Georgia"/>
              </a:rPr>
              <a:t>washes  away and a </a:t>
            </a:r>
            <a:r>
              <a:rPr sz="1800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spc="-5" dirty="0">
                <a:latin typeface="Georgia"/>
                <a:cs typeface="Georgia"/>
              </a:rPr>
              <a:t>line </a:t>
            </a:r>
            <a:r>
              <a:rPr sz="1800" dirty="0">
                <a:latin typeface="Georgia"/>
                <a:cs typeface="Georgia"/>
              </a:rPr>
              <a:t>appears,  </a:t>
            </a:r>
            <a:r>
              <a:rPr sz="1800" spc="-5" dirty="0">
                <a:latin typeface="Georgia"/>
                <a:cs typeface="Georgia"/>
              </a:rPr>
              <a:t>confirming that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sample </a:t>
            </a:r>
            <a:r>
              <a:rPr sz="1800" dirty="0">
                <a:latin typeface="Georgia"/>
                <a:cs typeface="Georgia"/>
              </a:rPr>
              <a:t>has flowed  </a:t>
            </a:r>
            <a:r>
              <a:rPr sz="1800" spc="-5" dirty="0">
                <a:latin typeface="Georgia"/>
                <a:cs typeface="Georgia"/>
              </a:rPr>
              <a:t>through </a:t>
            </a:r>
            <a:r>
              <a:rPr sz="1800" dirty="0">
                <a:latin typeface="Georgia"/>
                <a:cs typeface="Georgia"/>
              </a:rPr>
              <a:t>the test </a:t>
            </a:r>
            <a:r>
              <a:rPr sz="1800" spc="-5" dirty="0">
                <a:latin typeface="Georgia"/>
                <a:cs typeface="Georgia"/>
              </a:rPr>
              <a:t>strip </a:t>
            </a:r>
            <a:r>
              <a:rPr sz="1800" dirty="0">
                <a:latin typeface="Georgia"/>
                <a:cs typeface="Georgia"/>
              </a:rPr>
              <a:t>and the reagents </a:t>
            </a:r>
            <a:r>
              <a:rPr sz="1800" spc="-5" dirty="0">
                <a:latin typeface="Georgia"/>
                <a:cs typeface="Georgia"/>
              </a:rPr>
              <a:t>are  working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3967" y="4480047"/>
            <a:ext cx="20732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Georgia"/>
                <a:cs typeface="Georgia"/>
              </a:rPr>
              <a:t>Note: </a:t>
            </a:r>
            <a:r>
              <a:rPr sz="1600" i="1" spc="-5" dirty="0">
                <a:latin typeface="Georgia"/>
                <a:cs typeface="Georgia"/>
              </a:rPr>
              <a:t>If the blue line is  </a:t>
            </a:r>
            <a:r>
              <a:rPr sz="1600" i="1" spc="-10" dirty="0">
                <a:latin typeface="Georgia"/>
                <a:cs typeface="Georgia"/>
              </a:rPr>
              <a:t>not present </a:t>
            </a:r>
            <a:r>
              <a:rPr sz="1600" i="1" spc="-5" dirty="0">
                <a:latin typeface="Georgia"/>
                <a:cs typeface="Georgia"/>
              </a:rPr>
              <a:t>at the  </a:t>
            </a:r>
            <a:r>
              <a:rPr sz="1600" i="1" spc="-10" dirty="0">
                <a:latin typeface="Georgia"/>
                <a:cs typeface="Georgia"/>
              </a:rPr>
              <a:t>Control </a:t>
            </a:r>
            <a:r>
              <a:rPr sz="1600" i="1" spc="-5" dirty="0">
                <a:latin typeface="Georgia"/>
                <a:cs typeface="Georgia"/>
              </a:rPr>
              <a:t>Line position  </a:t>
            </a:r>
            <a:r>
              <a:rPr sz="1600" i="1" spc="-10" dirty="0">
                <a:latin typeface="Georgia"/>
                <a:cs typeface="Georgia"/>
              </a:rPr>
              <a:t>prior to </a:t>
            </a:r>
            <a:r>
              <a:rPr sz="1600" i="1" spc="-5" dirty="0">
                <a:latin typeface="Georgia"/>
                <a:cs typeface="Georgia"/>
              </a:rPr>
              <a:t>running the  </a:t>
            </a:r>
            <a:r>
              <a:rPr sz="1600" i="1" spc="-10" dirty="0">
                <a:latin typeface="Georgia"/>
                <a:cs typeface="Georgia"/>
              </a:rPr>
              <a:t>test, do not use </a:t>
            </a:r>
            <a:r>
              <a:rPr sz="1600" i="1" spc="-5" dirty="0">
                <a:latin typeface="Georgia"/>
                <a:cs typeface="Georgia"/>
              </a:rPr>
              <a:t>and  discard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5960" y="1158239"/>
            <a:ext cx="3825239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01E31-1DD1-46C4-BC17-718BB725CC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747" y="782792"/>
            <a:ext cx="552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When is Quality </a:t>
            </a:r>
            <a:r>
              <a:rPr sz="2800" spc="-5" dirty="0">
                <a:solidFill>
                  <a:srgbClr val="009CDD"/>
                </a:solidFill>
              </a:rPr>
              <a:t>Control</a:t>
            </a:r>
            <a:r>
              <a:rPr sz="2800" spc="6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Required?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00"/>
              </a:spcBef>
            </a:pPr>
            <a:r>
              <a:rPr spc="-5" dirty="0"/>
              <a:t>External Positive </a:t>
            </a:r>
            <a:r>
              <a:rPr dirty="0"/>
              <a:t>&amp; </a:t>
            </a:r>
            <a:r>
              <a:rPr spc="-5" dirty="0"/>
              <a:t>Negative</a:t>
            </a:r>
            <a:r>
              <a:rPr spc="45" dirty="0"/>
              <a:t> </a:t>
            </a:r>
            <a:r>
              <a:rPr spc="-5" dirty="0"/>
              <a:t>Controls:</a:t>
            </a:r>
          </a:p>
          <a:p>
            <a:pPr marL="362585" marR="812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b="0" dirty="0">
                <a:latin typeface="Georgia"/>
                <a:cs typeface="Georgia"/>
              </a:rPr>
              <a:t>Good </a:t>
            </a:r>
            <a:r>
              <a:rPr b="0" spc="-5" dirty="0">
                <a:latin typeface="Georgia"/>
                <a:cs typeface="Georgia"/>
              </a:rPr>
              <a:t>laboratory </a:t>
            </a:r>
            <a:r>
              <a:rPr b="0" dirty="0">
                <a:latin typeface="Georgia"/>
                <a:cs typeface="Georgia"/>
              </a:rPr>
              <a:t>practice </a:t>
            </a:r>
            <a:r>
              <a:rPr b="0" spc="-5" dirty="0">
                <a:latin typeface="Georgia"/>
                <a:cs typeface="Georgia"/>
              </a:rPr>
              <a:t>suggests the use </a:t>
            </a:r>
            <a:r>
              <a:rPr b="0" dirty="0">
                <a:latin typeface="Georgia"/>
                <a:cs typeface="Georgia"/>
              </a:rPr>
              <a:t>of positive and negative </a:t>
            </a:r>
            <a:r>
              <a:rPr b="0" spc="-5" dirty="0">
                <a:latin typeface="Georgia"/>
                <a:cs typeface="Georgia"/>
              </a:rPr>
              <a:t>controls </a:t>
            </a:r>
            <a:r>
              <a:rPr b="0" dirty="0">
                <a:latin typeface="Georgia"/>
                <a:cs typeface="Georgia"/>
              </a:rPr>
              <a:t>to  </a:t>
            </a:r>
            <a:r>
              <a:rPr b="0" spc="-5" dirty="0">
                <a:latin typeface="Georgia"/>
                <a:cs typeface="Georgia"/>
              </a:rPr>
              <a:t>ensure that test reagents </a:t>
            </a:r>
            <a:r>
              <a:rPr b="0" dirty="0">
                <a:latin typeface="Georgia"/>
                <a:cs typeface="Georgia"/>
              </a:rPr>
              <a:t>are </a:t>
            </a:r>
            <a:r>
              <a:rPr b="0" spc="-5" dirty="0">
                <a:latin typeface="Georgia"/>
                <a:cs typeface="Georgia"/>
              </a:rPr>
              <a:t>working </a:t>
            </a:r>
            <a:r>
              <a:rPr b="0" dirty="0">
                <a:latin typeface="Georgia"/>
                <a:cs typeface="Georgia"/>
              </a:rPr>
              <a:t>properly and that the test </a:t>
            </a:r>
            <a:r>
              <a:rPr b="0" spc="5" dirty="0">
                <a:latin typeface="Georgia"/>
                <a:cs typeface="Georgia"/>
              </a:rPr>
              <a:t>is </a:t>
            </a:r>
            <a:r>
              <a:rPr b="0" spc="-5" dirty="0">
                <a:latin typeface="Georgia"/>
                <a:cs typeface="Georgia"/>
              </a:rPr>
              <a:t>correctly  </a:t>
            </a:r>
            <a:r>
              <a:rPr b="0" dirty="0">
                <a:latin typeface="Georgia"/>
                <a:cs typeface="Georgia"/>
              </a:rPr>
              <a:t>performed</a:t>
            </a:r>
          </a:p>
          <a:p>
            <a:pPr marL="362585" marR="55689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b="0" dirty="0">
                <a:latin typeface="Georgia"/>
                <a:cs typeface="Georgia"/>
              </a:rPr>
              <a:t>BinaxNOW</a:t>
            </a:r>
            <a:r>
              <a:rPr sz="1800" b="0" baseline="25462" dirty="0">
                <a:latin typeface="Georgia"/>
                <a:cs typeface="Georgia"/>
              </a:rPr>
              <a:t>™ </a:t>
            </a:r>
            <a:r>
              <a:rPr sz="1800" b="0" spc="-5" dirty="0">
                <a:latin typeface="Georgia"/>
                <a:cs typeface="Georgia"/>
              </a:rPr>
              <a:t>COVID-19 Ag Card kits contain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positive control </a:t>
            </a:r>
            <a:r>
              <a:rPr sz="1800" b="0" dirty="0">
                <a:latin typeface="Georgia"/>
                <a:cs typeface="Georgia"/>
              </a:rPr>
              <a:t>swab and  </a:t>
            </a:r>
            <a:r>
              <a:rPr sz="1800" b="0" spc="-5" dirty="0">
                <a:latin typeface="Georgia"/>
                <a:cs typeface="Georgia"/>
              </a:rPr>
              <a:t>sterile </a:t>
            </a:r>
            <a:r>
              <a:rPr sz="1800" b="0" dirty="0">
                <a:latin typeface="Georgia"/>
                <a:cs typeface="Georgia"/>
              </a:rPr>
              <a:t>swabs </a:t>
            </a:r>
            <a:r>
              <a:rPr sz="1800" b="0" spc="-5" dirty="0">
                <a:latin typeface="Georgia"/>
                <a:cs typeface="Georgia"/>
              </a:rPr>
              <a:t>that </a:t>
            </a:r>
            <a:r>
              <a:rPr sz="1800" b="0" dirty="0">
                <a:latin typeface="Georgia"/>
                <a:cs typeface="Georgia"/>
              </a:rPr>
              <a:t>can </a:t>
            </a:r>
            <a:r>
              <a:rPr sz="1800" b="0" spc="-5" dirty="0">
                <a:latin typeface="Georgia"/>
                <a:cs typeface="Georgia"/>
              </a:rPr>
              <a:t>be used </a:t>
            </a:r>
            <a:r>
              <a:rPr sz="1800" b="0" spc="5" dirty="0">
                <a:latin typeface="Georgia"/>
                <a:cs typeface="Georgia"/>
              </a:rPr>
              <a:t>as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negative</a:t>
            </a:r>
            <a:r>
              <a:rPr sz="1800" b="0" spc="35" dirty="0">
                <a:latin typeface="Georgia"/>
                <a:cs typeface="Georgia"/>
              </a:rPr>
              <a:t> </a:t>
            </a:r>
            <a:r>
              <a:rPr sz="1800" b="0" spc="-5" dirty="0">
                <a:latin typeface="Georgia"/>
                <a:cs typeface="Georgia"/>
              </a:rPr>
              <a:t>control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167640">
              <a:lnSpc>
                <a:spcPct val="100000"/>
              </a:lnSpc>
              <a:spcBef>
                <a:spcPts val="1435"/>
              </a:spcBef>
            </a:pPr>
            <a:r>
              <a:rPr dirty="0"/>
              <a:t>Required</a:t>
            </a:r>
            <a:r>
              <a:rPr spc="-40" dirty="0"/>
              <a:t> </a:t>
            </a:r>
            <a:r>
              <a:rPr spc="-5" dirty="0"/>
              <a:t>Frequency: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462" y="4272936"/>
            <a:ext cx="3224530" cy="21285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New shipments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received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Untrained</a:t>
            </a:r>
            <a:r>
              <a:rPr sz="1800" dirty="0">
                <a:latin typeface="Georgia"/>
                <a:cs typeface="Georgia"/>
              </a:rPr>
              <a:t> operators</a:t>
            </a:r>
            <a:endParaRPr sz="18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Conforming with local, </a:t>
            </a:r>
            <a:r>
              <a:rPr sz="1800" dirty="0">
                <a:latin typeface="Georgia"/>
                <a:cs typeface="Georgia"/>
              </a:rPr>
              <a:t>state,  </a:t>
            </a:r>
            <a:r>
              <a:rPr sz="1800" spc="-5" dirty="0">
                <a:latin typeface="Georgia"/>
                <a:cs typeface="Georgia"/>
              </a:rPr>
              <a:t>and/or </a:t>
            </a:r>
            <a:r>
              <a:rPr sz="1800" dirty="0">
                <a:latin typeface="Georgia"/>
                <a:cs typeface="Georgia"/>
              </a:rPr>
              <a:t>federal </a:t>
            </a:r>
            <a:r>
              <a:rPr sz="1800" spc="-5" dirty="0">
                <a:latin typeface="Georgia"/>
                <a:cs typeface="Georgia"/>
              </a:rPr>
              <a:t>regulations,  accrediting groups, </a:t>
            </a:r>
            <a:r>
              <a:rPr sz="1800" dirty="0">
                <a:latin typeface="Georgia"/>
                <a:cs typeface="Georgia"/>
              </a:rPr>
              <a:t>or </a:t>
            </a:r>
            <a:r>
              <a:rPr sz="1800" spc="-5" dirty="0">
                <a:latin typeface="Georgia"/>
                <a:cs typeface="Georgia"/>
              </a:rPr>
              <a:t>lab’s  </a:t>
            </a:r>
            <a:r>
              <a:rPr sz="1800" dirty="0">
                <a:latin typeface="Georgia"/>
                <a:cs typeface="Georgia"/>
              </a:rPr>
              <a:t>standard </a:t>
            </a:r>
            <a:r>
              <a:rPr sz="1800" spc="-5" dirty="0">
                <a:latin typeface="Georgia"/>
                <a:cs typeface="Georgia"/>
              </a:rPr>
              <a:t>QC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procedures.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1107" y="4121359"/>
            <a:ext cx="3385229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16860" y="5168949"/>
            <a:ext cx="381444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67945" indent="-1270"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Georgia"/>
                <a:cs typeface="Georgia"/>
              </a:rPr>
              <a:t>Note: </a:t>
            </a:r>
            <a:r>
              <a:rPr sz="1400" i="1" dirty="0">
                <a:latin typeface="Georgia"/>
                <a:cs typeface="Georgia"/>
              </a:rPr>
              <a:t>If </a:t>
            </a:r>
            <a:r>
              <a:rPr sz="1400" i="1" spc="-5" dirty="0">
                <a:latin typeface="Georgia"/>
                <a:cs typeface="Georgia"/>
              </a:rPr>
              <a:t>correct results </a:t>
            </a:r>
            <a:r>
              <a:rPr sz="1400" i="1" dirty="0">
                <a:latin typeface="Georgia"/>
                <a:cs typeface="Georgia"/>
              </a:rPr>
              <a:t>are not obtained,  contact the Abbott </a:t>
            </a:r>
            <a:r>
              <a:rPr sz="1400" i="1" spc="-5" dirty="0">
                <a:latin typeface="Georgia"/>
                <a:cs typeface="Georgia"/>
              </a:rPr>
              <a:t>Technical </a:t>
            </a:r>
            <a:r>
              <a:rPr sz="1400" i="1" dirty="0">
                <a:latin typeface="Georgia"/>
                <a:cs typeface="Georgia"/>
              </a:rPr>
              <a:t>Services </a:t>
            </a:r>
            <a:r>
              <a:rPr sz="1400" i="1" spc="-5" dirty="0">
                <a:latin typeface="Georgia"/>
                <a:cs typeface="Georgia"/>
              </a:rPr>
              <a:t>Team</a:t>
            </a:r>
            <a:r>
              <a:rPr sz="1400" i="1" spc="-12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at</a:t>
            </a:r>
            <a:endParaRPr sz="1400">
              <a:latin typeface="Georgia"/>
              <a:cs typeface="Georgia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i="1" dirty="0">
                <a:latin typeface="Georgia"/>
                <a:cs typeface="Georgia"/>
              </a:rPr>
              <a:t>1-800-257-9525 </a:t>
            </a:r>
            <a:r>
              <a:rPr sz="1400" i="1" spc="-5" dirty="0">
                <a:latin typeface="Georgia"/>
                <a:cs typeface="Georgia"/>
              </a:rPr>
              <a:t>between </a:t>
            </a:r>
            <a:r>
              <a:rPr sz="1400" i="1" dirty="0">
                <a:latin typeface="Georgia"/>
                <a:cs typeface="Georgia"/>
              </a:rPr>
              <a:t>8 a.m. </a:t>
            </a:r>
            <a:r>
              <a:rPr sz="1400" i="1" spc="5" dirty="0">
                <a:latin typeface="Georgia"/>
                <a:cs typeface="Georgia"/>
              </a:rPr>
              <a:t>and </a:t>
            </a:r>
            <a:r>
              <a:rPr sz="1400" i="1" dirty="0">
                <a:latin typeface="Georgia"/>
                <a:cs typeface="Georgia"/>
              </a:rPr>
              <a:t>8 p.m.</a:t>
            </a:r>
            <a:r>
              <a:rPr sz="1400" i="1" spc="-15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EST  Monday-Friday before </a:t>
            </a:r>
            <a:r>
              <a:rPr sz="1400" i="1" dirty="0">
                <a:latin typeface="Georgia"/>
                <a:cs typeface="Georgia"/>
              </a:rPr>
              <a:t>testing patient  </a:t>
            </a:r>
            <a:r>
              <a:rPr sz="1400" i="1" spc="-5" dirty="0">
                <a:latin typeface="Georgia"/>
                <a:cs typeface="Georgia"/>
              </a:rPr>
              <a:t>specimens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3E1B3-ABC1-4D6C-9CC9-53EB6187BB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29" y="752276"/>
            <a:ext cx="476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Nasal </a:t>
            </a:r>
            <a:r>
              <a:rPr sz="2800" dirty="0">
                <a:solidFill>
                  <a:srgbClr val="009CDD"/>
                </a:solidFill>
              </a:rPr>
              <a:t>Swab </a:t>
            </a:r>
            <a:r>
              <a:rPr sz="2800" spc="-10" dirty="0">
                <a:solidFill>
                  <a:srgbClr val="009CDD"/>
                </a:solidFill>
              </a:rPr>
              <a:t>Sample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Collection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6095" y="2459176"/>
            <a:ext cx="3612515" cy="41056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49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Insert the </a:t>
            </a:r>
            <a:r>
              <a:rPr sz="1600" spc="-5" dirty="0">
                <a:latin typeface="Georgia"/>
                <a:cs typeface="Georgia"/>
              </a:rPr>
              <a:t>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into </a:t>
            </a:r>
            <a:r>
              <a:rPr sz="1600" spc="-10" dirty="0">
                <a:latin typeface="Georgia"/>
                <a:cs typeface="Georgia"/>
              </a:rPr>
              <a:t>the  </a:t>
            </a:r>
            <a:r>
              <a:rPr sz="1600" spc="-5" dirty="0">
                <a:latin typeface="Georgia"/>
                <a:cs typeface="Georgia"/>
              </a:rPr>
              <a:t>nostril exhibiting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most drainage  or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congestion</a:t>
            </a:r>
            <a:endParaRPr sz="1600" dirty="0">
              <a:latin typeface="Georgia"/>
              <a:cs typeface="Georgia"/>
            </a:endParaRPr>
          </a:p>
          <a:p>
            <a:pPr marL="354965" marR="47117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Using gentle rotation, push the 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until resistance is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met</a:t>
            </a:r>
            <a:endParaRPr sz="1600" dirty="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Georgia"/>
                <a:cs typeface="Georgia"/>
              </a:rPr>
              <a:t>At the level </a:t>
            </a:r>
            <a:r>
              <a:rPr sz="1400" dirty="0">
                <a:latin typeface="Georgia"/>
                <a:cs typeface="Georgia"/>
              </a:rPr>
              <a:t>of the nasal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turbinates</a:t>
            </a:r>
            <a:endParaRPr sz="1400" dirty="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Georgia"/>
                <a:cs typeface="Georgia"/>
              </a:rPr>
              <a:t>Less </a:t>
            </a:r>
            <a:r>
              <a:rPr sz="1400" spc="-5" dirty="0">
                <a:latin typeface="Georgia"/>
                <a:cs typeface="Georgia"/>
              </a:rPr>
              <a:t>than one </a:t>
            </a:r>
            <a:r>
              <a:rPr sz="1400" dirty="0">
                <a:latin typeface="Georgia"/>
                <a:cs typeface="Georgia"/>
              </a:rPr>
              <a:t>inch </a:t>
            </a:r>
            <a:r>
              <a:rPr sz="1400" spc="-5" dirty="0">
                <a:latin typeface="Georgia"/>
                <a:cs typeface="Georgia"/>
              </a:rPr>
              <a:t>into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nostril</a:t>
            </a:r>
            <a:endParaRPr sz="1400" dirty="0">
              <a:latin typeface="Georgia"/>
              <a:cs typeface="Georgia"/>
            </a:endParaRPr>
          </a:p>
          <a:p>
            <a:pPr marL="354965" marR="353695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Georgia"/>
                <a:cs typeface="Georgia"/>
              </a:rPr>
              <a:t>Firmly sample the nasal wall by rotating the swab in a circular path against the nasal wall 5 times or more for a total of 15 seconds</a:t>
            </a:r>
            <a:endParaRPr sz="1600" dirty="0">
              <a:latin typeface="Georgia"/>
              <a:cs typeface="Georgia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Slowly </a:t>
            </a:r>
            <a:r>
              <a:rPr sz="1600" spc="-10" dirty="0">
                <a:latin typeface="Georgia"/>
                <a:cs typeface="Georgia"/>
              </a:rPr>
              <a:t>remove the</a:t>
            </a:r>
            <a:r>
              <a:rPr sz="1600" spc="8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</a:t>
            </a:r>
            <a:endParaRPr sz="1600" dirty="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Using the </a:t>
            </a:r>
            <a:r>
              <a:rPr sz="1600" spc="-10" dirty="0">
                <a:latin typeface="Georgia"/>
                <a:cs typeface="Georgia"/>
              </a:rPr>
              <a:t>same swab, repeat sample  </a:t>
            </a:r>
            <a:r>
              <a:rPr sz="1600" spc="-5" dirty="0">
                <a:latin typeface="Georgia"/>
                <a:cs typeface="Georgia"/>
              </a:rPr>
              <a:t>collection </a:t>
            </a:r>
            <a:r>
              <a:rPr sz="1600" dirty="0">
                <a:latin typeface="Georgia"/>
                <a:cs typeface="Georgia"/>
              </a:rPr>
              <a:t>in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other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nostril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272" y="1590516"/>
            <a:ext cx="744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Georgia"/>
                <a:cs typeface="Georgia"/>
              </a:rPr>
              <a:t>Only </a:t>
            </a:r>
            <a:r>
              <a:rPr sz="1600" b="1" spc="-10" dirty="0">
                <a:latin typeface="Georgia"/>
                <a:cs typeface="Georgia"/>
              </a:rPr>
              <a:t>the swab provided </a:t>
            </a:r>
            <a:r>
              <a:rPr sz="1600" b="1" dirty="0">
                <a:latin typeface="Georgia"/>
                <a:cs typeface="Georgia"/>
              </a:rPr>
              <a:t>in </a:t>
            </a:r>
            <a:r>
              <a:rPr sz="1600" b="1" spc="-5" dirty="0">
                <a:latin typeface="Georgia"/>
                <a:cs typeface="Georgia"/>
              </a:rPr>
              <a:t>the kit </a:t>
            </a:r>
            <a:r>
              <a:rPr sz="1600" b="1" spc="-10" dirty="0">
                <a:latin typeface="Georgia"/>
                <a:cs typeface="Georgia"/>
              </a:rPr>
              <a:t>is </a:t>
            </a:r>
            <a:r>
              <a:rPr sz="1600" b="1" spc="-5" dirty="0">
                <a:latin typeface="Georgia"/>
                <a:cs typeface="Georgia"/>
              </a:rPr>
              <a:t>to </a:t>
            </a:r>
            <a:r>
              <a:rPr sz="1600" b="1" dirty="0">
                <a:latin typeface="Georgia"/>
                <a:cs typeface="Georgia"/>
              </a:rPr>
              <a:t>be </a:t>
            </a:r>
            <a:r>
              <a:rPr sz="1600" b="1" spc="-5" dirty="0">
                <a:latin typeface="Georgia"/>
                <a:cs typeface="Georgia"/>
              </a:rPr>
              <a:t>used for nasal swab</a:t>
            </a:r>
            <a:r>
              <a:rPr sz="1600" b="1" spc="32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collection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932" y="2479548"/>
            <a:ext cx="4491228" cy="3123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5B6F-36DF-4093-A719-D5EF2A828C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508" y="756958"/>
            <a:ext cx="483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Specimen </a:t>
            </a:r>
            <a:r>
              <a:rPr sz="2800" spc="-10" dirty="0">
                <a:solidFill>
                  <a:srgbClr val="009CDD"/>
                </a:solidFill>
              </a:rPr>
              <a:t>Transport </a:t>
            </a:r>
            <a:r>
              <a:rPr sz="2800" spc="-5" dirty="0">
                <a:solidFill>
                  <a:srgbClr val="009CDD"/>
                </a:solidFill>
              </a:rPr>
              <a:t>&amp;</a:t>
            </a:r>
            <a:r>
              <a:rPr sz="2800" spc="3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Storage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7462" y="1567738"/>
            <a:ext cx="7592059" cy="374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For best </a:t>
            </a:r>
            <a:r>
              <a:rPr sz="1800" spc="-5" dirty="0">
                <a:latin typeface="Georgia"/>
                <a:cs typeface="Georgia"/>
              </a:rPr>
              <a:t>performance, </a:t>
            </a:r>
            <a:r>
              <a:rPr sz="1800" dirty="0">
                <a:latin typeface="Georgia"/>
                <a:cs typeface="Georgia"/>
              </a:rPr>
              <a:t>direct nasal swabs should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tested </a:t>
            </a:r>
            <a:r>
              <a:rPr sz="1800" spc="5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soon as  possible </a:t>
            </a:r>
            <a:r>
              <a:rPr sz="1800" dirty="0">
                <a:latin typeface="Georgia"/>
                <a:cs typeface="Georgia"/>
              </a:rPr>
              <a:t>after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collection.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If </a:t>
            </a:r>
            <a:r>
              <a:rPr sz="1800" b="1" spc="-5" dirty="0">
                <a:latin typeface="Georgia"/>
                <a:cs typeface="Georgia"/>
              </a:rPr>
              <a:t>immediate testing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not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possible: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b="1" spc="-5" dirty="0">
                <a:latin typeface="Georgia"/>
                <a:cs typeface="Georgia"/>
              </a:rPr>
              <a:t>Do not </a:t>
            </a:r>
            <a:r>
              <a:rPr sz="1800" b="1" dirty="0">
                <a:latin typeface="Georgia"/>
                <a:cs typeface="Georgia"/>
              </a:rPr>
              <a:t>return the </a:t>
            </a:r>
            <a:r>
              <a:rPr sz="1800" b="1" spc="-5" dirty="0">
                <a:latin typeface="Georgia"/>
                <a:cs typeface="Georgia"/>
              </a:rPr>
              <a:t>nasal swab </a:t>
            </a:r>
            <a:r>
              <a:rPr sz="1800" b="1" dirty="0">
                <a:latin typeface="Georgia"/>
                <a:cs typeface="Georgia"/>
              </a:rPr>
              <a:t>to the </a:t>
            </a:r>
            <a:r>
              <a:rPr sz="1800" b="1" spc="-10" dirty="0">
                <a:latin typeface="Georgia"/>
                <a:cs typeface="Georgia"/>
              </a:rPr>
              <a:t>original </a:t>
            </a:r>
            <a:r>
              <a:rPr sz="1800" b="1" spc="-5" dirty="0">
                <a:latin typeface="Georgia"/>
                <a:cs typeface="Georgia"/>
              </a:rPr>
              <a:t>paper</a:t>
            </a:r>
            <a:r>
              <a:rPr sz="1800" b="1" spc="7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packaging</a:t>
            </a:r>
            <a:endParaRPr sz="1800">
              <a:latin typeface="Georgia"/>
              <a:cs typeface="Georgia"/>
            </a:endParaRPr>
          </a:p>
          <a:p>
            <a:pPr marL="467995" marR="4381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avoid contamination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preserve </a:t>
            </a:r>
            <a:r>
              <a:rPr sz="1800" dirty="0">
                <a:latin typeface="Georgia"/>
                <a:cs typeface="Georgia"/>
              </a:rPr>
              <a:t>sample </a:t>
            </a:r>
            <a:r>
              <a:rPr sz="1800" spc="-5" dirty="0">
                <a:latin typeface="Georgia"/>
                <a:cs typeface="Georgia"/>
              </a:rPr>
              <a:t>integrity, </a:t>
            </a:r>
            <a:r>
              <a:rPr sz="1800" dirty="0">
                <a:latin typeface="Georgia"/>
                <a:cs typeface="Georgia"/>
              </a:rPr>
              <a:t>place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nasal  swab </a:t>
            </a:r>
            <a:r>
              <a:rPr sz="1800" spc="-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a clean, </a:t>
            </a:r>
            <a:r>
              <a:rPr sz="1800" spc="-5" dirty="0">
                <a:latin typeface="Georgia"/>
                <a:cs typeface="Georgia"/>
              </a:rPr>
              <a:t>unused, tightly </a:t>
            </a:r>
            <a:r>
              <a:rPr sz="1800" dirty="0">
                <a:latin typeface="Georgia"/>
                <a:cs typeface="Georgia"/>
              </a:rPr>
              <a:t>capped plastic </a:t>
            </a:r>
            <a:r>
              <a:rPr sz="1800" spc="-5" dirty="0">
                <a:latin typeface="Georgia"/>
                <a:cs typeface="Georgia"/>
              </a:rPr>
              <a:t>tube </a:t>
            </a:r>
            <a:r>
              <a:rPr sz="1800" dirty="0">
                <a:latin typeface="Georgia"/>
                <a:cs typeface="Georgia"/>
              </a:rPr>
              <a:t>&amp; label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dirty="0">
                <a:latin typeface="Georgia"/>
                <a:cs typeface="Georgia"/>
              </a:rPr>
              <a:t>the  patient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information</a:t>
            </a:r>
            <a:endParaRPr sz="1800">
              <a:latin typeface="Georgia"/>
              <a:cs typeface="Georgia"/>
            </a:endParaRPr>
          </a:p>
          <a:p>
            <a:pPr marL="467995" marR="1651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The sample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stable in the </a:t>
            </a:r>
            <a:r>
              <a:rPr sz="1800" dirty="0">
                <a:latin typeface="Georgia"/>
                <a:cs typeface="Georgia"/>
              </a:rPr>
              <a:t>plastic </a:t>
            </a:r>
            <a:r>
              <a:rPr sz="1800" spc="-5" dirty="0">
                <a:latin typeface="Georgia"/>
                <a:cs typeface="Georgia"/>
              </a:rPr>
              <a:t>tube at </a:t>
            </a:r>
            <a:r>
              <a:rPr sz="1800" dirty="0">
                <a:latin typeface="Georgia"/>
                <a:cs typeface="Georgia"/>
              </a:rPr>
              <a:t>room </a:t>
            </a:r>
            <a:r>
              <a:rPr sz="1800" spc="-5" dirty="0">
                <a:latin typeface="Georgia"/>
                <a:cs typeface="Georgia"/>
              </a:rPr>
              <a:t>temperature (15-30°C)  </a:t>
            </a:r>
            <a:r>
              <a:rPr sz="1800" dirty="0">
                <a:latin typeface="Georgia"/>
                <a:cs typeface="Georgia"/>
              </a:rPr>
              <a:t>for </a:t>
            </a:r>
            <a:r>
              <a:rPr sz="1800" spc="-5" dirty="0">
                <a:latin typeface="Georgia"/>
                <a:cs typeface="Georgia"/>
              </a:rPr>
              <a:t>up to one (1) hour prior to</a:t>
            </a:r>
            <a:r>
              <a:rPr sz="1800" spc="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testing</a:t>
            </a:r>
            <a:endParaRPr sz="1800">
              <a:latin typeface="Georgia"/>
              <a:cs typeface="Georgia"/>
            </a:endParaRPr>
          </a:p>
          <a:p>
            <a:pPr marL="467995" marR="23114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If greater than </a:t>
            </a:r>
            <a:r>
              <a:rPr sz="1800" spc="-5" dirty="0">
                <a:latin typeface="Georgia"/>
                <a:cs typeface="Georgia"/>
              </a:rPr>
              <a:t>one (1) hour delay occurs, dispose </a:t>
            </a:r>
            <a:r>
              <a:rPr sz="1800" dirty="0">
                <a:latin typeface="Georgia"/>
                <a:cs typeface="Georgia"/>
              </a:rPr>
              <a:t>of sample &amp; </a:t>
            </a:r>
            <a:r>
              <a:rPr sz="1800" spc="-5" dirty="0">
                <a:latin typeface="Georgia"/>
                <a:cs typeface="Georgia"/>
              </a:rPr>
              <a:t>collect  </a:t>
            </a:r>
            <a:r>
              <a:rPr sz="1800" dirty="0">
                <a:latin typeface="Georgia"/>
                <a:cs typeface="Georgia"/>
              </a:rPr>
              <a:t>new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sample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203" y="5885688"/>
            <a:ext cx="329488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444BE-FC85-4678-890E-858A8BD2AA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851" y="6813803"/>
            <a:ext cx="2891155" cy="365760"/>
          </a:xfrm>
          <a:custGeom>
            <a:avLst/>
            <a:gdLst/>
            <a:ahLst/>
            <a:cxnLst/>
            <a:rect l="l" t="t" r="r" b="b"/>
            <a:pathLst>
              <a:path w="2891154" h="365759">
                <a:moveTo>
                  <a:pt x="2891028" y="365760"/>
                </a:moveTo>
                <a:lnTo>
                  <a:pt x="0" y="365760"/>
                </a:lnTo>
                <a:lnTo>
                  <a:pt x="0" y="0"/>
                </a:lnTo>
                <a:lnTo>
                  <a:pt x="2891028" y="0"/>
                </a:lnTo>
                <a:lnTo>
                  <a:pt x="2891028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669" y="839260"/>
            <a:ext cx="85178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AFEF"/>
                </a:solidFill>
              </a:rPr>
              <a:t>BinaxNOW</a:t>
            </a:r>
            <a:r>
              <a:rPr sz="2550" baseline="26143" dirty="0">
                <a:solidFill>
                  <a:srgbClr val="00AFEF"/>
                </a:solidFill>
              </a:rPr>
              <a:t>™ </a:t>
            </a:r>
            <a:r>
              <a:rPr sz="2600" dirty="0">
                <a:solidFill>
                  <a:srgbClr val="00AFEF"/>
                </a:solidFill>
              </a:rPr>
              <a:t>COVID-19 </a:t>
            </a:r>
            <a:r>
              <a:rPr sz="2600" spc="-5" dirty="0">
                <a:solidFill>
                  <a:srgbClr val="00AFEF"/>
                </a:solidFill>
              </a:rPr>
              <a:t>Ag Card </a:t>
            </a:r>
            <a:r>
              <a:rPr sz="2600" spc="-5" dirty="0">
                <a:solidFill>
                  <a:srgbClr val="009CDD"/>
                </a:solidFill>
              </a:rPr>
              <a:t>Test </a:t>
            </a:r>
            <a:r>
              <a:rPr sz="2600" dirty="0">
                <a:solidFill>
                  <a:srgbClr val="009CDD"/>
                </a:solidFill>
              </a:rPr>
              <a:t>Procedure</a:t>
            </a:r>
            <a:r>
              <a:rPr sz="2600" spc="-240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Overview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055477" y="2397717"/>
            <a:ext cx="8114396" cy="352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03C11-2033-4F33-A365-AFB5E51DBA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495" y="801171"/>
            <a:ext cx="6706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</a:rPr>
              <a:t>BinaxNOW</a:t>
            </a:r>
            <a:r>
              <a:rPr sz="2775" spc="-7" baseline="25525" dirty="0">
                <a:solidFill>
                  <a:srgbClr val="00AFEF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5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AFEF"/>
                </a:solidFill>
              </a:rPr>
              <a:t>Overview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46916" y="2255987"/>
            <a:ext cx="4191269" cy="266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8781" y="5167398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057" y="5254239"/>
            <a:ext cx="123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412748"/>
            <a:ext cx="4090416" cy="4364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93480-0BBF-4933-BC75-C704D0FF45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4379" y="1866836"/>
            <a:ext cx="7480300" cy="5313045"/>
            <a:chOff x="754379" y="1866836"/>
            <a:chExt cx="7480300" cy="5313045"/>
          </a:xfrm>
        </p:grpSpPr>
        <p:sp>
          <p:nvSpPr>
            <p:cNvPr id="4" name="object 4"/>
            <p:cNvSpPr/>
            <p:nvPr/>
          </p:nvSpPr>
          <p:spPr>
            <a:xfrm>
              <a:off x="754379" y="6812280"/>
              <a:ext cx="3053080" cy="367665"/>
            </a:xfrm>
            <a:custGeom>
              <a:avLst/>
              <a:gdLst/>
              <a:ahLst/>
              <a:cxnLst/>
              <a:rect l="l" t="t" r="r" b="b"/>
              <a:pathLst>
                <a:path w="3053079" h="367665">
                  <a:moveTo>
                    <a:pt x="3052571" y="367283"/>
                  </a:moveTo>
                  <a:lnTo>
                    <a:pt x="0" y="367283"/>
                  </a:lnTo>
                  <a:lnTo>
                    <a:pt x="0" y="0"/>
                  </a:lnTo>
                  <a:lnTo>
                    <a:pt x="3052571" y="0"/>
                  </a:lnTo>
                  <a:lnTo>
                    <a:pt x="3052571" y="36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5544" y="1876044"/>
              <a:ext cx="6539865" cy="2010410"/>
            </a:xfrm>
            <a:custGeom>
              <a:avLst/>
              <a:gdLst/>
              <a:ahLst/>
              <a:cxnLst/>
              <a:rect l="l" t="t" r="r" b="b"/>
              <a:pathLst>
                <a:path w="6539865" h="2010410">
                  <a:moveTo>
                    <a:pt x="0" y="0"/>
                  </a:moveTo>
                  <a:lnTo>
                    <a:pt x="6539484" y="0"/>
                  </a:lnTo>
                  <a:lnTo>
                    <a:pt x="6539484" y="2010155"/>
                  </a:lnTo>
                  <a:lnTo>
                    <a:pt x="0" y="201015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9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195" y="756958"/>
            <a:ext cx="682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0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948876" y="1148602"/>
            <a:ext cx="6598920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CDD"/>
                </a:solidFill>
                <a:latin typeface="Georgia"/>
                <a:cs typeface="Georgia"/>
              </a:rPr>
              <a:t>Key</a:t>
            </a:r>
            <a:r>
              <a:rPr sz="2400" spc="-1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9CDD"/>
                </a:solidFill>
                <a:latin typeface="Georgia"/>
                <a:cs typeface="Georgia"/>
              </a:rPr>
              <a:t>Points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Georgia"/>
              <a:cs typeface="Georgia"/>
            </a:endParaRPr>
          </a:p>
          <a:p>
            <a:pPr marL="91313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Georgia"/>
                <a:cs typeface="Georgia"/>
              </a:rPr>
              <a:t>Prior to </a:t>
            </a:r>
            <a:r>
              <a:rPr sz="2000" b="1" spc="-5" dirty="0">
                <a:latin typeface="Georgia"/>
                <a:cs typeface="Georgia"/>
              </a:rPr>
              <a:t>Beginning </a:t>
            </a:r>
            <a:r>
              <a:rPr sz="2000" b="1" dirty="0">
                <a:latin typeface="Georgia"/>
                <a:cs typeface="Georgia"/>
              </a:rPr>
              <a:t>a </a:t>
            </a:r>
            <a:r>
              <a:rPr sz="2000" b="1" spc="-5" dirty="0">
                <a:latin typeface="Georgia"/>
                <a:cs typeface="Georgia"/>
              </a:rPr>
              <a:t>Test </a:t>
            </a:r>
            <a:r>
              <a:rPr sz="2000" b="1" dirty="0">
                <a:latin typeface="Georgia"/>
                <a:cs typeface="Georgia"/>
              </a:rPr>
              <a:t>Remember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to: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all </a:t>
            </a:r>
            <a:r>
              <a:rPr sz="2000" dirty="0">
                <a:latin typeface="Georgia"/>
                <a:cs typeface="Georgia"/>
              </a:rPr>
              <a:t>components </a:t>
            </a:r>
            <a:r>
              <a:rPr sz="2000" spc="-5" dirty="0">
                <a:latin typeface="Georgia"/>
                <a:cs typeface="Georgia"/>
              </a:rPr>
              <a:t>are at </a:t>
            </a:r>
            <a:r>
              <a:rPr sz="2000" dirty="0">
                <a:latin typeface="Georgia"/>
                <a:cs typeface="Georgia"/>
              </a:rPr>
              <a:t>room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temperature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Open </a:t>
            </a:r>
            <a:r>
              <a:rPr sz="2000" spc="-5" dirty="0">
                <a:latin typeface="Georgia"/>
                <a:cs typeface="Georgia"/>
              </a:rPr>
              <a:t>test card </a:t>
            </a:r>
            <a:r>
              <a:rPr sz="2000" u="sng" spc="-5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j</a:t>
            </a:r>
            <a:r>
              <a:rPr sz="2000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ust prior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to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Lay test </a:t>
            </a:r>
            <a:r>
              <a:rPr sz="2000" spc="-5" dirty="0">
                <a:latin typeface="Georgia"/>
                <a:cs typeface="Georgia"/>
              </a:rPr>
              <a:t>card </a:t>
            </a:r>
            <a:r>
              <a:rPr sz="2000" dirty="0">
                <a:latin typeface="Georgia"/>
                <a:cs typeface="Georgia"/>
              </a:rPr>
              <a:t>flat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Blue Control </a:t>
            </a:r>
            <a:r>
              <a:rPr sz="2000" dirty="0">
                <a:latin typeface="Georgia"/>
                <a:cs typeface="Georgia"/>
              </a:rPr>
              <a:t>Line </a:t>
            </a:r>
            <a:r>
              <a:rPr sz="2000" spc="-5" dirty="0">
                <a:latin typeface="Georgia"/>
                <a:cs typeface="Georgia"/>
              </a:rPr>
              <a:t>is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present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7924" y="3694176"/>
            <a:ext cx="7234555" cy="3621404"/>
            <a:chOff x="1677924" y="3694176"/>
            <a:chExt cx="7234555" cy="3621404"/>
          </a:xfrm>
        </p:grpSpPr>
        <p:sp>
          <p:nvSpPr>
            <p:cNvPr id="9" name="object 9"/>
            <p:cNvSpPr/>
            <p:nvPr/>
          </p:nvSpPr>
          <p:spPr>
            <a:xfrm>
              <a:off x="5024628" y="3694176"/>
              <a:ext cx="3887723" cy="3621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7924" y="4322064"/>
              <a:ext cx="3040379" cy="2631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7DC734-2FBF-49F9-86F0-944788AB42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7550" y="4248150"/>
            <a:ext cx="3114040" cy="2062480"/>
            <a:chOff x="3257550" y="4248150"/>
            <a:chExt cx="3114040" cy="2062480"/>
          </a:xfrm>
        </p:grpSpPr>
        <p:sp>
          <p:nvSpPr>
            <p:cNvPr id="6" name="object 6"/>
            <p:cNvSpPr/>
            <p:nvPr/>
          </p:nvSpPr>
          <p:spPr>
            <a:xfrm>
              <a:off x="3294888" y="4285488"/>
              <a:ext cx="2927548" cy="17543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4267200"/>
              <a:ext cx="3075940" cy="2024380"/>
            </a:xfrm>
            <a:custGeom>
              <a:avLst/>
              <a:gdLst/>
              <a:ahLst/>
              <a:cxnLst/>
              <a:rect l="l" t="t" r="r" b="b"/>
              <a:pathLst>
                <a:path w="3075940" h="2024379">
                  <a:moveTo>
                    <a:pt x="0" y="0"/>
                  </a:moveTo>
                  <a:lnTo>
                    <a:pt x="3075432" y="0"/>
                  </a:lnTo>
                  <a:lnTo>
                    <a:pt x="3075432" y="2023871"/>
                  </a:lnTo>
                  <a:lnTo>
                    <a:pt x="0" y="202387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77468" y="2188463"/>
            <a:ext cx="7473950" cy="1493520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1:</a:t>
            </a:r>
            <a:endParaRPr sz="20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Hold </a:t>
            </a:r>
            <a:r>
              <a:rPr sz="1800" dirty="0">
                <a:latin typeface="Georgia"/>
                <a:cs typeface="Georgia"/>
              </a:rPr>
              <a:t>extraction reagent </a:t>
            </a:r>
            <a:r>
              <a:rPr sz="1800" spc="-5" dirty="0">
                <a:latin typeface="Georgia"/>
                <a:cs typeface="Georgia"/>
              </a:rPr>
              <a:t>bottle </a:t>
            </a:r>
            <a:r>
              <a:rPr sz="1800" b="1" spc="-5" dirty="0">
                <a:latin typeface="Georgia"/>
                <a:cs typeface="Georgia"/>
              </a:rPr>
              <a:t>vertically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adequate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volume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Add 6 drops </a:t>
            </a:r>
            <a:r>
              <a:rPr sz="1800" spc="-5" dirty="0">
                <a:latin typeface="Georgia"/>
                <a:cs typeface="Georgia"/>
              </a:rPr>
              <a:t>for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Patient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Add 8 </a:t>
            </a:r>
            <a:r>
              <a:rPr sz="1800" spc="-5" dirty="0">
                <a:latin typeface="Georgia"/>
                <a:cs typeface="Georgia"/>
              </a:rPr>
              <a:t>drops </a:t>
            </a:r>
            <a:r>
              <a:rPr sz="1800" dirty="0">
                <a:latin typeface="Georgia"/>
                <a:cs typeface="Georgia"/>
              </a:rPr>
              <a:t>for a Quality </a:t>
            </a:r>
            <a:r>
              <a:rPr sz="1800" spc="-5" dirty="0">
                <a:latin typeface="Georgia"/>
                <a:cs typeface="Georgia"/>
              </a:rPr>
              <a:t>Control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828C8D-F7DF-4448-BF2A-63A2AA3E0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359658" y="4077461"/>
            <a:ext cx="3035935" cy="2080260"/>
            <a:chOff x="3359658" y="4077461"/>
            <a:chExt cx="3035935" cy="2080260"/>
          </a:xfrm>
        </p:grpSpPr>
        <p:sp>
          <p:nvSpPr>
            <p:cNvPr id="6" name="object 6"/>
            <p:cNvSpPr/>
            <p:nvPr/>
          </p:nvSpPr>
          <p:spPr>
            <a:xfrm>
              <a:off x="3584951" y="4116324"/>
              <a:ext cx="2610048" cy="1862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8708" y="4096511"/>
              <a:ext cx="2997835" cy="2042160"/>
            </a:xfrm>
            <a:custGeom>
              <a:avLst/>
              <a:gdLst/>
              <a:ahLst/>
              <a:cxnLst/>
              <a:rect l="l" t="t" r="r" b="b"/>
              <a:pathLst>
                <a:path w="2997835" h="2042160">
                  <a:moveTo>
                    <a:pt x="0" y="0"/>
                  </a:moveTo>
                  <a:lnTo>
                    <a:pt x="2997708" y="0"/>
                  </a:lnTo>
                  <a:lnTo>
                    <a:pt x="2997708" y="2042159"/>
                  </a:lnTo>
                  <a:lnTo>
                    <a:pt x="0" y="204215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45463" y="2183892"/>
            <a:ext cx="7664450" cy="1278890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2:</a:t>
            </a:r>
            <a:endParaRPr sz="20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Insert swab into </a:t>
            </a:r>
            <a:r>
              <a:rPr sz="1800" spc="-5" dirty="0">
                <a:latin typeface="Georgia"/>
                <a:cs typeface="Georgia"/>
              </a:rPr>
              <a:t>the bottom </a:t>
            </a:r>
            <a:r>
              <a:rPr sz="1800" dirty="0">
                <a:latin typeface="Georgia"/>
                <a:cs typeface="Georgia"/>
              </a:rPr>
              <a:t>hole of </a:t>
            </a:r>
            <a:r>
              <a:rPr sz="1800" spc="-5" dirty="0">
                <a:latin typeface="Georgia"/>
                <a:cs typeface="Georgia"/>
              </a:rPr>
              <a:t>the test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Firmly push </a:t>
            </a:r>
            <a:r>
              <a:rPr sz="1800" dirty="0">
                <a:latin typeface="Georgia"/>
                <a:cs typeface="Georgia"/>
              </a:rPr>
              <a:t>swab </a:t>
            </a:r>
            <a:r>
              <a:rPr sz="1800" spc="-5" dirty="0">
                <a:latin typeface="Georgia"/>
                <a:cs typeface="Georgia"/>
              </a:rPr>
              <a:t>upwards until the </a:t>
            </a:r>
            <a:r>
              <a:rPr sz="1800" dirty="0">
                <a:latin typeface="Georgia"/>
                <a:cs typeface="Georgia"/>
              </a:rPr>
              <a:t>swab tip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visible </a:t>
            </a:r>
            <a:r>
              <a:rPr sz="1800" spc="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top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hole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A0C5BD-0620-4C79-85D2-0D8E6D44CB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81455" y="2164079"/>
            <a:ext cx="8229600" cy="1557655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3:</a:t>
            </a:r>
            <a:endParaRPr sz="20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Rotate </a:t>
            </a:r>
            <a:r>
              <a:rPr sz="1800" dirty="0">
                <a:latin typeface="Georgia"/>
                <a:cs typeface="Georgia"/>
              </a:rPr>
              <a:t>swab shaft </a:t>
            </a:r>
            <a:r>
              <a:rPr sz="1800" b="1" dirty="0">
                <a:latin typeface="Georgia"/>
                <a:cs typeface="Georgia"/>
              </a:rPr>
              <a:t>3 </a:t>
            </a:r>
            <a:r>
              <a:rPr sz="1800" b="1" spc="-5" dirty="0">
                <a:latin typeface="Georgia"/>
                <a:cs typeface="Georgia"/>
              </a:rPr>
              <a:t>times </a:t>
            </a:r>
            <a:r>
              <a:rPr sz="1800" spc="-5" dirty="0">
                <a:latin typeface="Georgia"/>
                <a:cs typeface="Georgia"/>
              </a:rPr>
              <a:t>CLOCKWISE (to the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right).</a:t>
            </a:r>
            <a:endParaRPr sz="1800">
              <a:latin typeface="Georgia"/>
              <a:cs typeface="Georgia"/>
            </a:endParaRPr>
          </a:p>
          <a:p>
            <a:pPr marL="375920" marR="391795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False </a:t>
            </a:r>
            <a:r>
              <a:rPr sz="1800" spc="-5" dirty="0">
                <a:latin typeface="Georgia"/>
                <a:cs typeface="Georgia"/>
              </a:rPr>
              <a:t>negative results </a:t>
            </a:r>
            <a:r>
              <a:rPr sz="1800" dirty="0">
                <a:latin typeface="Georgia"/>
                <a:cs typeface="Georgia"/>
              </a:rPr>
              <a:t>can </a:t>
            </a:r>
            <a:r>
              <a:rPr sz="1800" spc="-5" dirty="0">
                <a:latin typeface="Georgia"/>
                <a:cs typeface="Georgia"/>
              </a:rPr>
              <a:t>occur if </a:t>
            </a:r>
            <a:r>
              <a:rPr sz="1800" dirty="0">
                <a:latin typeface="Georgia"/>
                <a:cs typeface="Georgia"/>
              </a:rPr>
              <a:t>the sample swab </a:t>
            </a:r>
            <a:r>
              <a:rPr sz="1800" spc="-5" dirty="0">
                <a:latin typeface="Georgia"/>
                <a:cs typeface="Georgia"/>
              </a:rPr>
              <a:t>is not </a:t>
            </a:r>
            <a:r>
              <a:rPr sz="1800" dirty="0">
                <a:latin typeface="Georgia"/>
                <a:cs typeface="Georgia"/>
              </a:rPr>
              <a:t>rotated </a:t>
            </a:r>
            <a:r>
              <a:rPr sz="1800" spc="-5" dirty="0">
                <a:latin typeface="Georgia"/>
                <a:cs typeface="Georgia"/>
              </a:rPr>
              <a:t>(twirled)  prior to closing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12058" y="4173473"/>
            <a:ext cx="3035935" cy="2139950"/>
            <a:chOff x="3512058" y="4173473"/>
            <a:chExt cx="3035935" cy="2139950"/>
          </a:xfrm>
        </p:grpSpPr>
        <p:sp>
          <p:nvSpPr>
            <p:cNvPr id="8" name="object 8"/>
            <p:cNvSpPr/>
            <p:nvPr/>
          </p:nvSpPr>
          <p:spPr>
            <a:xfrm>
              <a:off x="3550919" y="4307139"/>
              <a:ext cx="2756126" cy="1801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108" y="4192523"/>
              <a:ext cx="2997835" cy="2101850"/>
            </a:xfrm>
            <a:custGeom>
              <a:avLst/>
              <a:gdLst/>
              <a:ahLst/>
              <a:cxnLst/>
              <a:rect l="l" t="t" r="r" b="b"/>
              <a:pathLst>
                <a:path w="2997834" h="2101850">
                  <a:moveTo>
                    <a:pt x="0" y="0"/>
                  </a:moveTo>
                  <a:lnTo>
                    <a:pt x="2997708" y="0"/>
                  </a:lnTo>
                  <a:lnTo>
                    <a:pt x="2997708" y="2101595"/>
                  </a:lnTo>
                  <a:lnTo>
                    <a:pt x="0" y="21015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80F807-16F2-4AF7-85C4-C90B33B1C0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35" y="766147"/>
            <a:ext cx="4095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5380" algn="l"/>
              </a:tabLst>
            </a:pPr>
            <a:r>
              <a:rPr sz="2800" spc="-5" dirty="0">
                <a:solidFill>
                  <a:srgbClr val="009CDD"/>
                </a:solidFill>
              </a:rPr>
              <a:t>Intended</a:t>
            </a:r>
            <a:r>
              <a:rPr sz="2800" spc="-15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Use:	</a:t>
            </a:r>
            <a:r>
              <a:rPr sz="2800" spc="-5" dirty="0">
                <a:solidFill>
                  <a:srgbClr val="009CDD"/>
                </a:solidFill>
              </a:rPr>
              <a:t>Key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Points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50889" y="1800918"/>
            <a:ext cx="7887334" cy="42607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5880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The BinaxNOW</a:t>
            </a:r>
            <a:r>
              <a:rPr sz="1950" baseline="25641" dirty="0">
                <a:latin typeface="Georgia"/>
                <a:cs typeface="Georgia"/>
              </a:rPr>
              <a:t>™ </a:t>
            </a:r>
            <a:r>
              <a:rPr sz="2000" spc="-5" dirty="0">
                <a:latin typeface="Georgia"/>
                <a:cs typeface="Georgia"/>
              </a:rPr>
              <a:t>COVID-19 Ag Card </a:t>
            </a:r>
            <a:r>
              <a:rPr sz="2000" spc="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intended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qualitative  detection </a:t>
            </a:r>
            <a:r>
              <a:rPr sz="2000" dirty="0">
                <a:latin typeface="Georgia"/>
                <a:cs typeface="Georgia"/>
              </a:rPr>
              <a:t>of nucleocapsid </a:t>
            </a:r>
            <a:r>
              <a:rPr sz="2000" spc="-5" dirty="0">
                <a:latin typeface="Georgia"/>
                <a:cs typeface="Georgia"/>
              </a:rPr>
              <a:t>protein </a:t>
            </a: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from SARS-CoV-2 </a:t>
            </a:r>
            <a:r>
              <a:rPr sz="2000" spc="5" dirty="0">
                <a:latin typeface="Georgia"/>
                <a:cs typeface="Georgia"/>
              </a:rPr>
              <a:t>in  </a:t>
            </a:r>
            <a:r>
              <a:rPr sz="2000" spc="-5" dirty="0">
                <a:latin typeface="Georgia"/>
                <a:cs typeface="Georgia"/>
              </a:rPr>
              <a:t>nasal </a:t>
            </a:r>
            <a:r>
              <a:rPr sz="2000" dirty="0">
                <a:latin typeface="Georgia"/>
                <a:cs typeface="Georgia"/>
              </a:rPr>
              <a:t>swabs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b="1" spc="-5" dirty="0">
                <a:latin typeface="Georgia"/>
                <a:cs typeface="Georgia"/>
              </a:rPr>
              <a:t>individuals suspected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-5" dirty="0">
                <a:latin typeface="Georgia"/>
                <a:cs typeface="Georgia"/>
              </a:rPr>
              <a:t>COVID-19 </a:t>
            </a:r>
            <a:r>
              <a:rPr sz="2000" b="1" dirty="0">
                <a:latin typeface="Georgia"/>
                <a:cs typeface="Georgia"/>
              </a:rPr>
              <a:t>by their  </a:t>
            </a:r>
            <a:r>
              <a:rPr sz="2000" b="1" spc="-5" dirty="0">
                <a:latin typeface="Georgia"/>
                <a:cs typeface="Georgia"/>
              </a:rPr>
              <a:t>healthcare </a:t>
            </a:r>
            <a:r>
              <a:rPr sz="2000" b="1" dirty="0">
                <a:latin typeface="Georgia"/>
                <a:cs typeface="Georgia"/>
              </a:rPr>
              <a:t>provider within the </a:t>
            </a:r>
            <a:r>
              <a:rPr sz="2000" b="1" spc="-5" dirty="0">
                <a:latin typeface="Georgia"/>
                <a:cs typeface="Georgia"/>
              </a:rPr>
              <a:t>first seven </a:t>
            </a:r>
            <a:r>
              <a:rPr sz="2000" b="1" dirty="0">
                <a:latin typeface="Georgia"/>
                <a:cs typeface="Georgia"/>
              </a:rPr>
              <a:t>days </a:t>
            </a:r>
            <a:r>
              <a:rPr sz="2000" b="1" spc="-10" dirty="0">
                <a:latin typeface="Georgia"/>
                <a:cs typeface="Georgia"/>
              </a:rPr>
              <a:t>of  </a:t>
            </a:r>
            <a:r>
              <a:rPr sz="2000" b="1" spc="-5" dirty="0">
                <a:latin typeface="Georgia"/>
                <a:cs typeface="Georgia"/>
              </a:rPr>
              <a:t>symptom </a:t>
            </a:r>
            <a:r>
              <a:rPr sz="2000" b="1" dirty="0">
                <a:latin typeface="Georgia"/>
                <a:cs typeface="Georgia"/>
              </a:rPr>
              <a:t>onset.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Georgia"/>
              <a:cs typeface="Georgia"/>
            </a:endParaRPr>
          </a:p>
          <a:p>
            <a:pPr marL="233679" marR="535305" indent="-170815">
              <a:lnSpc>
                <a:spcPct val="100000"/>
              </a:lnSpc>
              <a:spcBef>
                <a:spcPts val="1790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generally detectable </a:t>
            </a:r>
            <a:r>
              <a:rPr sz="2000" spc="-5" dirty="0">
                <a:latin typeface="Georgia"/>
                <a:cs typeface="Georgia"/>
              </a:rPr>
              <a:t>in nasal </a:t>
            </a:r>
            <a:r>
              <a:rPr sz="2000" dirty="0">
                <a:latin typeface="Georgia"/>
                <a:cs typeface="Georgia"/>
              </a:rPr>
              <a:t>swabs during the </a:t>
            </a:r>
            <a:r>
              <a:rPr sz="2000" b="1" dirty="0">
                <a:latin typeface="Georgia"/>
                <a:cs typeface="Georgia"/>
              </a:rPr>
              <a:t>acute  phase of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infection</a:t>
            </a:r>
            <a:r>
              <a:rPr sz="2000" dirty="0">
                <a:latin typeface="Georgia"/>
                <a:cs typeface="Georgia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Georgia"/>
              <a:cs typeface="Georgia"/>
            </a:endParaRPr>
          </a:p>
          <a:p>
            <a:pPr marL="233679" marR="347345" indent="-170815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234315" algn="l"/>
              </a:tabLst>
            </a:pPr>
            <a:r>
              <a:rPr lang="en-US" sz="2000" spc="-5" dirty="0">
                <a:latin typeface="Georgia"/>
                <a:cs typeface="Georgia"/>
              </a:rPr>
              <a:t>Negative results should be treated as presumptive and confirmation with a molecular assay, if necessary, for patient management, may be performed.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B22CE-C1A0-4A0E-A434-E529522592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8575" y="2122932"/>
            <a:ext cx="8392795" cy="1767839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4:</a:t>
            </a:r>
            <a:endParaRPr sz="20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Peel off </a:t>
            </a:r>
            <a:r>
              <a:rPr sz="1800" spc="-5" dirty="0">
                <a:latin typeface="Georgia"/>
                <a:cs typeface="Georgia"/>
              </a:rPr>
              <a:t>adhesive </a:t>
            </a:r>
            <a:r>
              <a:rPr sz="1800" dirty="0">
                <a:latin typeface="Georgia"/>
                <a:cs typeface="Georgia"/>
              </a:rPr>
              <a:t>liner </a:t>
            </a:r>
            <a:r>
              <a:rPr sz="1800" spc="-5" dirty="0">
                <a:latin typeface="Georgia"/>
                <a:cs typeface="Georgia"/>
              </a:rPr>
              <a:t>from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right </a:t>
            </a:r>
            <a:r>
              <a:rPr sz="1800" dirty="0">
                <a:latin typeface="Georgia"/>
                <a:cs typeface="Georgia"/>
              </a:rPr>
              <a:t>edge of the test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Close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securely </a:t>
            </a:r>
            <a:r>
              <a:rPr sz="1800" dirty="0">
                <a:latin typeface="Georgia"/>
                <a:cs typeface="Georgia"/>
              </a:rPr>
              <a:t>seal the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proper test </a:t>
            </a:r>
            <a:r>
              <a:rPr sz="1800" spc="-5" dirty="0">
                <a:latin typeface="Georgia"/>
                <a:cs typeface="Georgia"/>
              </a:rPr>
              <a:t>performance </a:t>
            </a:r>
            <a:r>
              <a:rPr sz="1800" dirty="0">
                <a:latin typeface="Georgia"/>
                <a:cs typeface="Georgia"/>
              </a:rPr>
              <a:t>read results </a:t>
            </a:r>
            <a:r>
              <a:rPr sz="1800" spc="5" dirty="0">
                <a:latin typeface="Georgia"/>
                <a:cs typeface="Georgia"/>
              </a:rPr>
              <a:t>at </a:t>
            </a:r>
            <a:r>
              <a:rPr sz="1800" b="1" dirty="0">
                <a:latin typeface="Georgia"/>
                <a:cs typeface="Georgia"/>
              </a:rPr>
              <a:t>15 </a:t>
            </a:r>
            <a:r>
              <a:rPr sz="1800" b="1" spc="-5" dirty="0">
                <a:latin typeface="Georgia"/>
                <a:cs typeface="Georgia"/>
              </a:rPr>
              <a:t>minutes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5" dirty="0">
                <a:latin typeface="Georgia"/>
                <a:cs typeface="Georgia"/>
              </a:rPr>
              <a:t>not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before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Results </a:t>
            </a:r>
            <a:r>
              <a:rPr sz="1800" spc="-5" dirty="0">
                <a:latin typeface="Georgia"/>
                <a:cs typeface="Georgia"/>
              </a:rPr>
              <a:t>should </a:t>
            </a:r>
            <a:r>
              <a:rPr sz="1800" spc="5" dirty="0">
                <a:latin typeface="Georgia"/>
                <a:cs typeface="Georgia"/>
              </a:rPr>
              <a:t>not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read after </a:t>
            </a:r>
            <a:r>
              <a:rPr sz="1800" spc="5" dirty="0">
                <a:latin typeface="Georgia"/>
                <a:cs typeface="Georgia"/>
              </a:rPr>
              <a:t>30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minutes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3684270" y="4222241"/>
            <a:ext cx="2658110" cy="2289175"/>
            <a:chOff x="3684270" y="4222241"/>
            <a:chExt cx="2658110" cy="2289175"/>
          </a:xfrm>
        </p:grpSpPr>
        <p:sp>
          <p:nvSpPr>
            <p:cNvPr id="8" name="object 8"/>
            <p:cNvSpPr/>
            <p:nvPr/>
          </p:nvSpPr>
          <p:spPr>
            <a:xfrm>
              <a:off x="3721608" y="4259580"/>
              <a:ext cx="2500617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3320" y="4241291"/>
              <a:ext cx="2620010" cy="2251075"/>
            </a:xfrm>
            <a:custGeom>
              <a:avLst/>
              <a:gdLst/>
              <a:ahLst/>
              <a:cxnLst/>
              <a:rect l="l" t="t" r="r" b="b"/>
              <a:pathLst>
                <a:path w="2620010" h="2251075">
                  <a:moveTo>
                    <a:pt x="0" y="0"/>
                  </a:moveTo>
                  <a:lnTo>
                    <a:pt x="2619756" y="0"/>
                  </a:lnTo>
                  <a:lnTo>
                    <a:pt x="2619756" y="2250947"/>
                  </a:lnTo>
                  <a:lnTo>
                    <a:pt x="0" y="225094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86663D-60E0-491A-B18B-EDD40DA377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5" y="700550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 dirty="0"/>
          </a:p>
        </p:txBody>
      </p:sp>
      <p:sp>
        <p:nvSpPr>
          <p:cNvPr id="5" name="object 5"/>
          <p:cNvSpPr/>
          <p:nvPr/>
        </p:nvSpPr>
        <p:spPr>
          <a:xfrm>
            <a:off x="883919" y="1469136"/>
            <a:ext cx="8152130" cy="5096510"/>
          </a:xfrm>
          <a:custGeom>
            <a:avLst/>
            <a:gdLst/>
            <a:ahLst/>
            <a:cxnLst/>
            <a:rect l="l" t="t" r="r" b="b"/>
            <a:pathLst>
              <a:path w="8152130" h="5096509">
                <a:moveTo>
                  <a:pt x="0" y="2499360"/>
                </a:moveTo>
                <a:lnTo>
                  <a:pt x="8151876" y="2499360"/>
                </a:lnTo>
              </a:path>
              <a:path w="8152130" h="5096509">
                <a:moveTo>
                  <a:pt x="4571" y="0"/>
                </a:moveTo>
                <a:lnTo>
                  <a:pt x="4571" y="5096256"/>
                </a:lnTo>
              </a:path>
              <a:path w="8152130" h="5096509">
                <a:moveTo>
                  <a:pt x="8145779" y="0"/>
                </a:moveTo>
                <a:lnTo>
                  <a:pt x="8145779" y="5096256"/>
                </a:lnTo>
              </a:path>
              <a:path w="8152130" h="5096509">
                <a:moveTo>
                  <a:pt x="0" y="4571"/>
                </a:moveTo>
                <a:lnTo>
                  <a:pt x="8151876" y="4571"/>
                </a:lnTo>
              </a:path>
              <a:path w="8152130" h="5096509">
                <a:moveTo>
                  <a:pt x="0" y="5090160"/>
                </a:moveTo>
                <a:lnTo>
                  <a:pt x="8151876" y="50901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7180" y="1497571"/>
            <a:ext cx="521462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Negative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165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One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 </a:t>
            </a:r>
            <a:r>
              <a:rPr sz="1800" spc="-5" dirty="0">
                <a:latin typeface="Georgia"/>
                <a:cs typeface="Georgia"/>
              </a:rPr>
              <a:t>in the top half  </a:t>
            </a:r>
            <a:r>
              <a:rPr sz="1800" dirty="0">
                <a:latin typeface="Georgia"/>
                <a:cs typeface="Georgia"/>
              </a:rPr>
              <a:t>of the </a:t>
            </a:r>
            <a:r>
              <a:rPr sz="1800" spc="-5" dirty="0">
                <a:latin typeface="Georgia"/>
                <a:cs typeface="Georgia"/>
              </a:rPr>
              <a:t>window, in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negative result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5" dirty="0">
                <a:latin typeface="Georgia"/>
                <a:cs typeface="Georgia"/>
              </a:rPr>
              <a:t>no </a:t>
            </a:r>
            <a:r>
              <a:rPr sz="1800" spc="-5" dirty="0">
                <a:latin typeface="Georgia"/>
                <a:cs typeface="Georgia"/>
              </a:rPr>
              <a:t>antigen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180" y="3992322"/>
            <a:ext cx="5032375" cy="225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Positive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Two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lines </a:t>
            </a:r>
            <a:r>
              <a:rPr sz="1800" spc="-5" dirty="0">
                <a:latin typeface="Georgia"/>
                <a:cs typeface="Georgia"/>
              </a:rPr>
              <a:t>in both </a:t>
            </a:r>
            <a:r>
              <a:rPr sz="1800" dirty="0">
                <a:latin typeface="Georgia"/>
                <a:cs typeface="Georgia"/>
              </a:rPr>
              <a:t>the  </a:t>
            </a:r>
            <a:r>
              <a:rPr sz="1800" spc="-5" dirty="0">
                <a:latin typeface="Georgia"/>
                <a:cs typeface="Georgia"/>
              </a:rPr>
              <a:t>Control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Sample Line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COVID-19 </a:t>
            </a:r>
            <a:r>
              <a:rPr sz="1800" dirty="0">
                <a:latin typeface="Georgia"/>
                <a:cs typeface="Georgia"/>
              </a:rPr>
              <a:t>antigen was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Any </a:t>
            </a:r>
            <a:r>
              <a:rPr sz="1800" spc="-5" dirty="0">
                <a:latin typeface="Georgia"/>
                <a:cs typeface="Georgia"/>
              </a:rPr>
              <a:t>visible pink/purple line is positive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1711" y="1716482"/>
            <a:ext cx="1627505" cy="4540250"/>
            <a:chOff x="6931711" y="1716482"/>
            <a:chExt cx="1627505" cy="4540250"/>
          </a:xfrm>
        </p:grpSpPr>
        <p:sp>
          <p:nvSpPr>
            <p:cNvPr id="9" name="object 9"/>
            <p:cNvSpPr/>
            <p:nvPr/>
          </p:nvSpPr>
          <p:spPr>
            <a:xfrm>
              <a:off x="6961137" y="4192524"/>
              <a:ext cx="1597481" cy="2063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1711" y="1716482"/>
              <a:ext cx="1597775" cy="19956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B9B990-CF89-4CD0-B1B4-A6683DE04C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863" y="948904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 dirty="0"/>
          </a:p>
        </p:txBody>
      </p:sp>
      <p:sp>
        <p:nvSpPr>
          <p:cNvPr id="5" name="object 5"/>
          <p:cNvSpPr txBox="1"/>
          <p:nvPr/>
        </p:nvSpPr>
        <p:spPr>
          <a:xfrm>
            <a:off x="1418844" y="1670304"/>
            <a:ext cx="7222490" cy="20421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Invalid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Georgia"/>
                <a:cs typeface="Georgia"/>
              </a:rPr>
              <a:t>The assay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invalid </a:t>
            </a:r>
            <a:r>
              <a:rPr sz="1800" b="1" dirty="0">
                <a:latin typeface="Georgia"/>
                <a:cs typeface="Georgia"/>
              </a:rPr>
              <a:t>&amp; </a:t>
            </a:r>
            <a:r>
              <a:rPr sz="1800" b="1" spc="-5" dirty="0">
                <a:latin typeface="Georgia"/>
                <a:cs typeface="Georgia"/>
              </a:rPr>
              <a:t>should </a:t>
            </a:r>
            <a:r>
              <a:rPr sz="1800" b="1" dirty="0">
                <a:latin typeface="Georgia"/>
                <a:cs typeface="Georgia"/>
              </a:rPr>
              <a:t>be </a:t>
            </a:r>
            <a:r>
              <a:rPr sz="1800" b="1" spc="-5" dirty="0">
                <a:latin typeface="Georgia"/>
                <a:cs typeface="Georgia"/>
              </a:rPr>
              <a:t>repeated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if: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Only the Sample </a:t>
            </a:r>
            <a:r>
              <a:rPr sz="1800" spc="-5" dirty="0">
                <a:latin typeface="Georgia"/>
                <a:cs typeface="Georgia"/>
              </a:rPr>
              <a:t>Line is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No lines are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Blue Control Line </a:t>
            </a:r>
            <a:r>
              <a:rPr sz="1800" dirty="0">
                <a:latin typeface="Georgia"/>
                <a:cs typeface="Georgia"/>
              </a:rPr>
              <a:t>remains</a:t>
            </a:r>
            <a:r>
              <a:rPr sz="1800" spc="-5" dirty="0">
                <a:latin typeface="Georgia"/>
                <a:cs typeface="Georgia"/>
              </a:rPr>
              <a:t> blue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2174" y="4036314"/>
            <a:ext cx="7274559" cy="2329180"/>
            <a:chOff x="1392174" y="4036314"/>
            <a:chExt cx="7274559" cy="2329180"/>
          </a:xfrm>
        </p:grpSpPr>
        <p:sp>
          <p:nvSpPr>
            <p:cNvPr id="7" name="object 7"/>
            <p:cNvSpPr/>
            <p:nvPr/>
          </p:nvSpPr>
          <p:spPr>
            <a:xfrm>
              <a:off x="1582985" y="4061460"/>
              <a:ext cx="6976023" cy="2206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5128" y="4049268"/>
              <a:ext cx="7248525" cy="2303145"/>
            </a:xfrm>
            <a:custGeom>
              <a:avLst/>
              <a:gdLst/>
              <a:ahLst/>
              <a:cxnLst/>
              <a:rect l="l" t="t" r="r" b="b"/>
              <a:pathLst>
                <a:path w="7248525" h="2303145">
                  <a:moveTo>
                    <a:pt x="0" y="0"/>
                  </a:moveTo>
                  <a:lnTo>
                    <a:pt x="7248143" y="0"/>
                  </a:lnTo>
                  <a:lnTo>
                    <a:pt x="7248143" y="2302764"/>
                  </a:lnTo>
                  <a:lnTo>
                    <a:pt x="0" y="23027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3039" y="6618184"/>
            <a:ext cx="4678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Test should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be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discarded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as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Biohazard</a:t>
            </a:r>
            <a:r>
              <a:rPr sz="1600" b="1" spc="10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waste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44C120-72BA-472D-ACA8-AA5DE34ED8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572" y="5167884"/>
            <a:ext cx="3165475" cy="2011680"/>
            <a:chOff x="766572" y="5167884"/>
            <a:chExt cx="3165475" cy="2011680"/>
          </a:xfrm>
        </p:grpSpPr>
        <p:sp>
          <p:nvSpPr>
            <p:cNvPr id="4" name="object 4"/>
            <p:cNvSpPr/>
            <p:nvPr/>
          </p:nvSpPr>
          <p:spPr>
            <a:xfrm>
              <a:off x="766572" y="6896100"/>
              <a:ext cx="3165475" cy="283845"/>
            </a:xfrm>
            <a:custGeom>
              <a:avLst/>
              <a:gdLst/>
              <a:ahLst/>
              <a:cxnLst/>
              <a:rect l="l" t="t" r="r" b="b"/>
              <a:pathLst>
                <a:path w="3165475" h="283845">
                  <a:moveTo>
                    <a:pt x="3165347" y="283464"/>
                  </a:moveTo>
                  <a:lnTo>
                    <a:pt x="0" y="283464"/>
                  </a:lnTo>
                  <a:lnTo>
                    <a:pt x="0" y="0"/>
                  </a:lnTo>
                  <a:lnTo>
                    <a:pt x="3165347" y="0"/>
                  </a:lnTo>
                  <a:lnTo>
                    <a:pt x="3165347" y="283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7419" y="5167884"/>
              <a:ext cx="2038838" cy="1702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52" y="715728"/>
            <a:ext cx="66802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0" algn="l"/>
              </a:tabLst>
            </a:pPr>
            <a:r>
              <a:rPr sz="2600" spc="-5" dirty="0">
                <a:solidFill>
                  <a:srgbClr val="00AFEF"/>
                </a:solidFill>
              </a:rPr>
              <a:t>Near-Patient</a:t>
            </a:r>
            <a:r>
              <a:rPr sz="2600" spc="30" dirty="0">
                <a:solidFill>
                  <a:srgbClr val="00AFEF"/>
                </a:solidFill>
              </a:rPr>
              <a:t> </a:t>
            </a:r>
            <a:r>
              <a:rPr sz="2600" dirty="0">
                <a:solidFill>
                  <a:srgbClr val="00AFEF"/>
                </a:solidFill>
              </a:rPr>
              <a:t>Workflow:	</a:t>
            </a:r>
            <a:r>
              <a:rPr sz="2600" spc="5" dirty="0">
                <a:solidFill>
                  <a:srgbClr val="00AFEF"/>
                </a:solidFill>
              </a:rPr>
              <a:t>No </a:t>
            </a:r>
            <a:r>
              <a:rPr sz="2600" spc="-5" dirty="0">
                <a:solidFill>
                  <a:srgbClr val="00AFEF"/>
                </a:solidFill>
              </a:rPr>
              <a:t>Swab</a:t>
            </a:r>
            <a:r>
              <a:rPr sz="2600" spc="-90" dirty="0">
                <a:solidFill>
                  <a:srgbClr val="00AFEF"/>
                </a:solidFill>
              </a:rPr>
              <a:t> </a:t>
            </a:r>
            <a:r>
              <a:rPr sz="2600" dirty="0">
                <a:solidFill>
                  <a:srgbClr val="00AFEF"/>
                </a:solidFill>
              </a:rPr>
              <a:t>Transport*</a:t>
            </a:r>
            <a:endParaRPr sz="2600" dirty="0"/>
          </a:p>
        </p:txBody>
      </p:sp>
      <p:sp>
        <p:nvSpPr>
          <p:cNvPr id="7" name="object 7"/>
          <p:cNvSpPr txBox="1"/>
          <p:nvPr/>
        </p:nvSpPr>
        <p:spPr>
          <a:xfrm>
            <a:off x="901697" y="1077016"/>
            <a:ext cx="72669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0AFEF"/>
                </a:solidFill>
                <a:latin typeface="Georgia"/>
                <a:cs typeface="Georgia"/>
              </a:rPr>
              <a:t>(Collect Patient Swab First, Prior to </a:t>
            </a:r>
            <a:r>
              <a:rPr sz="2000" i="1" spc="-5" dirty="0">
                <a:solidFill>
                  <a:srgbClr val="00AFEF"/>
                </a:solidFill>
                <a:latin typeface="Georgia"/>
                <a:cs typeface="Georgia"/>
              </a:rPr>
              <a:t>Test</a:t>
            </a:r>
            <a:r>
              <a:rPr sz="2000" i="1" spc="30" dirty="0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00AFEF"/>
                </a:solidFill>
                <a:latin typeface="Georgia"/>
                <a:cs typeface="Georgia"/>
              </a:rPr>
              <a:t>Procedure)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2373" y="2210761"/>
            <a:ext cx="3250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1: </a:t>
            </a:r>
            <a:r>
              <a:rPr sz="1600" spc="-10" dirty="0">
                <a:latin typeface="Georgia"/>
                <a:cs typeface="Georgia"/>
              </a:rPr>
              <a:t>Add the Extraction</a:t>
            </a:r>
            <a:r>
              <a:rPr sz="1600" spc="114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Reagent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373" y="4374841"/>
            <a:ext cx="3870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2</a:t>
            </a:r>
            <a:r>
              <a:rPr sz="1600" spc="-5" dirty="0">
                <a:solidFill>
                  <a:srgbClr val="00AFEF"/>
                </a:solidFill>
                <a:latin typeface="Georgia"/>
                <a:cs typeface="Georgia"/>
              </a:rPr>
              <a:t>: </a:t>
            </a:r>
            <a:r>
              <a:rPr sz="1600" spc="-10" dirty="0">
                <a:latin typeface="Georgia"/>
                <a:cs typeface="Georgia"/>
              </a:rPr>
              <a:t>Insert sample </a:t>
            </a:r>
            <a:r>
              <a:rPr sz="1600" spc="-5" dirty="0">
                <a:latin typeface="Georgia"/>
                <a:cs typeface="Georgia"/>
              </a:rPr>
              <a:t>into bottom </a:t>
            </a:r>
            <a:r>
              <a:rPr sz="1600" spc="-10" dirty="0">
                <a:latin typeface="Georgia"/>
                <a:cs typeface="Georgia"/>
              </a:rPr>
              <a:t>hole  </a:t>
            </a:r>
            <a:r>
              <a:rPr sz="1600" spc="-5" dirty="0">
                <a:latin typeface="Georgia"/>
                <a:cs typeface="Georgia"/>
              </a:rPr>
              <a:t>and push firmly </a:t>
            </a:r>
            <a:r>
              <a:rPr sz="1600" spc="-10" dirty="0">
                <a:latin typeface="Georgia"/>
                <a:cs typeface="Georgia"/>
              </a:rPr>
              <a:t>upwards </a:t>
            </a:r>
            <a:r>
              <a:rPr sz="1600" spc="-5" dirty="0">
                <a:latin typeface="Georgia"/>
                <a:cs typeface="Georgia"/>
              </a:rPr>
              <a:t>so tip is visible in  top</a:t>
            </a:r>
            <a:r>
              <a:rPr sz="1600" spc="-10" dirty="0">
                <a:latin typeface="Georgia"/>
                <a:cs typeface="Georgia"/>
              </a:rPr>
              <a:t> hole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3637" y="2210761"/>
            <a:ext cx="3696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</a:t>
            </a:r>
            <a:r>
              <a:rPr sz="1600" b="1" dirty="0">
                <a:solidFill>
                  <a:srgbClr val="00AFEF"/>
                </a:solidFill>
                <a:latin typeface="Georgia"/>
                <a:cs typeface="Georgia"/>
              </a:rPr>
              <a:t>3</a:t>
            </a:r>
            <a:r>
              <a:rPr sz="1600" dirty="0">
                <a:solidFill>
                  <a:srgbClr val="00AFEF"/>
                </a:solidFill>
                <a:latin typeface="Georgia"/>
                <a:cs typeface="Georgia"/>
              </a:rPr>
              <a:t>: </a:t>
            </a:r>
            <a:r>
              <a:rPr sz="1600" spc="-5" dirty="0">
                <a:latin typeface="Georgia"/>
                <a:cs typeface="Georgia"/>
              </a:rPr>
              <a:t>Rotate (twirl)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shaft 3 times  </a:t>
            </a:r>
            <a:r>
              <a:rPr sz="1600" spc="-10" dirty="0">
                <a:latin typeface="Georgia"/>
                <a:cs typeface="Georgia"/>
              </a:rPr>
              <a:t>clockwise </a:t>
            </a:r>
            <a:r>
              <a:rPr sz="1600" dirty="0">
                <a:latin typeface="Georgia"/>
                <a:cs typeface="Georgia"/>
              </a:rPr>
              <a:t>(to </a:t>
            </a:r>
            <a:r>
              <a:rPr sz="1600" spc="-10" dirty="0">
                <a:latin typeface="Georgia"/>
                <a:cs typeface="Georgia"/>
              </a:rPr>
              <a:t>the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right)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3637" y="4374841"/>
            <a:ext cx="37141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4: </a:t>
            </a:r>
            <a:r>
              <a:rPr sz="1600" spc="-10" dirty="0">
                <a:latin typeface="Georgia"/>
                <a:cs typeface="Georgia"/>
              </a:rPr>
              <a:t>Peel </a:t>
            </a:r>
            <a:r>
              <a:rPr sz="1600" spc="-5" dirty="0">
                <a:latin typeface="Georgia"/>
                <a:cs typeface="Georgia"/>
              </a:rPr>
              <a:t>off </a:t>
            </a:r>
            <a:r>
              <a:rPr sz="1600" spc="-10" dirty="0">
                <a:latin typeface="Georgia"/>
                <a:cs typeface="Georgia"/>
              </a:rPr>
              <a:t>adhesive </a:t>
            </a:r>
            <a:r>
              <a:rPr sz="1600" spc="-5" dirty="0">
                <a:latin typeface="Georgia"/>
                <a:cs typeface="Georgia"/>
              </a:rPr>
              <a:t>liner, close and  </a:t>
            </a:r>
            <a:r>
              <a:rPr sz="1600" spc="-10" dirty="0">
                <a:latin typeface="Georgia"/>
                <a:cs typeface="Georgia"/>
              </a:rPr>
              <a:t>securely </a:t>
            </a:r>
            <a:r>
              <a:rPr sz="1600" spc="-5" dirty="0">
                <a:latin typeface="Georgia"/>
                <a:cs typeface="Georgia"/>
              </a:rPr>
              <a:t>seal </a:t>
            </a:r>
            <a:r>
              <a:rPr sz="1600" spc="-10" dirty="0">
                <a:latin typeface="Georgia"/>
                <a:cs typeface="Georgia"/>
              </a:rPr>
              <a:t>card. </a:t>
            </a:r>
            <a:r>
              <a:rPr sz="1600" spc="-5" dirty="0">
                <a:latin typeface="Georgia"/>
                <a:cs typeface="Georgia"/>
              </a:rPr>
              <a:t>Read results in </a:t>
            </a:r>
            <a:r>
              <a:rPr sz="1600" spc="-10" dirty="0">
                <a:latin typeface="Georgia"/>
                <a:cs typeface="Georgia"/>
              </a:rPr>
              <a:t>the  </a:t>
            </a:r>
            <a:r>
              <a:rPr sz="1600" spc="-5" dirty="0">
                <a:latin typeface="Georgia"/>
                <a:cs typeface="Georgia"/>
              </a:rPr>
              <a:t>window 15 minutes </a:t>
            </a:r>
            <a:r>
              <a:rPr sz="1600" spc="-10" dirty="0">
                <a:latin typeface="Georgia"/>
                <a:cs typeface="Georgia"/>
              </a:rPr>
              <a:t>after </a:t>
            </a:r>
            <a:r>
              <a:rPr sz="1600" spc="-5" dirty="0">
                <a:latin typeface="Georgia"/>
                <a:cs typeface="Georgia"/>
              </a:rPr>
              <a:t>closing the</a:t>
            </a:r>
            <a:r>
              <a:rPr sz="1600" spc="1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0348" y="2667000"/>
            <a:ext cx="2210343" cy="1242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1492" y="2816806"/>
            <a:ext cx="2083069" cy="1369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9820" y="5222747"/>
            <a:ext cx="1837820" cy="1703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5815" y="1777672"/>
            <a:ext cx="19157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Collect Nasal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Swab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864" y="6756857"/>
            <a:ext cx="5147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*Swab will not be moved from immediate testing area where </a:t>
            </a:r>
            <a:r>
              <a:rPr sz="1000" spc="-10" dirty="0">
                <a:latin typeface="Georgia"/>
                <a:cs typeface="Georgia"/>
              </a:rPr>
              <a:t>sample </a:t>
            </a:r>
            <a:r>
              <a:rPr sz="1000" spc="-5" dirty="0">
                <a:latin typeface="Georgia"/>
                <a:cs typeface="Georgia"/>
              </a:rPr>
              <a:t>collection </a:t>
            </a:r>
            <a:r>
              <a:rPr sz="1000" spc="-10" dirty="0">
                <a:latin typeface="Georgia"/>
                <a:cs typeface="Georgia"/>
              </a:rPr>
              <a:t>is</a:t>
            </a:r>
            <a:r>
              <a:rPr sz="1000" spc="13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performed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591" y="1722120"/>
            <a:ext cx="3830320" cy="368935"/>
          </a:xfrm>
          <a:prstGeom prst="rect">
            <a:avLst/>
          </a:prstGeom>
          <a:solidFill>
            <a:srgbClr val="004F70"/>
          </a:solidFill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Collect Nasal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Swab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8A23022-5EA5-42A8-85BF-6E8AF1EDC5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886517-9BB5-4073-8882-ECC23BF6F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657" y="2723841"/>
            <a:ext cx="1352981" cy="14625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50EB30-5731-402C-94EB-749703393DEB}"/>
              </a:ext>
            </a:extLst>
          </p:cNvPr>
          <p:cNvSpPr/>
          <p:nvPr/>
        </p:nvSpPr>
        <p:spPr>
          <a:xfrm>
            <a:off x="3672470" y="2411759"/>
            <a:ext cx="17215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Within 3  minutes of  adding  extraction  reagent drops,  insert swab into  test card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023A-F4B5-4460-BBA0-29A3C106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9CDD"/>
                </a:solidFill>
              </a:rPr>
              <a:t>Test Limitations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348B2-A149-4284-B32D-5A2219DB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6800"/>
            <a:ext cx="5488613" cy="49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47" y="756958"/>
            <a:ext cx="514667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4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</a:t>
            </a:r>
            <a:r>
              <a:rPr sz="2800" spc="-21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Card</a:t>
            </a:r>
            <a:endParaRPr sz="2800"/>
          </a:p>
          <a:p>
            <a:pPr marL="38100">
              <a:lnSpc>
                <a:spcPts val="2520"/>
              </a:lnSpc>
            </a:pPr>
            <a:r>
              <a:rPr sz="2200" i="1" spc="-10" dirty="0">
                <a:solidFill>
                  <a:srgbClr val="009CDD"/>
                </a:solidFill>
                <a:latin typeface="Georgia"/>
                <a:cs typeface="Georgia"/>
              </a:rPr>
              <a:t>Emergency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Use</a:t>
            </a:r>
            <a:r>
              <a:rPr sz="2200" i="1" spc="10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Authorization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246" y="2001990"/>
            <a:ext cx="7805420" cy="328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2101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The BinaxNOW</a:t>
            </a:r>
            <a:r>
              <a:rPr sz="1950" baseline="25641" dirty="0">
                <a:latin typeface="Georgia"/>
                <a:cs typeface="Georgia"/>
              </a:rPr>
              <a:t>™ </a:t>
            </a:r>
            <a:r>
              <a:rPr sz="2000" spc="-5" dirty="0">
                <a:latin typeface="Georgia"/>
                <a:cs typeface="Georgia"/>
              </a:rPr>
              <a:t>COVID-19 Ag Card is </a:t>
            </a:r>
            <a:r>
              <a:rPr sz="2000" dirty="0">
                <a:latin typeface="Georgia"/>
                <a:cs typeface="Georgia"/>
              </a:rPr>
              <a:t>only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use under the Food  and </a:t>
            </a:r>
            <a:r>
              <a:rPr sz="2000" spc="-5" dirty="0">
                <a:latin typeface="Georgia"/>
                <a:cs typeface="Georgia"/>
              </a:rPr>
              <a:t>Drug Administration’s </a:t>
            </a:r>
            <a:r>
              <a:rPr sz="2000" dirty="0">
                <a:latin typeface="Georgia"/>
                <a:cs typeface="Georgia"/>
              </a:rPr>
              <a:t>Emergency </a:t>
            </a:r>
            <a:r>
              <a:rPr sz="2000" spc="-5" dirty="0">
                <a:latin typeface="Georgia"/>
                <a:cs typeface="Georgia"/>
              </a:rPr>
              <a:t>Use Authorization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Georgia"/>
              <a:cs typeface="Georgia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latin typeface="Georgia"/>
                <a:cs typeface="Georgia"/>
              </a:rPr>
              <a:t>What </a:t>
            </a:r>
            <a:r>
              <a:rPr sz="2000" b="1" spc="-5" dirty="0">
                <a:latin typeface="Georgia"/>
                <a:cs typeface="Georgia"/>
              </a:rPr>
              <a:t>is </a:t>
            </a:r>
            <a:r>
              <a:rPr sz="2000" b="1" dirty="0">
                <a:latin typeface="Georgia"/>
                <a:cs typeface="Georgia"/>
              </a:rPr>
              <a:t>Emergency Use Authorization</a:t>
            </a:r>
            <a:r>
              <a:rPr sz="2000" b="1" spc="-8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(EUA)?</a:t>
            </a:r>
            <a:endParaRPr sz="2000">
              <a:latin typeface="Georgia"/>
              <a:cs typeface="Georgia"/>
            </a:endParaRPr>
          </a:p>
          <a:p>
            <a:pPr marL="406400" indent="-3435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FDA </a:t>
            </a:r>
            <a:r>
              <a:rPr sz="1800" spc="-5" dirty="0">
                <a:latin typeface="Georgia"/>
                <a:cs typeface="Georgia"/>
              </a:rPr>
              <a:t>emergency access mechanism</a:t>
            </a:r>
            <a:endParaRPr sz="1800">
              <a:latin typeface="Georgia"/>
              <a:cs typeface="Georgia"/>
            </a:endParaRPr>
          </a:p>
          <a:p>
            <a:pPr marL="406400" marR="177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Health &amp; Human </a:t>
            </a:r>
            <a:r>
              <a:rPr sz="1800" spc="-5" dirty="0">
                <a:latin typeface="Georgia"/>
                <a:cs typeface="Georgia"/>
              </a:rPr>
              <a:t>Services declare </a:t>
            </a:r>
            <a:r>
              <a:rPr sz="1800" dirty="0">
                <a:latin typeface="Georgia"/>
                <a:cs typeface="Georgia"/>
              </a:rPr>
              <a:t>when </a:t>
            </a:r>
            <a:r>
              <a:rPr sz="1800" spc="-5" dirty="0">
                <a:latin typeface="Georgia"/>
                <a:cs typeface="Georgia"/>
              </a:rPr>
              <a:t>circumstances </a:t>
            </a:r>
            <a:r>
              <a:rPr sz="1800" dirty="0">
                <a:latin typeface="Georgia"/>
                <a:cs typeface="Georgia"/>
              </a:rPr>
              <a:t>exist </a:t>
            </a:r>
            <a:r>
              <a:rPr sz="1800" spc="-5" dirty="0">
                <a:latin typeface="Georgia"/>
                <a:cs typeface="Georgia"/>
              </a:rPr>
              <a:t>to justify </a:t>
            </a:r>
            <a:r>
              <a:rPr sz="1800" dirty="0">
                <a:latin typeface="Georgia"/>
                <a:cs typeface="Georgia"/>
              </a:rPr>
              <a:t>use  of </a:t>
            </a:r>
            <a:r>
              <a:rPr sz="1800" spc="-5" dirty="0">
                <a:latin typeface="Georgia"/>
                <a:cs typeface="Georgia"/>
              </a:rPr>
              <a:t>diagnostics </a:t>
            </a:r>
            <a:r>
              <a:rPr sz="1800" dirty="0">
                <a:latin typeface="Georgia"/>
                <a:cs typeface="Georgia"/>
              </a:rPr>
              <a:t>under </a:t>
            </a:r>
            <a:r>
              <a:rPr sz="1800" spc="-5" dirty="0">
                <a:latin typeface="Georgia"/>
                <a:cs typeface="Georgia"/>
              </a:rPr>
              <a:t>EUA for the diagnosis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COVID-19</a:t>
            </a:r>
            <a:endParaRPr sz="1800">
              <a:latin typeface="Georgia"/>
              <a:cs typeface="Georgia"/>
            </a:endParaRPr>
          </a:p>
          <a:p>
            <a:pPr marL="406400" marR="72136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It </a:t>
            </a:r>
            <a:r>
              <a:rPr sz="1800" spc="-5" dirty="0">
                <a:latin typeface="Georgia"/>
                <a:cs typeface="Georgia"/>
              </a:rPr>
              <a:t>is not full </a:t>
            </a:r>
            <a:r>
              <a:rPr sz="1800" dirty="0">
                <a:latin typeface="Georgia"/>
                <a:cs typeface="Georgia"/>
              </a:rPr>
              <a:t>FDA </a:t>
            </a:r>
            <a:r>
              <a:rPr sz="1800" spc="-5" dirty="0">
                <a:latin typeface="Georgia"/>
                <a:cs typeface="Georgia"/>
              </a:rPr>
              <a:t>clearance </a:t>
            </a:r>
            <a:r>
              <a:rPr sz="1800" dirty="0">
                <a:latin typeface="Georgia"/>
                <a:cs typeface="Georgia"/>
              </a:rPr>
              <a:t>or </a:t>
            </a:r>
            <a:r>
              <a:rPr sz="1800" spc="-5" dirty="0">
                <a:latin typeface="Georgia"/>
                <a:cs typeface="Georgia"/>
              </a:rPr>
              <a:t>approval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is temporary, until the  declaration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dirty="0">
                <a:latin typeface="Georgia"/>
                <a:cs typeface="Georgia"/>
              </a:rPr>
              <a:t>terminated or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revoked.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19173-1F8C-4EA8-84E4-F61A4B923F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7421" y="1838537"/>
            <a:ext cx="7746365" cy="45173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latin typeface="Georgia"/>
                <a:cs typeface="Georgia"/>
              </a:rPr>
              <a:t>Test Site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Obligations:</a:t>
            </a:r>
            <a:endParaRPr sz="20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Notify relevant public </a:t>
            </a:r>
            <a:r>
              <a:rPr sz="1800" dirty="0">
                <a:latin typeface="Georgia"/>
                <a:cs typeface="Georgia"/>
              </a:rPr>
              <a:t>health </a:t>
            </a:r>
            <a:r>
              <a:rPr sz="1800" spc="-5" dirty="0">
                <a:latin typeface="Georgia"/>
                <a:cs typeface="Georgia"/>
              </a:rPr>
              <a:t>authorities </a:t>
            </a:r>
            <a:r>
              <a:rPr sz="1800" dirty="0">
                <a:latin typeface="Georgia"/>
                <a:cs typeface="Georgia"/>
              </a:rPr>
              <a:t>on </a:t>
            </a:r>
            <a:r>
              <a:rPr sz="1800" spc="-5" dirty="0">
                <a:latin typeface="Georgia"/>
                <a:cs typeface="Georgia"/>
              </a:rPr>
              <a:t>intent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run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467995" marR="8382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Report </a:t>
            </a:r>
            <a:r>
              <a:rPr sz="1800" spc="-5" dirty="0">
                <a:latin typeface="Georgia"/>
                <a:cs typeface="Georgia"/>
              </a:rPr>
              <a:t>all results to healthcare providers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include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Healthcare  Provider </a:t>
            </a:r>
            <a:r>
              <a:rPr sz="1800" dirty="0">
                <a:latin typeface="Georgia"/>
                <a:cs typeface="Georgia"/>
              </a:rPr>
              <a:t>Fact Sheet. </a:t>
            </a:r>
            <a:r>
              <a:rPr sz="1800" spc="-5" dirty="0">
                <a:latin typeface="Georgia"/>
                <a:cs typeface="Georgia"/>
              </a:rPr>
              <a:t>Healthcare providers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include Patient </a:t>
            </a:r>
            <a:r>
              <a:rPr sz="1800" dirty="0">
                <a:latin typeface="Georgia"/>
                <a:cs typeface="Georgia"/>
              </a:rPr>
              <a:t>Fact Sheet  </a:t>
            </a:r>
            <a:r>
              <a:rPr sz="1800" spc="-5" dirty="0">
                <a:latin typeface="Georgia"/>
                <a:cs typeface="Georgia"/>
              </a:rPr>
              <a:t>with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results</a:t>
            </a:r>
            <a:endParaRPr sz="1800">
              <a:latin typeface="Georgia"/>
              <a:cs typeface="Georgia"/>
            </a:endParaRPr>
          </a:p>
          <a:p>
            <a:pPr marL="467995" marR="78105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Utilize product </a:t>
            </a:r>
            <a:r>
              <a:rPr sz="1800" spc="5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outlined in the BinaxNOW COVID-19 </a:t>
            </a:r>
            <a:r>
              <a:rPr sz="1800" spc="5" dirty="0">
                <a:latin typeface="Georgia"/>
                <a:cs typeface="Georgia"/>
              </a:rPr>
              <a:t>Ag </a:t>
            </a:r>
            <a:r>
              <a:rPr sz="1800" spc="-5" dirty="0">
                <a:latin typeface="Georgia"/>
                <a:cs typeface="Georgia"/>
              </a:rPr>
              <a:t>Card  Instructions </a:t>
            </a:r>
            <a:r>
              <a:rPr sz="1800" dirty="0">
                <a:latin typeface="Georgia"/>
                <a:cs typeface="Georgia"/>
              </a:rPr>
              <a:t>for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Ensure all operators </a:t>
            </a:r>
            <a:r>
              <a:rPr sz="1800" dirty="0">
                <a:latin typeface="Georgia"/>
                <a:cs typeface="Georgia"/>
              </a:rPr>
              <a:t>are </a:t>
            </a:r>
            <a:r>
              <a:rPr sz="1800" spc="-5" dirty="0">
                <a:latin typeface="Georgia"/>
                <a:cs typeface="Georgia"/>
              </a:rPr>
              <a:t>trained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perform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interpret the</a:t>
            </a:r>
            <a:r>
              <a:rPr sz="1800" spc="1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Have process </a:t>
            </a:r>
            <a:r>
              <a:rPr sz="1800" spc="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place for </a:t>
            </a:r>
            <a:r>
              <a:rPr sz="1800" spc="-5" dirty="0">
                <a:latin typeface="Georgia"/>
                <a:cs typeface="Georgia"/>
              </a:rPr>
              <a:t>reporting </a:t>
            </a:r>
            <a:r>
              <a:rPr sz="1800" dirty="0">
                <a:latin typeface="Georgia"/>
                <a:cs typeface="Georgia"/>
              </a:rPr>
              <a:t>test </a:t>
            </a:r>
            <a:r>
              <a:rPr sz="1800" spc="-5" dirty="0">
                <a:latin typeface="Georgia"/>
                <a:cs typeface="Georgia"/>
              </a:rPr>
              <a:t>result to Healthcare Providers </a:t>
            </a:r>
            <a:r>
              <a:rPr sz="1800" dirty="0">
                <a:latin typeface="Georgia"/>
                <a:cs typeface="Georgia"/>
              </a:rPr>
              <a:t>&amp;  </a:t>
            </a:r>
            <a:r>
              <a:rPr sz="1800" spc="-5" dirty="0">
                <a:latin typeface="Georgia"/>
                <a:cs typeface="Georgia"/>
              </a:rPr>
              <a:t>relevant public </a:t>
            </a:r>
            <a:r>
              <a:rPr sz="1800" dirty="0">
                <a:latin typeface="Georgia"/>
                <a:cs typeface="Georgia"/>
              </a:rPr>
              <a:t>health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authorities</a:t>
            </a:r>
            <a:endParaRPr sz="1800">
              <a:latin typeface="Georgia"/>
              <a:cs typeface="Georgia"/>
            </a:endParaRPr>
          </a:p>
          <a:p>
            <a:pPr marL="467995" marR="7429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Per Product Insert: </a:t>
            </a:r>
            <a:r>
              <a:rPr sz="1800" dirty="0">
                <a:latin typeface="Georgia"/>
                <a:cs typeface="Georgia"/>
              </a:rPr>
              <a:t>Collect performance data and report any </a:t>
            </a:r>
            <a:r>
              <a:rPr sz="1800" spc="-5" dirty="0">
                <a:latin typeface="Georgia"/>
                <a:cs typeface="Georgia"/>
              </a:rPr>
              <a:t>significant  deviations from the product performance characteristics </a:t>
            </a:r>
            <a:r>
              <a:rPr sz="1800" spc="-10" dirty="0">
                <a:latin typeface="Georgia"/>
                <a:cs typeface="Georgia"/>
              </a:rPr>
              <a:t>via </a:t>
            </a:r>
            <a:r>
              <a:rPr sz="1800" spc="-5" dirty="0">
                <a:latin typeface="Georgia"/>
                <a:cs typeface="Georgia"/>
              </a:rPr>
              <a:t>email </a:t>
            </a:r>
            <a:r>
              <a:rPr sz="1800" dirty="0">
                <a:latin typeface="Georgia"/>
                <a:cs typeface="Georgia"/>
              </a:rPr>
              <a:t>to  </a:t>
            </a:r>
            <a:r>
              <a:rPr sz="1800" spc="-5" dirty="0">
                <a:latin typeface="Georgia"/>
                <a:cs typeface="Georgia"/>
              </a:rPr>
              <a:t>FDA/HHS </a:t>
            </a:r>
            <a:r>
              <a:rPr sz="1800" dirty="0">
                <a:latin typeface="Georgia"/>
                <a:cs typeface="Georgia"/>
              </a:rPr>
              <a:t>and to </a:t>
            </a:r>
            <a:r>
              <a:rPr sz="1800" spc="-5" dirty="0">
                <a:latin typeface="Georgia"/>
                <a:cs typeface="Georgia"/>
              </a:rPr>
              <a:t>Abbott </a:t>
            </a:r>
            <a:r>
              <a:rPr sz="1800" dirty="0">
                <a:latin typeface="Georgia"/>
                <a:cs typeface="Georgia"/>
              </a:rPr>
              <a:t>Technical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Retain all records </a:t>
            </a:r>
            <a:r>
              <a:rPr sz="1800" dirty="0">
                <a:latin typeface="Georgia"/>
                <a:cs typeface="Georgia"/>
              </a:rPr>
              <a:t>associated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10" dirty="0">
                <a:latin typeface="Georgia"/>
                <a:cs typeface="Georgia"/>
              </a:rPr>
              <a:t>EUA </a:t>
            </a:r>
            <a:r>
              <a:rPr sz="1800" spc="-5" dirty="0">
                <a:latin typeface="Georgia"/>
                <a:cs typeface="Georgia"/>
              </a:rPr>
              <a:t>until otherwise directed by</a:t>
            </a:r>
            <a:r>
              <a:rPr sz="1800" spc="1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FDA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947" y="756958"/>
            <a:ext cx="514667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4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</a:t>
            </a:r>
            <a:r>
              <a:rPr sz="2800" spc="-21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Card</a:t>
            </a:r>
            <a:endParaRPr sz="2800"/>
          </a:p>
          <a:p>
            <a:pPr marL="38100">
              <a:lnSpc>
                <a:spcPts val="2520"/>
              </a:lnSpc>
            </a:pPr>
            <a:r>
              <a:rPr sz="2200" i="1" spc="-10" dirty="0">
                <a:solidFill>
                  <a:srgbClr val="009CDD"/>
                </a:solidFill>
                <a:latin typeface="Georgia"/>
                <a:cs typeface="Georgia"/>
              </a:rPr>
              <a:t>Emergency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Use</a:t>
            </a:r>
            <a:r>
              <a:rPr sz="2200" i="1" spc="10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Authorization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BBFB8-CF10-4967-8324-52707C0C5E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" y="6813803"/>
            <a:ext cx="3121660" cy="477520"/>
          </a:xfrm>
          <a:custGeom>
            <a:avLst/>
            <a:gdLst/>
            <a:ahLst/>
            <a:cxnLst/>
            <a:rect l="l" t="t" r="r" b="b"/>
            <a:pathLst>
              <a:path w="3121660" h="477520">
                <a:moveTo>
                  <a:pt x="3121152" y="477012"/>
                </a:moveTo>
                <a:lnTo>
                  <a:pt x="0" y="477012"/>
                </a:lnTo>
                <a:lnTo>
                  <a:pt x="0" y="0"/>
                </a:lnTo>
                <a:lnTo>
                  <a:pt x="3121152" y="0"/>
                </a:lnTo>
                <a:lnTo>
                  <a:pt x="3121152" y="477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7450" y="784357"/>
            <a:ext cx="693800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COVID-19 CARES </a:t>
            </a:r>
            <a:r>
              <a:rPr sz="2600" spc="5" dirty="0">
                <a:solidFill>
                  <a:srgbClr val="009CDD"/>
                </a:solidFill>
              </a:rPr>
              <a:t>Act </a:t>
            </a:r>
            <a:r>
              <a:rPr sz="2600" dirty="0">
                <a:solidFill>
                  <a:srgbClr val="009CDD"/>
                </a:solidFill>
              </a:rPr>
              <a:t>Reporting</a:t>
            </a:r>
            <a:r>
              <a:rPr sz="2600" spc="-12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Requirements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947421" y="1944079"/>
            <a:ext cx="8060690" cy="3836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29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CDD"/>
                </a:solidFill>
                <a:latin typeface="Georgia"/>
                <a:cs typeface="Georgia"/>
              </a:rPr>
              <a:t>Reporting </a:t>
            </a:r>
            <a:r>
              <a:rPr sz="2000" b="1" spc="-5" dirty="0">
                <a:solidFill>
                  <a:srgbClr val="009CDD"/>
                </a:solidFill>
                <a:latin typeface="Georgia"/>
                <a:cs typeface="Georgia"/>
              </a:rPr>
              <a:t>requirements apply </a:t>
            </a:r>
            <a:r>
              <a:rPr sz="2000" b="1" spc="-10" dirty="0">
                <a:solidFill>
                  <a:srgbClr val="009CDD"/>
                </a:solidFill>
                <a:latin typeface="Georgia"/>
                <a:cs typeface="Georgia"/>
              </a:rPr>
              <a:t>to </a:t>
            </a:r>
            <a:r>
              <a:rPr sz="2000" b="1" spc="-5" dirty="0">
                <a:solidFill>
                  <a:srgbClr val="009CDD"/>
                </a:solidFill>
                <a:latin typeface="Georgia"/>
                <a:cs typeface="Georgia"/>
              </a:rPr>
              <a:t>COVID-19 testing sites  </a:t>
            </a:r>
            <a:r>
              <a:rPr sz="2000" b="1" dirty="0">
                <a:solidFill>
                  <a:srgbClr val="009CDD"/>
                </a:solidFill>
                <a:latin typeface="Georgia"/>
                <a:cs typeface="Georgia"/>
              </a:rPr>
              <a:t>performing </a:t>
            </a:r>
            <a:r>
              <a:rPr sz="2000" b="1" spc="-5" dirty="0">
                <a:solidFill>
                  <a:srgbClr val="009CDD"/>
                </a:solidFill>
                <a:latin typeface="Georgia"/>
                <a:cs typeface="Georgia"/>
              </a:rPr>
              <a:t>testing,</a:t>
            </a:r>
            <a:r>
              <a:rPr sz="2000" b="1" spc="-1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CDD"/>
                </a:solidFill>
                <a:latin typeface="Georgia"/>
                <a:cs typeface="Georgia"/>
              </a:rPr>
              <a:t>including:</a:t>
            </a:r>
            <a:endParaRPr sz="2000">
              <a:latin typeface="Georgia"/>
              <a:cs typeface="Georgia"/>
            </a:endParaRPr>
          </a:p>
          <a:p>
            <a:pPr marL="361315" marR="1237615" indent="-1771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61950" algn="l"/>
              </a:tabLst>
            </a:pPr>
            <a:r>
              <a:rPr sz="2000" spc="-5" dirty="0">
                <a:latin typeface="Georgia"/>
                <a:cs typeface="Georgia"/>
              </a:rPr>
              <a:t>Laboratories that perform </a:t>
            </a:r>
            <a:r>
              <a:rPr sz="2000" dirty="0">
                <a:latin typeface="Georgia"/>
                <a:cs typeface="Georgia"/>
              </a:rPr>
              <a:t>clinical testing </a:t>
            </a:r>
            <a:r>
              <a:rPr sz="2000" spc="-5" dirty="0">
                <a:latin typeface="Georgia"/>
                <a:cs typeface="Georgia"/>
              </a:rPr>
              <a:t>under </a:t>
            </a:r>
            <a:r>
              <a:rPr sz="2000" dirty="0">
                <a:latin typeface="Georgia"/>
                <a:cs typeface="Georgia"/>
              </a:rPr>
              <a:t>a Clinical  </a:t>
            </a:r>
            <a:r>
              <a:rPr sz="2000" spc="-5" dirty="0">
                <a:latin typeface="Georgia"/>
                <a:cs typeface="Georgia"/>
              </a:rPr>
              <a:t>Laboratory Improvement </a:t>
            </a:r>
            <a:r>
              <a:rPr sz="2000" dirty="0">
                <a:latin typeface="Georgia"/>
                <a:cs typeface="Georgia"/>
              </a:rPr>
              <a:t>Amendments (CLIA)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certificate</a:t>
            </a:r>
            <a:endParaRPr sz="2000">
              <a:latin typeface="Georgia"/>
              <a:cs typeface="Georgia"/>
            </a:endParaRPr>
          </a:p>
          <a:p>
            <a:pPr marL="361315" indent="-1771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61950" algn="l"/>
              </a:tabLst>
            </a:pPr>
            <a:r>
              <a:rPr sz="2000" dirty="0">
                <a:latin typeface="Georgia"/>
                <a:cs typeface="Georgia"/>
              </a:rPr>
              <a:t>Non-laboratory </a:t>
            </a:r>
            <a:r>
              <a:rPr sz="2000" spc="-5" dirty="0">
                <a:latin typeface="Georgia"/>
                <a:cs typeface="Georgia"/>
              </a:rPr>
              <a:t>COVID-19 </a:t>
            </a:r>
            <a:r>
              <a:rPr sz="2000" dirty="0">
                <a:latin typeface="Georgia"/>
                <a:cs typeface="Georgia"/>
              </a:rPr>
              <a:t>testing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locations</a:t>
            </a:r>
            <a:endParaRPr sz="2000">
              <a:latin typeface="Georgia"/>
              <a:cs typeface="Georgia"/>
            </a:endParaRPr>
          </a:p>
          <a:p>
            <a:pPr marL="361315" marR="5080" indent="-1771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61950" algn="l"/>
              </a:tabLst>
            </a:pPr>
            <a:r>
              <a:rPr sz="2000" dirty="0">
                <a:latin typeface="Georgia"/>
                <a:cs typeface="Georgia"/>
              </a:rPr>
              <a:t>Other </a:t>
            </a:r>
            <a:r>
              <a:rPr sz="2000" spc="-5" dirty="0">
                <a:latin typeface="Georgia"/>
                <a:cs typeface="Georgia"/>
              </a:rPr>
              <a:t>facilities </a:t>
            </a:r>
            <a:r>
              <a:rPr sz="2000" dirty="0">
                <a:latin typeface="Georgia"/>
                <a:cs typeface="Georgia"/>
              </a:rPr>
              <a:t>or locations </a:t>
            </a:r>
            <a:r>
              <a:rPr sz="2000" spc="-5" dirty="0">
                <a:latin typeface="Georgia"/>
                <a:cs typeface="Georgia"/>
              </a:rPr>
              <a:t>offering COVID-19 point-of-care tests, </a:t>
            </a:r>
            <a:r>
              <a:rPr sz="2000" dirty="0">
                <a:latin typeface="Georgia"/>
                <a:cs typeface="Georgia"/>
              </a:rPr>
              <a:t>or  in-home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tests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Georgia"/>
              <a:cs typeface="Georgia"/>
            </a:endParaRPr>
          </a:p>
          <a:p>
            <a:pPr marL="1708785" marR="17145" indent="-1675130">
              <a:lnSpc>
                <a:spcPct val="100000"/>
              </a:lnSpc>
            </a:pPr>
            <a:r>
              <a:rPr sz="2400" b="1" spc="-5" dirty="0">
                <a:solidFill>
                  <a:srgbClr val="009CDD"/>
                </a:solidFill>
                <a:latin typeface="Georgia"/>
                <a:cs typeface="Georgia"/>
              </a:rPr>
              <a:t>Reach out </a:t>
            </a:r>
            <a:r>
              <a:rPr sz="2400" b="1" spc="-10" dirty="0">
                <a:solidFill>
                  <a:srgbClr val="009CDD"/>
                </a:solidFill>
                <a:latin typeface="Georgia"/>
                <a:cs typeface="Georgia"/>
              </a:rPr>
              <a:t>to </a:t>
            </a:r>
            <a:r>
              <a:rPr sz="2400" b="1" spc="-5" dirty="0">
                <a:solidFill>
                  <a:srgbClr val="009CDD"/>
                </a:solidFill>
                <a:latin typeface="Georgia"/>
                <a:cs typeface="Georgia"/>
              </a:rPr>
              <a:t>state agencies </a:t>
            </a:r>
            <a:r>
              <a:rPr sz="2400" b="1" dirty="0">
                <a:solidFill>
                  <a:srgbClr val="009CDD"/>
                </a:solidFill>
                <a:latin typeface="Georgia"/>
                <a:cs typeface="Georgia"/>
              </a:rPr>
              <a:t>for specific </a:t>
            </a:r>
            <a:r>
              <a:rPr sz="2400" b="1" spc="-5" dirty="0">
                <a:solidFill>
                  <a:srgbClr val="009CDD"/>
                </a:solidFill>
                <a:latin typeface="Georgia"/>
                <a:cs typeface="Georgia"/>
              </a:rPr>
              <a:t>guidance </a:t>
            </a:r>
            <a:r>
              <a:rPr sz="2400" b="1" spc="-10" dirty="0">
                <a:solidFill>
                  <a:srgbClr val="009CDD"/>
                </a:solidFill>
                <a:latin typeface="Georgia"/>
                <a:cs typeface="Georgia"/>
              </a:rPr>
              <a:t>on  </a:t>
            </a:r>
            <a:r>
              <a:rPr sz="2400" b="1" spc="-5" dirty="0">
                <a:solidFill>
                  <a:srgbClr val="009CDD"/>
                </a:solidFill>
                <a:latin typeface="Georgia"/>
                <a:cs typeface="Georgia"/>
              </a:rPr>
              <a:t>implementation </a:t>
            </a:r>
            <a:r>
              <a:rPr sz="2400" b="1" spc="-10" dirty="0">
                <a:solidFill>
                  <a:srgbClr val="009CDD"/>
                </a:solidFill>
                <a:latin typeface="Georgia"/>
                <a:cs typeface="Georgia"/>
              </a:rPr>
              <a:t>for</a:t>
            </a:r>
            <a:r>
              <a:rPr sz="2400" b="1" dirty="0">
                <a:solidFill>
                  <a:srgbClr val="009CDD"/>
                </a:solidFill>
                <a:latin typeface="Georgia"/>
                <a:cs typeface="Georgia"/>
              </a:rPr>
              <a:t> reporting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57FD-E751-462D-9D02-B48EB18BDB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7450" y="759974"/>
            <a:ext cx="66757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Government Resources </a:t>
            </a:r>
            <a:r>
              <a:rPr sz="2600" spc="-5" dirty="0">
                <a:solidFill>
                  <a:srgbClr val="009CDD"/>
                </a:solidFill>
              </a:rPr>
              <a:t>for </a:t>
            </a:r>
            <a:r>
              <a:rPr sz="2600" dirty="0">
                <a:solidFill>
                  <a:srgbClr val="009CDD"/>
                </a:solidFill>
              </a:rPr>
              <a:t>COVID-19</a:t>
            </a:r>
            <a:r>
              <a:rPr sz="2600" spc="-95" dirty="0">
                <a:solidFill>
                  <a:srgbClr val="009CDD"/>
                </a:solidFill>
              </a:rPr>
              <a:t> </a:t>
            </a:r>
            <a:r>
              <a:rPr sz="2600" spc="-5" dirty="0">
                <a:solidFill>
                  <a:srgbClr val="009CDD"/>
                </a:solidFill>
              </a:rPr>
              <a:t>Testing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947405" y="1859611"/>
            <a:ext cx="7077709" cy="21107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183515" algn="l"/>
              </a:tabLst>
            </a:pPr>
            <a:r>
              <a:rPr sz="1900" u="sng" spc="-48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1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PREP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Act Coverage </a:t>
            </a:r>
            <a:r>
              <a:rPr sz="1900" u="sng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for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COVID-19</a:t>
            </a:r>
            <a:r>
              <a:rPr sz="1900" u="sng" spc="3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 </a:t>
            </a:r>
            <a:r>
              <a:rPr sz="1900" u="sng" spc="-1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Testing</a:t>
            </a:r>
            <a:endParaRPr sz="1900" dirty="0">
              <a:latin typeface="Georgia"/>
              <a:cs typeface="Georgia"/>
            </a:endParaRPr>
          </a:p>
          <a:p>
            <a:pPr marL="413384" lvl="1" indent="-173355">
              <a:lnSpc>
                <a:spcPct val="100000"/>
              </a:lnSpc>
              <a:spcBef>
                <a:spcPts val="1005"/>
              </a:spcBef>
              <a:buFont typeface="Arial"/>
              <a:buChar char="–"/>
              <a:tabLst>
                <a:tab pos="414020" algn="l"/>
              </a:tabLst>
            </a:pPr>
            <a:r>
              <a:rPr sz="1900" spc="-5" dirty="0">
                <a:latin typeface="Georgia"/>
                <a:cs typeface="Georgia"/>
              </a:rPr>
              <a:t>Guidance from the </a:t>
            </a:r>
            <a:r>
              <a:rPr sz="1900" spc="-10" dirty="0">
                <a:latin typeface="Georgia"/>
                <a:cs typeface="Georgia"/>
              </a:rPr>
              <a:t>Department </a:t>
            </a:r>
            <a:r>
              <a:rPr sz="1900" spc="-5" dirty="0">
                <a:latin typeface="Georgia"/>
                <a:cs typeface="Georgia"/>
              </a:rPr>
              <a:t>of </a:t>
            </a:r>
            <a:r>
              <a:rPr sz="1900" spc="-10" dirty="0">
                <a:latin typeface="Georgia"/>
                <a:cs typeface="Georgia"/>
              </a:rPr>
              <a:t>Health </a:t>
            </a:r>
            <a:r>
              <a:rPr sz="1900" spc="-5" dirty="0">
                <a:latin typeface="Georgia"/>
                <a:cs typeface="Georgia"/>
              </a:rPr>
              <a:t>and Human</a:t>
            </a:r>
            <a:r>
              <a:rPr sz="1900" spc="10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Services</a:t>
            </a:r>
            <a:endParaRPr sz="19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100" dirty="0">
              <a:latin typeface="Georgia"/>
              <a:cs typeface="Georgia"/>
            </a:endParaRPr>
          </a:p>
          <a:p>
            <a:pPr marL="182880" indent="-170815">
              <a:lnSpc>
                <a:spcPct val="100000"/>
              </a:lnSpc>
              <a:spcBef>
                <a:spcPts val="1885"/>
              </a:spcBef>
              <a:buFont typeface="Arial"/>
              <a:buChar char="•"/>
              <a:tabLst>
                <a:tab pos="183515" algn="l"/>
              </a:tabLst>
            </a:pPr>
            <a:r>
              <a:rPr sz="1900" u="sng" spc="-48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FDA’s </a:t>
            </a:r>
            <a:r>
              <a:rPr sz="1900" u="sng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FAQ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on </a:t>
            </a:r>
            <a:r>
              <a:rPr sz="1900" u="sng" spc="-1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Testing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for</a:t>
            </a:r>
            <a:r>
              <a:rPr sz="1900" u="sng" spc="30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 </a:t>
            </a:r>
            <a:r>
              <a:rPr sz="1900" u="sng" spc="-5" dirty="0">
                <a:solidFill>
                  <a:srgbClr val="009CDD"/>
                </a:solidFill>
                <a:uFill>
                  <a:solidFill>
                    <a:srgbClr val="009CDD"/>
                  </a:solidFill>
                </a:uFill>
                <a:latin typeface="Georgia"/>
                <a:cs typeface="Georgia"/>
              </a:rPr>
              <a:t>SARS-CoV-2</a:t>
            </a:r>
            <a:endParaRPr sz="1900" dirty="0">
              <a:latin typeface="Georgia"/>
              <a:cs typeface="Georgia"/>
            </a:endParaRPr>
          </a:p>
          <a:p>
            <a:pPr marL="413384" lvl="1" indent="-173355">
              <a:lnSpc>
                <a:spcPct val="100000"/>
              </a:lnSpc>
              <a:spcBef>
                <a:spcPts val="1010"/>
              </a:spcBef>
              <a:buFont typeface="Arial"/>
              <a:buChar char="–"/>
              <a:tabLst>
                <a:tab pos="414020" algn="l"/>
              </a:tabLst>
            </a:pPr>
            <a:r>
              <a:rPr sz="1900" spc="-5" dirty="0">
                <a:latin typeface="Georgia"/>
                <a:cs typeface="Georgia"/>
              </a:rPr>
              <a:t>FDA </a:t>
            </a:r>
            <a:r>
              <a:rPr sz="1900" spc="-10" dirty="0">
                <a:latin typeface="Georgia"/>
                <a:cs typeface="Georgia"/>
              </a:rPr>
              <a:t>Recommendations for </a:t>
            </a:r>
            <a:r>
              <a:rPr sz="1900" spc="-5" dirty="0">
                <a:latin typeface="Georgia"/>
                <a:cs typeface="Georgia"/>
              </a:rPr>
              <a:t>Health Care</a:t>
            </a:r>
            <a:r>
              <a:rPr sz="1900" spc="10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Providers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802FB-A82D-4029-8F23-23CE28DCE1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117" y="2736590"/>
            <a:ext cx="8041640" cy="12331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8100" marR="30480">
              <a:lnSpc>
                <a:spcPct val="80000"/>
              </a:lnSpc>
              <a:spcBef>
                <a:spcPts val="1160"/>
              </a:spcBef>
            </a:pPr>
            <a:r>
              <a:rPr dirty="0"/>
              <a:t>BinaxNOW</a:t>
            </a:r>
            <a:r>
              <a:rPr sz="4350" baseline="24904" dirty="0"/>
              <a:t>™ </a:t>
            </a:r>
            <a:r>
              <a:rPr sz="4400" dirty="0"/>
              <a:t>COVID-19 </a:t>
            </a:r>
            <a:r>
              <a:rPr sz="4400" spc="-5" dirty="0"/>
              <a:t>Ag </a:t>
            </a:r>
            <a:r>
              <a:rPr sz="4400" spc="-10" dirty="0"/>
              <a:t>Card  </a:t>
            </a:r>
            <a:r>
              <a:rPr sz="4400" dirty="0"/>
              <a:t>Technical</a:t>
            </a:r>
            <a:r>
              <a:rPr sz="4400" spc="-40" dirty="0"/>
              <a:t> </a:t>
            </a:r>
            <a:r>
              <a:rPr sz="4400" dirty="0"/>
              <a:t>Overview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8833" y="697482"/>
            <a:ext cx="47866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995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BinaxNOW</a:t>
            </a:r>
            <a:r>
              <a:rPr sz="2550" baseline="26143" dirty="0">
                <a:solidFill>
                  <a:srgbClr val="009CDD"/>
                </a:solidFill>
              </a:rPr>
              <a:t>™ </a:t>
            </a:r>
            <a:r>
              <a:rPr sz="2600" dirty="0">
                <a:solidFill>
                  <a:srgbClr val="009CDD"/>
                </a:solidFill>
              </a:rPr>
              <a:t>COVID-19 </a:t>
            </a:r>
            <a:r>
              <a:rPr sz="2600" spc="-5" dirty="0">
                <a:solidFill>
                  <a:srgbClr val="009CDD"/>
                </a:solidFill>
              </a:rPr>
              <a:t>Ag</a:t>
            </a:r>
            <a:r>
              <a:rPr sz="2600" spc="-260" dirty="0">
                <a:solidFill>
                  <a:srgbClr val="009CDD"/>
                </a:solidFill>
              </a:rPr>
              <a:t> </a:t>
            </a:r>
            <a:r>
              <a:rPr sz="2600" spc="-5" dirty="0">
                <a:solidFill>
                  <a:srgbClr val="009CDD"/>
                </a:solidFill>
              </a:rPr>
              <a:t>Card</a:t>
            </a:r>
            <a:endParaRPr sz="2600"/>
          </a:p>
          <a:p>
            <a:pPr marL="38100">
              <a:lnSpc>
                <a:spcPts val="2515"/>
              </a:lnSpc>
            </a:pPr>
            <a:r>
              <a:rPr sz="2200" spc="-5" dirty="0">
                <a:solidFill>
                  <a:srgbClr val="009CDD"/>
                </a:solidFill>
              </a:rPr>
              <a:t>Product</a:t>
            </a:r>
            <a:r>
              <a:rPr sz="2200" dirty="0">
                <a:solidFill>
                  <a:srgbClr val="009CDD"/>
                </a:solidFill>
              </a:rPr>
              <a:t> </a:t>
            </a:r>
            <a:r>
              <a:rPr sz="2200" spc="-10" dirty="0">
                <a:solidFill>
                  <a:srgbClr val="009CDD"/>
                </a:solidFill>
              </a:rPr>
              <a:t>Overview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972312" y="2555748"/>
            <a:ext cx="8113775" cy="699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2" y="3934967"/>
            <a:ext cx="8113775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312" y="5669280"/>
            <a:ext cx="8113775" cy="702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70787" y="1863852"/>
          <a:ext cx="8106409" cy="449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Test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Summary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28575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5153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Rapid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lateral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flow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immunoassay for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qualitative 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detection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SARS-CoV-2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28575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Testing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Environment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28575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006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Point of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Care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settings with a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CLIA Certificate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of Waiver,  Compliance or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Accreditation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28575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Specimen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Type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Direct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nasal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swab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Time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Result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Results visually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read at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15</a:t>
                      </a:r>
                      <a:r>
                        <a:rPr sz="1600" spc="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minutes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*Results should not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be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read after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30</a:t>
                      </a:r>
                      <a:r>
                        <a:rPr sz="1600" spc="1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minutes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Waste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Disposal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All components should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discarded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Biohazard</a:t>
                      </a:r>
                      <a:r>
                        <a:rPr sz="1600" spc="1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Waste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371">
                <a:tc>
                  <a:txBody>
                    <a:bodyPr/>
                    <a:lstStyle/>
                    <a:p>
                      <a:pPr marL="67945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PPE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Specimen 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Collection &amp;</a:t>
                      </a:r>
                      <a:r>
                        <a:rPr sz="16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Handling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750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Refer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CDC Guidelines for collecting, handling and  testing clinical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specimens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(link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Product</a:t>
                      </a:r>
                      <a:r>
                        <a:rPr sz="1600" spc="1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Insert)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C1C74-4C7F-428F-ABCC-CAC3972A0C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8167" y="3274060"/>
            <a:ext cx="1886712" cy="17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981" y="747768"/>
            <a:ext cx="3559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Reagent </a:t>
            </a:r>
            <a:r>
              <a:rPr sz="2800" spc="-10" dirty="0">
                <a:solidFill>
                  <a:srgbClr val="009CDD"/>
                </a:solidFill>
              </a:rPr>
              <a:t>and</a:t>
            </a:r>
            <a:r>
              <a:rPr sz="2800" spc="-6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Materials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91974" y="1368848"/>
            <a:ext cx="4161154" cy="54787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Materials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Provided: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40 Test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Cards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Extraction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Reagent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Patient Collection </a:t>
            </a:r>
            <a:r>
              <a:rPr sz="1600" spc="-10" dirty="0">
                <a:latin typeface="Georgia"/>
                <a:cs typeface="Georgia"/>
              </a:rPr>
              <a:t>Nasal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Swabs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Positive Control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Swab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Blank 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dirty="0">
                <a:latin typeface="Georgia"/>
                <a:cs typeface="Georgia"/>
              </a:rPr>
              <a:t>for </a:t>
            </a:r>
            <a:r>
              <a:rPr sz="1600" spc="-5" dirty="0">
                <a:latin typeface="Georgia"/>
                <a:cs typeface="Georgia"/>
              </a:rPr>
              <a:t>Negative</a:t>
            </a:r>
            <a:r>
              <a:rPr sz="1600" spc="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Control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Product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Insert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Procedure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</a:t>
            </a:r>
            <a:endParaRPr sz="16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Healthcare </a:t>
            </a:r>
            <a:r>
              <a:rPr sz="1600" spc="-5" dirty="0">
                <a:latin typeface="Georgia"/>
                <a:cs typeface="Georgia"/>
              </a:rPr>
              <a:t>Provider &amp; </a:t>
            </a:r>
            <a:r>
              <a:rPr sz="1600" spc="-10" dirty="0">
                <a:latin typeface="Georgia"/>
                <a:cs typeface="Georgia"/>
              </a:rPr>
              <a:t>Patient </a:t>
            </a:r>
            <a:r>
              <a:rPr sz="1600" spc="-5" dirty="0">
                <a:latin typeface="Georgia"/>
                <a:cs typeface="Georgia"/>
              </a:rPr>
              <a:t>COVID-19  Fact </a:t>
            </a:r>
            <a:r>
              <a:rPr sz="1600" spc="-10" dirty="0">
                <a:latin typeface="Georgia"/>
                <a:cs typeface="Georgia"/>
              </a:rPr>
              <a:t>Sheets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 marR="961390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latin typeface="Georgia"/>
                <a:cs typeface="Georgia"/>
              </a:rPr>
              <a:t>Materials </a:t>
            </a:r>
            <a:r>
              <a:rPr sz="1800" b="1" dirty="0">
                <a:latin typeface="Georgia"/>
                <a:cs typeface="Georgia"/>
              </a:rPr>
              <a:t>Required but</a:t>
            </a:r>
            <a:r>
              <a:rPr sz="1800" b="1" spc="-1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not  Provided: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Clock, </a:t>
            </a:r>
            <a:r>
              <a:rPr sz="1600" spc="-5" dirty="0">
                <a:latin typeface="Georgia"/>
                <a:cs typeface="Georgia"/>
              </a:rPr>
              <a:t>timer or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stopwatch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spc="-5" dirty="0">
                <a:latin typeface="Georgia"/>
                <a:cs typeface="Georgia"/>
              </a:rPr>
              <a:t>Optional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Materials: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Plastic </a:t>
            </a:r>
            <a:r>
              <a:rPr sz="1600" spc="-10" dirty="0">
                <a:latin typeface="Georgia"/>
                <a:cs typeface="Georgia"/>
              </a:rPr>
              <a:t>Transport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Tube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49" y="1368848"/>
            <a:ext cx="4004310" cy="18364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Storage </a:t>
            </a:r>
            <a:r>
              <a:rPr sz="1800" b="1" dirty="0">
                <a:latin typeface="Georgia"/>
                <a:cs typeface="Georgia"/>
              </a:rPr>
              <a:t>&amp;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Stability: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Store </a:t>
            </a:r>
            <a:r>
              <a:rPr sz="1600" spc="-10" dirty="0">
                <a:latin typeface="Georgia"/>
                <a:cs typeface="Georgia"/>
              </a:rPr>
              <a:t>kit at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2-30°C</a:t>
            </a:r>
            <a:endParaRPr sz="16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Ensure </a:t>
            </a:r>
            <a:r>
              <a:rPr sz="1600" spc="-5" dirty="0">
                <a:latin typeface="Georgia"/>
                <a:cs typeface="Georgia"/>
              </a:rPr>
              <a:t>all </a:t>
            </a:r>
            <a:r>
              <a:rPr sz="1600" spc="-10" dirty="0">
                <a:latin typeface="Georgia"/>
                <a:cs typeface="Georgia"/>
              </a:rPr>
              <a:t>test </a:t>
            </a:r>
            <a:r>
              <a:rPr sz="1600" spc="-5" dirty="0">
                <a:latin typeface="Georgia"/>
                <a:cs typeface="Georgia"/>
              </a:rPr>
              <a:t>components </a:t>
            </a:r>
            <a:r>
              <a:rPr sz="1600" spc="-10" dirty="0">
                <a:latin typeface="Georgia"/>
                <a:cs typeface="Georgia"/>
              </a:rPr>
              <a:t>are at </a:t>
            </a:r>
            <a:r>
              <a:rPr sz="1600" spc="-5" dirty="0">
                <a:latin typeface="Georgia"/>
                <a:cs typeface="Georgia"/>
              </a:rPr>
              <a:t>room  </a:t>
            </a:r>
            <a:r>
              <a:rPr sz="1600" spc="-10" dirty="0">
                <a:latin typeface="Georgia"/>
                <a:cs typeface="Georgia"/>
              </a:rPr>
              <a:t>temperature before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use</a:t>
            </a:r>
            <a:endParaRPr sz="1600">
              <a:latin typeface="Georgia"/>
              <a:cs typeface="Georgia"/>
            </a:endParaRPr>
          </a:p>
          <a:p>
            <a:pPr marL="467995" marR="1206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Stable until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expiration </a:t>
            </a:r>
            <a:r>
              <a:rPr sz="1600" spc="-10" dirty="0">
                <a:latin typeface="Georgia"/>
                <a:cs typeface="Georgia"/>
              </a:rPr>
              <a:t>date marked  </a:t>
            </a:r>
            <a:r>
              <a:rPr sz="1600" spc="-5" dirty="0">
                <a:latin typeface="Georgia"/>
                <a:cs typeface="Georgia"/>
              </a:rPr>
              <a:t>on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outer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packaging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8459" y="5289815"/>
            <a:ext cx="2429255" cy="186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567" y="4488180"/>
            <a:ext cx="1572767" cy="52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8492" y="3995927"/>
            <a:ext cx="598931" cy="1100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6792" y="3361944"/>
            <a:ext cx="4585715" cy="3953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FC1203-EC1F-4334-AC10-2BCB5A3AAA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Basic_White_v5_prophet_edit">
  <a:themeElements>
    <a:clrScheme name="Custom 2">
      <a:dk1>
        <a:srgbClr val="000000"/>
      </a:dk1>
      <a:lt1>
        <a:srgbClr val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009CDE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0A01018-B5E6-4AF7-8227-9A26FD6BE411}" vid="{20876BB0-F697-43AA-A4CE-71B7E2C31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1586</Words>
  <Application>Microsoft Office PowerPoint</Application>
  <PresentationFormat>Custom</PresentationFormat>
  <Paragraphs>227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Wingdings</vt:lpstr>
      <vt:lpstr>Office Theme</vt:lpstr>
      <vt:lpstr>PPT Basic_White_v5_prophet_edit</vt:lpstr>
      <vt:lpstr>think-cell Slide</vt:lpstr>
      <vt:lpstr>BinaxNOW™</vt:lpstr>
      <vt:lpstr>Intended Use: Key Points</vt:lpstr>
      <vt:lpstr>BinaxNOW™ COVID-19 Ag Card Emergency Use Authorization</vt:lpstr>
      <vt:lpstr>BinaxNOW™ COVID-19 Ag Card Emergency Use Authorization</vt:lpstr>
      <vt:lpstr>COVID-19 CARES Act Reporting Requirements</vt:lpstr>
      <vt:lpstr>Government Resources for COVID-19 Testing</vt:lpstr>
      <vt:lpstr>BinaxNOW™ COVID-19 Ag Card  Technical Overview</vt:lpstr>
      <vt:lpstr>BinaxNOW™ COVID-19 Ag Card Product Overview</vt:lpstr>
      <vt:lpstr>Reagent and Materials</vt:lpstr>
      <vt:lpstr>Quality Control</vt:lpstr>
      <vt:lpstr>When is Quality Control Required?</vt:lpstr>
      <vt:lpstr>Nasal Swab Sample Collection</vt:lpstr>
      <vt:lpstr>Specimen Transport &amp; Storage</vt:lpstr>
      <vt:lpstr>BinaxNOW™ COVID-19 Ag Card Test Procedure Overview</vt:lpstr>
      <vt:lpstr>BinaxNOW™ COVID-19 Ag Card Overview</vt:lpstr>
      <vt:lpstr>BinaxNOW™ COVID-19 Ag Card Procedure</vt:lpstr>
      <vt:lpstr>BinaxNOW™ COVID-19 Ag Card Procedure Key Points</vt:lpstr>
      <vt:lpstr>BinaxNOW™ COVID-19 Ag Card Procedure Key Points</vt:lpstr>
      <vt:lpstr>BinaxNOW™ COVID-19 Ag Card Procedure Key Points</vt:lpstr>
      <vt:lpstr>BinaxNOW™ COVID-19 Ag Card Procedure Key Points</vt:lpstr>
      <vt:lpstr>Result Interpretation</vt:lpstr>
      <vt:lpstr>Result Interpretation</vt:lpstr>
      <vt:lpstr>Near-Patient Workflow: No Swab Transport*</vt:lpstr>
      <vt:lpstr>Test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- 120006994-08 BinaxNow COVID Ag Training NAVICA Customer Training 11.5.2020</dc:title>
  <dc:creator>sandra.mccue</dc:creator>
  <cp:lastModifiedBy>Lee, Lisa G.</cp:lastModifiedBy>
  <cp:revision>22</cp:revision>
  <dcterms:created xsi:type="dcterms:W3CDTF">2020-11-09T11:22:31Z</dcterms:created>
  <dcterms:modified xsi:type="dcterms:W3CDTF">2021-02-03T20:23:10Z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LastSaved">
    <vt:filetime>2020-11-09T00:00:00Z</vt:filetime>
  </property>
</Properties>
</file>