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58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60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314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8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A615F5-F19C-47DD-A4DC-56F4BBDF89BC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24642F-3722-46CD-AEE9-8A47CD1A6C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66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F00F8C-5C26-4082-AA22-5DF435B3A833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54D645-16E8-45DE-AD71-58197C60BAA8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E32533-88A3-40D7-ADA5-87788E2B51F0}" type="slidenum">
              <a:rPr lang="en-US" altLang="en-US"/>
              <a:pPr/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69B4B8-4DB7-42A3-AE38-C4E5FEAF447E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4FD24-711C-4E99-AB61-004150B9EB37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6CA2E-2BBD-48FE-AA6B-618670965911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28600" indent="-228600"/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8882B4-550A-4A3C-AA63-E8839529C9F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FF9674-A5CF-49E9-A516-C442C5FB8C46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F01113-994A-47D6-B685-F95C0E2EBE6E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D094EC-DDC7-4C89-BCCE-588DB4441BD6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FC9EA-11D5-4CA1-B883-A9344D48C8F3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3429B8-4105-495E-90FF-2332759FCDF7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649429-74D2-4033-A27F-285B8F2970DB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3C06D3-A5CC-4E4A-900F-C1846D66CF28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A3F0A-B1FE-47D3-9EE8-B6B01E665647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BB2D06-9340-4623-BCE9-5177E8FD9A13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B25547-3AB9-433F-9C7A-7201D48477D7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AE3A6E-1129-4811-8D60-15C254595721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CA843-ACC2-47E3-B6D8-250D0A8EC260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F0F51F-8D20-46EC-902D-FDE1DAD0F35D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9717C9-B1E0-480E-BE4D-2C417BE641DE}" type="slidenum">
              <a:rPr lang="en-US" altLang="en-US"/>
              <a:pPr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973256-C800-4BFE-8245-91D13EBB9659}" type="slidenum">
              <a:rPr lang="en-US" altLang="en-US"/>
              <a:pPr/>
              <a:t>34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AC4ED4-2EA2-4773-9B66-5CAF8C9CA133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EF888-8244-4F19-9462-D932F885A1CD}" type="slidenum">
              <a:rPr lang="en-US" altLang="en-US"/>
              <a:pPr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CBF722-F43B-4CE4-A8F3-D1CB387AA494}" type="slidenum">
              <a:rPr lang="en-US" altLang="en-US"/>
              <a:pPr/>
              <a:t>36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1AE5C0-0FBA-4190-B1C8-F7B9E7889881}" type="slidenum">
              <a:rPr lang="en-US" altLang="en-US"/>
              <a:pPr/>
              <a:t>38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7E067F-BC3D-4523-8921-C5ACB636E47C}" type="slidenum">
              <a:rPr lang="en-US" altLang="en-US"/>
              <a:pPr/>
              <a:t>39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3CA2C2-BEC8-4413-A95C-93A294F6952E}" type="slidenum">
              <a:rPr lang="en-US" altLang="en-US"/>
              <a:pPr/>
              <a:t>40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396935-DD47-490B-8F8E-40BCFFA129BC}" type="slidenum">
              <a:rPr lang="en-US" altLang="en-US"/>
              <a:pPr/>
              <a:t>41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BF0A77-5BD4-4A28-BB5D-6D967E99E79C}" type="slidenum">
              <a:rPr lang="en-US" altLang="en-US"/>
              <a:pPr/>
              <a:t>42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6C8CB7-AF2E-4547-9A2C-74DED1B451CD}" type="slidenum">
              <a:rPr lang="en-US" altLang="en-US"/>
              <a:pPr/>
              <a:t>43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04CA93-4485-4685-A460-51D219B1354E}" type="slidenum">
              <a:rPr lang="en-US" altLang="en-US"/>
              <a:pPr/>
              <a:t>44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5A60D-AA48-4149-8DC3-6753DE5FA713}" type="slidenum">
              <a:rPr lang="en-US" altLang="en-US"/>
              <a:pPr/>
              <a:t>45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6F2C81-5FC1-40D6-9A45-3E6D81BC49C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91E1F6-88C8-494F-88FB-2BF9BBCACBD3}" type="slidenum">
              <a:rPr lang="en-US" altLang="en-US"/>
              <a:pPr/>
              <a:t>46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1A180C-36DA-4BE3-9BA2-F96076E6478D}" type="slidenum">
              <a:rPr lang="en-US" altLang="en-US"/>
              <a:pPr/>
              <a:t>47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965069-C17D-4B7B-9A88-876DDF326A0C}" type="slidenum">
              <a:rPr lang="en-US" altLang="en-US"/>
              <a:pPr/>
              <a:t>48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DF5DC8-DC6D-4EEB-AAF4-379FBB422ABB}" type="slidenum">
              <a:rPr lang="en-US" altLang="en-US"/>
              <a:pPr/>
              <a:t>49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3E2FFC-92F0-409B-8548-79CAA6C7E89C}" type="slidenum">
              <a:rPr lang="en-US" altLang="en-US"/>
              <a:pPr/>
              <a:t>50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9CBBD4-B6D5-4DD9-AEF4-85BA6F8FBEF2}" type="slidenum">
              <a:rPr lang="en-US" altLang="en-US"/>
              <a:pPr/>
              <a:t>51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F4E0CC-14C7-4FEE-B473-EF81C92FBE4E}" type="slidenum">
              <a:rPr lang="en-US" altLang="en-US"/>
              <a:pPr/>
              <a:t>52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37B593-3235-4E8C-A660-7EE97FD35350}" type="slidenum">
              <a:rPr lang="en-US" altLang="en-US"/>
              <a:pPr/>
              <a:t>53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43891A-D5DC-49D2-8B5B-DCD7445AF242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FFCA41-6A83-4390-A67C-BE6DE49FE298}" type="slidenum">
              <a:rPr lang="en-US" altLang="en-US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C43B88-5C66-4775-A457-E92D18FC5940}" type="slidenum">
              <a:rPr lang="en-US" altLang="en-US"/>
              <a:pPr/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472A16-B440-4701-8201-B9D8467B2CF1}" type="slidenum">
              <a:rPr lang="en-US" altLang="en-US"/>
              <a:pPr/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0DDCD-885D-46CD-9ED8-6116F7F91761}" type="slidenum">
              <a:rPr lang="en-US" altLang="en-US"/>
              <a:pPr/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2801B-91D4-4F1B-855A-901813DFE36D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8437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14D67-5A7B-48E6-A0DA-3CA2CDD5345D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63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A7AA6-854A-40BA-9935-B15AC96D71FB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4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221663" y="6408738"/>
            <a:ext cx="381000" cy="304800"/>
          </a:xfrm>
        </p:spPr>
        <p:txBody>
          <a:bodyPr/>
          <a:lstStyle>
            <a:lvl1pPr>
              <a:defRPr/>
            </a:lvl1pPr>
          </a:lstStyle>
          <a:p>
            <a:fld id="{A76C35E8-4B6B-49FE-807C-A562F2D6C808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337300"/>
            <a:ext cx="6858000" cy="307975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003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80D36-7797-40A4-9F58-BB7B8510290C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90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23B-ADAD-405C-8661-05B652A7591E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20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A12B24-9CF6-44F5-B474-BC6632CFDAD4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62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86126-61A7-47A3-9810-C19E56E1BA64}" type="datetime1">
              <a:rPr lang="en-US" smtClean="0"/>
              <a:t>11/30/2023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176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19A2-48A3-451C-AD0D-005CD96FED6F}" type="datetime1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CE366-4506-4B41-8249-B1DE0DEC1C72}" type="datetime1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662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10603-845F-4A60-A3B6-657B9544A099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955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C7A70-FFDB-4FBA-86B5-C8AAD053D37B}" type="datetime1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30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3886-D00B-4FB7-8C3C-8AEE84A68A98}" type="datetime1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EE49AD-FC98-47E8-A087-DCAFA21927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545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bbottpointofcare.com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5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emf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5.png"/><Relationship Id="rId4" Type="http://schemas.openxmlformats.org/officeDocument/2006/relationships/image" Target="../media/image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CVVAMC </a:t>
            </a:r>
            <a:r>
              <a:rPr lang="en-US" dirty="0" err="1"/>
              <a:t>iSTAT</a:t>
            </a:r>
            <a:r>
              <a:rPr lang="en-US" dirty="0"/>
              <a:t> User Training for Troponin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By Lisa Lee, Ancillary Testing Coordinator ext. 2124 Lisa.Lee10@va.gov</a:t>
            </a:r>
          </a:p>
          <a:p>
            <a:r>
              <a:rPr lang="en-US" dirty="0"/>
              <a:t>Ext. 2124  Abbott Diagnostics Help Line 1-877-529-7185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00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Arrow Keys 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Arrow keys</a:t>
            </a:r>
          </a:p>
          <a:p>
            <a:r>
              <a:rPr lang="en-US" altLang="en-US" sz="2000"/>
              <a:t>Right Arrow key is for navigating pages within a test result</a:t>
            </a:r>
          </a:p>
          <a:p>
            <a:r>
              <a:rPr lang="en-US" altLang="en-US" sz="2000"/>
              <a:t>Left Arrow key is a backspace to clear keypad entries</a:t>
            </a:r>
          </a:p>
        </p:txBody>
      </p:sp>
      <p:pic>
        <p:nvPicPr>
          <p:cNvPr id="105476" name="Picture 4" descr="01_02_10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r="31915"/>
          <a:stretch>
            <a:fillRect/>
          </a:stretch>
        </p:blipFill>
        <p:spPr bwMode="auto">
          <a:xfrm>
            <a:off x="4267200" y="1828800"/>
            <a:ext cx="1239838" cy="337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01_02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 r="31621"/>
          <a:stretch>
            <a:fillRect/>
          </a:stretch>
        </p:blipFill>
        <p:spPr bwMode="auto">
          <a:xfrm>
            <a:off x="5486400" y="1781175"/>
            <a:ext cx="1216025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01_02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5" r="33325"/>
          <a:stretch>
            <a:fillRect/>
          </a:stretch>
        </p:blipFill>
        <p:spPr bwMode="auto">
          <a:xfrm>
            <a:off x="6705600" y="1798638"/>
            <a:ext cx="1143000" cy="338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9" name="Picture 7" descr="01_02_10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6" r="32568"/>
          <a:stretch>
            <a:fillRect/>
          </a:stretch>
        </p:blipFill>
        <p:spPr bwMode="auto">
          <a:xfrm>
            <a:off x="7772400" y="1790700"/>
            <a:ext cx="127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0" name="Oval 8"/>
          <p:cNvSpPr>
            <a:spLocks noChangeArrowheads="1"/>
          </p:cNvSpPr>
          <p:nvPr/>
        </p:nvSpPr>
        <p:spPr bwMode="auto">
          <a:xfrm>
            <a:off x="5029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81" name="Oval 9"/>
          <p:cNvSpPr>
            <a:spLocks noChangeArrowheads="1"/>
          </p:cNvSpPr>
          <p:nvPr/>
        </p:nvSpPr>
        <p:spPr bwMode="auto">
          <a:xfrm>
            <a:off x="6934200" y="3962400"/>
            <a:ext cx="228600" cy="228600"/>
          </a:xfrm>
          <a:prstGeom prst="ellipse">
            <a:avLst/>
          </a:prstGeom>
          <a:solidFill>
            <a:srgbClr val="FFFF99">
              <a:alpha val="56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464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Keys: MENU Key 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Menu key</a:t>
            </a:r>
          </a:p>
          <a:p>
            <a:r>
              <a:rPr lang="en-US" altLang="en-US" sz="2000"/>
              <a:t>Toggles between the Administration and Test menus</a:t>
            </a:r>
          </a:p>
          <a:p>
            <a:r>
              <a:rPr lang="en-US" altLang="en-US" sz="2000"/>
              <a:t>Escape key</a:t>
            </a:r>
          </a:p>
        </p:txBody>
      </p:sp>
      <p:pic>
        <p:nvPicPr>
          <p:cNvPr id="111620" name="Picture 4" descr="01_02_13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219200"/>
            <a:ext cx="18478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2" name="Picture 6" descr="01_02_070_3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1447800"/>
            <a:ext cx="2495550" cy="378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623" name="Oval 7"/>
          <p:cNvSpPr>
            <a:spLocks noChangeArrowheads="1"/>
          </p:cNvSpPr>
          <p:nvPr/>
        </p:nvSpPr>
        <p:spPr bwMode="auto">
          <a:xfrm>
            <a:off x="5334000" y="5410200"/>
            <a:ext cx="304800" cy="304800"/>
          </a:xfrm>
          <a:prstGeom prst="ellipse">
            <a:avLst/>
          </a:prstGeom>
          <a:solidFill>
            <a:srgbClr val="FFFF99">
              <a:alpha val="45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4" name="Rectangle 8"/>
          <p:cNvSpPr>
            <a:spLocks noChangeArrowheads="1"/>
          </p:cNvSpPr>
          <p:nvPr/>
        </p:nvSpPr>
        <p:spPr bwMode="auto">
          <a:xfrm>
            <a:off x="5638800" y="1981200"/>
            <a:ext cx="3810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7467600" y="2590800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621" name="AutoShape 5"/>
          <p:cNvSpPr>
            <a:spLocks noChangeArrowheads="1"/>
          </p:cNvSpPr>
          <p:nvPr/>
        </p:nvSpPr>
        <p:spPr bwMode="auto">
          <a:xfrm>
            <a:off x="6553200" y="2590800"/>
            <a:ext cx="609600" cy="357188"/>
          </a:xfrm>
          <a:prstGeom prst="rightArrow">
            <a:avLst>
              <a:gd name="adj1" fmla="val 50000"/>
              <a:gd name="adj2" fmla="val 42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9040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Test Menu 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altLang="en-US"/>
              <a:t>Test Menu</a:t>
            </a:r>
          </a:p>
          <a:p>
            <a:r>
              <a:rPr lang="en-US" altLang="en-US" sz="2000"/>
              <a:t>First menu to appear</a:t>
            </a:r>
            <a:endParaRPr lang="en-US" altLang="en-US" sz="2000" b="1" i="1"/>
          </a:p>
          <a:p>
            <a:pPr>
              <a:buFontTx/>
              <a:buNone/>
            </a:pPr>
            <a:endParaRPr lang="en-US" altLang="en-US" sz="2000" b="1" i="1"/>
          </a:p>
          <a:p>
            <a:pPr>
              <a:buFontTx/>
              <a:buNone/>
            </a:pPr>
            <a:r>
              <a:rPr lang="en-US" altLang="en-US" sz="2000" b="1" i="1"/>
              <a:t>Important Note: </a:t>
            </a:r>
          </a:p>
          <a:p>
            <a:pPr>
              <a:buFontTx/>
              <a:buNone/>
            </a:pPr>
            <a:r>
              <a:rPr lang="en-US" altLang="en-US" sz="2000" b="1" i="1"/>
              <a:t>This menu is used for patient tests only!</a:t>
            </a:r>
          </a:p>
          <a:p>
            <a:pPr>
              <a:buFontTx/>
              <a:buNone/>
            </a:pP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Cartridge Test Menu options</a:t>
            </a:r>
          </a:p>
          <a:p>
            <a:r>
              <a:rPr lang="en-US" altLang="en-US" sz="2000"/>
              <a:t>1 = Last Result</a:t>
            </a:r>
          </a:p>
          <a:p>
            <a:r>
              <a:rPr lang="en-US" altLang="en-US" sz="2000"/>
              <a:t>2 = i-STAT Cartridge (for a patient test)</a:t>
            </a:r>
          </a:p>
        </p:txBody>
      </p:sp>
      <p:pic>
        <p:nvPicPr>
          <p:cNvPr id="117764" name="Picture 4" descr="01_02_130_zoom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5240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65" name="Rectangle 5"/>
          <p:cNvSpPr>
            <a:spLocks noChangeArrowheads="1"/>
          </p:cNvSpPr>
          <p:nvPr/>
        </p:nvSpPr>
        <p:spPr bwMode="auto">
          <a:xfrm>
            <a:off x="6705600" y="2667000"/>
            <a:ext cx="533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0458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Administration Menu: Analyzer Status 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Administration Menu</a:t>
            </a:r>
          </a:p>
          <a:p>
            <a:r>
              <a:rPr lang="en-US" altLang="en-US" sz="2000"/>
              <a:t>Analyzer Status</a:t>
            </a:r>
          </a:p>
          <a:p>
            <a:pPr>
              <a:buFontTx/>
              <a:buNone/>
            </a:pPr>
            <a:r>
              <a:rPr lang="en-US" altLang="en-US"/>
              <a:t>Analyzer Status screen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1 for Analyzer Status</a:t>
            </a:r>
          </a:p>
          <a:p>
            <a:pPr>
              <a:buFontTx/>
              <a:buNone/>
            </a:pPr>
            <a:r>
              <a:rPr lang="en-US" altLang="en-US"/>
              <a:t>Information includes:</a:t>
            </a:r>
          </a:p>
          <a:p>
            <a:r>
              <a:rPr lang="en-US" altLang="en-US" sz="2000"/>
              <a:t>Total records</a:t>
            </a:r>
          </a:p>
          <a:p>
            <a:r>
              <a:rPr lang="en-US" altLang="en-US" sz="2000"/>
              <a:t>Unsent records</a:t>
            </a:r>
          </a:p>
          <a:p>
            <a:pPr>
              <a:buFontTx/>
              <a:buNone/>
            </a:pPr>
            <a:r>
              <a:rPr lang="en-US" altLang="en-US" sz="1800"/>
              <a:t> </a:t>
            </a:r>
          </a:p>
        </p:txBody>
      </p:sp>
      <p:pic>
        <p:nvPicPr>
          <p:cNvPr id="119812" name="Picture 4" descr="01_02_17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676400"/>
            <a:ext cx="25146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3" name="Picture 5" descr="01_02_17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0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4" name="Rectangle 6"/>
          <p:cNvSpPr>
            <a:spLocks noChangeArrowheads="1"/>
          </p:cNvSpPr>
          <p:nvPr/>
        </p:nvSpPr>
        <p:spPr bwMode="auto">
          <a:xfrm>
            <a:off x="7086600" y="3581400"/>
            <a:ext cx="1066800" cy="457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815" name="Rectangle 7"/>
          <p:cNvSpPr>
            <a:spLocks noChangeArrowheads="1"/>
          </p:cNvSpPr>
          <p:nvPr/>
        </p:nvSpPr>
        <p:spPr bwMode="auto">
          <a:xfrm>
            <a:off x="5105400" y="2971800"/>
            <a:ext cx="838200" cy="76200"/>
          </a:xfrm>
          <a:prstGeom prst="rect">
            <a:avLst/>
          </a:prstGeom>
          <a:solidFill>
            <a:srgbClr val="FFFF99">
              <a:alpha val="34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0206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Administration Menu: Data Review </a:t>
            </a: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Data Review </a:t>
            </a:r>
          </a:p>
          <a:p>
            <a:r>
              <a:rPr lang="en-US" altLang="en-US" sz="2000"/>
              <a:t>Press MENU to get to the Administration Menu</a:t>
            </a:r>
          </a:p>
          <a:p>
            <a:r>
              <a:rPr lang="en-US" altLang="en-US" sz="2000"/>
              <a:t>Press 2 for Data Review</a:t>
            </a:r>
          </a:p>
          <a:p>
            <a:r>
              <a:rPr lang="en-US" altLang="en-US" sz="2000"/>
              <a:t>7 options for grouping or filtering stored data</a:t>
            </a:r>
          </a:p>
          <a:p>
            <a:r>
              <a:rPr lang="en-US" altLang="en-US" sz="2000"/>
              <a:t>View or print any stored record</a:t>
            </a:r>
          </a:p>
        </p:txBody>
      </p:sp>
      <p:pic>
        <p:nvPicPr>
          <p:cNvPr id="121860" name="Picture 4" descr="01_02_180_1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676400"/>
            <a:ext cx="2514600" cy="3811588"/>
          </a:xfrm>
        </p:spPr>
      </p:pic>
      <p:pic>
        <p:nvPicPr>
          <p:cNvPr id="121861" name="Picture 5" descr="01_02_18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76400"/>
            <a:ext cx="2514600" cy="381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1862" name="Rectangle 6"/>
          <p:cNvSpPr>
            <a:spLocks noChangeArrowheads="1"/>
          </p:cNvSpPr>
          <p:nvPr/>
        </p:nvSpPr>
        <p:spPr bwMode="auto">
          <a:xfrm>
            <a:off x="5105400" y="3070225"/>
            <a:ext cx="838200" cy="762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865" name="Rectangle 9"/>
          <p:cNvSpPr>
            <a:spLocks noChangeArrowheads="1"/>
          </p:cNvSpPr>
          <p:nvPr/>
        </p:nvSpPr>
        <p:spPr bwMode="auto">
          <a:xfrm>
            <a:off x="7315200" y="2819400"/>
            <a:ext cx="685800" cy="6858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4331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Cleaning the Handheld 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280988" indent="-280988">
              <a:lnSpc>
                <a:spcPct val="90000"/>
              </a:lnSpc>
              <a:buFontTx/>
              <a:buNone/>
            </a:pPr>
            <a:r>
              <a:rPr lang="en-US" altLang="en-US" dirty="0"/>
              <a:t>Cleaning the handheld</a:t>
            </a:r>
          </a:p>
          <a:p>
            <a:pPr marL="280988" indent="-280988">
              <a:lnSpc>
                <a:spcPct val="90000"/>
              </a:lnSpc>
              <a:buFontTx/>
              <a:buAutoNum type="arabicPeriod"/>
            </a:pPr>
            <a:r>
              <a:rPr lang="en-US" altLang="en-US" sz="2000" dirty="0"/>
              <a:t>Clean the display screen with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Mild, nonabrasive cleaner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Detergent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Soap and water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Alcohol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/>
              <a:t>10% bleach solution</a:t>
            </a:r>
          </a:p>
          <a:p>
            <a:pPr marL="633413" lvl="1" indent="-238125">
              <a:lnSpc>
                <a:spcPct val="90000"/>
              </a:lnSpc>
              <a:buFontTx/>
              <a:buChar char="•"/>
            </a:pPr>
            <a:r>
              <a:rPr lang="en-US" altLang="en-US" sz="1800" dirty="0">
                <a:solidFill>
                  <a:srgbClr val="FF0000"/>
                </a:solidFill>
              </a:rPr>
              <a:t>PDI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  <a:r>
              <a:rPr lang="en-US" altLang="en-US" sz="1800" dirty="0">
                <a:solidFill>
                  <a:srgbClr val="FF0000"/>
                </a:solidFill>
              </a:rPr>
              <a:t> Super Sani-Cloth</a:t>
            </a:r>
            <a:r>
              <a:rPr lang="en-US" altLang="en-US" sz="1800" baseline="30000" dirty="0">
                <a:solidFill>
                  <a:srgbClr val="FF0000"/>
                </a:solidFill>
              </a:rPr>
              <a:t>®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Rinse using gauze pad moistened with water</a:t>
            </a:r>
          </a:p>
          <a:p>
            <a:pPr marL="280988" indent="-280988">
              <a:lnSpc>
                <a:spcPct val="90000"/>
              </a:lnSpc>
              <a:buFontTx/>
              <a:buAutoNum type="arabicPeriod" startAt="2"/>
            </a:pPr>
            <a:r>
              <a:rPr lang="en-US" altLang="en-US" sz="2000" dirty="0"/>
              <a:t>Allow to dry</a:t>
            </a:r>
          </a:p>
          <a:p>
            <a:pPr marL="280988" indent="-280988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125956" name="Picture 4" descr="01_02_20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0" y="1143000"/>
            <a:ext cx="2778125" cy="2740025"/>
          </a:xfrm>
        </p:spPr>
      </p:pic>
      <p:pic>
        <p:nvPicPr>
          <p:cNvPr id="125957" name="Picture 5" descr="01_02_2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6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0558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i-STAT System Testing Process </a:t>
            </a:r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4648200"/>
          </a:xfrm>
        </p:spPr>
        <p:txBody>
          <a:bodyPr>
            <a:normAutofit fontScale="92500" lnSpcReduction="20000"/>
          </a:bodyPr>
          <a:lstStyle/>
          <a:p>
            <a:pPr marL="457200" indent="-457200">
              <a:buFontTx/>
              <a:buAutoNum type="arabicPeriod"/>
            </a:pPr>
            <a:r>
              <a:rPr lang="en-US" altLang="en-US" dirty="0"/>
              <a:t>Collect blood sample. Sample stable for 30 minutes post collection.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Enter information into handheld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Fill cartridge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Insert cartridge; results will appear within 10 minutes</a:t>
            </a:r>
          </a:p>
          <a:p>
            <a:pPr marL="457200" indent="-457200">
              <a:buFontTx/>
              <a:buAutoNum type="arabicPeriod"/>
            </a:pPr>
            <a:r>
              <a:rPr lang="en-US" altLang="en-US" dirty="0"/>
              <a:t>Download results </a:t>
            </a:r>
          </a:p>
        </p:txBody>
      </p:sp>
      <p:pic>
        <p:nvPicPr>
          <p:cNvPr id="55302" name="Picture 6" descr="01_01_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1392238"/>
            <a:ext cx="1243013" cy="1882775"/>
          </a:xfrm>
        </p:spPr>
      </p:pic>
      <p:pic>
        <p:nvPicPr>
          <p:cNvPr id="55303" name="Picture 7" descr="01_01_05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1544638"/>
            <a:ext cx="1755775" cy="173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5" name="Picture 9" descr="01_01_050_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3733800"/>
            <a:ext cx="20574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7" name="Picture 11" descr="01_01_050_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44638"/>
            <a:ext cx="1752600" cy="17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4" name="Picture 8" descr="01_01_050_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19050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694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81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i-STAT Cartridges</a:t>
            </a:r>
          </a:p>
          <a:p>
            <a:r>
              <a:rPr lang="en-US" altLang="en-US" sz="2000"/>
              <a:t>Self-contained lab analyzers</a:t>
            </a:r>
          </a:p>
          <a:p>
            <a:r>
              <a:rPr lang="en-US" altLang="en-US" sz="2000"/>
              <a:t>Analysis, sample manipulation, and waste are confined within the cartridge</a:t>
            </a:r>
          </a:p>
          <a:p>
            <a:pPr>
              <a:buFontTx/>
              <a:buNone/>
            </a:pPr>
            <a:r>
              <a:rPr lang="en-US" altLang="en-US"/>
              <a:t>Refrigerated storage</a:t>
            </a:r>
          </a:p>
          <a:p>
            <a:r>
              <a:rPr lang="en-US" altLang="en-US" sz="2000"/>
              <a:t>May be used until the expiration date</a:t>
            </a:r>
          </a:p>
          <a:p>
            <a:r>
              <a:rPr lang="en-US" altLang="en-US" sz="2000"/>
              <a:t>Refrigerated storage range is 2°C - 8°C</a:t>
            </a:r>
          </a:p>
          <a:p>
            <a:endParaRPr lang="en-US" altLang="en-US" sz="2000"/>
          </a:p>
        </p:txBody>
      </p:sp>
      <p:pic>
        <p:nvPicPr>
          <p:cNvPr id="139268" name="Picture 4" descr="01_03_04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914400"/>
            <a:ext cx="2898775" cy="2859088"/>
          </a:xfrm>
        </p:spPr>
      </p:pic>
      <p:grpSp>
        <p:nvGrpSpPr>
          <p:cNvPr id="139269" name="Group 5"/>
          <p:cNvGrpSpPr>
            <a:grpSpLocks/>
          </p:cNvGrpSpPr>
          <p:nvPr/>
        </p:nvGrpSpPr>
        <p:grpSpPr bwMode="auto">
          <a:xfrm>
            <a:off x="5486400" y="3602038"/>
            <a:ext cx="2670175" cy="2570162"/>
            <a:chOff x="4320" y="672"/>
            <a:chExt cx="1106" cy="1091"/>
          </a:xfrm>
        </p:grpSpPr>
        <p:pic>
          <p:nvPicPr>
            <p:cNvPr id="139270" name="Picture 6" descr="01_03_040_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67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9271" name="Picture 7" descr="01_03_040_2_zoo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398"/>
            <a:stretch>
              <a:fillRect/>
            </a:stretch>
          </p:blipFill>
          <p:spPr bwMode="auto">
            <a:xfrm>
              <a:off x="4320" y="960"/>
              <a:ext cx="1106" cy="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5510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547845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Room temperature storage</a:t>
            </a:r>
            <a:r>
              <a:rPr lang="en-US" altLang="en-US" sz="1800" dirty="0"/>
              <a:t> </a:t>
            </a:r>
          </a:p>
          <a:p>
            <a:r>
              <a:rPr lang="en-US" altLang="en-US" sz="2000" dirty="0"/>
              <a:t>14d = 14 days (Chem8+ for BUN and CRE and Troponin-I)</a:t>
            </a:r>
          </a:p>
          <a:p>
            <a:r>
              <a:rPr lang="en-US" altLang="en-US" sz="2000"/>
              <a:t>2m = 2 months (G3+ Blood Gas)</a:t>
            </a:r>
          </a:p>
          <a:p>
            <a:r>
              <a:rPr lang="en-US" altLang="en-US" sz="2000"/>
              <a:t>Check </a:t>
            </a:r>
            <a:r>
              <a:rPr lang="en-US" altLang="en-US" sz="2000" dirty="0"/>
              <a:t>the cartridge box for the stability date range on your particular cartridges</a:t>
            </a:r>
          </a:p>
          <a:p>
            <a:r>
              <a:rPr lang="en-US" altLang="en-US" sz="2000" dirty="0"/>
              <a:t>Room temperature storage range is 18°C - 30°C</a:t>
            </a:r>
          </a:p>
          <a:p>
            <a:endParaRPr lang="en-US" altLang="en-US" sz="2000" dirty="0"/>
          </a:p>
        </p:txBody>
      </p:sp>
      <p:grpSp>
        <p:nvGrpSpPr>
          <p:cNvPr id="547847" name="Group 7"/>
          <p:cNvGrpSpPr>
            <a:grpSpLocks/>
          </p:cNvGrpSpPr>
          <p:nvPr/>
        </p:nvGrpSpPr>
        <p:grpSpPr bwMode="auto">
          <a:xfrm>
            <a:off x="5181600" y="3810000"/>
            <a:ext cx="3048000" cy="2438400"/>
            <a:chOff x="3408" y="2688"/>
            <a:chExt cx="1490" cy="1187"/>
          </a:xfrm>
        </p:grpSpPr>
        <p:pic>
          <p:nvPicPr>
            <p:cNvPr id="547848" name="Picture 8" descr="01_03_040_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2688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7849" name="Picture 9" descr="01_03_040_5_zoo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8" y="278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7850" name="Picture 10" descr="01_03_040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16208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7851" name="Picture 11" descr="01_03_040_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25" y="1468438"/>
            <a:ext cx="2060575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7852" name="Rectangle 12"/>
          <p:cNvSpPr>
            <a:spLocks noChangeArrowheads="1"/>
          </p:cNvSpPr>
          <p:nvPr/>
        </p:nvSpPr>
        <p:spPr bwMode="auto">
          <a:xfrm>
            <a:off x="5619750" y="29368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7853" name="Rectangle 13"/>
          <p:cNvSpPr>
            <a:spLocks noChangeArrowheads="1"/>
          </p:cNvSpPr>
          <p:nvPr/>
        </p:nvSpPr>
        <p:spPr bwMode="auto">
          <a:xfrm>
            <a:off x="7677150" y="2784475"/>
            <a:ext cx="625475" cy="339725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99592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192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Cartridges MUST be brought to room temperature before use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5 minutes for a single cartridge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1 hour for a box of cartridges</a:t>
            </a:r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b="1" i="1"/>
          </a:p>
          <a:p>
            <a:pPr algn="ctr">
              <a:lnSpc>
                <a:spcPct val="80000"/>
              </a:lnSpc>
              <a:buFontTx/>
              <a:buNone/>
            </a:pPr>
            <a:endParaRPr lang="en-US" altLang="en-US" sz="2000" b="1" i="1"/>
          </a:p>
          <a:p>
            <a:pPr algn="ctr">
              <a:lnSpc>
                <a:spcPct val="80000"/>
              </a:lnSpc>
              <a:buFontTx/>
              <a:buNone/>
            </a:pPr>
            <a:r>
              <a:rPr lang="en-US" altLang="en-US" sz="2000" b="1" i="1"/>
              <a:t>Do NOT manipulate the cartridge in any way to bring it to room temperature more quickly.</a:t>
            </a:r>
            <a:endParaRPr lang="en-US" altLang="en-US" sz="2000"/>
          </a:p>
        </p:txBody>
      </p:sp>
      <p:pic>
        <p:nvPicPr>
          <p:cNvPr id="141316" name="Picture 4" descr="01_03_045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71600"/>
            <a:ext cx="23622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17" name="Picture 5" descr="01_03_045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6576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0" name="Picture 8" descr="5_m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371600"/>
            <a:ext cx="1000125" cy="76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321" name="Picture 9" descr="6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114800"/>
            <a:ext cx="841375" cy="83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3654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Components of the i-STAT System </a:t>
            </a:r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7467600" cy="1600200"/>
          </a:xfrm>
        </p:spPr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/>
              <a:t>Primary System Components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endParaRPr lang="en-US" altLang="en-US"/>
          </a:p>
        </p:txBody>
      </p:sp>
      <p:pic>
        <p:nvPicPr>
          <p:cNvPr id="52240" name="Picture 16" descr="01_01_040_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76400"/>
            <a:ext cx="8610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41" name="Text Box 17"/>
          <p:cNvSpPr txBox="1">
            <a:spLocks noChangeArrowheads="1"/>
          </p:cNvSpPr>
          <p:nvPr/>
        </p:nvSpPr>
        <p:spPr bwMode="auto">
          <a:xfrm>
            <a:off x="4524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Cartridge</a:t>
            </a: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2420938" y="5405438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Handheld</a:t>
            </a:r>
          </a:p>
        </p:txBody>
      </p:sp>
      <p:sp>
        <p:nvSpPr>
          <p:cNvPr id="52243" name="Text Box 19"/>
          <p:cNvSpPr txBox="1">
            <a:spLocks noChangeArrowheads="1"/>
          </p:cNvSpPr>
          <p:nvPr/>
        </p:nvSpPr>
        <p:spPr bwMode="auto">
          <a:xfrm>
            <a:off x="4586288" y="5410200"/>
            <a:ext cx="1770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Downloader</a:t>
            </a:r>
          </a:p>
        </p:txBody>
      </p:sp>
      <p:sp>
        <p:nvSpPr>
          <p:cNvPr id="52244" name="Text Box 20"/>
          <p:cNvSpPr txBox="1">
            <a:spLocks noChangeArrowheads="1"/>
          </p:cNvSpPr>
          <p:nvPr/>
        </p:nvSpPr>
        <p:spPr bwMode="auto">
          <a:xfrm>
            <a:off x="6848475" y="5410200"/>
            <a:ext cx="1771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 b="1">
                <a:solidFill>
                  <a:srgbClr val="000066"/>
                </a:solidFill>
              </a:rPr>
              <a:t>Printer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927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 i-STAT Cartridge Overview (cont.) </a:t>
            </a:r>
          </a:p>
        </p:txBody>
      </p:sp>
      <p:sp>
        <p:nvSpPr>
          <p:cNvPr id="54989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After removing cartridge(s) from refrigeration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They CANNOT be put back into the refrigerator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The room temperature expiration date </a:t>
            </a:r>
            <a:r>
              <a:rPr lang="en-US" altLang="en-US" sz="2000" dirty="0">
                <a:solidFill>
                  <a:srgbClr val="FF0000"/>
                </a:solidFill>
              </a:rPr>
              <a:t>must be written on the box or individual cartridge pouch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If the box is marked, cartridges must remain in the box until used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Cartridge disposal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Follow your hospital’s disposal guidelines for products used with blood </a:t>
            </a:r>
          </a:p>
          <a:p>
            <a:pPr>
              <a:lnSpc>
                <a:spcPct val="80000"/>
              </a:lnSpc>
            </a:pPr>
            <a:endParaRPr lang="en-US" altLang="en-US" sz="2000" dirty="0"/>
          </a:p>
        </p:txBody>
      </p:sp>
      <p:pic>
        <p:nvPicPr>
          <p:cNvPr id="549895" name="Picture 7" descr="01_03_045_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1066800"/>
            <a:ext cx="2635250" cy="2600325"/>
          </a:xfrm>
          <a:ln/>
        </p:spPr>
      </p:pic>
      <p:pic>
        <p:nvPicPr>
          <p:cNvPr id="549896" name="Picture 8" descr="01_03_045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581400"/>
            <a:ext cx="2590800" cy="255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9897" name="Rectangle 9"/>
          <p:cNvSpPr>
            <a:spLocks noChangeArrowheads="1"/>
          </p:cNvSpPr>
          <p:nvPr/>
        </p:nvSpPr>
        <p:spPr bwMode="auto">
          <a:xfrm>
            <a:off x="6248400" y="2509838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8" name="Rectangle 10"/>
          <p:cNvSpPr>
            <a:spLocks noChangeArrowheads="1"/>
          </p:cNvSpPr>
          <p:nvPr/>
        </p:nvSpPr>
        <p:spPr bwMode="auto">
          <a:xfrm>
            <a:off x="6248400" y="2514600"/>
            <a:ext cx="6096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899" name="Line 11"/>
          <p:cNvSpPr>
            <a:spLocks noChangeShapeType="1"/>
          </p:cNvSpPr>
          <p:nvPr/>
        </p:nvSpPr>
        <p:spPr bwMode="auto">
          <a:xfrm>
            <a:off x="6477000" y="28194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0" name="Line 12"/>
          <p:cNvSpPr>
            <a:spLocks noChangeShapeType="1"/>
          </p:cNvSpPr>
          <p:nvPr/>
        </p:nvSpPr>
        <p:spPr bwMode="auto">
          <a:xfrm>
            <a:off x="5257800" y="3124200"/>
            <a:ext cx="1219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1" name="Rectangle 13"/>
          <p:cNvSpPr>
            <a:spLocks noChangeArrowheads="1"/>
          </p:cNvSpPr>
          <p:nvPr/>
        </p:nvSpPr>
        <p:spPr bwMode="auto">
          <a:xfrm>
            <a:off x="6324600" y="5257800"/>
            <a:ext cx="6858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3" name="Line 15"/>
          <p:cNvSpPr>
            <a:spLocks noChangeShapeType="1"/>
          </p:cNvSpPr>
          <p:nvPr/>
        </p:nvSpPr>
        <p:spPr bwMode="auto">
          <a:xfrm flipV="1">
            <a:off x="6477000" y="33528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9904" name="Rectangle 16"/>
          <p:cNvSpPr>
            <a:spLocks noChangeArrowheads="1"/>
          </p:cNvSpPr>
          <p:nvPr/>
        </p:nvSpPr>
        <p:spPr bwMode="auto">
          <a:xfrm>
            <a:off x="6324600" y="5257800"/>
            <a:ext cx="809625" cy="327025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9905" name="Text Box 17"/>
          <p:cNvSpPr txBox="1">
            <a:spLocks noChangeArrowheads="1"/>
          </p:cNvSpPr>
          <p:nvPr/>
        </p:nvSpPr>
        <p:spPr bwMode="auto">
          <a:xfrm>
            <a:off x="4267200" y="3260725"/>
            <a:ext cx="2133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000">
                <a:solidFill>
                  <a:srgbClr val="FF0000"/>
                </a:solidFill>
              </a:rPr>
              <a:t>Put room temperature expiration date here</a:t>
            </a:r>
          </a:p>
        </p:txBody>
      </p:sp>
      <p:sp>
        <p:nvSpPr>
          <p:cNvPr id="549906" name="Line 18"/>
          <p:cNvSpPr>
            <a:spLocks noChangeShapeType="1"/>
          </p:cNvSpPr>
          <p:nvPr/>
        </p:nvSpPr>
        <p:spPr bwMode="auto">
          <a:xfrm>
            <a:off x="5257800" y="3124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3872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 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Pouch labeling</a:t>
            </a:r>
          </a:p>
          <a:p>
            <a:r>
              <a:rPr lang="en-US" altLang="en-US" sz="2000"/>
              <a:t>Panel name</a:t>
            </a:r>
          </a:p>
          <a:p>
            <a:r>
              <a:rPr lang="en-US" altLang="en-US" sz="2000"/>
              <a:t>Analyte(s)  </a:t>
            </a:r>
          </a:p>
          <a:p>
            <a:r>
              <a:rPr lang="en-US" altLang="en-US" sz="2000"/>
              <a:t>Lot number</a:t>
            </a:r>
          </a:p>
          <a:p>
            <a:r>
              <a:rPr lang="en-US" altLang="en-US" sz="2000"/>
              <a:t>Cartridge barcode</a:t>
            </a:r>
          </a:p>
          <a:p>
            <a:r>
              <a:rPr lang="en-US" altLang="en-US" sz="2000"/>
              <a:t>Refrigerated expiration date</a:t>
            </a:r>
          </a:p>
          <a:p>
            <a:r>
              <a:rPr lang="en-US" altLang="en-US" sz="2000"/>
              <a:t>Room temperature storage expiration date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sp>
        <p:nvSpPr>
          <p:cNvPr id="143364" name="Line 4"/>
          <p:cNvSpPr>
            <a:spLocks noChangeShapeType="1"/>
          </p:cNvSpPr>
          <p:nvPr/>
        </p:nvSpPr>
        <p:spPr bwMode="auto">
          <a:xfrm flipH="1">
            <a:off x="7467600" y="20574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65" name="Picture 5" descr="01_03_05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5" t="22400" r="19527" b="32800"/>
          <a:stretch>
            <a:fillRect/>
          </a:stretch>
        </p:blipFill>
        <p:spPr bwMode="auto">
          <a:xfrm>
            <a:off x="5105400" y="2514600"/>
            <a:ext cx="29718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66" name="Line 6"/>
          <p:cNvSpPr>
            <a:spLocks noChangeShapeType="1"/>
          </p:cNvSpPr>
          <p:nvPr/>
        </p:nvSpPr>
        <p:spPr bwMode="auto">
          <a:xfrm>
            <a:off x="4800600" y="3200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7" name="Line 7"/>
          <p:cNvSpPr>
            <a:spLocks noChangeShapeType="1"/>
          </p:cNvSpPr>
          <p:nvPr/>
        </p:nvSpPr>
        <p:spPr bwMode="auto">
          <a:xfrm>
            <a:off x="4800600" y="3429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8" name="Line 8"/>
          <p:cNvSpPr>
            <a:spLocks noChangeShapeType="1"/>
          </p:cNvSpPr>
          <p:nvPr/>
        </p:nvSpPr>
        <p:spPr bwMode="auto">
          <a:xfrm>
            <a:off x="4876800" y="48006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9" name="Line 9"/>
          <p:cNvSpPr>
            <a:spLocks noChangeShapeType="1"/>
          </p:cNvSpPr>
          <p:nvPr/>
        </p:nvSpPr>
        <p:spPr bwMode="auto">
          <a:xfrm>
            <a:off x="6248400" y="4419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0" name="Line 10"/>
          <p:cNvSpPr>
            <a:spLocks noChangeShapeType="1"/>
          </p:cNvSpPr>
          <p:nvPr/>
        </p:nvSpPr>
        <p:spPr bwMode="auto">
          <a:xfrm flipV="1">
            <a:off x="7467600" y="20574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7620000" y="2895600"/>
            <a:ext cx="68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 flipH="1">
            <a:off x="7467600" y="51816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3" name="Line 13"/>
          <p:cNvSpPr>
            <a:spLocks noChangeShapeType="1"/>
          </p:cNvSpPr>
          <p:nvPr/>
        </p:nvSpPr>
        <p:spPr bwMode="auto">
          <a:xfrm>
            <a:off x="7467600" y="44196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74" name="Text Box 14"/>
          <p:cNvSpPr txBox="1">
            <a:spLocks noChangeArrowheads="1"/>
          </p:cNvSpPr>
          <p:nvPr/>
        </p:nvSpPr>
        <p:spPr bwMode="auto">
          <a:xfrm>
            <a:off x="3886200" y="3048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Panel name</a:t>
            </a:r>
          </a:p>
        </p:txBody>
      </p:sp>
      <p:sp>
        <p:nvSpPr>
          <p:cNvPr id="143375" name="Text Box 15"/>
          <p:cNvSpPr txBox="1">
            <a:spLocks noChangeArrowheads="1"/>
          </p:cNvSpPr>
          <p:nvPr/>
        </p:nvSpPr>
        <p:spPr bwMode="auto">
          <a:xfrm>
            <a:off x="4114800" y="3276600"/>
            <a:ext cx="9144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Analytes</a:t>
            </a:r>
          </a:p>
        </p:txBody>
      </p:sp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3962400" y="4800600"/>
            <a:ext cx="16002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00"/>
              <a:t>Room temperature storage expiration date</a:t>
            </a:r>
          </a:p>
        </p:txBody>
      </p:sp>
      <p:sp>
        <p:nvSpPr>
          <p:cNvPr id="143377" name="Text Box 17"/>
          <p:cNvSpPr txBox="1">
            <a:spLocks noChangeArrowheads="1"/>
          </p:cNvSpPr>
          <p:nvPr/>
        </p:nvSpPr>
        <p:spPr bwMode="auto">
          <a:xfrm>
            <a:off x="7772400" y="4953000"/>
            <a:ext cx="13716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Refrigerated expiration date</a:t>
            </a:r>
          </a:p>
        </p:txBody>
      </p:sp>
      <p:sp>
        <p:nvSpPr>
          <p:cNvPr id="143378" name="Text Box 18"/>
          <p:cNvSpPr txBox="1">
            <a:spLocks noChangeArrowheads="1"/>
          </p:cNvSpPr>
          <p:nvPr/>
        </p:nvSpPr>
        <p:spPr bwMode="auto">
          <a:xfrm>
            <a:off x="7848600" y="190500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Lot number</a:t>
            </a:r>
          </a:p>
        </p:txBody>
      </p:sp>
      <p:sp>
        <p:nvSpPr>
          <p:cNvPr id="143379" name="Text Box 19"/>
          <p:cNvSpPr txBox="1">
            <a:spLocks noChangeArrowheads="1"/>
          </p:cNvSpPr>
          <p:nvPr/>
        </p:nvSpPr>
        <p:spPr bwMode="auto">
          <a:xfrm>
            <a:off x="8305800" y="2667000"/>
            <a:ext cx="838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Cartridge barcode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893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Overview (cont.)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4191000" cy="2743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Handling cartridges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Carefully tear open the cartridge pouch where indicated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cartridge by the sides or the bottom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Do not touch the sensors or apply pressure to the center of the cartridge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1600"/>
          </a:p>
        </p:txBody>
      </p:sp>
      <p:pic>
        <p:nvPicPr>
          <p:cNvPr id="157700" name="Picture 4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1" name="Picture 5" descr="01_03_050_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425" y="15240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2" name="Picture 6" descr="01_03_050_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605213"/>
            <a:ext cx="1984375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3" name="Picture 7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9050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4" name="Picture 8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886200"/>
            <a:ext cx="43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5" name="Picture 9" descr="avoid_quality_chec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5528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6" name="Picture 10" descr="01_03_050_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814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457200" y="4419600"/>
            <a:ext cx="4114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7663" indent="-347663">
              <a:defRPr>
                <a:solidFill>
                  <a:schemeClr val="tx1"/>
                </a:solidFill>
                <a:latin typeface="Arial" charset="0"/>
              </a:defRPr>
            </a:lvl1pPr>
            <a:lvl2pPr marL="461963"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400">
                <a:solidFill>
                  <a:srgbClr val="000066"/>
                </a:solidFill>
              </a:rPr>
              <a:t>Prior to testing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The handheld will perform quality checks</a:t>
            </a:r>
          </a:p>
          <a:p>
            <a:pPr>
              <a:buFontTx/>
              <a:buChar char="•"/>
            </a:pPr>
            <a:r>
              <a:rPr lang="en-US" altLang="en-US" sz="2000">
                <a:solidFill>
                  <a:srgbClr val="000066"/>
                </a:solidFill>
              </a:rPr>
              <a:t>Failure of a quality check will result in a Quality Check Code </a:t>
            </a:r>
          </a:p>
          <a:p>
            <a:pPr>
              <a:spcBef>
                <a:spcPct val="50000"/>
              </a:spcBef>
            </a:pPr>
            <a:endParaRPr lang="en-US" altLang="en-US" sz="200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041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i-STAT Cartridge Components </a:t>
            </a:r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" y="1371600"/>
            <a:ext cx="9063037" cy="414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419874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Sample Collection Techniques 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3733800" cy="36576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i-STAT System may be used with: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Venous samples </a:t>
            </a:r>
            <a:r>
              <a:rPr lang="en-US" altLang="en-US" sz="2000" b="1" u="sng" dirty="0"/>
              <a:t>ONLY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Use Lithium Heparin (mint green top tube </a:t>
            </a:r>
            <a:r>
              <a:rPr lang="en-US" altLang="en-US" sz="2000" b="1" u="sng" dirty="0"/>
              <a:t>ONLY</a:t>
            </a:r>
            <a:endParaRPr lang="en-US" altLang="en-US" sz="2000" dirty="0"/>
          </a:p>
          <a:p>
            <a:pPr>
              <a:lnSpc>
                <a:spcPct val="90000"/>
              </a:lnSpc>
            </a:pPr>
            <a:r>
              <a:rPr lang="en-US" altLang="en-US" sz="2000" dirty="0"/>
              <a:t>Tube must be </a:t>
            </a:r>
            <a:r>
              <a:rPr lang="en-US" altLang="en-US" sz="2000" b="1" u="sng" dirty="0"/>
              <a:t>AT LEAST </a:t>
            </a:r>
            <a:r>
              <a:rPr lang="en-US" altLang="en-US" sz="2000" dirty="0"/>
              <a:t>half full</a:t>
            </a:r>
          </a:p>
          <a:p>
            <a:pPr>
              <a:lnSpc>
                <a:spcPct val="90000"/>
              </a:lnSpc>
            </a:pPr>
            <a:r>
              <a:rPr lang="en-US" altLang="en-US" sz="2000" b="1" u="sng" dirty="0"/>
              <a:t>Mix tube well; NO CLOTS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Test immediately; sample stability 30 minutes.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sz="1800" b="1" i="1" dirty="0"/>
              <a:t>Important notes: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Make sure to follow your hospital’s procedures for proper sample collection.</a:t>
            </a:r>
          </a:p>
          <a:p>
            <a:pPr lvl="1">
              <a:lnSpc>
                <a:spcPct val="90000"/>
              </a:lnSpc>
            </a:pPr>
            <a:r>
              <a:rPr lang="en-US" altLang="en-US" sz="1800" b="1" i="1" dirty="0"/>
              <a:t>Always correlate results with the status of the patient!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47800"/>
            <a:ext cx="481870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2316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3886200" cy="21336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Ensure a quality sample is obtained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Avoid drawing from an arm with an IV line</a:t>
            </a:r>
          </a:p>
          <a:p>
            <a:pPr lvl="1">
              <a:lnSpc>
                <a:spcPct val="90000"/>
              </a:lnSpc>
            </a:pPr>
            <a:r>
              <a:rPr lang="en-US" altLang="en-US" dirty="0"/>
              <a:t>IV solutions dilute sample </a:t>
            </a:r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dirty="0"/>
          </a:p>
          <a:p>
            <a:pPr lvl="2">
              <a:lnSpc>
                <a:spcPct val="90000"/>
              </a:lnSpc>
              <a:buFontTx/>
              <a:buNone/>
            </a:pPr>
            <a:endParaRPr lang="en-US" altLang="en-US" sz="1800" dirty="0"/>
          </a:p>
          <a:p>
            <a:pPr lvl="2">
              <a:lnSpc>
                <a:spcPct val="90000"/>
              </a:lnSpc>
            </a:pPr>
            <a:endParaRPr lang="en-US" altLang="en-US" sz="1400" dirty="0"/>
          </a:p>
        </p:txBody>
      </p:sp>
      <p:sp>
        <p:nvSpPr>
          <p:cNvPr id="163844" name="Rectangle 4"/>
          <p:cNvSpPr>
            <a:spLocks noChangeArrowheads="1"/>
          </p:cNvSpPr>
          <p:nvPr/>
        </p:nvSpPr>
        <p:spPr bwMode="auto">
          <a:xfrm>
            <a:off x="457200" y="3276600"/>
            <a:ext cx="3886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000">
                <a:solidFill>
                  <a:srgbClr val="000066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rgbClr val="000066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rgbClr val="000066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rgbClr val="000066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000066"/>
                </a:solidFill>
                <a:latin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altLang="en-US" sz="2400" dirty="0"/>
              <a:t>Indwelling line</a:t>
            </a:r>
          </a:p>
          <a:p>
            <a:pPr lvl="1"/>
            <a:r>
              <a:rPr lang="en-US" altLang="en-US" sz="2000" dirty="0"/>
              <a:t>Draw sufficient waste</a:t>
            </a:r>
            <a:r>
              <a:rPr lang="en-US" altLang="en-US" sz="1600" dirty="0"/>
              <a:t> </a:t>
            </a:r>
          </a:p>
          <a:p>
            <a:r>
              <a:rPr lang="en-US" altLang="en-US" sz="2400" dirty="0"/>
              <a:t>Tourniquet</a:t>
            </a:r>
          </a:p>
          <a:p>
            <a:pPr lvl="1"/>
            <a:r>
              <a:rPr lang="en-US" altLang="en-US" sz="2000" dirty="0"/>
              <a:t>If applied for more than 1 minute, release and reapply after 2 to 3 minutes to avoid hemolysis</a:t>
            </a:r>
          </a:p>
          <a:p>
            <a:pPr lvl="2">
              <a:buFontTx/>
              <a:buNone/>
            </a:pPr>
            <a:endParaRPr lang="en-US" altLang="en-US" sz="2000" dirty="0"/>
          </a:p>
          <a:p>
            <a:pPr lvl="2"/>
            <a:endParaRPr lang="en-US" altLang="en-US" dirty="0"/>
          </a:p>
        </p:txBody>
      </p:sp>
      <p:pic>
        <p:nvPicPr>
          <p:cNvPr id="163845" name="Picture 5" descr="01_03_12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0" y="1066800"/>
            <a:ext cx="1908175" cy="1882775"/>
          </a:xfrm>
        </p:spPr>
      </p:pic>
      <p:pic>
        <p:nvPicPr>
          <p:cNvPr id="163846" name="Picture 6" descr="01_03_120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819400"/>
            <a:ext cx="1981200" cy="195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7" name="Picture 7" descr="01_03_120_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4495800"/>
            <a:ext cx="1831975" cy="180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2" name="Picture 12" descr="red_x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600200"/>
            <a:ext cx="703263" cy="74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54" name="Picture 14" descr="OnlyOneMinut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5334000"/>
            <a:ext cx="555625" cy="55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53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General Sample Collection Techniques (cont.)</a:t>
            </a:r>
          </a:p>
        </p:txBody>
      </p:sp>
      <p:sp>
        <p:nvSpPr>
          <p:cNvPr id="555013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/>
              <a:t>Avoid extra muscular activity:</a:t>
            </a:r>
          </a:p>
          <a:p>
            <a:pPr lvl="1"/>
            <a:r>
              <a:rPr lang="en-US" altLang="en-US"/>
              <a:t>Clenching and unclenching fist </a:t>
            </a:r>
          </a:p>
          <a:p>
            <a:r>
              <a:rPr lang="en-US" altLang="en-US"/>
              <a:t>Avoid Hemolysis:</a:t>
            </a:r>
          </a:p>
          <a:p>
            <a:pPr lvl="1"/>
            <a:r>
              <a:rPr lang="en-US" altLang="en-US"/>
              <a:t>Allow residual alcohol to dry</a:t>
            </a:r>
          </a:p>
          <a:p>
            <a:pPr lvl="1"/>
            <a:r>
              <a:rPr lang="en-US" altLang="en-US"/>
              <a:t>Discard sample from traumatic draw </a:t>
            </a:r>
          </a:p>
          <a:p>
            <a:pPr lvl="2">
              <a:buFontTx/>
              <a:buNone/>
            </a:pPr>
            <a:endParaRPr lang="en-US" altLang="en-US"/>
          </a:p>
          <a:p>
            <a:endParaRPr lang="en-US" altLang="en-US" sz="2000"/>
          </a:p>
        </p:txBody>
      </p:sp>
      <p:grpSp>
        <p:nvGrpSpPr>
          <p:cNvPr id="555015" name="Group 7"/>
          <p:cNvGrpSpPr>
            <a:grpSpLocks/>
          </p:cNvGrpSpPr>
          <p:nvPr/>
        </p:nvGrpSpPr>
        <p:grpSpPr bwMode="auto">
          <a:xfrm>
            <a:off x="4953000" y="1219200"/>
            <a:ext cx="3352800" cy="2667000"/>
            <a:chOff x="4320" y="1824"/>
            <a:chExt cx="1250" cy="1379"/>
          </a:xfrm>
        </p:grpSpPr>
        <p:pic>
          <p:nvPicPr>
            <p:cNvPr id="555016" name="Picture 8" descr="01_03_120_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2112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5017" name="Picture 9" descr="01_03_120_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824"/>
              <a:ext cx="1106" cy="10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5018" name="Picture 10" descr="01_03_120_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2514600" cy="2481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5019" name="Text Box 11"/>
          <p:cNvSpPr txBox="1">
            <a:spLocks noChangeArrowheads="1"/>
          </p:cNvSpPr>
          <p:nvPr/>
        </p:nvSpPr>
        <p:spPr bwMode="auto">
          <a:xfrm>
            <a:off x="5943600" y="4267200"/>
            <a:ext cx="1371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000" b="1"/>
              <a:t>Allow to dry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71214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Factors That May Affect Results </a:t>
            </a:r>
          </a:p>
        </p:txBody>
      </p:sp>
      <p:sp>
        <p:nvSpPr>
          <p:cNvPr id="169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295400"/>
            <a:ext cx="4343400" cy="4648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000" b="1" i="1" dirty="0"/>
              <a:t>Avoid factors that may affect the sample prior to analysis.</a:t>
            </a:r>
          </a:p>
          <a:p>
            <a:pPr>
              <a:buFontTx/>
              <a:buNone/>
            </a:pPr>
            <a:r>
              <a:rPr lang="en-US" altLang="en-US" sz="2000" b="1" i="1" dirty="0"/>
              <a:t>Always correlate results with the status of the patient.</a:t>
            </a: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References:</a:t>
            </a:r>
          </a:p>
          <a:p>
            <a:r>
              <a:rPr lang="en-US" altLang="en-US" sz="2000" dirty="0"/>
              <a:t>Cartridge and Test Information Sheets (CTI Sheets) </a:t>
            </a:r>
          </a:p>
          <a:p>
            <a:pPr lvl="1"/>
            <a:r>
              <a:rPr lang="en-US" altLang="en-US" sz="1800" dirty="0"/>
              <a:t>i‑STAT 1 System Manual</a:t>
            </a:r>
          </a:p>
          <a:p>
            <a:pPr lvl="1"/>
            <a:r>
              <a:rPr lang="en-US" altLang="en-US" sz="1800" dirty="0">
                <a:hlinkClick r:id="rId3"/>
              </a:rPr>
              <a:t>www.abbottpointofcare.com</a:t>
            </a:r>
            <a:endParaRPr lang="en-US" altLang="en-US" sz="1800" dirty="0"/>
          </a:p>
          <a:p>
            <a:endParaRPr lang="en-US" altLang="en-US" sz="2000" dirty="0"/>
          </a:p>
        </p:txBody>
      </p:sp>
      <p:pic>
        <p:nvPicPr>
          <p:cNvPr id="1699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0" t="4520" b="2824"/>
          <a:stretch>
            <a:fillRect/>
          </a:stretch>
        </p:blipFill>
        <p:spPr bwMode="auto">
          <a:xfrm>
            <a:off x="4724400" y="1905000"/>
            <a:ext cx="4181475" cy="2962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43970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79E47D-2D8B-401F-B073-B56EBD7BB900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For </a:t>
            </a:r>
            <a:r>
              <a:rPr lang="en-US" altLang="en-US" i="1"/>
              <a:t>in vitro</a:t>
            </a:r>
            <a:r>
              <a:rPr lang="en-US" altLang="en-US"/>
              <a:t> diagnostic use.</a:t>
            </a:r>
          </a:p>
          <a:p>
            <a:r>
              <a:rPr lang="en-US" altLang="en-US"/>
              <a:t>i-STAT Learning System Power Point Chapter 3 726366-00A Rev Date 11-MAR-2011</a:t>
            </a:r>
          </a:p>
        </p:txBody>
      </p:sp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Factors That May Affect Cardiac Marker Results </a:t>
            </a:r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Avoid affecting results:</a:t>
            </a:r>
          </a:p>
          <a:p>
            <a:r>
              <a:rPr lang="en-US" altLang="en-US" sz="2000"/>
              <a:t>Keep handheld on a level surface</a:t>
            </a:r>
          </a:p>
          <a:p>
            <a:r>
              <a:rPr lang="en-US" altLang="en-US" sz="2000"/>
              <a:t>Do not move the handheld during the testing process</a:t>
            </a:r>
          </a:p>
          <a:p>
            <a:r>
              <a:rPr lang="en-US" altLang="en-US" sz="2000"/>
              <a:t>Prevent hemolysis </a:t>
            </a:r>
          </a:p>
          <a:p>
            <a:r>
              <a:rPr lang="en-US" altLang="en-US" sz="2000"/>
              <a:t>Mix blood collection devices thoroughly </a:t>
            </a:r>
          </a:p>
        </p:txBody>
      </p:sp>
      <p:pic>
        <p:nvPicPr>
          <p:cNvPr id="196613" name="Picture 5" descr="01_03_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4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05000"/>
            <a:ext cx="712788" cy="75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6615" name="Picture 7" descr="mix_and_te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486400"/>
            <a:ext cx="4038600" cy="51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6826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Turning the Handheld On and Selecting Patient Test 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Turn on the handheld</a:t>
            </a:r>
          </a:p>
          <a:p>
            <a:r>
              <a:rPr lang="en-US" altLang="en-US" sz="2000" dirty="0"/>
              <a:t>Press the Power key</a:t>
            </a:r>
          </a:p>
          <a:p>
            <a:r>
              <a:rPr lang="en-US" altLang="en-US" sz="2000" dirty="0"/>
              <a:t>Test Menu will be displayed </a:t>
            </a:r>
          </a:p>
          <a:p>
            <a:pPr>
              <a:buFontTx/>
              <a:buNone/>
            </a:pPr>
            <a:endParaRPr lang="en-US" altLang="en-US" sz="2000" dirty="0"/>
          </a:p>
          <a:p>
            <a:pPr>
              <a:buFontTx/>
              <a:buNone/>
            </a:pPr>
            <a:r>
              <a:rPr lang="en-US" altLang="en-US" dirty="0"/>
              <a:t>Patient Test option</a:t>
            </a:r>
          </a:p>
          <a:p>
            <a:r>
              <a:rPr lang="en-US" altLang="en-US" sz="2000" dirty="0"/>
              <a:t>Option 2- i-STAT Cartridge</a:t>
            </a:r>
          </a:p>
          <a:p>
            <a:r>
              <a:rPr lang="en-US" altLang="en-US" sz="2000" dirty="0"/>
              <a:t>Press 2 on the keypad</a:t>
            </a:r>
          </a:p>
          <a:p>
            <a:endParaRPr lang="en-US" altLang="en-US" sz="2000" dirty="0"/>
          </a:p>
        </p:txBody>
      </p:sp>
      <p:pic>
        <p:nvPicPr>
          <p:cNvPr id="209924" name="Picture 4" descr="01_04_030_3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206750"/>
            <a:ext cx="1855787" cy="28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5" name="Picture 5" descr="01_04_03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6" name="Picture 6" descr="01_04_030_2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206750"/>
            <a:ext cx="1855788" cy="2811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27" name="Picture 7" descr="01_04_030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46"/>
          <a:stretch>
            <a:fillRect/>
          </a:stretch>
        </p:blipFill>
        <p:spPr bwMode="auto">
          <a:xfrm>
            <a:off x="5562600" y="1143000"/>
            <a:ext cx="182245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8" name="Oval 8"/>
          <p:cNvSpPr>
            <a:spLocks noChangeArrowheads="1"/>
          </p:cNvSpPr>
          <p:nvPr/>
        </p:nvSpPr>
        <p:spPr bwMode="auto">
          <a:xfrm>
            <a:off x="6629400" y="2743200"/>
            <a:ext cx="304800" cy="304800"/>
          </a:xfrm>
          <a:prstGeom prst="ellipse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9"/>
          <p:cNvSpPr>
            <a:spLocks noChangeArrowheads="1"/>
          </p:cNvSpPr>
          <p:nvPr/>
        </p:nvSpPr>
        <p:spPr bwMode="auto">
          <a:xfrm>
            <a:off x="7848600" y="4267200"/>
            <a:ext cx="914400" cy="152400"/>
          </a:xfrm>
          <a:prstGeom prst="rect">
            <a:avLst/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391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Handheld External Components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Top</a:t>
            </a:r>
          </a:p>
          <a:p>
            <a:r>
              <a:rPr lang="en-US" altLang="en-US" sz="2000"/>
              <a:t>Battery compartment</a:t>
            </a:r>
          </a:p>
          <a:p>
            <a:r>
              <a:rPr lang="en-US" altLang="en-US" sz="2000"/>
              <a:t>Infrared eye</a:t>
            </a:r>
          </a:p>
          <a:p>
            <a:r>
              <a:rPr lang="en-US" altLang="en-US" sz="2000"/>
              <a:t>Barcode scanner </a:t>
            </a:r>
          </a:p>
          <a:p>
            <a:pPr>
              <a:buFontTx/>
              <a:buNone/>
            </a:pPr>
            <a:endParaRPr lang="en-US" altLang="en-US" sz="2000"/>
          </a:p>
        </p:txBody>
      </p:sp>
      <p:cxnSp>
        <p:nvCxnSpPr>
          <p:cNvPr id="84996" name="AutoShape 4"/>
          <p:cNvCxnSpPr>
            <a:cxnSpLocks noChangeShapeType="1"/>
            <a:stCxn id="84995" idx="2"/>
            <a:endCxn id="84995" idx="2"/>
          </p:cNvCxnSpPr>
          <p:nvPr/>
        </p:nvCxnSpPr>
        <p:spPr bwMode="auto">
          <a:xfrm>
            <a:off x="2476500" y="5943600"/>
            <a:ext cx="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4997" name="Picture 5" descr="01_02_03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25" y="1219200"/>
            <a:ext cx="48291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8" name="Line 6"/>
          <p:cNvSpPr>
            <a:spLocks noChangeShapeType="1"/>
          </p:cNvSpPr>
          <p:nvPr/>
        </p:nvSpPr>
        <p:spPr bwMode="auto">
          <a:xfrm>
            <a:off x="5410200" y="3733800"/>
            <a:ext cx="885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4999" name="Line 7"/>
          <p:cNvSpPr>
            <a:spLocks noChangeShapeType="1"/>
          </p:cNvSpPr>
          <p:nvPr/>
        </p:nvSpPr>
        <p:spPr bwMode="auto">
          <a:xfrm>
            <a:off x="6296025" y="37338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0" name="Line 8"/>
          <p:cNvSpPr>
            <a:spLocks noChangeShapeType="1"/>
          </p:cNvSpPr>
          <p:nvPr/>
        </p:nvSpPr>
        <p:spPr bwMode="auto">
          <a:xfrm>
            <a:off x="7566025" y="41148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1" name="Line 9"/>
          <p:cNvSpPr>
            <a:spLocks noChangeShapeType="1"/>
          </p:cNvSpPr>
          <p:nvPr/>
        </p:nvSpPr>
        <p:spPr bwMode="auto">
          <a:xfrm>
            <a:off x="7566025" y="4953000"/>
            <a:ext cx="739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4114800" y="3336925"/>
            <a:ext cx="1295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85003" name="Text Box 11"/>
          <p:cNvSpPr txBox="1">
            <a:spLocks noChangeArrowheads="1"/>
          </p:cNvSpPr>
          <p:nvPr/>
        </p:nvSpPr>
        <p:spPr bwMode="auto">
          <a:xfrm>
            <a:off x="7848600" y="3840163"/>
            <a:ext cx="12954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Infrared eye</a:t>
            </a:r>
          </a:p>
        </p:txBody>
      </p:sp>
      <p:sp>
        <p:nvSpPr>
          <p:cNvPr id="85004" name="Text Box 12"/>
          <p:cNvSpPr txBox="1">
            <a:spLocks noChangeArrowheads="1"/>
          </p:cNvSpPr>
          <p:nvPr/>
        </p:nvSpPr>
        <p:spPr bwMode="auto">
          <a:xfrm>
            <a:off x="7543800" y="46482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1065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via Barcode Scan 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2209800"/>
            <a:ext cx="4724400" cy="3916363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 dirty="0"/>
              <a:t>Scan Operator ID</a:t>
            </a:r>
          </a:p>
          <a:p>
            <a:r>
              <a:rPr lang="en-US" altLang="en-US" sz="2000" dirty="0"/>
              <a:t>Hold the handheld 3 to 12 inches away from the barcode</a:t>
            </a:r>
          </a:p>
          <a:p>
            <a:r>
              <a:rPr lang="en-US" altLang="en-US" sz="2000" dirty="0"/>
              <a:t>Press and hold down the SCAN key</a:t>
            </a:r>
          </a:p>
          <a:p>
            <a:r>
              <a:rPr lang="en-US" altLang="en-US" sz="2000" dirty="0"/>
              <a:t>Laser beam must cover the entire length of the barcode</a:t>
            </a:r>
          </a:p>
          <a:p>
            <a:r>
              <a:rPr lang="en-US" altLang="en-US" sz="2000" dirty="0"/>
              <a:t>Wait for the beep or for laser beam to disappear</a:t>
            </a:r>
          </a:p>
          <a:p>
            <a:r>
              <a:rPr lang="en-US" altLang="en-US" sz="2000" dirty="0"/>
              <a:t>Release the SCAN key</a:t>
            </a:r>
          </a:p>
          <a:p>
            <a:r>
              <a:rPr lang="en-US" altLang="en-US" sz="2000" dirty="0"/>
              <a:t>Repeat if prompted</a:t>
            </a:r>
          </a:p>
          <a:p>
            <a:r>
              <a:rPr lang="en-US" altLang="en-US" sz="2000" dirty="0"/>
              <a:t>Note: Your user ID for the </a:t>
            </a:r>
            <a:r>
              <a:rPr lang="en-US" altLang="en-US" sz="2000" dirty="0" err="1"/>
              <a:t>iSTAT</a:t>
            </a:r>
            <a:r>
              <a:rPr lang="en-US" altLang="en-US" sz="2000" dirty="0"/>
              <a:t> is </a:t>
            </a:r>
            <a:r>
              <a:rPr lang="en-US" altLang="en-US" sz="2000"/>
              <a:t>your DUZ#</a:t>
            </a:r>
            <a:endParaRPr lang="en-US" altLang="en-US" sz="2000" dirty="0"/>
          </a:p>
          <a:p>
            <a:endParaRPr lang="en-US" altLang="en-US" sz="2000" dirty="0"/>
          </a:p>
        </p:txBody>
      </p:sp>
      <p:pic>
        <p:nvPicPr>
          <p:cNvPr id="211985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650" y="4061618"/>
            <a:ext cx="2419350" cy="239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1972" name="Picture 4" descr="01_04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524000"/>
            <a:ext cx="27717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1986" name="Line 18"/>
          <p:cNvSpPr>
            <a:spLocks noChangeShapeType="1"/>
          </p:cNvSpPr>
          <p:nvPr/>
        </p:nvSpPr>
        <p:spPr bwMode="auto">
          <a:xfrm flipV="1">
            <a:off x="7391400" y="5257800"/>
            <a:ext cx="0" cy="15240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208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2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8"/>
          <a:stretch>
            <a:fillRect/>
          </a:stretch>
        </p:blipFill>
        <p:spPr bwMode="auto">
          <a:xfrm>
            <a:off x="4267200" y="1371600"/>
            <a:ext cx="4545013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Operator ID Manually </a:t>
            </a:r>
          </a:p>
        </p:txBody>
      </p:sp>
      <p:sp>
        <p:nvSpPr>
          <p:cNvPr id="2140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Operator ID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Number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4026" name="AutoShape 10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4027" name="AutoShape 11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534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6" name="Picture 2" descr="01_04_060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1017588"/>
            <a:ext cx="3990975" cy="3935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7" name="Rectangle 3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</a:t>
            </a:r>
            <a:br>
              <a:rPr lang="en-US" altLang="en-US"/>
            </a:br>
            <a:r>
              <a:rPr lang="en-US" altLang="en-US"/>
              <a:t>Entering Patient ID via Barcode Scan </a:t>
            </a:r>
          </a:p>
        </p:txBody>
      </p:sp>
      <p:sp>
        <p:nvSpPr>
          <p:cNvPr id="216068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Scan Patient ID</a:t>
            </a:r>
          </a:p>
          <a:p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Repeat if prompted </a:t>
            </a:r>
          </a:p>
        </p:txBody>
      </p:sp>
      <p:pic>
        <p:nvPicPr>
          <p:cNvPr id="216069" name="Picture 5" descr="01_04_060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143000"/>
            <a:ext cx="2130425" cy="210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6070" name="Picture 6" descr="01_04_060_3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114800"/>
            <a:ext cx="1946275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6078" name="Group 14"/>
          <p:cNvGrpSpPr>
            <a:grpSpLocks/>
          </p:cNvGrpSpPr>
          <p:nvPr/>
        </p:nvGrpSpPr>
        <p:grpSpPr bwMode="auto">
          <a:xfrm>
            <a:off x="5486400" y="2255838"/>
            <a:ext cx="1143000" cy="487362"/>
            <a:chOff x="3456" y="1517"/>
            <a:chExt cx="720" cy="307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auto">
            <a:xfrm>
              <a:off x="3840" y="1632"/>
              <a:ext cx="336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auto">
            <a:xfrm flipV="1">
              <a:off x="3840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4" name="Line 10"/>
            <p:cNvSpPr>
              <a:spLocks noChangeShapeType="1"/>
            </p:cNvSpPr>
            <p:nvPr/>
          </p:nvSpPr>
          <p:spPr bwMode="auto">
            <a:xfrm flipV="1">
              <a:off x="4176" y="1517"/>
              <a:ext cx="0" cy="11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5" name="Line 11"/>
            <p:cNvSpPr>
              <a:spLocks noChangeShapeType="1"/>
            </p:cNvSpPr>
            <p:nvPr/>
          </p:nvSpPr>
          <p:spPr bwMode="auto">
            <a:xfrm flipV="1">
              <a:off x="3456" y="1824"/>
              <a:ext cx="560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6076" name="Line 12"/>
            <p:cNvSpPr>
              <a:spLocks noChangeShapeType="1"/>
            </p:cNvSpPr>
            <p:nvPr/>
          </p:nvSpPr>
          <p:spPr bwMode="auto">
            <a:xfrm flipV="1">
              <a:off x="4016" y="1632"/>
              <a:ext cx="0" cy="192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6077" name="Text Box 13"/>
          <p:cNvSpPr txBox="1">
            <a:spLocks noChangeArrowheads="1"/>
          </p:cNvSpPr>
          <p:nvPr/>
        </p:nvSpPr>
        <p:spPr bwMode="auto">
          <a:xfrm>
            <a:off x="4648200" y="2514600"/>
            <a:ext cx="1371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 b="1"/>
              <a:t>3 – 12 inches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575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12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285875"/>
            <a:ext cx="46958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Preparing the Handheld: Entering Patient ID Manually 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Manually entering the Patient ID</a:t>
            </a:r>
          </a:p>
          <a:p>
            <a:r>
              <a:rPr lang="en-US" altLang="en-US" sz="2000"/>
              <a:t>Use Numeric keys on the keypad</a:t>
            </a:r>
          </a:p>
          <a:p>
            <a:r>
              <a:rPr lang="en-US" altLang="en-US" sz="2000"/>
              <a:t>Press ENT key</a:t>
            </a:r>
          </a:p>
          <a:p>
            <a:r>
              <a:rPr lang="en-US" altLang="en-US" sz="2000"/>
              <a:t>Repeat if prompted</a:t>
            </a:r>
          </a:p>
          <a:p>
            <a:endParaRPr lang="en-US" altLang="en-US" sz="2000"/>
          </a:p>
        </p:txBody>
      </p:sp>
      <p:sp>
        <p:nvSpPr>
          <p:cNvPr id="218118" name="AutoShape 6"/>
          <p:cNvSpPr>
            <a:spLocks noChangeArrowheads="1"/>
          </p:cNvSpPr>
          <p:nvPr/>
        </p:nvSpPr>
        <p:spPr bwMode="auto">
          <a:xfrm>
            <a:off x="7467600" y="4495800"/>
            <a:ext cx="990600" cy="8382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8119" name="AutoShape 7"/>
          <p:cNvSpPr>
            <a:spLocks noChangeArrowheads="1"/>
          </p:cNvSpPr>
          <p:nvPr/>
        </p:nvSpPr>
        <p:spPr bwMode="auto">
          <a:xfrm>
            <a:off x="7772400" y="5334000"/>
            <a:ext cx="6858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2754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 descr="01_02_080_4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43000"/>
            <a:ext cx="1760538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9067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Preparing the Handheld: Scanning Cartridge Lot Number 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886200" cy="4267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Scan cartridge lot number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Hold the handheld 3 to 12 inches away from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Press and hold down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Laser beam must cover the entire length of the barcode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Wait for the beep or for laser beam to disappear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Release the SCAN key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Repeat if prompted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2000" b="1" i="1"/>
          </a:p>
          <a:p>
            <a:pPr>
              <a:lnSpc>
                <a:spcPct val="90000"/>
              </a:lnSpc>
              <a:buFontTx/>
              <a:buNone/>
            </a:pPr>
            <a:endParaRPr lang="en-US" altLang="en-US" sz="1600" b="1" i="1"/>
          </a:p>
        </p:txBody>
      </p:sp>
      <p:pic>
        <p:nvPicPr>
          <p:cNvPr id="220165" name="Picture 5" descr="01_04_080_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668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6" name="Picture 6" descr="01_04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138488"/>
            <a:ext cx="3076575" cy="3033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7" name="Picture 7" descr="01_04_060_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4" t="58089" r="49641" b="22549"/>
          <a:stretch>
            <a:fillRect/>
          </a:stretch>
        </p:blipFill>
        <p:spPr bwMode="auto">
          <a:xfrm>
            <a:off x="6172200" y="1447800"/>
            <a:ext cx="1219200" cy="5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0168" name="Picture 8" descr="red_x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00550"/>
            <a:ext cx="808038" cy="85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0169" name="Line 9"/>
          <p:cNvSpPr>
            <a:spLocks noChangeShapeType="1"/>
          </p:cNvSpPr>
          <p:nvPr/>
        </p:nvSpPr>
        <p:spPr bwMode="auto">
          <a:xfrm>
            <a:off x="5334000" y="2133600"/>
            <a:ext cx="762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0" name="Line 10"/>
          <p:cNvSpPr>
            <a:spLocks noChangeShapeType="1"/>
          </p:cNvSpPr>
          <p:nvPr/>
        </p:nvSpPr>
        <p:spPr bwMode="auto">
          <a:xfrm flipV="1">
            <a:off x="5334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1" name="Line 11"/>
          <p:cNvSpPr>
            <a:spLocks noChangeShapeType="1"/>
          </p:cNvSpPr>
          <p:nvPr/>
        </p:nvSpPr>
        <p:spPr bwMode="auto">
          <a:xfrm flipV="1">
            <a:off x="6096000" y="1905000"/>
            <a:ext cx="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2" name="Line 12"/>
          <p:cNvSpPr>
            <a:spLocks noChangeShapeType="1"/>
          </p:cNvSpPr>
          <p:nvPr/>
        </p:nvSpPr>
        <p:spPr bwMode="auto">
          <a:xfrm flipV="1">
            <a:off x="5715000" y="2133600"/>
            <a:ext cx="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0173" name="Text Box 13"/>
          <p:cNvSpPr txBox="1">
            <a:spLocks noChangeArrowheads="1"/>
          </p:cNvSpPr>
          <p:nvPr/>
        </p:nvSpPr>
        <p:spPr bwMode="auto">
          <a:xfrm>
            <a:off x="5029200" y="2667000"/>
            <a:ext cx="1371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400" b="1"/>
              <a:t>3 – 12 inches</a:t>
            </a:r>
          </a:p>
        </p:txBody>
      </p:sp>
      <p:sp>
        <p:nvSpPr>
          <p:cNvPr id="220174" name="Text Box 14"/>
          <p:cNvSpPr txBox="1">
            <a:spLocks noChangeArrowheads="1"/>
          </p:cNvSpPr>
          <p:nvPr/>
        </p:nvSpPr>
        <p:spPr bwMode="auto">
          <a:xfrm>
            <a:off x="533400" y="5105400"/>
            <a:ext cx="373380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b="1" i="1" dirty="0">
                <a:solidFill>
                  <a:srgbClr val="000066"/>
                </a:solidFill>
              </a:rPr>
              <a:t>Very Important Reminder: </a:t>
            </a:r>
            <a:endParaRPr lang="en-US" altLang="ko-KR" b="1" i="1" dirty="0">
              <a:solidFill>
                <a:srgbClr val="000066"/>
              </a:solidFill>
              <a:ea typeface="굴림" pitchFamily="34" charset="-127"/>
            </a:endParaRPr>
          </a:p>
          <a:p>
            <a:r>
              <a:rPr lang="en-US" altLang="ko-KR" b="1" i="1" dirty="0">
                <a:solidFill>
                  <a:srgbClr val="000066"/>
                </a:solidFill>
                <a:ea typeface="굴림" pitchFamily="34" charset="-127"/>
              </a:rPr>
              <a:t>The correct barcode to scan is the barcode on the cartridge pouch, not the one on the cartridge box!</a:t>
            </a:r>
            <a:r>
              <a:rPr lang="en-US" altLang="ko-KR" dirty="0">
                <a:solidFill>
                  <a:srgbClr val="000066"/>
                </a:solidFill>
                <a:ea typeface="굴림" pitchFamily="34" charset="-127"/>
              </a:rPr>
              <a:t> </a:t>
            </a:r>
            <a:endParaRPr lang="en-US" altLang="en-US" dirty="0">
              <a:solidFill>
                <a:srgbClr val="000066"/>
              </a:solidFill>
            </a:endParaRP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8027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The Insert Cartridge Screen 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66800"/>
            <a:ext cx="3962400" cy="4267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From the</a:t>
            </a:r>
            <a:r>
              <a:rPr lang="en-US" altLang="en-US" i="1" dirty="0"/>
              <a:t> Insert Cartridge</a:t>
            </a:r>
            <a:r>
              <a:rPr lang="en-US" altLang="en-US" dirty="0"/>
              <a:t> prompt, you have 15 minutes to: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Obtain venous sample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Scan and open </a:t>
            </a:r>
            <a:r>
              <a:rPr lang="en-US" altLang="en-US" sz="2000" b="1"/>
              <a:t>cartridge pouch</a:t>
            </a:r>
            <a:endParaRPr lang="en-US" altLang="en-US" sz="2000" b="1" dirty="0"/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Fill cartridge.  NOTE:  Once cartridge is filled, DO NOT delay insertion into meter.  DO NOT prefill cartridge prior patient data entry.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Close cartridge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Insert cartridge into handheld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Sensors first</a:t>
            </a:r>
          </a:p>
          <a:p>
            <a:pPr lvl="1">
              <a:lnSpc>
                <a:spcPct val="80000"/>
              </a:lnSpc>
            </a:pPr>
            <a:r>
              <a:rPr lang="en-US" altLang="en-US" b="1" dirty="0"/>
              <a:t>Label facing up</a:t>
            </a:r>
          </a:p>
          <a:p>
            <a:pPr>
              <a:lnSpc>
                <a:spcPct val="80000"/>
              </a:lnSpc>
            </a:pPr>
            <a:r>
              <a:rPr lang="en-US" altLang="en-US" sz="2000" b="1" dirty="0"/>
              <a:t>Note: After 15 minutes the handheld will turn off and require re-entry of information to perform a test.</a:t>
            </a: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dirty="0"/>
          </a:p>
        </p:txBody>
      </p:sp>
      <p:pic>
        <p:nvPicPr>
          <p:cNvPr id="224260" name="Picture 4" descr="01_04_09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990600"/>
            <a:ext cx="181133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1" name="Picture 5" descr="15_m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2590800"/>
            <a:ext cx="83185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4262" name="Picture 6" descr="01_04_190_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3584575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4263" name="Text Box 7"/>
          <p:cNvSpPr txBox="1">
            <a:spLocks noChangeArrowheads="1"/>
          </p:cNvSpPr>
          <p:nvPr/>
        </p:nvSpPr>
        <p:spPr bwMode="auto">
          <a:xfrm>
            <a:off x="457200" y="5332413"/>
            <a:ext cx="3581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b="1" i="1">
                <a:solidFill>
                  <a:srgbClr val="000066"/>
                </a:solidFill>
              </a:rPr>
              <a:t>Important note:</a:t>
            </a:r>
          </a:p>
          <a:p>
            <a:r>
              <a:rPr lang="en-US" altLang="en-US" b="1" i="1">
                <a:solidFill>
                  <a:srgbClr val="000066"/>
                </a:solidFill>
              </a:rPr>
              <a:t>Always mix properly and test promptly!</a:t>
            </a: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>
            <a:off x="6477000" y="1676400"/>
            <a:ext cx="609600" cy="228600"/>
          </a:xfrm>
          <a:prstGeom prst="roundRect">
            <a:avLst>
              <a:gd name="adj" fmla="val 16667"/>
            </a:avLst>
          </a:prstGeom>
          <a:solidFill>
            <a:srgbClr val="FFFF99">
              <a:alpha val="33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4649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352118"/>
            <a:ext cx="3886200" cy="4591482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dirty="0"/>
              <a:t>Avoid Quality Check Codes!</a:t>
            </a:r>
          </a:p>
          <a:p>
            <a:r>
              <a:rPr lang="en-US" altLang="en-US" sz="2000" dirty="0"/>
              <a:t>Mix the sample thoroughly and gently by inverting tube 8 to 10 times</a:t>
            </a:r>
          </a:p>
          <a:p>
            <a:r>
              <a:rPr lang="en-US" altLang="en-US" sz="2000" dirty="0"/>
              <a:t>Use </a:t>
            </a:r>
            <a:r>
              <a:rPr lang="en-US" altLang="en-US" sz="2000" dirty="0" err="1"/>
              <a:t>Saf</a:t>
            </a:r>
            <a:r>
              <a:rPr lang="en-US" altLang="en-US" sz="2000" dirty="0"/>
              <a:t> Evac Adapter or Transfer Pipette to dispense sample</a:t>
            </a:r>
          </a:p>
          <a:p>
            <a:r>
              <a:rPr lang="en-US" altLang="en-US" sz="2000" dirty="0"/>
              <a:t>Fill to the fill mark</a:t>
            </a:r>
          </a:p>
          <a:p>
            <a:r>
              <a:rPr lang="en-US" altLang="en-US" sz="2000" dirty="0"/>
              <a:t>Close the closure to seal</a:t>
            </a:r>
          </a:p>
          <a:p>
            <a:pPr>
              <a:buFontTx/>
              <a:buNone/>
            </a:pPr>
            <a:endParaRPr lang="en-US" altLang="en-US" sz="2000" dirty="0"/>
          </a:p>
        </p:txBody>
      </p:sp>
      <p:pic>
        <p:nvPicPr>
          <p:cNvPr id="226312" name="Picture 8" descr="01_04_100_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743200"/>
            <a:ext cx="1984375" cy="195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4" name="Line 10"/>
          <p:cNvSpPr>
            <a:spLocks noChangeShapeType="1"/>
          </p:cNvSpPr>
          <p:nvPr/>
        </p:nvSpPr>
        <p:spPr bwMode="auto">
          <a:xfrm>
            <a:off x="7543800" y="3352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15" name="Text Box 11"/>
          <p:cNvSpPr txBox="1">
            <a:spLocks noChangeArrowheads="1"/>
          </p:cNvSpPr>
          <p:nvPr/>
        </p:nvSpPr>
        <p:spPr bwMode="auto">
          <a:xfrm>
            <a:off x="6934200" y="312420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Fill mark</a:t>
            </a:r>
          </a:p>
        </p:txBody>
      </p:sp>
      <p:sp>
        <p:nvSpPr>
          <p:cNvPr id="226318" name="Line 14"/>
          <p:cNvSpPr>
            <a:spLocks noChangeShapeType="1"/>
          </p:cNvSpPr>
          <p:nvPr/>
        </p:nvSpPr>
        <p:spPr bwMode="auto">
          <a:xfrm>
            <a:off x="4495800" y="6172200"/>
            <a:ext cx="1295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6317" name="Picture 13" descr="01_04_100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3798888"/>
            <a:ext cx="3024187" cy="298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6319" name="Line 15"/>
          <p:cNvSpPr>
            <a:spLocks noChangeShapeType="1"/>
          </p:cNvSpPr>
          <p:nvPr/>
        </p:nvSpPr>
        <p:spPr bwMode="auto">
          <a:xfrm flipV="1">
            <a:off x="6424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0" name="Line 16"/>
          <p:cNvSpPr>
            <a:spLocks noChangeShapeType="1"/>
          </p:cNvSpPr>
          <p:nvPr/>
        </p:nvSpPr>
        <p:spPr bwMode="auto">
          <a:xfrm>
            <a:off x="5129213" y="61722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6322" name="Text Box 18"/>
          <p:cNvSpPr txBox="1">
            <a:spLocks noChangeArrowheads="1"/>
          </p:cNvSpPr>
          <p:nvPr/>
        </p:nvSpPr>
        <p:spPr bwMode="auto">
          <a:xfrm>
            <a:off x="3910013" y="5943600"/>
            <a:ext cx="1600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closure is closed</a:t>
            </a:r>
          </a:p>
        </p:txBody>
      </p:sp>
      <p:sp>
        <p:nvSpPr>
          <p:cNvPr id="226323" name="Line 19"/>
          <p:cNvSpPr>
            <a:spLocks noChangeShapeType="1"/>
          </p:cNvSpPr>
          <p:nvPr/>
        </p:nvSpPr>
        <p:spPr bwMode="auto">
          <a:xfrm flipV="1">
            <a:off x="7948613" y="59436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352118"/>
            <a:ext cx="4552950" cy="1256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8651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Cartridge Filling Overview </a:t>
            </a:r>
          </a:p>
        </p:txBody>
      </p:sp>
      <p:sp>
        <p:nvSpPr>
          <p:cNvPr id="55706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7818" y="1219200"/>
            <a:ext cx="4038600" cy="4648200"/>
          </a:xfrm>
        </p:spPr>
        <p:txBody>
          <a:bodyPr/>
          <a:lstStyle/>
          <a:p>
            <a:r>
              <a:rPr lang="en-US" altLang="en-US" dirty="0"/>
              <a:t>If the cartridge is not sealed, the handheld will return an </a:t>
            </a:r>
            <a:r>
              <a:rPr lang="en-US" altLang="en-US" i="1" dirty="0"/>
              <a:t>Unable to Position Sample</a:t>
            </a:r>
            <a:r>
              <a:rPr lang="en-US" altLang="en-US" dirty="0"/>
              <a:t> Quality Check Code</a:t>
            </a:r>
            <a:r>
              <a:rPr lang="en-US" altLang="en-US" sz="2000" dirty="0"/>
              <a:t>.</a:t>
            </a:r>
          </a:p>
        </p:txBody>
      </p:sp>
      <p:pic>
        <p:nvPicPr>
          <p:cNvPr id="55706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219200"/>
            <a:ext cx="4724400" cy="458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5127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Cardiac Cartridges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Cardiac Cartridges</a:t>
            </a:r>
          </a:p>
          <a:p>
            <a:r>
              <a:rPr lang="en-US" altLang="en-US" sz="2000" dirty="0"/>
              <a:t>Whole blood sample</a:t>
            </a:r>
          </a:p>
          <a:p>
            <a:r>
              <a:rPr lang="en-US" altLang="en-US" sz="2000" dirty="0"/>
              <a:t>Use a green-top tube or a syringe</a:t>
            </a:r>
          </a:p>
          <a:p>
            <a:pPr>
              <a:buFontTx/>
              <a:buNone/>
            </a:pPr>
            <a:endParaRPr lang="en-US" altLang="en-US" dirty="0"/>
          </a:p>
          <a:p>
            <a:pPr>
              <a:buFontTx/>
              <a:buNone/>
            </a:pPr>
            <a:r>
              <a:rPr lang="en-US" altLang="en-US" dirty="0"/>
              <a:t>Time to test:</a:t>
            </a:r>
          </a:p>
          <a:p>
            <a:r>
              <a:rPr lang="en-US" altLang="en-US" sz="2000" dirty="0"/>
              <a:t>Within 30 minutes if collected in a  mint green-top tube (Lithium Heparin)</a:t>
            </a:r>
          </a:p>
          <a:p>
            <a:r>
              <a:rPr lang="en-US" altLang="en-US" sz="2000" dirty="0"/>
              <a:t>For non-heparinized samples, test immediately </a:t>
            </a:r>
          </a:p>
        </p:txBody>
      </p:sp>
      <p:pic>
        <p:nvPicPr>
          <p:cNvPr id="230404" name="Picture 4" descr="01_04_11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447800"/>
            <a:ext cx="2312988" cy="2281238"/>
          </a:xfrm>
        </p:spPr>
      </p:pic>
      <p:pic>
        <p:nvPicPr>
          <p:cNvPr id="230405" name="Picture 5" descr="01_04_11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6" name="Picture 6" descr="01_04_11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662363"/>
            <a:ext cx="2312988" cy="228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7" name="Picture 7" descr="30_m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94297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08" name="Picture 8" descr="test_immediatel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5052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7700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Running a Patient Test: </a:t>
            </a:r>
            <a:br>
              <a:rPr lang="en-US" altLang="en-US"/>
            </a:br>
            <a:r>
              <a:rPr lang="en-US" altLang="en-US"/>
              <a:t>Immediately after Inserting the Cartridge 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Running a patient test: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Place handheld on a level, non-vibrating surface or in the Downloader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The message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will display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Do not attempt to remove the cartridge when the “</a:t>
            </a:r>
            <a:r>
              <a:rPr lang="en-US" altLang="en-US" sz="2000" i="1" dirty="0"/>
              <a:t>Cartridge Locked”</a:t>
            </a:r>
            <a:r>
              <a:rPr lang="en-US" altLang="en-US" sz="2000" dirty="0"/>
              <a:t> message is displayed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altLang="en-US" dirty="0"/>
              <a:t>When the test is complete: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Results are displayed</a:t>
            </a:r>
          </a:p>
          <a:p>
            <a:pPr>
              <a:lnSpc>
                <a:spcPct val="90000"/>
              </a:lnSpc>
            </a:pPr>
            <a:r>
              <a:rPr lang="en-US" altLang="en-US" sz="2000" i="1" dirty="0"/>
              <a:t>“Cartridge Locked”</a:t>
            </a:r>
            <a:r>
              <a:rPr lang="en-US" altLang="en-US" sz="2000" dirty="0"/>
              <a:t> message disappears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It is safe to remove the cartridge </a:t>
            </a:r>
          </a:p>
        </p:txBody>
      </p:sp>
      <p:pic>
        <p:nvPicPr>
          <p:cNvPr id="257028" name="Picture 4" descr="01_04_2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236912"/>
            <a:ext cx="2064068" cy="312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7029" name="Rectangle 5"/>
          <p:cNvSpPr>
            <a:spLocks noChangeArrowheads="1"/>
          </p:cNvSpPr>
          <p:nvPr/>
        </p:nvSpPr>
        <p:spPr bwMode="auto">
          <a:xfrm>
            <a:off x="6248400" y="4648200"/>
            <a:ext cx="1371600" cy="152400"/>
          </a:xfrm>
          <a:prstGeom prst="rect">
            <a:avLst/>
          </a:prstGeom>
          <a:solidFill>
            <a:srgbClr val="FFFF99">
              <a:alpha val="42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EE49AD-FC98-47E8-A087-DCAFA219273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001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/>
              <a:t>Handheld: Front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Display screen</a:t>
            </a:r>
          </a:p>
          <a:p>
            <a:pPr>
              <a:lnSpc>
                <a:spcPct val="90000"/>
              </a:lnSpc>
            </a:pPr>
            <a:r>
              <a:rPr lang="en-US" altLang="en-US" sz="2000"/>
              <a:t>Keypad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SCAN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Arrow keys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ABC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Number keys 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Decimal Point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ENT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MENU key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Power key </a:t>
            </a:r>
          </a:p>
        </p:txBody>
      </p:sp>
      <p:sp>
        <p:nvSpPr>
          <p:cNvPr id="87044" name="Line 4"/>
          <p:cNvSpPr>
            <a:spLocks noChangeShapeType="1"/>
          </p:cNvSpPr>
          <p:nvPr/>
        </p:nvSpPr>
        <p:spPr bwMode="auto">
          <a:xfrm>
            <a:off x="6629400" y="35814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7045" name="Line 5"/>
          <p:cNvSpPr>
            <a:spLocks noChangeShapeType="1"/>
          </p:cNvSpPr>
          <p:nvPr/>
        </p:nvSpPr>
        <p:spPr bwMode="auto">
          <a:xfrm>
            <a:off x="6400800" y="3733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7046" name="Group 6"/>
          <p:cNvGrpSpPr>
            <a:grpSpLocks/>
          </p:cNvGrpSpPr>
          <p:nvPr/>
        </p:nvGrpSpPr>
        <p:grpSpPr bwMode="auto">
          <a:xfrm>
            <a:off x="3581400" y="838200"/>
            <a:ext cx="6172200" cy="5334000"/>
            <a:chOff x="2400" y="720"/>
            <a:chExt cx="3648" cy="3120"/>
          </a:xfrm>
        </p:grpSpPr>
        <p:grpSp>
          <p:nvGrpSpPr>
            <p:cNvPr id="87047" name="Group 7"/>
            <p:cNvGrpSpPr>
              <a:grpSpLocks/>
            </p:cNvGrpSpPr>
            <p:nvPr/>
          </p:nvGrpSpPr>
          <p:grpSpPr bwMode="auto">
            <a:xfrm>
              <a:off x="3216" y="720"/>
              <a:ext cx="2016" cy="3120"/>
              <a:chOff x="3408" y="672"/>
              <a:chExt cx="1887" cy="3000"/>
            </a:xfrm>
          </p:grpSpPr>
          <p:pic>
            <p:nvPicPr>
              <p:cNvPr id="87048" name="Picture 8" descr="01_02_030_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760" r="5325"/>
              <a:stretch>
                <a:fillRect/>
              </a:stretch>
            </p:blipFill>
            <p:spPr bwMode="auto">
              <a:xfrm>
                <a:off x="3408" y="672"/>
                <a:ext cx="1488" cy="3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87049" name="Group 9"/>
              <p:cNvGrpSpPr>
                <a:grpSpLocks/>
              </p:cNvGrpSpPr>
              <p:nvPr/>
            </p:nvGrpSpPr>
            <p:grpSpPr bwMode="auto">
              <a:xfrm>
                <a:off x="3456" y="1056"/>
                <a:ext cx="1839" cy="2448"/>
                <a:chOff x="3456" y="1056"/>
                <a:chExt cx="1839" cy="2448"/>
              </a:xfrm>
            </p:grpSpPr>
            <p:grpSp>
              <p:nvGrpSpPr>
                <p:cNvPr id="87050" name="Group 10"/>
                <p:cNvGrpSpPr>
                  <a:grpSpLocks/>
                </p:cNvGrpSpPr>
                <p:nvPr/>
              </p:nvGrpSpPr>
              <p:grpSpPr bwMode="auto">
                <a:xfrm>
                  <a:off x="4416" y="1056"/>
                  <a:ext cx="624" cy="1008"/>
                  <a:chOff x="4416" y="1056"/>
                  <a:chExt cx="624" cy="1008"/>
                </a:xfrm>
              </p:grpSpPr>
              <p:sp>
                <p:nvSpPr>
                  <p:cNvPr id="87051" name="Line 11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1056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2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05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3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4416" y="2064"/>
                    <a:ext cx="384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54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00" y="1488"/>
                    <a:ext cx="240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55" name="Line 15"/>
                <p:cNvSpPr>
                  <a:spLocks noChangeShapeType="1"/>
                </p:cNvSpPr>
                <p:nvPr/>
              </p:nvSpPr>
              <p:spPr bwMode="auto">
                <a:xfrm>
                  <a:off x="3456" y="2256"/>
                  <a:ext cx="7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6" name="Line 16"/>
                <p:cNvSpPr>
                  <a:spLocks noChangeShapeType="1"/>
                </p:cNvSpPr>
                <p:nvPr/>
              </p:nvSpPr>
              <p:spPr bwMode="auto">
                <a:xfrm>
                  <a:off x="3456" y="2544"/>
                  <a:ext cx="91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4368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7058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3984" y="2544"/>
                  <a:ext cx="0" cy="4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59" name="Group 19"/>
                <p:cNvGrpSpPr>
                  <a:grpSpLocks/>
                </p:cNvGrpSpPr>
                <p:nvPr/>
              </p:nvGrpSpPr>
              <p:grpSpPr bwMode="auto">
                <a:xfrm>
                  <a:off x="3456" y="2832"/>
                  <a:ext cx="528" cy="48"/>
                  <a:chOff x="3456" y="2832"/>
                  <a:chExt cx="528" cy="48"/>
                </a:xfrm>
              </p:grpSpPr>
              <p:sp>
                <p:nvSpPr>
                  <p:cNvPr id="87060" name="Line 20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1" name="Line 21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2" name="Group 22"/>
                <p:cNvGrpSpPr>
                  <a:grpSpLocks/>
                </p:cNvGrpSpPr>
                <p:nvPr/>
              </p:nvGrpSpPr>
              <p:grpSpPr bwMode="auto">
                <a:xfrm>
                  <a:off x="3456" y="3168"/>
                  <a:ext cx="528" cy="48"/>
                  <a:chOff x="3456" y="3120"/>
                  <a:chExt cx="528" cy="48"/>
                </a:xfrm>
              </p:grpSpPr>
              <p:sp>
                <p:nvSpPr>
                  <p:cNvPr id="87063" name="Line 2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4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5" name="Group 25"/>
                <p:cNvGrpSpPr>
                  <a:grpSpLocks/>
                </p:cNvGrpSpPr>
                <p:nvPr/>
              </p:nvGrpSpPr>
              <p:grpSpPr bwMode="auto">
                <a:xfrm>
                  <a:off x="3456" y="3312"/>
                  <a:ext cx="528" cy="48"/>
                  <a:chOff x="3456" y="3120"/>
                  <a:chExt cx="528" cy="48"/>
                </a:xfrm>
              </p:grpSpPr>
              <p:sp>
                <p:nvSpPr>
                  <p:cNvPr id="87066" name="Line 2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456" y="312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67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3984" y="3120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68" name="Group 28"/>
                <p:cNvGrpSpPr>
                  <a:grpSpLocks/>
                </p:cNvGrpSpPr>
                <p:nvPr/>
              </p:nvGrpSpPr>
              <p:grpSpPr bwMode="auto">
                <a:xfrm>
                  <a:off x="3456" y="3456"/>
                  <a:ext cx="912" cy="48"/>
                  <a:chOff x="3456" y="2832"/>
                  <a:chExt cx="528" cy="48"/>
                </a:xfrm>
              </p:grpSpPr>
              <p:sp>
                <p:nvSpPr>
                  <p:cNvPr id="87069" name="Line 29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0" name="Line 3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87071" name="Group 31"/>
                <p:cNvGrpSpPr>
                  <a:grpSpLocks/>
                </p:cNvGrpSpPr>
                <p:nvPr/>
              </p:nvGrpSpPr>
              <p:grpSpPr bwMode="auto">
                <a:xfrm>
                  <a:off x="4464" y="2496"/>
                  <a:ext cx="672" cy="1008"/>
                  <a:chOff x="4464" y="2496"/>
                  <a:chExt cx="561" cy="1008"/>
                </a:xfrm>
              </p:grpSpPr>
              <p:sp>
                <p:nvSpPr>
                  <p:cNvPr id="87072" name="Line 32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2496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3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25" y="2496"/>
                    <a:ext cx="0" cy="100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4" name="Line 34"/>
                  <p:cNvSpPr>
                    <a:spLocks noChangeShapeType="1"/>
                  </p:cNvSpPr>
                  <p:nvPr/>
                </p:nvSpPr>
                <p:spPr bwMode="auto">
                  <a:xfrm>
                    <a:off x="4464" y="3504"/>
                    <a:ext cx="561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5" name="Line 35"/>
                <p:cNvSpPr>
                  <a:spLocks noChangeShapeType="1"/>
                </p:cNvSpPr>
                <p:nvPr/>
              </p:nvSpPr>
              <p:spPr bwMode="auto">
                <a:xfrm>
                  <a:off x="5136" y="2976"/>
                  <a:ext cx="15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7076" name="Group 36"/>
                <p:cNvGrpSpPr>
                  <a:grpSpLocks/>
                </p:cNvGrpSpPr>
                <p:nvPr/>
              </p:nvGrpSpPr>
              <p:grpSpPr bwMode="auto">
                <a:xfrm flipH="1">
                  <a:off x="4176" y="2688"/>
                  <a:ext cx="480" cy="48"/>
                  <a:chOff x="3456" y="2832"/>
                  <a:chExt cx="528" cy="48"/>
                </a:xfrm>
              </p:grpSpPr>
              <p:sp>
                <p:nvSpPr>
                  <p:cNvPr id="87077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3456" y="2880"/>
                    <a:ext cx="528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7078" name="Line 3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84" y="2832"/>
                    <a:ext cx="0" cy="48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7079" name="Line 39"/>
                <p:cNvSpPr>
                  <a:spLocks noChangeShapeType="1"/>
                </p:cNvSpPr>
                <p:nvPr/>
              </p:nvSpPr>
              <p:spPr bwMode="auto">
                <a:xfrm>
                  <a:off x="4416" y="3264"/>
                  <a:ext cx="24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87080" name="Text Box 40"/>
            <p:cNvSpPr txBox="1">
              <a:spLocks noChangeArrowheads="1"/>
            </p:cNvSpPr>
            <p:nvPr/>
          </p:nvSpPr>
          <p:spPr bwMode="auto">
            <a:xfrm>
              <a:off x="4944" y="1459"/>
              <a:ext cx="81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Display screen</a:t>
              </a:r>
            </a:p>
          </p:txBody>
        </p:sp>
        <p:sp>
          <p:nvSpPr>
            <p:cNvPr id="87081" name="Text Box 41"/>
            <p:cNvSpPr txBox="1">
              <a:spLocks noChangeArrowheads="1"/>
            </p:cNvSpPr>
            <p:nvPr/>
          </p:nvSpPr>
          <p:spPr bwMode="auto">
            <a:xfrm>
              <a:off x="5232" y="3024"/>
              <a:ext cx="81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Keypad</a:t>
              </a:r>
            </a:p>
          </p:txBody>
        </p:sp>
        <p:sp>
          <p:nvSpPr>
            <p:cNvPr id="87082" name="Text Box 42"/>
            <p:cNvSpPr txBox="1">
              <a:spLocks noChangeArrowheads="1"/>
            </p:cNvSpPr>
            <p:nvPr/>
          </p:nvSpPr>
          <p:spPr bwMode="auto">
            <a:xfrm>
              <a:off x="2688" y="230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SCAN key</a:t>
              </a:r>
            </a:p>
          </p:txBody>
        </p:sp>
        <p:sp>
          <p:nvSpPr>
            <p:cNvPr id="87083" name="Text Box 43"/>
            <p:cNvSpPr txBox="1">
              <a:spLocks noChangeArrowheads="1"/>
            </p:cNvSpPr>
            <p:nvPr/>
          </p:nvSpPr>
          <p:spPr bwMode="auto">
            <a:xfrm>
              <a:off x="2688" y="2544"/>
              <a:ext cx="624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Arrow keys</a:t>
              </a:r>
            </a:p>
          </p:txBody>
        </p:sp>
        <p:sp>
          <p:nvSpPr>
            <p:cNvPr id="87084" name="Text Box 44"/>
            <p:cNvSpPr txBox="1">
              <a:spLocks noChangeArrowheads="1"/>
            </p:cNvSpPr>
            <p:nvPr/>
          </p:nvSpPr>
          <p:spPr bwMode="auto">
            <a:xfrm>
              <a:off x="2592" y="2880"/>
              <a:ext cx="72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Number keys</a:t>
              </a:r>
            </a:p>
          </p:txBody>
        </p:sp>
        <p:sp>
          <p:nvSpPr>
            <p:cNvPr id="87085" name="Text Box 45"/>
            <p:cNvSpPr txBox="1">
              <a:spLocks noChangeArrowheads="1"/>
            </p:cNvSpPr>
            <p:nvPr/>
          </p:nvSpPr>
          <p:spPr bwMode="auto">
            <a:xfrm>
              <a:off x="2400" y="3216"/>
              <a:ext cx="960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Decimal Point key</a:t>
              </a:r>
            </a:p>
          </p:txBody>
        </p:sp>
        <p:sp>
          <p:nvSpPr>
            <p:cNvPr id="87086" name="Text Box 46"/>
            <p:cNvSpPr txBox="1">
              <a:spLocks noChangeArrowheads="1"/>
            </p:cNvSpPr>
            <p:nvPr/>
          </p:nvSpPr>
          <p:spPr bwMode="auto">
            <a:xfrm>
              <a:off x="2736" y="3360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MENU key</a:t>
              </a:r>
            </a:p>
          </p:txBody>
        </p:sp>
        <p:sp>
          <p:nvSpPr>
            <p:cNvPr id="87087" name="Text Box 47"/>
            <p:cNvSpPr txBox="1">
              <a:spLocks noChangeArrowheads="1"/>
            </p:cNvSpPr>
            <p:nvPr/>
          </p:nvSpPr>
          <p:spPr bwMode="auto">
            <a:xfrm>
              <a:off x="2688" y="3552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Power key</a:t>
              </a:r>
            </a:p>
          </p:txBody>
        </p:sp>
        <p:sp>
          <p:nvSpPr>
            <p:cNvPr id="87088" name="Text Box 48"/>
            <p:cNvSpPr txBox="1">
              <a:spLocks noChangeArrowheads="1"/>
            </p:cNvSpPr>
            <p:nvPr/>
          </p:nvSpPr>
          <p:spPr bwMode="auto">
            <a:xfrm>
              <a:off x="4560" y="3312"/>
              <a:ext cx="576" cy="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ENT key</a:t>
              </a:r>
            </a:p>
          </p:txBody>
        </p:sp>
        <p:sp>
          <p:nvSpPr>
            <p:cNvPr id="87089" name="Text Box 49"/>
            <p:cNvSpPr txBox="1">
              <a:spLocks noChangeArrowheads="1"/>
            </p:cNvSpPr>
            <p:nvPr/>
          </p:nvSpPr>
          <p:spPr bwMode="auto">
            <a:xfrm>
              <a:off x="4560" y="2784"/>
              <a:ext cx="576" cy="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200"/>
                <a:t>ABC key</a:t>
              </a:r>
            </a:p>
          </p:txBody>
        </p:sp>
      </p:grpSp>
      <p:sp>
        <p:nvSpPr>
          <p:cNvPr id="87090" name="Line 50"/>
          <p:cNvSpPr>
            <a:spLocks noChangeShapeType="1"/>
          </p:cNvSpPr>
          <p:nvPr/>
        </p:nvSpPr>
        <p:spPr bwMode="auto">
          <a:xfrm>
            <a:off x="6400800" y="37338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1850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The Results Screen </a:t>
            </a: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Results screen</a:t>
            </a:r>
          </a:p>
          <a:p>
            <a:r>
              <a:rPr lang="en-US" altLang="en-US" sz="2000"/>
              <a:t>Patient ID</a:t>
            </a:r>
          </a:p>
          <a:p>
            <a:r>
              <a:rPr lang="en-US" altLang="en-US" sz="2000"/>
              <a:t>Time and date of test</a:t>
            </a:r>
          </a:p>
          <a:p>
            <a:r>
              <a:rPr lang="en-US" altLang="en-US" sz="2000"/>
              <a:t>Type of cartridge</a:t>
            </a:r>
          </a:p>
          <a:p>
            <a:r>
              <a:rPr lang="en-US" altLang="en-US" sz="2000"/>
              <a:t>Test results</a:t>
            </a:r>
          </a:p>
          <a:p>
            <a:pPr lvl="1"/>
            <a:r>
              <a:rPr lang="en-US" altLang="en-US" sz="1800"/>
              <a:t>May display on 2 pages</a:t>
            </a:r>
          </a:p>
          <a:p>
            <a:pPr lvl="1"/>
            <a:r>
              <a:rPr lang="en-US" altLang="en-US" sz="1800"/>
              <a:t>Use right Arrow key to navigate</a:t>
            </a:r>
          </a:p>
          <a:p>
            <a:endParaRPr lang="en-US" altLang="en-US" sz="1800"/>
          </a:p>
        </p:txBody>
      </p:sp>
      <p:pic>
        <p:nvPicPr>
          <p:cNvPr id="273412" name="Picture 4" descr="01_04_31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3413" name="Picture 5" descr="01_04_310_1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900238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3038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Critical Value Alerts </a:t>
            </a:r>
          </a:p>
        </p:txBody>
      </p:sp>
      <p:sp>
        <p:nvSpPr>
          <p:cNvPr id="2775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Critical value alert</a:t>
            </a:r>
          </a:p>
          <a:p>
            <a:r>
              <a:rPr lang="en-US" altLang="en-US" sz="2000" dirty="0"/>
              <a:t>Indicated by </a:t>
            </a:r>
            <a:r>
              <a:rPr lang="en-US" altLang="en-US" sz="2000" b="1" dirty="0"/>
              <a:t>   </a:t>
            </a:r>
            <a:r>
              <a:rPr lang="en-US" altLang="en-US" sz="2000" dirty="0"/>
              <a:t>up or     down arrows</a:t>
            </a:r>
          </a:p>
          <a:p>
            <a:r>
              <a:rPr lang="en-US" altLang="en-US" sz="2000" dirty="0"/>
              <a:t>Follow your facility's policy for handling critical results</a:t>
            </a:r>
            <a:r>
              <a:rPr lang="en-US" altLang="en-US" sz="1600" dirty="0"/>
              <a:t> </a:t>
            </a:r>
          </a:p>
        </p:txBody>
      </p:sp>
      <p:pic>
        <p:nvPicPr>
          <p:cNvPr id="277508" name="Picture 4" descr="01_04_33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57300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 rot="5400000">
            <a:off x="7248525" y="3114675"/>
            <a:ext cx="51435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7510" name="AutoShape 6"/>
          <p:cNvSpPr>
            <a:spLocks noChangeArrowheads="1"/>
          </p:cNvSpPr>
          <p:nvPr/>
        </p:nvSpPr>
        <p:spPr bwMode="auto">
          <a:xfrm>
            <a:off x="2209800" y="1828800"/>
            <a:ext cx="152400" cy="152400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77512" name="AutoShape 8"/>
          <p:cNvSpPr>
            <a:spLocks noChangeArrowheads="1"/>
          </p:cNvSpPr>
          <p:nvPr/>
        </p:nvSpPr>
        <p:spPr bwMode="auto">
          <a:xfrm>
            <a:off x="3048000" y="1828800"/>
            <a:ext cx="152400" cy="1524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tx1"/>
          </a:solidFill>
          <a:ln w="9525">
            <a:solidFill>
              <a:srgbClr val="0000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90468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Out of Reportable Range Flags </a:t>
            </a:r>
          </a:p>
        </p:txBody>
      </p:sp>
      <p:sp>
        <p:nvSpPr>
          <p:cNvPr id="27955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 dirty="0"/>
              <a:t>Out of Reportable Range flag</a:t>
            </a:r>
          </a:p>
          <a:p>
            <a:r>
              <a:rPr lang="en-US" altLang="en-US" sz="2000" dirty="0"/>
              <a:t>Indicated with a &lt; or &gt; flag </a:t>
            </a:r>
          </a:p>
          <a:p>
            <a:r>
              <a:rPr lang="en-US" altLang="en-US" sz="2000" dirty="0"/>
              <a:t>Follow your facility’s policy for handling results that are out of the Reportable Range</a:t>
            </a:r>
          </a:p>
          <a:p>
            <a:pPr>
              <a:buFontTx/>
              <a:buNone/>
            </a:pPr>
            <a:r>
              <a:rPr lang="en-US" altLang="en-US" dirty="0"/>
              <a:t>Suppressed Result Flag</a:t>
            </a:r>
          </a:p>
          <a:p>
            <a:r>
              <a:rPr lang="en-US" altLang="en-US" sz="2000" dirty="0"/>
              <a:t>Indicated with a “&lt;&gt;” flag</a:t>
            </a:r>
          </a:p>
          <a:p>
            <a:r>
              <a:rPr lang="en-US" altLang="en-US" sz="2000" dirty="0"/>
              <a:t>Result was dependent on the result that was flagged as &lt; or &gt; </a:t>
            </a:r>
          </a:p>
        </p:txBody>
      </p:sp>
      <p:pic>
        <p:nvPicPr>
          <p:cNvPr id="279556" name="Picture 4" descr="01_04_34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9557" name="Rectangle 5"/>
          <p:cNvSpPr>
            <a:spLocks noChangeArrowheads="1"/>
          </p:cNvSpPr>
          <p:nvPr/>
        </p:nvSpPr>
        <p:spPr bwMode="auto">
          <a:xfrm>
            <a:off x="6248400" y="3124200"/>
            <a:ext cx="1219200" cy="2286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19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Interpreting Test Results: Star Outs (***) 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Star outs</a:t>
            </a:r>
          </a:p>
          <a:p>
            <a:r>
              <a:rPr lang="en-US" altLang="en-US" sz="2000"/>
              <a:t>*** appears in place of the test result </a:t>
            </a:r>
          </a:p>
          <a:p>
            <a:r>
              <a:rPr lang="en-US" altLang="en-US" sz="2000"/>
              <a:t>Indicates that a sensor on the cartridge is unable to report a result</a:t>
            </a:r>
          </a:p>
          <a:p>
            <a:r>
              <a:rPr lang="en-US" altLang="en-US" sz="2000"/>
              <a:t>Follow your facility’s policy for handling *** result</a:t>
            </a:r>
          </a:p>
          <a:p>
            <a:pPr>
              <a:lnSpc>
                <a:spcPct val="80000"/>
              </a:lnSpc>
              <a:buFont typeface="Symbol" pitchFamily="18" charset="2"/>
              <a:buChar char=""/>
            </a:pPr>
            <a:endParaRPr lang="en-US" altLang="en-US" sz="2000"/>
          </a:p>
        </p:txBody>
      </p:sp>
      <p:pic>
        <p:nvPicPr>
          <p:cNvPr id="281604" name="Picture 4" descr="01_04_35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1605" name="Rectangle 5"/>
          <p:cNvSpPr>
            <a:spLocks noChangeArrowheads="1"/>
          </p:cNvSpPr>
          <p:nvPr/>
        </p:nvSpPr>
        <p:spPr bwMode="auto">
          <a:xfrm rot="5400000">
            <a:off x="7086600" y="3581400"/>
            <a:ext cx="4572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1606" name="Rectangle 6"/>
          <p:cNvSpPr>
            <a:spLocks noChangeArrowheads="1"/>
          </p:cNvSpPr>
          <p:nvPr/>
        </p:nvSpPr>
        <p:spPr bwMode="auto">
          <a:xfrm rot="5400000">
            <a:off x="7200900" y="3009900"/>
            <a:ext cx="2286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75766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Responding to Patient Tests: Comment Codes 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143000"/>
            <a:ext cx="4038600" cy="51816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REQUIRED comment code:</a:t>
            </a:r>
            <a:endParaRPr lang="en-US" altLang="en-US" sz="2000" dirty="0"/>
          </a:p>
          <a:p>
            <a:pPr>
              <a:lnSpc>
                <a:spcPct val="80000"/>
              </a:lnSpc>
            </a:pPr>
            <a:r>
              <a:rPr lang="en-US" altLang="en-US" sz="2000" b="1" u="sng" dirty="0"/>
              <a:t>For all critical Troponin values</a:t>
            </a:r>
          </a:p>
          <a:p>
            <a:pPr>
              <a:lnSpc>
                <a:spcPct val="80000"/>
              </a:lnSpc>
            </a:pPr>
            <a:r>
              <a:rPr lang="en-US" altLang="en-US" sz="2000" b="1" u="sng" dirty="0"/>
              <a:t> &gt; or = 0.09 ng/ml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b="1" u="sng" dirty="0"/>
              <a:t>12=Critical value read back and verified to provider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2000" dirty="0"/>
              <a:t>Comments field appears at the top of the first page of the results screen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Can be optional or required</a:t>
            </a:r>
          </a:p>
          <a:p>
            <a:pPr lvl="1">
              <a:lnSpc>
                <a:spcPct val="80000"/>
              </a:lnSpc>
              <a:buFontTx/>
              <a:buChar char="•"/>
            </a:pPr>
            <a:r>
              <a:rPr lang="en-US" altLang="en-US" sz="1800" dirty="0"/>
              <a:t>If required, comment code MUST be entered to view test results or begin a new test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To enter a comment code: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Enter the code for the appropriate answer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Press ENT key </a:t>
            </a:r>
          </a:p>
        </p:txBody>
      </p:sp>
      <p:pic>
        <p:nvPicPr>
          <p:cNvPr id="283652" name="Picture 4" descr="01_04_36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175" y="1260475"/>
            <a:ext cx="31432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3653" name="Rectangle 5"/>
          <p:cNvSpPr>
            <a:spLocks noChangeArrowheads="1"/>
          </p:cNvSpPr>
          <p:nvPr/>
        </p:nvSpPr>
        <p:spPr bwMode="auto">
          <a:xfrm>
            <a:off x="6172200" y="2667000"/>
            <a:ext cx="1447800" cy="304800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9077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Transmitting Results: Downloader 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transmit results:</a:t>
            </a:r>
          </a:p>
          <a:p>
            <a:r>
              <a:rPr lang="en-US" altLang="en-US" sz="2000"/>
              <a:t>Turn handheld off</a:t>
            </a:r>
          </a:p>
          <a:p>
            <a:r>
              <a:rPr lang="en-US" altLang="en-US" sz="2000"/>
              <a:t>Place handheld in the Downloader</a:t>
            </a:r>
          </a:p>
          <a:p>
            <a:r>
              <a:rPr lang="en-US" altLang="en-US" sz="2000"/>
              <a:t>Look for display screen to show arrows and the message “</a:t>
            </a:r>
            <a:r>
              <a:rPr lang="en-US" altLang="en-US" sz="2000" i="1"/>
              <a:t>Communication in Progress”</a:t>
            </a:r>
            <a:endParaRPr lang="en-US" altLang="en-US" sz="2000"/>
          </a:p>
          <a:p>
            <a:pPr>
              <a:buFontTx/>
              <a:buNone/>
            </a:pPr>
            <a:r>
              <a:rPr lang="en-US" altLang="en-US"/>
              <a:t>When transmission is complete:</a:t>
            </a:r>
          </a:p>
          <a:p>
            <a:r>
              <a:rPr lang="en-US" altLang="en-US" sz="2000"/>
              <a:t>Screen goes blank</a:t>
            </a:r>
          </a:p>
          <a:p>
            <a:r>
              <a:rPr lang="en-US" altLang="en-US" sz="2000"/>
              <a:t>Handheld turns off </a:t>
            </a:r>
          </a:p>
        </p:txBody>
      </p:sp>
      <p:pic>
        <p:nvPicPr>
          <p:cNvPr id="2857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24000"/>
            <a:ext cx="4905375" cy="407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0578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Recalling Previous Results: Last Result 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To view the last result:</a:t>
            </a:r>
          </a:p>
          <a:p>
            <a:r>
              <a:rPr lang="en-US" altLang="en-US" sz="2000"/>
              <a:t>Go to the Test Menu</a:t>
            </a:r>
          </a:p>
          <a:p>
            <a:r>
              <a:rPr lang="en-US" altLang="en-US" sz="2000"/>
              <a:t>Press the “1” key </a:t>
            </a:r>
          </a:p>
        </p:txBody>
      </p:sp>
      <p:pic>
        <p:nvPicPr>
          <p:cNvPr id="291844" name="Picture 4" descr="01_04_4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1845" name="Picture 5" descr="01_04_400_2_z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275" y="19050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1846" name="Rectangle 6"/>
          <p:cNvSpPr>
            <a:spLocks noChangeArrowheads="1"/>
          </p:cNvSpPr>
          <p:nvPr/>
        </p:nvSpPr>
        <p:spPr bwMode="auto">
          <a:xfrm>
            <a:off x="5257800" y="2895600"/>
            <a:ext cx="914400" cy="365125"/>
          </a:xfrm>
          <a:prstGeom prst="rect">
            <a:avLst/>
          </a:prstGeom>
          <a:solidFill>
            <a:srgbClr val="FFFF99">
              <a:alpha val="31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63353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Dead Batteries/Replace Batteries 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000"/>
              <a:t>Indicates insufficient battery power to complete test cycle</a:t>
            </a:r>
          </a:p>
          <a:p>
            <a:r>
              <a:rPr lang="en-US" altLang="en-US" sz="2000"/>
              <a:t>To resolve, replace or recharge batteries</a:t>
            </a:r>
          </a:p>
        </p:txBody>
      </p:sp>
      <p:pic>
        <p:nvPicPr>
          <p:cNvPr id="357380" name="Picture 4" descr="01_06_040_zoo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33975" y="1295400"/>
            <a:ext cx="3067050" cy="4648200"/>
          </a:xfrm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6324600" y="2819400"/>
            <a:ext cx="685800" cy="7620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3462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Preburst/Use Another Cartridge</a:t>
            </a:r>
            <a:r>
              <a:rPr lang="en-US" altLang="en-US" sz="2200"/>
              <a:t> 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detected fluid on sensors too early</a:t>
            </a:r>
          </a:p>
          <a:p>
            <a:r>
              <a:rPr lang="en-US" altLang="en-US" sz="2000"/>
              <a:t>Calibration pack burst prior to inserting cartridge</a:t>
            </a:r>
          </a:p>
          <a:p>
            <a:r>
              <a:rPr lang="en-US" altLang="en-US" sz="2000"/>
              <a:t>Caused by excessive pressure on center of cartridge</a:t>
            </a:r>
          </a:p>
          <a:p>
            <a:pPr>
              <a:buFontTx/>
              <a:buNone/>
            </a:pPr>
            <a:r>
              <a:rPr lang="en-US" altLang="en-US"/>
              <a:t>To resolve, repeat test with new cartridge. </a:t>
            </a:r>
          </a:p>
        </p:txBody>
      </p:sp>
      <p:pic>
        <p:nvPicPr>
          <p:cNvPr id="359429" name="Picture 5" descr="01_03_050_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75" y="2362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0" name="Picture 6" descr="red_x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819400"/>
            <a:ext cx="790575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31" name="Picture 7" descr="01_06_05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981200"/>
            <a:ext cx="2193925" cy="332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432" name="Rectangle 8"/>
          <p:cNvSpPr>
            <a:spLocks noChangeArrowheads="1"/>
          </p:cNvSpPr>
          <p:nvPr/>
        </p:nvSpPr>
        <p:spPr bwMode="auto">
          <a:xfrm>
            <a:off x="5105400" y="3048000"/>
            <a:ext cx="6858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07575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84" name="Picture 12" descr="01_06_030_2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8388"/>
            <a:ext cx="1809750" cy="274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Unable to Position Sample/Use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6482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Handheld did not detect movement of the sample across sensors.</a:t>
            </a:r>
          </a:p>
          <a:p>
            <a:r>
              <a:rPr lang="en-US" altLang="en-US" sz="2000"/>
              <a:t>May be the result of:</a:t>
            </a:r>
          </a:p>
          <a:p>
            <a:pPr lvl="1"/>
            <a:r>
              <a:rPr lang="en-US" altLang="en-US"/>
              <a:t>Clot in sample</a:t>
            </a:r>
          </a:p>
          <a:p>
            <a:pPr lvl="1"/>
            <a:r>
              <a:rPr lang="en-US" altLang="en-US"/>
              <a:t>Snap closure not closed</a:t>
            </a:r>
          </a:p>
          <a:p>
            <a:pPr lvl="1"/>
            <a:r>
              <a:rPr lang="en-US" altLang="en-US"/>
              <a:t>Aberrant cartridge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If you suspect clotted sample, draw new sample </a:t>
            </a:r>
          </a:p>
        </p:txBody>
      </p:sp>
      <p:pic>
        <p:nvPicPr>
          <p:cNvPr id="361477" name="Picture 5" descr="01_06_060_fi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448050"/>
            <a:ext cx="3457575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1479" name="Rectangle 7"/>
          <p:cNvSpPr>
            <a:spLocks noChangeArrowheads="1"/>
          </p:cNvSpPr>
          <p:nvPr/>
        </p:nvSpPr>
        <p:spPr bwMode="auto">
          <a:xfrm>
            <a:off x="6781800" y="1981200"/>
            <a:ext cx="476250" cy="5334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0" name="Rectangle 8"/>
          <p:cNvSpPr>
            <a:spLocks noChangeArrowheads="1"/>
          </p:cNvSpPr>
          <p:nvPr/>
        </p:nvSpPr>
        <p:spPr bwMode="auto">
          <a:xfrm>
            <a:off x="6553200" y="5257800"/>
            <a:ext cx="685800" cy="533400"/>
          </a:xfrm>
          <a:prstGeom prst="rect">
            <a:avLst/>
          </a:prstGeom>
          <a:solidFill>
            <a:srgbClr val="FFFF99">
              <a:alpha val="4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1481" name="Line 9"/>
          <p:cNvSpPr>
            <a:spLocks noChangeShapeType="1"/>
          </p:cNvSpPr>
          <p:nvPr/>
        </p:nvSpPr>
        <p:spPr bwMode="auto">
          <a:xfrm>
            <a:off x="6172200" y="5562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2" name="Line 10"/>
          <p:cNvSpPr>
            <a:spLocks noChangeShapeType="1"/>
          </p:cNvSpPr>
          <p:nvPr/>
        </p:nvSpPr>
        <p:spPr bwMode="auto">
          <a:xfrm>
            <a:off x="6172200" y="5562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1483" name="Text Box 11"/>
          <p:cNvSpPr txBox="1">
            <a:spLocks noChangeArrowheads="1"/>
          </p:cNvSpPr>
          <p:nvPr/>
        </p:nvSpPr>
        <p:spPr bwMode="auto">
          <a:xfrm>
            <a:off x="4953000" y="5715000"/>
            <a:ext cx="1600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100"/>
              <a:t>Snap closure not closed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661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Handheld External Components (cont.)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Handheld: Bottom</a:t>
            </a:r>
          </a:p>
          <a:p>
            <a:r>
              <a:rPr lang="en-US" altLang="en-US" sz="2000"/>
              <a:t>Cartridge port</a:t>
            </a:r>
          </a:p>
          <a:p>
            <a:endParaRPr lang="en-US" altLang="en-US" sz="2000"/>
          </a:p>
        </p:txBody>
      </p:sp>
      <p:pic>
        <p:nvPicPr>
          <p:cNvPr id="89092" name="Picture 4" descr="01_02_030_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>
            <a:fillRect/>
          </a:stretch>
        </p:blipFill>
        <p:spPr bwMode="auto">
          <a:xfrm>
            <a:off x="4572000" y="1219200"/>
            <a:ext cx="32289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093" name="Line 5"/>
          <p:cNvSpPr>
            <a:spLocks noChangeShapeType="1"/>
          </p:cNvSpPr>
          <p:nvPr/>
        </p:nvSpPr>
        <p:spPr bwMode="auto">
          <a:xfrm>
            <a:off x="6934200" y="45720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4" name="Text Box 6"/>
          <p:cNvSpPr txBox="1">
            <a:spLocks noChangeArrowheads="1"/>
          </p:cNvSpPr>
          <p:nvPr/>
        </p:nvSpPr>
        <p:spPr bwMode="auto">
          <a:xfrm>
            <a:off x="7924800" y="44196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Cartridge Port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3746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Short of Fill Mark/Use Another Cartridge</a:t>
            </a:r>
            <a:r>
              <a:rPr lang="en-US" altLang="en-US" sz="2400"/>
              <a:t> </a:t>
            </a:r>
          </a:p>
        </p:txBody>
      </p:sp>
      <p:grpSp>
        <p:nvGrpSpPr>
          <p:cNvPr id="363523" name="Group 3"/>
          <p:cNvGrpSpPr>
            <a:grpSpLocks/>
          </p:cNvGrpSpPr>
          <p:nvPr/>
        </p:nvGrpSpPr>
        <p:grpSpPr bwMode="auto">
          <a:xfrm>
            <a:off x="4267200" y="3505200"/>
            <a:ext cx="5334000" cy="3408363"/>
            <a:chOff x="2688" y="2208"/>
            <a:chExt cx="3360" cy="2147"/>
          </a:xfrm>
        </p:grpSpPr>
        <p:grpSp>
          <p:nvGrpSpPr>
            <p:cNvPr id="363524" name="Group 4"/>
            <p:cNvGrpSpPr>
              <a:grpSpLocks/>
            </p:cNvGrpSpPr>
            <p:nvPr/>
          </p:nvGrpSpPr>
          <p:grpSpPr bwMode="auto">
            <a:xfrm>
              <a:off x="3871" y="2208"/>
              <a:ext cx="2177" cy="2147"/>
              <a:chOff x="2623" y="2173"/>
              <a:chExt cx="2177" cy="2147"/>
            </a:xfrm>
          </p:grpSpPr>
          <p:pic>
            <p:nvPicPr>
              <p:cNvPr id="363525" name="Picture 5" descr="01_06_070_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23" y="2173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26" name="Line 6"/>
              <p:cNvSpPr>
                <a:spLocks noChangeShapeType="1"/>
              </p:cNvSpPr>
              <p:nvPr/>
            </p:nvSpPr>
            <p:spPr bwMode="auto">
              <a:xfrm>
                <a:off x="40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27" name="Text Box 7"/>
              <p:cNvSpPr txBox="1">
                <a:spLocks noChangeArrowheads="1"/>
              </p:cNvSpPr>
              <p:nvPr/>
            </p:nvSpPr>
            <p:spPr bwMode="auto">
              <a:xfrm>
                <a:off x="4128" y="2832"/>
                <a:ext cx="528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  <p:grpSp>
          <p:nvGrpSpPr>
            <p:cNvPr id="363528" name="Group 8"/>
            <p:cNvGrpSpPr>
              <a:grpSpLocks/>
            </p:cNvGrpSpPr>
            <p:nvPr/>
          </p:nvGrpSpPr>
          <p:grpSpPr bwMode="auto">
            <a:xfrm>
              <a:off x="2688" y="2208"/>
              <a:ext cx="2177" cy="2147"/>
              <a:chOff x="3823" y="2160"/>
              <a:chExt cx="2177" cy="2147"/>
            </a:xfrm>
          </p:grpSpPr>
          <p:pic>
            <p:nvPicPr>
              <p:cNvPr id="363529" name="Picture 9" descr="01_06_070_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3" y="2160"/>
                <a:ext cx="2177" cy="214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3530" name="Line 10"/>
              <p:cNvSpPr>
                <a:spLocks noChangeShapeType="1"/>
              </p:cNvSpPr>
              <p:nvPr/>
            </p:nvSpPr>
            <p:spPr bwMode="auto">
              <a:xfrm>
                <a:off x="5280" y="302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3531" name="Text Box 11"/>
              <p:cNvSpPr txBox="1">
                <a:spLocks noChangeArrowheads="1"/>
              </p:cNvSpPr>
              <p:nvPr/>
            </p:nvSpPr>
            <p:spPr bwMode="auto">
              <a:xfrm>
                <a:off x="5328" y="2832"/>
                <a:ext cx="432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en-US" sz="1000"/>
                  <a:t>Fill mark</a:t>
                </a:r>
              </a:p>
            </p:txBody>
          </p:sp>
        </p:grpSp>
      </p:grpSp>
      <p:sp>
        <p:nvSpPr>
          <p:cNvPr id="363532" name="Rectangle 1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did not reach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20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Make sure sample reaches fill mark </a:t>
            </a:r>
          </a:p>
        </p:txBody>
      </p:sp>
      <p:pic>
        <p:nvPicPr>
          <p:cNvPr id="363533" name="Picture 13" descr="01_06_070_zoo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3534" name="Rectangle 14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765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Sample Positioned Beyond Fill Mark/Use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 the sample extended past fill mark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</a:p>
          <a:p>
            <a:r>
              <a:rPr lang="en-US" altLang="en-US" sz="2000"/>
              <a:t>Use another cartridge</a:t>
            </a:r>
          </a:p>
          <a:p>
            <a:r>
              <a:rPr lang="en-US" altLang="en-US" sz="2000"/>
              <a:t>Ensure sample does not extend beyond fill mark </a:t>
            </a:r>
          </a:p>
        </p:txBody>
      </p:sp>
      <p:pic>
        <p:nvPicPr>
          <p:cNvPr id="365572" name="Picture 4" descr="01_06_08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5573" name="Rectangle 5"/>
          <p:cNvSpPr>
            <a:spLocks noChangeArrowheads="1"/>
          </p:cNvSpPr>
          <p:nvPr/>
        </p:nvSpPr>
        <p:spPr bwMode="auto">
          <a:xfrm>
            <a:off x="67818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65574" name="Group 6"/>
          <p:cNvGrpSpPr>
            <a:grpSpLocks/>
          </p:cNvGrpSpPr>
          <p:nvPr/>
        </p:nvGrpSpPr>
        <p:grpSpPr bwMode="auto">
          <a:xfrm>
            <a:off x="4268788" y="3500438"/>
            <a:ext cx="5360987" cy="3408362"/>
            <a:chOff x="2640" y="2173"/>
            <a:chExt cx="3377" cy="2147"/>
          </a:xfrm>
        </p:grpSpPr>
        <p:pic>
          <p:nvPicPr>
            <p:cNvPr id="365575" name="Picture 7" descr="01_06_080_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5576" name="Picture 8" descr="01_06_080_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173"/>
              <a:ext cx="2177" cy="2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5577" name="Line 9"/>
            <p:cNvSpPr>
              <a:spLocks noChangeShapeType="1"/>
            </p:cNvSpPr>
            <p:nvPr/>
          </p:nvSpPr>
          <p:spPr bwMode="auto">
            <a:xfrm>
              <a:off x="40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78" name="Text Box 10"/>
            <p:cNvSpPr txBox="1">
              <a:spLocks noChangeArrowheads="1"/>
            </p:cNvSpPr>
            <p:nvPr/>
          </p:nvSpPr>
          <p:spPr bwMode="auto">
            <a:xfrm>
              <a:off x="4128" y="2832"/>
              <a:ext cx="528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  <p:sp>
          <p:nvSpPr>
            <p:cNvPr id="365579" name="Line 11"/>
            <p:cNvSpPr>
              <a:spLocks noChangeShapeType="1"/>
            </p:cNvSpPr>
            <p:nvPr/>
          </p:nvSpPr>
          <p:spPr bwMode="auto">
            <a:xfrm>
              <a:off x="5280" y="3024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5580" name="Text Box 12"/>
            <p:cNvSpPr txBox="1">
              <a:spLocks noChangeArrowheads="1"/>
            </p:cNvSpPr>
            <p:nvPr/>
          </p:nvSpPr>
          <p:spPr bwMode="auto">
            <a:xfrm>
              <a:off x="5328" y="2832"/>
              <a:ext cx="432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000"/>
                <a:t>Fill mark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0206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altLang="en-US"/>
              <a:t>Cartridge Type Not Recognized / Use Another Cartridge</a:t>
            </a:r>
            <a:r>
              <a:rPr lang="en-US" altLang="en-US" sz="2400"/>
              <a:t> 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Indicates</a:t>
            </a:r>
          </a:p>
          <a:p>
            <a:r>
              <a:rPr lang="en-US" altLang="en-US" sz="2000"/>
              <a:t>Incorrect information was entered in response to the “</a:t>
            </a:r>
            <a:r>
              <a:rPr lang="en-US" altLang="en-US" sz="2000" i="1"/>
              <a:t>Scan or</a:t>
            </a:r>
            <a:r>
              <a:rPr lang="en-US" altLang="en-US" sz="2000"/>
              <a:t> </a:t>
            </a:r>
            <a:r>
              <a:rPr lang="en-US" altLang="en-US" sz="2000" i="1"/>
              <a:t>Enter  Cartridge Lot Number”</a:t>
            </a:r>
            <a:r>
              <a:rPr lang="en-US" altLang="en-US" sz="2000"/>
              <a:t> prompt</a:t>
            </a:r>
          </a:p>
          <a:p>
            <a:r>
              <a:rPr lang="en-US" altLang="en-US" sz="2000"/>
              <a:t>Barcode on cartridge pouch may not have been scanned correctly</a:t>
            </a:r>
            <a:r>
              <a:rPr lang="en-US" altLang="en-US" sz="1800"/>
              <a:t> </a:t>
            </a:r>
          </a:p>
          <a:p>
            <a:pPr>
              <a:buFontTx/>
              <a:buNone/>
            </a:pPr>
            <a:r>
              <a:rPr lang="en-US" altLang="en-US"/>
              <a:t>To resolve,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Use new cartridge</a:t>
            </a:r>
          </a:p>
          <a:p>
            <a:r>
              <a:rPr lang="en-US" altLang="en-US" sz="2000"/>
              <a:t>Scan barcode on cartridge pouch when prompted</a:t>
            </a:r>
          </a:p>
          <a:p>
            <a:endParaRPr lang="en-US" altLang="en-US" sz="2000"/>
          </a:p>
        </p:txBody>
      </p:sp>
      <p:pic>
        <p:nvPicPr>
          <p:cNvPr id="367620" name="Picture 4" descr="01_06_090_1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2" name="Picture 6" descr="01_06_09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2778125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7623" name="Rectangle 7"/>
          <p:cNvSpPr>
            <a:spLocks noChangeArrowheads="1"/>
          </p:cNvSpPr>
          <p:nvPr/>
        </p:nvSpPr>
        <p:spPr bwMode="auto">
          <a:xfrm>
            <a:off x="6172200" y="3810000"/>
            <a:ext cx="304800" cy="1066800"/>
          </a:xfrm>
          <a:prstGeom prst="rect">
            <a:avLst/>
          </a:prstGeom>
          <a:solidFill>
            <a:srgbClr val="FFFF99">
              <a:alpha val="47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7624" name="Rectangle 8"/>
          <p:cNvSpPr>
            <a:spLocks noChangeArrowheads="1"/>
          </p:cNvSpPr>
          <p:nvPr/>
        </p:nvSpPr>
        <p:spPr bwMode="auto">
          <a:xfrm rot="5400000">
            <a:off x="5791200" y="5181600"/>
            <a:ext cx="304800" cy="1219200"/>
          </a:xfrm>
          <a:prstGeom prst="rect">
            <a:avLst/>
          </a:prstGeom>
          <a:solidFill>
            <a:srgbClr val="FFFF99">
              <a:alpha val="49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67627" name="Picture 11" descr="01_02_080_4_with_b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733800"/>
            <a:ext cx="2185988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267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/>
              <a:t>Cartridge Error/Use Another Cartridge 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5105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What it indicates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Handheld could not complete test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Various causes: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Clots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Air bubbles</a:t>
            </a:r>
          </a:p>
          <a:p>
            <a:pPr lvl="1">
              <a:lnSpc>
                <a:spcPct val="80000"/>
              </a:lnSpc>
            </a:pPr>
            <a:r>
              <a:rPr lang="en-US" altLang="en-US" sz="1800"/>
              <a:t>Failure to seal the cartridge using the snap closure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Most often caused by issues in sample handling</a:t>
            </a:r>
          </a:p>
          <a:p>
            <a:pPr>
              <a:lnSpc>
                <a:spcPct val="80000"/>
              </a:lnSpc>
            </a:pP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troubleshoot,</a:t>
            </a:r>
            <a:r>
              <a:rPr lang="en-US" altLang="en-US" sz="1800"/>
              <a:t>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Refer to i-STAT 1 System Manual </a:t>
            </a:r>
          </a:p>
          <a:p>
            <a:pPr>
              <a:lnSpc>
                <a:spcPct val="80000"/>
              </a:lnSpc>
            </a:pPr>
            <a:r>
              <a:rPr lang="en-US" altLang="en-US" sz="2000"/>
              <a:t>Follow your facility’s policy for  troubleshooting information </a:t>
            </a:r>
          </a:p>
        </p:txBody>
      </p:sp>
      <p:pic>
        <p:nvPicPr>
          <p:cNvPr id="371716" name="Picture 4" descr="01_06_100_zo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1066800"/>
            <a:ext cx="1809750" cy="274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705600" y="1981200"/>
            <a:ext cx="533400" cy="609600"/>
          </a:xfrm>
          <a:prstGeom prst="rect">
            <a:avLst/>
          </a:prstGeom>
          <a:solidFill>
            <a:srgbClr val="FFFF99">
              <a:alpha val="28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71718" name="Picture 6" descr="01_06_10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62375"/>
            <a:ext cx="2289175" cy="225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719" name="Picture 7" descr="01_06_10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657600"/>
            <a:ext cx="2286000" cy="225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53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4086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Batteries: 9 Volt 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Battery compartment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Abbott rechargeable battery pack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r>
              <a:rPr lang="en-US" altLang="en-US" dirty="0"/>
              <a:t>Change the batteries when:</a:t>
            </a:r>
          </a:p>
          <a:p>
            <a:pPr marL="347663" indent="-347663">
              <a:tabLst>
                <a:tab pos="53975" algn="l"/>
                <a:tab pos="347663" algn="l"/>
              </a:tabLst>
            </a:pPr>
            <a:r>
              <a:rPr lang="en-US" altLang="en-US" sz="2000" dirty="0"/>
              <a:t>“Battery Low ” message is displayed </a:t>
            </a:r>
          </a:p>
          <a:p>
            <a:pPr marL="347663" indent="-347663">
              <a:buFontTx/>
              <a:buNone/>
              <a:tabLst>
                <a:tab pos="53975" algn="l"/>
                <a:tab pos="347663" algn="l"/>
              </a:tabLst>
            </a:pPr>
            <a:endParaRPr lang="en-US" altLang="en-US" sz="2000" dirty="0"/>
          </a:p>
        </p:txBody>
      </p:sp>
      <p:pic>
        <p:nvPicPr>
          <p:cNvPr id="91140" name="Picture 4" descr="01_02_04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219200"/>
            <a:ext cx="2490788" cy="2455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1" name="Picture 5" descr="01_02_040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764" y="1219200"/>
            <a:ext cx="2667000" cy="26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2" name="Picture 6" descr="01_02_04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30588"/>
            <a:ext cx="2643188" cy="260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143" name="Picture 7" descr="01_02_040_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00" y="3429000"/>
            <a:ext cx="2641600" cy="260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4953000" y="2514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>
            <a:off x="5562600" y="25146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46" name="Text Box 10"/>
          <p:cNvSpPr txBox="1">
            <a:spLocks noChangeArrowheads="1"/>
          </p:cNvSpPr>
          <p:nvPr/>
        </p:nvSpPr>
        <p:spPr bwMode="auto">
          <a:xfrm>
            <a:off x="3429000" y="2209800"/>
            <a:ext cx="1676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altLang="en-US" sz="1200"/>
              <a:t>Battery </a:t>
            </a:r>
          </a:p>
          <a:p>
            <a:pPr algn="r">
              <a:spcBef>
                <a:spcPct val="50000"/>
              </a:spcBef>
            </a:pPr>
            <a:r>
              <a:rPr lang="en-US" altLang="en-US" sz="1200"/>
              <a:t>compartment</a:t>
            </a:r>
          </a:p>
        </p:txBody>
      </p:sp>
      <p:sp>
        <p:nvSpPr>
          <p:cNvPr id="91148" name="Text Box 12"/>
          <p:cNvSpPr txBox="1">
            <a:spLocks noChangeArrowheads="1"/>
          </p:cNvSpPr>
          <p:nvPr/>
        </p:nvSpPr>
        <p:spPr bwMode="auto">
          <a:xfrm>
            <a:off x="6754091" y="1527464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 dirty="0"/>
              <a:t>Abbott rechargeable battery pack</a:t>
            </a:r>
          </a:p>
        </p:txBody>
      </p:sp>
      <p:sp>
        <p:nvSpPr>
          <p:cNvPr id="91149" name="Rectangle 13"/>
          <p:cNvSpPr>
            <a:spLocks noChangeArrowheads="1"/>
          </p:cNvSpPr>
          <p:nvPr/>
        </p:nvSpPr>
        <p:spPr bwMode="auto">
          <a:xfrm>
            <a:off x="5638800" y="4038600"/>
            <a:ext cx="5334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50" name="Rectangle 14"/>
          <p:cNvSpPr>
            <a:spLocks noChangeArrowheads="1"/>
          </p:cNvSpPr>
          <p:nvPr/>
        </p:nvSpPr>
        <p:spPr bwMode="auto">
          <a:xfrm>
            <a:off x="7620000" y="4343400"/>
            <a:ext cx="457200" cy="152400"/>
          </a:xfrm>
          <a:prstGeom prst="rect">
            <a:avLst/>
          </a:prstGeom>
          <a:solidFill>
            <a:srgbClr val="FFFF99">
              <a:alpha val="35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4187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Rechargeable Battery Pack 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143000"/>
            <a:ext cx="4038600" cy="47244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the batteries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In the Downloader/Recharger battery compartment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New batteries must charge a minimum of 40 hours prior to use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dirty="0"/>
              <a:t>Recharging in the handheld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Handheld must be properly placed in Downloader/Recharger</a:t>
            </a:r>
          </a:p>
          <a:p>
            <a:pPr>
              <a:lnSpc>
                <a:spcPct val="80000"/>
              </a:lnSpc>
            </a:pPr>
            <a:r>
              <a:rPr lang="en-US" altLang="en-US" sz="2000" dirty="0"/>
              <a:t>Red or green status light illuminates when charging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20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4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  <a:p>
            <a:pPr>
              <a:lnSpc>
                <a:spcPct val="80000"/>
              </a:lnSpc>
              <a:buFontTx/>
              <a:buNone/>
            </a:pPr>
            <a:endParaRPr lang="en-US" altLang="en-US" sz="1200" b="1" i="1" dirty="0"/>
          </a:p>
        </p:txBody>
      </p:sp>
      <p:pic>
        <p:nvPicPr>
          <p:cNvPr id="97284" name="Picture 4" descr="01_02_060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524000"/>
            <a:ext cx="2212975" cy="218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5" name="Picture 5" descr="01_02_060_1_gr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733800"/>
            <a:ext cx="2441575" cy="2408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6" name="Picture 6" descr="01_02_060_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24000"/>
            <a:ext cx="2136775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289" name="Oval 9"/>
          <p:cNvSpPr>
            <a:spLocks noChangeArrowheads="1"/>
          </p:cNvSpPr>
          <p:nvPr/>
        </p:nvSpPr>
        <p:spPr bwMode="auto">
          <a:xfrm>
            <a:off x="7696200" y="4191000"/>
            <a:ext cx="228600" cy="2286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7290" name="Group 10"/>
          <p:cNvGrpSpPr>
            <a:grpSpLocks/>
          </p:cNvGrpSpPr>
          <p:nvPr/>
        </p:nvGrpSpPr>
        <p:grpSpPr bwMode="auto">
          <a:xfrm>
            <a:off x="5791200" y="1828800"/>
            <a:ext cx="762000" cy="228600"/>
            <a:chOff x="3744" y="912"/>
            <a:chExt cx="480" cy="144"/>
          </a:xfrm>
        </p:grpSpPr>
        <p:sp>
          <p:nvSpPr>
            <p:cNvPr id="97291" name="Line 11"/>
            <p:cNvSpPr>
              <a:spLocks noChangeShapeType="1"/>
            </p:cNvSpPr>
            <p:nvPr/>
          </p:nvSpPr>
          <p:spPr bwMode="auto">
            <a:xfrm>
              <a:off x="3744" y="912"/>
              <a:ext cx="4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292" name="Line 12"/>
            <p:cNvSpPr>
              <a:spLocks noChangeShapeType="1"/>
            </p:cNvSpPr>
            <p:nvPr/>
          </p:nvSpPr>
          <p:spPr bwMode="auto">
            <a:xfrm>
              <a:off x="4224" y="91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4876800" y="1524000"/>
            <a:ext cx="1066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Status Light</a:t>
            </a:r>
          </a:p>
        </p:txBody>
      </p:sp>
      <p:sp>
        <p:nvSpPr>
          <p:cNvPr id="97294" name="Text Box 14"/>
          <p:cNvSpPr txBox="1">
            <a:spLocks noChangeArrowheads="1"/>
          </p:cNvSpPr>
          <p:nvPr/>
        </p:nvSpPr>
        <p:spPr bwMode="auto">
          <a:xfrm>
            <a:off x="6553200" y="1371600"/>
            <a:ext cx="1600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Battery compartment</a:t>
            </a:r>
          </a:p>
        </p:txBody>
      </p:sp>
      <p:sp>
        <p:nvSpPr>
          <p:cNvPr id="97295" name="Line 15"/>
          <p:cNvSpPr>
            <a:spLocks noChangeShapeType="1"/>
          </p:cNvSpPr>
          <p:nvPr/>
        </p:nvSpPr>
        <p:spPr bwMode="auto">
          <a:xfrm>
            <a:off x="7620000" y="1600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7296" name="Picture 16" descr="batterie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789613"/>
            <a:ext cx="37147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36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2" name="Picture 6" descr="01_02_080_2_with_be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743200"/>
            <a:ext cx="1741488" cy="188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7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The Barcode Scanner </a:t>
            </a:r>
          </a:p>
        </p:txBody>
      </p:sp>
      <p:sp>
        <p:nvSpPr>
          <p:cNvPr id="10138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90600"/>
            <a:ext cx="4038600" cy="5257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Used 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Operator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Patient IDs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Cartridge lot number barcode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/>
              <a:t>To scan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Hold the handheld 3 to 12 inches away from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Press and hold down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Laser beam must cover the entire length of the barcode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Wait for the beep or for laser beam to disappear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Release the SCAN key</a:t>
            </a:r>
          </a:p>
          <a:p>
            <a:pPr>
              <a:lnSpc>
                <a:spcPct val="80000"/>
              </a:lnSpc>
            </a:pPr>
            <a:r>
              <a:rPr lang="en-US" altLang="en-US" sz="1800"/>
              <a:t>Repeat if prompted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altLang="en-US" sz="1800" b="1" i="1">
              <a:solidFill>
                <a:srgbClr val="CC0000"/>
              </a:solidFill>
            </a:endParaRPr>
          </a:p>
          <a:p>
            <a:pPr>
              <a:lnSpc>
                <a:spcPct val="80000"/>
              </a:lnSpc>
            </a:pPr>
            <a:endParaRPr lang="en-US" altLang="en-US" sz="1800">
              <a:solidFill>
                <a:srgbClr val="CC0000"/>
              </a:solidFill>
            </a:endParaRPr>
          </a:p>
        </p:txBody>
      </p:sp>
      <p:pic>
        <p:nvPicPr>
          <p:cNvPr id="101381" name="Picture 5" descr="01_02_080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88025" y="838200"/>
            <a:ext cx="2060575" cy="2032000"/>
          </a:xfrm>
        </p:spPr>
      </p:pic>
      <p:pic>
        <p:nvPicPr>
          <p:cNvPr id="101383" name="Picture 7" descr="01_02_080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343400"/>
            <a:ext cx="21336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5" name="Picture 9" descr="01_02_080_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667000"/>
            <a:ext cx="1981200" cy="195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386" name="Line 10"/>
          <p:cNvSpPr>
            <a:spLocks noChangeShapeType="1"/>
          </p:cNvSpPr>
          <p:nvPr/>
        </p:nvSpPr>
        <p:spPr bwMode="auto">
          <a:xfrm>
            <a:off x="6172200" y="24384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 flipV="1">
            <a:off x="6172200" y="2057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1388" name="Text Box 12"/>
          <p:cNvSpPr txBox="1">
            <a:spLocks noChangeArrowheads="1"/>
          </p:cNvSpPr>
          <p:nvPr/>
        </p:nvSpPr>
        <p:spPr bwMode="auto">
          <a:xfrm>
            <a:off x="5410200" y="1676400"/>
            <a:ext cx="76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1200"/>
              <a:t>Barcode scanner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533400" y="5029200"/>
            <a:ext cx="3657600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1600" b="1" i="1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</a:t>
            </a:r>
            <a:r>
              <a:rPr lang="en-US" altLang="en-US" b="1" i="1">
                <a:solidFill>
                  <a:srgbClr val="CC0000"/>
                </a:solidFill>
              </a:rPr>
              <a:t> </a:t>
            </a:r>
          </a:p>
          <a:p>
            <a:pPr>
              <a:spcBef>
                <a:spcPct val="50000"/>
              </a:spcBef>
            </a:pPr>
            <a:endParaRPr lang="en-US" alt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137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Barcode Scanner (cont.)</a:t>
            </a:r>
          </a:p>
        </p:txBody>
      </p:sp>
      <p:sp>
        <p:nvSpPr>
          <p:cNvPr id="545797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en-US"/>
              <a:t>If the scan is unsuccessful, try again.</a:t>
            </a:r>
          </a:p>
          <a:p>
            <a:r>
              <a:rPr lang="en-US" altLang="en-US" sz="2000"/>
              <a:t>Make sure the barcode is completely covered by the red beam</a:t>
            </a:r>
          </a:p>
          <a:p>
            <a:r>
              <a:rPr lang="en-US" altLang="en-US" sz="2000"/>
              <a:t>Press and HOLD the SCAN key </a:t>
            </a:r>
          </a:p>
          <a:p>
            <a:r>
              <a:rPr lang="en-US" altLang="en-US" sz="2000"/>
              <a:t>Tilt the barcode away from strong light</a:t>
            </a:r>
          </a:p>
          <a:p>
            <a:endParaRPr lang="en-US" altLang="en-US" sz="2000"/>
          </a:p>
        </p:txBody>
      </p:sp>
      <p:sp>
        <p:nvSpPr>
          <p:cNvPr id="545799" name="Text Box 7"/>
          <p:cNvSpPr txBox="1">
            <a:spLocks noChangeArrowheads="1"/>
          </p:cNvSpPr>
          <p:nvPr/>
        </p:nvSpPr>
        <p:spPr bwMode="auto">
          <a:xfrm>
            <a:off x="762000" y="4876800"/>
            <a:ext cx="3124200" cy="20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b="1" i="1" dirty="0">
                <a:solidFill>
                  <a:srgbClr val="CC0000"/>
                </a:solidFill>
              </a:rPr>
              <a:t>The barcode scanner is a class II laser device. Momentary exposure is not known to be harmful—however you should never point the scanner at anyone or look into the laser beam. </a:t>
            </a:r>
          </a:p>
          <a:p>
            <a:pPr>
              <a:spcBef>
                <a:spcPct val="50000"/>
              </a:spcBef>
            </a:pPr>
            <a:endParaRPr lang="en-US" altLang="en-US" dirty="0"/>
          </a:p>
        </p:txBody>
      </p:sp>
      <p:pic>
        <p:nvPicPr>
          <p:cNvPr id="545801" name="Picture 9" descr="01_02_080_4_with_bea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19200"/>
            <a:ext cx="246697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580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" r="10237" b="443"/>
          <a:stretch>
            <a:fillRect/>
          </a:stretch>
        </p:blipFill>
        <p:spPr bwMode="auto">
          <a:xfrm>
            <a:off x="5565775" y="3784600"/>
            <a:ext cx="2468563" cy="192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C35E8-4B6B-49FE-807C-A562F2D6C808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613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2445</Words>
  <Application>Microsoft Office PowerPoint</Application>
  <PresentationFormat>On-screen Show (4:3)</PresentationFormat>
  <Paragraphs>519</Paragraphs>
  <Slides>53</Slides>
  <Notes>47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Arial</vt:lpstr>
      <vt:lpstr>Calibri</vt:lpstr>
      <vt:lpstr>Symbol</vt:lpstr>
      <vt:lpstr>Office Theme</vt:lpstr>
      <vt:lpstr>CVVAMC iSTAT User Training for Troponin I</vt:lpstr>
      <vt:lpstr>Components of the i-STAT System </vt:lpstr>
      <vt:lpstr>Handheld External Components </vt:lpstr>
      <vt:lpstr>Handheld External Components (cont.)</vt:lpstr>
      <vt:lpstr>Handheld External Components (cont.)</vt:lpstr>
      <vt:lpstr>Batteries: 9 Volt </vt:lpstr>
      <vt:lpstr>The Rechargeable Battery Pack </vt:lpstr>
      <vt:lpstr>The Barcode Scanner </vt:lpstr>
      <vt:lpstr>The Barcode Scanner (cont.)</vt:lpstr>
      <vt:lpstr>Handheld Keys: Arrow Keys </vt:lpstr>
      <vt:lpstr>Handheld Keys: MENU Key </vt:lpstr>
      <vt:lpstr>Handheld Test Menu </vt:lpstr>
      <vt:lpstr>Administration Menu: Analyzer Status </vt:lpstr>
      <vt:lpstr>Administration Menu: Data Review </vt:lpstr>
      <vt:lpstr>Cleaning the Handheld </vt:lpstr>
      <vt:lpstr>The i-STAT System Testing Process </vt:lpstr>
      <vt:lpstr>i-STAT Cartridge Overview </vt:lpstr>
      <vt:lpstr>i-STAT Cartridge Overview (cont.)</vt:lpstr>
      <vt:lpstr> i-STAT Cartridge Overview (cont.) </vt:lpstr>
      <vt:lpstr> i-STAT Cartridge Overview (cont.) </vt:lpstr>
      <vt:lpstr>i-STAT Cartridge Overview (cont.) </vt:lpstr>
      <vt:lpstr>i-STAT Cartridge Overview (cont.)</vt:lpstr>
      <vt:lpstr>i-STAT Cartridge Components </vt:lpstr>
      <vt:lpstr>Sample Collection Techniques </vt:lpstr>
      <vt:lpstr>General Sample Collection Techniques </vt:lpstr>
      <vt:lpstr>General Sample Collection Techniques (cont.)</vt:lpstr>
      <vt:lpstr>Factors That May Affect Results </vt:lpstr>
      <vt:lpstr>Factors That May Affect Cardiac Marker Results </vt:lpstr>
      <vt:lpstr>Preparing the Handheld: Turning the Handheld On and Selecting Patient Test </vt:lpstr>
      <vt:lpstr>Preparing the Handheld:  Entering Operator ID via Barcode Scan </vt:lpstr>
      <vt:lpstr>Preparing the Handheld:  Entering Operator ID Manually </vt:lpstr>
      <vt:lpstr>Preparing the Handheld:  Entering Patient ID via Barcode Scan </vt:lpstr>
      <vt:lpstr>Preparing the Handheld: Entering Patient ID Manually </vt:lpstr>
      <vt:lpstr>Preparing the Handheld: Scanning Cartridge Lot Number </vt:lpstr>
      <vt:lpstr>Running a Patient Test: The Insert Cartridge Screen </vt:lpstr>
      <vt:lpstr>Running a Patient Test: Cartridge Filling Overview </vt:lpstr>
      <vt:lpstr>Running a Patient Test: Cartridge Filling Overview </vt:lpstr>
      <vt:lpstr>Cardiac Cartridges </vt:lpstr>
      <vt:lpstr>Running a Patient Test:  Immediately after Inserting the Cartridge </vt:lpstr>
      <vt:lpstr>Interpreting Test Results: The Results Screen </vt:lpstr>
      <vt:lpstr>Interpreting Test Results: Critical Value Alerts </vt:lpstr>
      <vt:lpstr>Interpreting Test Results: Out of Reportable Range Flags </vt:lpstr>
      <vt:lpstr>Interpreting Test Results: Star Outs (***) </vt:lpstr>
      <vt:lpstr>Responding to Patient Tests: Comment Codes </vt:lpstr>
      <vt:lpstr>Transmitting Results: Downloader </vt:lpstr>
      <vt:lpstr>Recalling Previous Results: Last Result </vt:lpstr>
      <vt:lpstr>Dead Batteries/Replace Batteries </vt:lpstr>
      <vt:lpstr>Cartridge Preburst/Use Another Cartridge </vt:lpstr>
      <vt:lpstr>Unable to Position Sample/Use Another Cartridge </vt:lpstr>
      <vt:lpstr>Sample Positioned Short of Fill Mark/Use Another Cartridge </vt:lpstr>
      <vt:lpstr>Sample Positioned Beyond Fill Mark/Use Another Cartridge </vt:lpstr>
      <vt:lpstr>Cartridge Type Not Recognized / Use Another Cartridge </vt:lpstr>
      <vt:lpstr>Cartridge Error/Use Another Cartridge </vt:lpstr>
    </vt:vector>
  </TitlesOfParts>
  <Company>Veteran Affairs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CVVAMC iSTAT User Training for Troponin I</dc:title>
  <dc:creator>Department of Veterans Affairs</dc:creator>
  <cp:lastModifiedBy>Lee, Lisa G.</cp:lastModifiedBy>
  <cp:revision>68</cp:revision>
  <dcterms:created xsi:type="dcterms:W3CDTF">2016-04-11T14:42:27Z</dcterms:created>
  <dcterms:modified xsi:type="dcterms:W3CDTF">2023-11-30T17:29:44Z</dcterms:modified>
</cp:coreProperties>
</file>