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05" d="100"/>
          <a:sy n="105" d="100"/>
        </p:scale>
        <p:origin x="183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Lisa G." userId="61d2691e-a0e6-46d9-8b16-6749e14810b1" providerId="ADAL" clId="{307CB608-36AB-42F3-A7EF-5034ABF9DA9C}"/>
    <pc:docChg chg="custSel modSld">
      <pc:chgData name="Lee, Lisa G." userId="61d2691e-a0e6-46d9-8b16-6749e14810b1" providerId="ADAL" clId="{307CB608-36AB-42F3-A7EF-5034ABF9DA9C}" dt="2025-12-29T18:36:03.241" v="323" actId="13926"/>
      <pc:docMkLst>
        <pc:docMk/>
      </pc:docMkLst>
      <pc:sldChg chg="modSp mod">
        <pc:chgData name="Lee, Lisa G." userId="61d2691e-a0e6-46d9-8b16-6749e14810b1" providerId="ADAL" clId="{307CB608-36AB-42F3-A7EF-5034ABF9DA9C}" dt="2025-12-29T18:27:29.393" v="2" actId="20577"/>
        <pc:sldMkLst>
          <pc:docMk/>
          <pc:sldMk cId="2924600634" sldId="256"/>
        </pc:sldMkLst>
        <pc:spChg chg="mod">
          <ac:chgData name="Lee, Lisa G." userId="61d2691e-a0e6-46d9-8b16-6749e14810b1" providerId="ADAL" clId="{307CB608-36AB-42F3-A7EF-5034ABF9DA9C}" dt="2025-12-29T18:27:29.393" v="2" actId="20577"/>
          <ac:spMkLst>
            <pc:docMk/>
            <pc:sldMk cId="2924600634" sldId="256"/>
            <ac:spMk id="2" creationId="{00000000-0000-0000-0000-000000000000}"/>
          </ac:spMkLst>
        </pc:spChg>
      </pc:sldChg>
      <pc:sldChg chg="modSp mod">
        <pc:chgData name="Lee, Lisa G." userId="61d2691e-a0e6-46d9-8b16-6749e14810b1" providerId="ADAL" clId="{307CB608-36AB-42F3-A7EF-5034ABF9DA9C}" dt="2025-12-29T18:36:03.241" v="323" actId="13926"/>
        <pc:sldMkLst>
          <pc:docMk/>
          <pc:sldMk cId="3129770084" sldId="296"/>
        </pc:sldMkLst>
        <pc:spChg chg="mod">
          <ac:chgData name="Lee, Lisa G." userId="61d2691e-a0e6-46d9-8b16-6749e14810b1" providerId="ADAL" clId="{307CB608-36AB-42F3-A7EF-5034ABF9DA9C}" dt="2025-12-29T18:36:03.241" v="323" actId="13926"/>
          <ac:spMkLst>
            <pc:docMk/>
            <pc:sldMk cId="3129770084" sldId="296"/>
            <ac:spMk id="230403" creationId="{00000000-0000-0000-0000-000000000000}"/>
          </ac:spMkLst>
        </pc:spChg>
      </pc:sldChg>
      <pc:sldChg chg="modSp mod">
        <pc:chgData name="Lee, Lisa G." userId="61d2691e-a0e6-46d9-8b16-6749e14810b1" providerId="ADAL" clId="{307CB608-36AB-42F3-A7EF-5034ABF9DA9C}" dt="2025-12-29T18:31:39.597" v="227" actId="20577"/>
        <pc:sldMkLst>
          <pc:docMk/>
          <pc:sldMk cId="2179077717" sldId="302"/>
        </pc:sldMkLst>
        <pc:spChg chg="mod">
          <ac:chgData name="Lee, Lisa G." userId="61d2691e-a0e6-46d9-8b16-6749e14810b1" providerId="ADAL" clId="{307CB608-36AB-42F3-A7EF-5034ABF9DA9C}" dt="2025-12-29T18:31:39.597" v="227" actId="20577"/>
          <ac:spMkLst>
            <pc:docMk/>
            <pc:sldMk cId="2179077717" sldId="302"/>
            <ac:spMk id="2836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B2D06-9340-4623-BCE9-5177E8FD9A13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6935-DD47-490B-8F8E-40BCFFA129B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4CA93-4485-4685-A460-51D219B1354E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</a:t>
            </a:r>
            <a:r>
              <a:rPr lang="en-US" dirty="0" err="1"/>
              <a:t>hS</a:t>
            </a:r>
            <a:r>
              <a:rPr lang="en-US" dirty="0"/>
              <a:t> Troponin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By Lisa Lee, Ancillary Testing Coordinator ext. 2124 Lisa.Lee10@va.gov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10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(Chem8+ for BUN and CRE and Troponin-I)</a:t>
            </a:r>
          </a:p>
          <a:p>
            <a:r>
              <a:rPr lang="en-US" altLang="en-US" sz="2000"/>
              <a:t>2m = 2 months (G3+ Blood Gas)</a:t>
            </a:r>
          </a:p>
          <a:p>
            <a:r>
              <a:rPr lang="en-US" altLang="en-US" sz="2000"/>
              <a:t>Check </a:t>
            </a:r>
            <a:r>
              <a:rPr lang="en-US" altLang="en-US" sz="2000" dirty="0"/>
              <a:t>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E47D-2D8B-401F-B073-B56EBD7BB90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Factors That May Affect Cardiac Marker Results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results:</a:t>
            </a:r>
          </a:p>
          <a:p>
            <a:r>
              <a:rPr lang="en-US" altLang="en-US" sz="2000"/>
              <a:t>Keep handheld on a level surface</a:t>
            </a:r>
          </a:p>
          <a:p>
            <a:r>
              <a:rPr lang="en-US" altLang="en-US" sz="2000"/>
              <a:t>Do not move the handheld during the testing process</a:t>
            </a:r>
          </a:p>
          <a:p>
            <a:r>
              <a:rPr lang="en-US" altLang="en-US" sz="2000"/>
              <a:t>Prevent hemolysis </a:t>
            </a:r>
          </a:p>
          <a:p>
            <a:r>
              <a:rPr lang="en-US" altLang="en-US" sz="2000"/>
              <a:t>Mix blood collection devices thoroughly </a:t>
            </a:r>
          </a:p>
        </p:txBody>
      </p:sp>
      <p:pic>
        <p:nvPicPr>
          <p:cNvPr id="196613" name="Picture 5" descr="01_03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7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2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</a:t>
            </a:r>
            <a:r>
              <a:rPr lang="en-US" altLang="en-US" sz="2000"/>
              <a:t>your DUZ#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Cardiac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Cardiac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 mint green-top tube (Lithium Heparin)</a:t>
            </a:r>
          </a:p>
          <a:p>
            <a:r>
              <a:rPr lang="en-US" altLang="en-US" sz="2000" dirty="0"/>
              <a:t>For non-heparinized samples, test immediately </a:t>
            </a:r>
          </a:p>
          <a:p>
            <a:r>
              <a:rPr lang="en-US" altLang="en-US" sz="2000" dirty="0" err="1">
                <a:highlight>
                  <a:srgbClr val="FFFF00"/>
                </a:highlight>
              </a:rPr>
              <a:t>iSTAT</a:t>
            </a:r>
            <a:r>
              <a:rPr lang="en-US" altLang="en-US" sz="2000" dirty="0">
                <a:highlight>
                  <a:srgbClr val="FFFF00"/>
                </a:highlight>
              </a:rPr>
              <a:t> will prompt for patient Gender when </a:t>
            </a:r>
            <a:r>
              <a:rPr lang="en-US" altLang="en-US" sz="2000" dirty="0" err="1">
                <a:highlight>
                  <a:srgbClr val="FFFF00"/>
                </a:highlight>
              </a:rPr>
              <a:t>hS</a:t>
            </a:r>
            <a:r>
              <a:rPr lang="en-US" altLang="en-US" sz="2000" dirty="0">
                <a:highlight>
                  <a:srgbClr val="FFFF00"/>
                </a:highlight>
              </a:rPr>
              <a:t> Troponin I cartridge is scanned. </a:t>
            </a:r>
          </a:p>
          <a:p>
            <a:r>
              <a:rPr lang="en-US" altLang="en-US" sz="2000" dirty="0" err="1">
                <a:highlight>
                  <a:srgbClr val="FFFF00"/>
                </a:highlight>
              </a:rPr>
              <a:t>hS</a:t>
            </a:r>
            <a:r>
              <a:rPr lang="en-US" altLang="en-US" sz="2000" dirty="0">
                <a:highlight>
                  <a:srgbClr val="FFFF00"/>
                </a:highlight>
              </a:rPr>
              <a:t> Troponin I Cartridge test takes 15 minutes to complete once cartridge is inserted.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Critical 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/>
              <a:t>Follow your facility's policy for handling critical results</a:t>
            </a:r>
            <a:r>
              <a:rPr lang="en-US" altLang="en-US" sz="1600" dirty="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3048000" y="1828800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46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Responding to Patient Tests: Comment 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03860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REQUIRED comment code: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For all abnormal Troponin I values: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b="1" dirty="0"/>
              <a:t>       Females: &gt; 13 ng/L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b="1" dirty="0"/>
              <a:t>       Males: &gt;28 ng/L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000" b="1" dirty="0"/>
              <a:t>       Unknown: &gt;21 ng/L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b="1" u="sng" dirty="0"/>
              <a:t>12=Critical value read back and verified to provider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2000" dirty="0"/>
              <a:t>Comments field appears at the top of the first page of the results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Can be optional or required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/>
              <a:t>If required, comment code MUST be entered to view test results or begin a new test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6172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077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95f1b23-abaf-45ee-821d-b7ab251ab3bf}" enabled="0" method="" siteId="{e95f1b23-abaf-45ee-821d-b7ab251ab3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2493</Words>
  <Application>Microsoft Office PowerPoint</Application>
  <PresentationFormat>On-screen Show (4:3)</PresentationFormat>
  <Paragraphs>523</Paragraphs>
  <Slides>53</Slides>
  <Notes>47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굴림</vt:lpstr>
      <vt:lpstr>Arial</vt:lpstr>
      <vt:lpstr>Calibri</vt:lpstr>
      <vt:lpstr>Symbol</vt:lpstr>
      <vt:lpstr>Office Theme</vt:lpstr>
      <vt:lpstr>CVVAMC iSTAT User Training for hS Troponin I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Cardiac Marker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Cardiac Cartridges </vt:lpstr>
      <vt:lpstr>Running a Patient Test:  Immediately after Inserting the Cartridge </vt:lpstr>
      <vt:lpstr>Interpreting Test Results: The Results Screen </vt:lpstr>
      <vt:lpstr>Interpreting Test Results: Critical Value Alerts </vt:lpstr>
      <vt:lpstr>Interpreting Test Results: Out of Reportable Range Flags </vt:lpstr>
      <vt:lpstr>Interpreting Test Results: Star Outs (***) </vt:lpstr>
      <vt:lpstr>Responding to Patient Tests: Comment Codes </vt:lpstr>
      <vt:lpstr>Transmitting Results: Downloader </vt:lpstr>
      <vt:lpstr>Recalling Previous Results: Last Result 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69</cp:revision>
  <dcterms:created xsi:type="dcterms:W3CDTF">2016-04-11T14:42:27Z</dcterms:created>
  <dcterms:modified xsi:type="dcterms:W3CDTF">2025-12-29T18:36:12Z</dcterms:modified>
</cp:coreProperties>
</file>