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1"/>
  </p:sldMasterIdLst>
  <p:notesMasterIdLst>
    <p:notesMasterId r:id="rId52"/>
  </p:notesMasterIdLst>
  <p:handoutMasterIdLst>
    <p:handoutMasterId r:id="rId53"/>
  </p:handout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84" r:id="rId51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4AB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83" autoAdjust="0"/>
  </p:normalViewPr>
  <p:slideViewPr>
    <p:cSldViewPr>
      <p:cViewPr>
        <p:scale>
          <a:sx n="110" d="100"/>
          <a:sy n="110" d="100"/>
        </p:scale>
        <p:origin x="-38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13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20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CB600044-58A4-49DF-A3F8-182E885F3F3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r>
              <a:rPr lang="en-US" smtClean="0"/>
              <a:t>FFFF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440F1FAB-74EF-423D-81C7-A46D009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41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F1963FEB-BB02-4853-BF7D-7A6EFA2C7642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r>
              <a:rPr lang="en-US" smtClean="0"/>
              <a:t>FFFF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4A0B8EE-8280-4086-91BE-0C72687E3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12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6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FFFF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5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EB85-CB08-44A1-9D1F-CCCD80673461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189677"/>
            <a:ext cx="9144000" cy="66832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/>
          <p:cNvSpPr txBox="1"/>
          <p:nvPr userDrawn="1"/>
        </p:nvSpPr>
        <p:spPr>
          <a:xfrm>
            <a:off x="0" y="632378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20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28800" y="6189671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3152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189671"/>
            <a:ext cx="9144000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53935"/>
            <a:ext cx="615696" cy="5398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E8D-7377-4032-BBB0-A9FF3CA9563F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89677"/>
            <a:ext cx="9144000" cy="668323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809C-F6AA-4835-943E-2A77D9BACBAB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53935"/>
            <a:ext cx="615696" cy="539803"/>
          </a:xfrm>
          <a:prstGeom prst="rect">
            <a:avLst/>
          </a:prstGeom>
        </p:spPr>
      </p:pic>
      <p:sp>
        <p:nvSpPr>
          <p:cNvPr id="18" name="TextBox 11"/>
          <p:cNvSpPr txBox="1"/>
          <p:nvPr userDrawn="1"/>
        </p:nvSpPr>
        <p:spPr>
          <a:xfrm>
            <a:off x="0" y="632378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20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20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8288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7315200" y="6189677"/>
            <a:ext cx="0" cy="668323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179175"/>
            <a:ext cx="9144000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42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3962400" cy="4422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8CAE-0232-4BCC-9BBA-149EE3B23E5E}" type="datetime1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3962400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733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20C8-1424-477E-85A6-A24FFD399E64}" type="datetime1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E0-8616-43B0-A004-3104AD3E03C8}" type="datetime1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303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3599" cy="39654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B07-C02E-40A7-B150-E5E31300C06C}" type="datetime1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25779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3600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2B1B-6EE2-4C83-BFAA-2DCE311303E0}" type="datetime1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49" y="6324598"/>
            <a:ext cx="487872" cy="42773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57800" y="6250338"/>
            <a:ext cx="36882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/>
                </a:solidFill>
                <a:effectLst/>
                <a:latin typeface="Georgia"/>
                <a:ea typeface="Calibri"/>
                <a:cs typeface="Times New Roman"/>
              </a:rPr>
              <a:t>           </a:t>
            </a:r>
            <a:r>
              <a:rPr lang="en-US" sz="800" b="1" dirty="0" smtClean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SDS/CHEMICAL </a:t>
            </a:r>
            <a:r>
              <a:rPr lang="en-US" sz="800" b="1" dirty="0">
                <a:solidFill>
                  <a:srgbClr val="002060"/>
                </a:solidFill>
                <a:effectLst/>
                <a:latin typeface="Georgia"/>
                <a:ea typeface="Calibri"/>
                <a:cs typeface="Times New Roman"/>
              </a:rPr>
              <a:t>INVENTORY SERVICE</a:t>
            </a:r>
            <a:endParaRPr lang="en-US" sz="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629400" y="6324597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73" y="6324599"/>
            <a:ext cx="0" cy="427735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294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FC1412-3878-4D71-B56C-26C0D9F3553B}" type="datetime1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043D3A-1E45-497A-99B2-07BF3EA7F9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 spc="-100" baseline="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dsservice.ceosh@v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aww.ceosh.med.va.gov/ceosh/MSDS/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VHA SDS/Chemical Inventory </a:t>
            </a:r>
            <a:r>
              <a:rPr lang="en-US" sz="2800" dirty="0" smtClean="0"/>
              <a:t>Service training – General user</a:t>
            </a:r>
            <a:endParaRPr lang="en-US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Search the Inventory for </a:t>
            </a:r>
            <a:r>
              <a:rPr lang="en-US" dirty="0" smtClean="0"/>
              <a:t>an SDS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396">
        <p:cut/>
      </p:transition>
    </mc:Choice>
    <mc:Fallback xmlns="">
      <p:transition advClick="0" advTm="239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4 </a:t>
            </a:r>
            <a:endParaRPr lang="en-US" b="1" dirty="0"/>
          </a:p>
        </p:txBody>
      </p:sp>
      <p:sp>
        <p:nvSpPr>
          <p:cNvPr id="5" name="1"/>
          <p:cNvSpPr txBox="1"/>
          <p:nvPr/>
        </p:nvSpPr>
        <p:spPr>
          <a:xfrm>
            <a:off x="976942" y="211634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 dig down further into a facility by clicking  the       to reveal all the different sub-areas for that location.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6" y="2471777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429214" cy="4944165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>
          <a:xfrm>
            <a:off x="5943600" y="2667000"/>
            <a:ext cx="837482" cy="2100223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 VISN8"/>
          <p:cNvSpPr/>
          <p:nvPr/>
        </p:nvSpPr>
        <p:spPr>
          <a:xfrm>
            <a:off x="5944319" y="2369953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"/>
          <p:cNvSpPr txBox="1"/>
          <p:nvPr/>
        </p:nvSpPr>
        <p:spPr>
          <a:xfrm>
            <a:off x="990600" y="3629561"/>
            <a:ext cx="490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You can skip step 5. </a:t>
            </a:r>
            <a:r>
              <a:rPr lang="en-US" sz="2000" dirty="0"/>
              <a:t>This </a:t>
            </a:r>
            <a:r>
              <a:rPr lang="en-US" sz="2000" dirty="0" smtClean="0"/>
              <a:t>searches </a:t>
            </a:r>
            <a:r>
              <a:rPr lang="en-US" sz="2000" dirty="0"/>
              <a:t>the </a:t>
            </a:r>
            <a:r>
              <a:rPr lang="en-US" sz="2000" dirty="0" smtClean="0"/>
              <a:t>division/general area inventory </a:t>
            </a:r>
            <a:r>
              <a:rPr lang="en-US" sz="2000" dirty="0"/>
              <a:t>for products that match your criteria.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0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5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30325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</a:t>
            </a:r>
            <a:r>
              <a:rPr lang="en-US" sz="2000" dirty="0" smtClean="0"/>
              <a:t>desired sub-area and the </a:t>
            </a:r>
            <a:r>
              <a:rPr lang="en-US" sz="2000" dirty="0"/>
              <a:t>location will highlight in </a:t>
            </a:r>
            <a:r>
              <a:rPr lang="en-US" sz="2000" b="1" dirty="0" smtClean="0">
                <a:solidFill>
                  <a:srgbClr val="0099CC"/>
                </a:solidFill>
              </a:rPr>
              <a:t>BLUE (selected area)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36" y="990600"/>
            <a:ext cx="2400635" cy="496321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938706" y="3167409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/>
          <p:cNvSpPr txBox="1"/>
          <p:nvPr/>
        </p:nvSpPr>
        <p:spPr>
          <a:xfrm>
            <a:off x="990600" y="3629561"/>
            <a:ext cx="490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This searches your specific area inventory </a:t>
            </a:r>
            <a:r>
              <a:rPr lang="en-US" sz="2000" dirty="0"/>
              <a:t>for products that match your criteria.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67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Products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selecting your location, there are two ways to find products: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83256" y="2209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 Search all products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71754" y="2667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2) Search for specific products in your inventory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486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Clicking on the </a:t>
            </a:r>
            <a:r>
              <a:rPr lang="en-US" sz="2000" dirty="0" smtClean="0">
                <a:solidFill>
                  <a:schemeClr val="accent5"/>
                </a:solidFill>
              </a:rPr>
              <a:t>“Show All” </a:t>
            </a:r>
            <a:r>
              <a:rPr lang="en-US" sz="2000" dirty="0" smtClean="0"/>
              <a:t>button will display all products in the inventory for the area you selected. 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3400874"/>
            <a:ext cx="3933825" cy="18669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>
            <a:off x="4269356" y="5105400"/>
            <a:ext cx="314146" cy="44153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Specific Products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9465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Alternatively, you can use the search criteria filters to limit the products which appear in your search results.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82763" y="475145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selecting </a:t>
            </a:r>
            <a:r>
              <a:rPr lang="en-US" sz="2000" dirty="0" smtClean="0">
                <a:solidFill>
                  <a:schemeClr val="accent5"/>
                </a:solidFill>
              </a:rPr>
              <a:t>“choose a criterion”</a:t>
            </a:r>
            <a:r>
              <a:rPr lang="en-US" sz="2000" dirty="0" smtClean="0"/>
              <a:t>, you can select additional criteria and refine your search even further.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24448" r="30502" b="50704"/>
          <a:stretch/>
        </p:blipFill>
        <p:spPr bwMode="auto">
          <a:xfrm>
            <a:off x="3321170" y="2819400"/>
            <a:ext cx="5365630" cy="1613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4646" r="65121" b="35869"/>
          <a:stretch/>
        </p:blipFill>
        <p:spPr bwMode="auto">
          <a:xfrm>
            <a:off x="838199" y="2895600"/>
            <a:ext cx="1981201" cy="31589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8441217">
            <a:off x="4227198" y="3411078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Specific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90750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words to the blank or drop down list in the third column to complete your search refinement.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2743200"/>
            <a:ext cx="723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Upon entering text into the blank field, suggested text begins to appear to help you streamline your search.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963069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After you enter your criterion, click on the </a:t>
            </a:r>
            <a:r>
              <a:rPr lang="en-US" sz="2000" dirty="0" smtClean="0">
                <a:solidFill>
                  <a:schemeClr val="accent5"/>
                </a:solidFill>
              </a:rPr>
              <a:t>“Search” </a:t>
            </a:r>
            <a:r>
              <a:rPr lang="en-US" sz="2000" dirty="0" smtClean="0"/>
              <a:t>button to view the results.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25398" r="30507" b="39975"/>
          <a:stretch/>
        </p:blipFill>
        <p:spPr bwMode="auto">
          <a:xfrm>
            <a:off x="2869408" y="3581400"/>
            <a:ext cx="5817392" cy="24688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8802820">
            <a:off x="6059685" y="4352508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996455" y="59817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Search Tips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7660" y="1600200"/>
            <a:ext cx="618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search feature can allow you to get as general or narrow as needed to find the desired product.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7660" y="2667000"/>
            <a:ext cx="633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have the product in hand, it is helpful to search for the product name as it is written on the label.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77660" y="3733800"/>
            <a:ext cx="6092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can use as few or as many search fields as required. 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77660" y="449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 results are organized alphabetically to assist you in finding the SDS for which you are looking.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54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Search for Methanol from Sigma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75" y="1569720"/>
            <a:ext cx="5710051" cy="384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Product SDS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7132" y="1371600"/>
            <a:ext cx="752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Additional information can be viewed for each product by clicking on the </a:t>
            </a:r>
            <a:r>
              <a:rPr lang="en-US" sz="2000" dirty="0" smtClean="0">
                <a:solidFill>
                  <a:schemeClr val="accent5"/>
                </a:solidFill>
              </a:rPr>
              <a:t>“Action” </a:t>
            </a:r>
            <a:r>
              <a:rPr lang="en-US" sz="2000" dirty="0" smtClean="0"/>
              <a:t>button to the left of the product name.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t="21252" r="16391" b="27508"/>
          <a:stretch/>
        </p:blipFill>
        <p:spPr bwMode="auto">
          <a:xfrm>
            <a:off x="1492239" y="2286000"/>
            <a:ext cx="6093387" cy="276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95623" y="3962400"/>
            <a:ext cx="596616" cy="36401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33" y="5395057"/>
            <a:ext cx="875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Action button shows </a:t>
            </a:r>
            <a:r>
              <a:rPr lang="en-US" sz="2000" dirty="0"/>
              <a:t>the additional information you can view for the </a:t>
            </a:r>
            <a:r>
              <a:rPr lang="en-US" sz="2000" dirty="0" smtClean="0"/>
              <a:t>product: SDS </a:t>
            </a:r>
            <a:r>
              <a:rPr lang="en-US" sz="2000" dirty="0"/>
              <a:t>&amp; attachments, labels, ingredients, and product </a:t>
            </a:r>
            <a:r>
              <a:rPr lang="en-US" sz="2000" dirty="0" smtClean="0"/>
              <a:t>summary, etc.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2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Product SDS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343" y="1524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view the </a:t>
            </a:r>
            <a:r>
              <a:rPr lang="en-US" sz="2000" dirty="0" smtClean="0"/>
              <a:t>SDS</a:t>
            </a:r>
            <a:r>
              <a:rPr lang="en-US" sz="2000" dirty="0"/>
              <a:t>, select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5"/>
                </a:solidFill>
              </a:rPr>
              <a:t>“View SDS </a:t>
            </a:r>
            <a:r>
              <a:rPr lang="en-US" sz="2000" dirty="0">
                <a:solidFill>
                  <a:schemeClr val="accent5"/>
                </a:solidFill>
              </a:rPr>
              <a:t>&amp; Attachments</a:t>
            </a:r>
            <a:r>
              <a:rPr lang="en-US" sz="2000" dirty="0" smtClean="0">
                <a:solidFill>
                  <a:schemeClr val="accent5"/>
                </a:solidFill>
              </a:rPr>
              <a:t>” </a:t>
            </a:r>
            <a:r>
              <a:rPr lang="en-US" sz="2000" dirty="0" smtClean="0"/>
              <a:t>link </a:t>
            </a:r>
            <a:r>
              <a:rPr lang="en-US" sz="2000" dirty="0"/>
              <a:t>from the Action list.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7" y="2286000"/>
            <a:ext cx="3333813" cy="219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5830254" y="2375904"/>
            <a:ext cx="645914" cy="412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385" y="472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select </a:t>
            </a:r>
            <a:r>
              <a:rPr lang="en-US" sz="2000" dirty="0">
                <a:solidFill>
                  <a:schemeClr val="accent5"/>
                </a:solidFill>
              </a:rPr>
              <a:t>“View” </a:t>
            </a:r>
            <a:r>
              <a:rPr lang="en-US" sz="2000" dirty="0"/>
              <a:t>again, an Adobe PDF document of the </a:t>
            </a:r>
            <a:r>
              <a:rPr lang="en-US" sz="2000" dirty="0" smtClean="0"/>
              <a:t>SDS </a:t>
            </a:r>
            <a:r>
              <a:rPr lang="en-US" sz="2000" dirty="0"/>
              <a:t>will appear in a new window.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385" y="5486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may then view, print, and/or save the document electronically as needed. </a:t>
            </a:r>
          </a:p>
        </p:txBody>
      </p:sp>
    </p:spTree>
    <p:extLst>
      <p:ext uri="{BB962C8B-B14F-4D97-AF65-F5344CB8AC3E}">
        <p14:creationId xmlns:p14="http://schemas.microsoft.com/office/powerpoint/2010/main" val="23048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Product SDS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921169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This is a </a:t>
            </a:r>
            <a:r>
              <a:rPr lang="en-US" sz="2000" dirty="0">
                <a:solidFill>
                  <a:schemeClr val="tx2"/>
                </a:solidFill>
              </a:rPr>
              <a:t>sample </a:t>
            </a:r>
            <a:r>
              <a:rPr lang="en-US" sz="2000" dirty="0" smtClean="0">
                <a:solidFill>
                  <a:schemeClr val="tx2"/>
                </a:solidFill>
              </a:rPr>
              <a:t>SDS document of Methanol by Sigma.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8019"/>
            <a:ext cx="3732152" cy="484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objective of this training is to demonstrate the usage of the VHA SDS/Chemical Inventory Service supported by </a:t>
            </a:r>
            <a:r>
              <a:rPr lang="en-US" dirty="0" smtClean="0"/>
              <a:t>CEOSH.</a:t>
            </a:r>
          </a:p>
          <a:p>
            <a:r>
              <a:rPr lang="en-US" dirty="0" smtClean="0"/>
              <a:t>It is designed to help you…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7148" y="3758625"/>
            <a:ext cx="170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 smtClean="0">
                <a:solidFill>
                  <a:schemeClr val="tx2"/>
                </a:solidFill>
              </a:rPr>
              <a:t>Search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615" y="3758625"/>
            <a:ext cx="14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 smtClean="0">
                <a:solidFill>
                  <a:schemeClr val="accent2"/>
                </a:solidFill>
              </a:rPr>
              <a:t>Find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2947" y="3758625"/>
            <a:ext cx="140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b="1" dirty="0" smtClean="0">
                <a:solidFill>
                  <a:schemeClr val="accent5"/>
                </a:solidFill>
              </a:rPr>
              <a:t>Print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049" y="4855444"/>
            <a:ext cx="6058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smtClean="0"/>
              <a:t>Safety Data Sheet (SDS) from </a:t>
            </a:r>
            <a:r>
              <a:rPr lang="en-US" sz="2000" dirty="0"/>
              <a:t>your site’s </a:t>
            </a:r>
            <a:r>
              <a:rPr lang="en-US" sz="2000" dirty="0" smtClean="0"/>
              <a:t>inventory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3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17"/>
    </mc:Choice>
    <mc:Fallback xmlns="">
      <p:transition spd="slow" advClick="0" advTm="149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Find It?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7467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Ask for Help if Unable to Locate an SDS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3347" y="1939657"/>
            <a:ext cx="32176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If you are unable to find an SDS in your inventory, </a:t>
            </a:r>
            <a:r>
              <a:rPr lang="en-US" sz="2000" dirty="0"/>
              <a:t>y</a:t>
            </a:r>
            <a:r>
              <a:rPr lang="en-US" sz="2000" dirty="0" smtClean="0"/>
              <a:t>ou </a:t>
            </a:r>
            <a:r>
              <a:rPr lang="en-US" sz="2000" dirty="0"/>
              <a:t>can </a:t>
            </a:r>
            <a:r>
              <a:rPr lang="en-US" sz="2000" dirty="0" smtClean="0"/>
              <a:t>email </a:t>
            </a:r>
            <a:r>
              <a:rPr lang="en-US" sz="2000" dirty="0"/>
              <a:t>a request to CEOSH </a:t>
            </a:r>
            <a:r>
              <a:rPr lang="en-US" sz="2000" dirty="0" smtClean="0"/>
              <a:t>at </a:t>
            </a:r>
            <a:r>
              <a:rPr lang="en-US" sz="2000" dirty="0" smtClean="0">
                <a:hlinkClick r:id="rId2"/>
              </a:rPr>
              <a:t>sdsservice.ceosh@va.gov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- Direct contact with 3E should be limited to afterhours emergencies. </a:t>
            </a:r>
          </a:p>
          <a:p>
            <a:endParaRPr lang="en-US" sz="2000" dirty="0" smtClean="0"/>
          </a:p>
          <a:p>
            <a:r>
              <a:rPr lang="en-US" sz="2000" dirty="0" smtClean="0"/>
              <a:t>- If </a:t>
            </a:r>
            <a:r>
              <a:rPr lang="en-US" sz="2000" dirty="0"/>
              <a:t>you have an immediate need for an SDS, contact your local Safety </a:t>
            </a:r>
            <a:r>
              <a:rPr lang="en-US" sz="2000" dirty="0" smtClean="0"/>
              <a:t>Office at</a:t>
            </a:r>
          </a:p>
          <a:p>
            <a:r>
              <a:rPr lang="en-US" sz="2000" dirty="0" smtClean="0"/>
              <a:t>X46490 or x42933.</a:t>
            </a:r>
            <a:endParaRPr lang="en-U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63" y="2078944"/>
            <a:ext cx="4627155" cy="409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SDS: document </a:t>
            </a:r>
            <a:r>
              <a:rPr lang="en-US" dirty="0"/>
              <a:t>that </a:t>
            </a:r>
            <a:r>
              <a:rPr lang="en-US" dirty="0" smtClean="0"/>
              <a:t>provides </a:t>
            </a:r>
            <a:r>
              <a:rPr lang="en-US" dirty="0"/>
              <a:t>important information regarding the health and safety aspects of a product or </a:t>
            </a:r>
            <a:r>
              <a:rPr lang="en-US" dirty="0" smtClean="0"/>
              <a:t>chemical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Chemical products are made from a variety of constituent materials, which can lead to different handling requirements for each product based on the hazards associated with the ingredients.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6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10"/>
    </mc:Choice>
    <mc:Fallback xmlns="">
      <p:transition spd="slow" advClick="0" advTm="149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An SDS includes information such as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endParaRPr lang="en-US" sz="2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Procedures for handling the product in a safe manner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Health effects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Toxicity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First aid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Storage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Protective equipment</a:t>
            </a:r>
          </a:p>
          <a:p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Proper disposal of item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96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the “Search Inventory” Feature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732" y="1447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Access the chemical management system through the CEOSH website at </a:t>
            </a:r>
            <a:r>
              <a:rPr lang="en-US" sz="2000" dirty="0" smtClean="0">
                <a:hlinkClick r:id="rId2"/>
              </a:rPr>
              <a:t>http://vaww.ceosh.med.va.gov/ceosh/MSDS/shtml</a:t>
            </a:r>
            <a:r>
              <a:rPr lang="en-US" sz="2000" dirty="0"/>
              <a:t> </a:t>
            </a:r>
            <a:r>
              <a:rPr lang="en-US" sz="2000" dirty="0" smtClean="0"/>
              <a:t>or click on Quick Navigation Links (“SDS 3E System” under Facility Resources)on Milwaukee VAMC </a:t>
            </a:r>
            <a:r>
              <a:rPr lang="en-US" sz="2000" dirty="0" err="1" smtClean="0"/>
              <a:t>sharepoint</a:t>
            </a:r>
            <a:r>
              <a:rPr lang="en-US" sz="2000" dirty="0" smtClean="0"/>
              <a:t> page. 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9" y="2895600"/>
            <a:ext cx="7800975" cy="23812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3689231" y="3641066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606560"/>
            <a:ext cx="1295400" cy="381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109" y="533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</a:t>
            </a:r>
            <a:r>
              <a:rPr lang="en-US" dirty="0" smtClean="0">
                <a:solidFill>
                  <a:schemeClr val="accent5"/>
                </a:solidFill>
              </a:rPr>
              <a:t>“SDS Search” </a:t>
            </a:r>
            <a:r>
              <a:rPr lang="en-US" dirty="0" smtClean="0"/>
              <a:t>button to access the chemical management service.  This button will take you directly to the Search Inventory feature.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Inventory for an SDS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1905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Search Inventory feature has two steps shown in green circles.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1 –</a:t>
            </a:r>
            <a:r>
              <a:rPr lang="en-US" sz="2000" dirty="0" smtClean="0"/>
              <a:t> Select Location and  </a:t>
            </a:r>
            <a:r>
              <a:rPr lang="en-US" sz="2000" dirty="0" smtClean="0">
                <a:solidFill>
                  <a:schemeClr val="tx2"/>
                </a:solidFill>
              </a:rPr>
              <a:t>2 – </a:t>
            </a:r>
            <a:r>
              <a:rPr lang="en-US" sz="2000" dirty="0" smtClean="0"/>
              <a:t>Enter search criteria to find a product.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392511" cy="3566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 rot="7937177">
            <a:off x="1207294" y="3661001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7937177">
            <a:off x="2655094" y="3661002"/>
            <a:ext cx="762000" cy="304800"/>
          </a:xfrm>
          <a:prstGeom prst="leftArrow">
            <a:avLst>
              <a:gd name="adj1" fmla="val 50000"/>
              <a:gd name="adj2" fmla="val 90206"/>
            </a:avLst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Location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2694" y="146074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1</a:t>
            </a:r>
            <a:endParaRPr lang="en-US" b="1" dirty="0"/>
          </a:p>
        </p:txBody>
      </p:sp>
      <p:sp>
        <p:nvSpPr>
          <p:cNvPr id="7" name="the first step"/>
          <p:cNvSpPr txBox="1"/>
          <p:nvPr/>
        </p:nvSpPr>
        <p:spPr>
          <a:xfrm>
            <a:off x="990600" y="1937749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elect “My Locations”</a:t>
            </a:r>
            <a:endParaRPr lang="en-US" sz="2000" dirty="0"/>
          </a:p>
        </p:txBody>
      </p:sp>
      <p:sp>
        <p:nvSpPr>
          <p:cNvPr id="8" name="the first step"/>
          <p:cNvSpPr txBox="1"/>
          <p:nvPr/>
        </p:nvSpPr>
        <p:spPr>
          <a:xfrm>
            <a:off x="990600" y="2645635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Under My Locations, a box with a </a:t>
            </a:r>
            <a:r>
              <a:rPr lang="en-US" sz="2000" dirty="0">
                <a:solidFill>
                  <a:schemeClr val="accent5"/>
                </a:solidFill>
              </a:rPr>
              <a:t>“+”</a:t>
            </a:r>
            <a:r>
              <a:rPr lang="en-US" sz="2000" dirty="0"/>
              <a:t> indicates there are details under the option that can be expanded. </a:t>
            </a:r>
          </a:p>
        </p:txBody>
      </p:sp>
      <p:sp>
        <p:nvSpPr>
          <p:cNvPr id="9" name="the first step"/>
          <p:cNvSpPr txBox="1"/>
          <p:nvPr/>
        </p:nvSpPr>
        <p:spPr>
          <a:xfrm>
            <a:off x="992038" y="4010561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After an option has been expanded, the symbol in the box changes to a </a:t>
            </a:r>
            <a:r>
              <a:rPr lang="en-US" sz="2000" dirty="0">
                <a:solidFill>
                  <a:schemeClr val="accent5"/>
                </a:solidFill>
              </a:rPr>
              <a:t>“-”</a:t>
            </a:r>
            <a:r>
              <a:rPr lang="en-US" sz="2000" dirty="0"/>
              <a:t> or </a:t>
            </a:r>
            <a:r>
              <a:rPr lang="en-US" sz="2000" dirty="0">
                <a:solidFill>
                  <a:schemeClr val="accent5"/>
                </a:solidFill>
              </a:rPr>
              <a:t>“.”</a:t>
            </a:r>
            <a:r>
              <a:rPr lang="en-US" sz="2000" dirty="0"/>
              <a:t> to indicate the full details are shown for that option.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82" y="1199810"/>
            <a:ext cx="2429214" cy="4953692"/>
          </a:xfrm>
          <a:prstGeom prst="rect">
            <a:avLst/>
          </a:prstGeom>
        </p:spPr>
      </p:pic>
      <p:sp>
        <p:nvSpPr>
          <p:cNvPr id="11" name="Arrow name appear"/>
          <p:cNvSpPr/>
          <p:nvPr/>
        </p:nvSpPr>
        <p:spPr>
          <a:xfrm>
            <a:off x="5730217" y="2291692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2</a:t>
            </a:r>
            <a:endParaRPr lang="en-US" b="1" dirty="0"/>
          </a:p>
        </p:txBody>
      </p:sp>
      <p:sp>
        <p:nvSpPr>
          <p:cNvPr id="9" name="5 - simply click"/>
          <p:cNvSpPr txBox="1"/>
          <p:nvPr/>
        </p:nvSpPr>
        <p:spPr>
          <a:xfrm>
            <a:off x="685800" y="2193985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Simply click on VISN 12.  The location will highlight in </a:t>
            </a:r>
            <a:r>
              <a:rPr lang="en-US" sz="2000" b="1" dirty="0" smtClean="0">
                <a:solidFill>
                  <a:srgbClr val="0099CC"/>
                </a:solidFill>
              </a:rPr>
              <a:t>BLUE</a:t>
            </a:r>
            <a:r>
              <a:rPr lang="en-US" sz="2000" dirty="0" smtClean="0"/>
              <a:t> and you will see the names of facilities appear under VISN 12 title.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8200"/>
            <a:ext cx="2438741" cy="4963218"/>
          </a:xfrm>
          <a:prstGeom prst="rect">
            <a:avLst/>
          </a:prstGeom>
        </p:spPr>
      </p:pic>
      <p:sp>
        <p:nvSpPr>
          <p:cNvPr id="12" name="arrow highlight"/>
          <p:cNvSpPr/>
          <p:nvPr/>
        </p:nvSpPr>
        <p:spPr>
          <a:xfrm rot="10800000">
            <a:off x="7010400" y="22860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Location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47800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Step 3</a:t>
            </a:r>
            <a:endParaRPr lang="en-US" b="1" dirty="0"/>
          </a:p>
        </p:txBody>
      </p:sp>
      <p:sp>
        <p:nvSpPr>
          <p:cNvPr id="7" name="1"/>
          <p:cNvSpPr txBox="1"/>
          <p:nvPr/>
        </p:nvSpPr>
        <p:spPr>
          <a:xfrm>
            <a:off x="963283" y="2057400"/>
            <a:ext cx="4904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</a:t>
            </a:r>
            <a:r>
              <a:rPr lang="en-US" sz="2000" dirty="0"/>
              <a:t>on </a:t>
            </a:r>
            <a:r>
              <a:rPr lang="en-US" sz="2000" dirty="0" smtClean="0"/>
              <a:t>Milwaukee.  </a:t>
            </a:r>
            <a:r>
              <a:rPr lang="en-US" sz="2000" dirty="0"/>
              <a:t>The location will highlight in </a:t>
            </a:r>
            <a:r>
              <a:rPr lang="en-US" sz="2000" b="1" dirty="0">
                <a:solidFill>
                  <a:srgbClr val="0099CC"/>
                </a:solidFill>
              </a:rPr>
              <a:t>BLUE</a:t>
            </a:r>
            <a:r>
              <a:rPr lang="en-US" sz="2000" dirty="0"/>
              <a:t> and you will see the names of </a:t>
            </a:r>
            <a:r>
              <a:rPr lang="en-US" sz="2000" dirty="0" smtClean="0"/>
              <a:t>the divisions/general areas appear.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400635" cy="4963218"/>
          </a:xfrm>
          <a:prstGeom prst="rect">
            <a:avLst/>
          </a:prstGeom>
        </p:spPr>
      </p:pic>
      <p:sp>
        <p:nvSpPr>
          <p:cNvPr id="12" name="Arrow VISN8"/>
          <p:cNvSpPr/>
          <p:nvPr/>
        </p:nvSpPr>
        <p:spPr>
          <a:xfrm>
            <a:off x="5812047" y="2362200"/>
            <a:ext cx="5334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"/>
          <p:cNvSpPr txBox="1"/>
          <p:nvPr/>
        </p:nvSpPr>
        <p:spPr>
          <a:xfrm>
            <a:off x="990600" y="3629561"/>
            <a:ext cx="4904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You can skip steps 4 &amp; 5 and proceed to Search for Products.  This searches the entire medical center inventory for products that match your criteria.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8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DS_PowerPoint_Template">
  <a:themeElements>
    <a:clrScheme name="SDS_DOCUMENTS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0033CC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D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32B0D1E-C6FD-4759-8A40-1C10CD4C3AE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A72C37E-8B8F-4CBF-8D50-AB8A853907F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A7146F5-E29A-4713-8745-D4737D64355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2DDD6C3-A15B-4145-8747-CE2F384B8A6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ED012A3-09DF-4D07-BAC8-FE941A880AB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44DA106-2C3D-4B47-A89A-4AD029DA214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3768334-72D8-4F40-8FCB-8125CFF5491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5EF9A48-E0B4-4D4A-A9DA-2672E925CE1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CE8C9CD-2769-4CB3-83D4-F89A3D9AF3DB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B3CFFFD-1DFB-4BA3-B406-E06482A47B7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9DBEBAD-7B74-40C9-9A2A-210F2F12E48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0F67F42-1A9C-42CE-9652-0C9E32ECC9A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21DEBB2-8670-41A6-91CB-6DE9BF746E4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7D63194-F30B-4307-8A1F-12D1F65E858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78338F3-50FF-46D9-AE01-F65F0CCB9BE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B94D5DD-E74B-4EF4-A1D7-D11E1E2048C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ED419B4-57FB-4122-BC5C-06A8EFF1E38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3366361-FBD1-40BE-849D-5B3615EB8CD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6213CCB-7FCE-43B6-A11F-6AAD1F9B145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00DB5AC-8682-49EA-8BD9-ABFCE806402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F687BAD-9E0B-4747-BCBE-7A282154308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AEF3533-07AD-4E80-8A8D-F7010F27642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847A00F-D3D9-4FAE-BCA0-BAEC111A0AF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E95DAF6-5784-4376-A822-7AEF780E63C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F6847C1-1C61-4F2E-9091-DF4329385DE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53DA620-6F03-4A0E-83E4-59B2878F5A5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F5F06A9-5F2A-402E-8839-EB39515591E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51A3CD4-CC93-4968-8C2F-87DC4BD4CB3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DEAF473-B354-4DDD-B77C-DDD6493D70C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B20A14F-07C3-4F53-B91E-5D46DE61C3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SDS_PowerPoint_Template</Template>
  <TotalTime>2029</TotalTime>
  <Words>908</Words>
  <Application>Microsoft Office PowerPoint</Application>
  <PresentationFormat>On-screen Show (4:3)</PresentationFormat>
  <Paragraphs>92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SDS_PowerPoint_Template</vt:lpstr>
      <vt:lpstr>VHA SDS/Chemical Inventory Service training – General user</vt:lpstr>
      <vt:lpstr>Objective:</vt:lpstr>
      <vt:lpstr>Introduction</vt:lpstr>
      <vt:lpstr>Introduction</vt:lpstr>
      <vt:lpstr>Accessing the “Search Inventory” Feature</vt:lpstr>
      <vt:lpstr>Search Inventory for an SDS</vt:lpstr>
      <vt:lpstr>Select a Location</vt:lpstr>
      <vt:lpstr>Select a Location</vt:lpstr>
      <vt:lpstr>Select a Location</vt:lpstr>
      <vt:lpstr>Select a Location</vt:lpstr>
      <vt:lpstr>Select a Location</vt:lpstr>
      <vt:lpstr>Search for Products</vt:lpstr>
      <vt:lpstr>Search for Specific Products</vt:lpstr>
      <vt:lpstr>Search for Specific Products</vt:lpstr>
      <vt:lpstr>Product Search Tips</vt:lpstr>
      <vt:lpstr>Example Search for Methanol from Sigma</vt:lpstr>
      <vt:lpstr>View Product SDS Information</vt:lpstr>
      <vt:lpstr>View Product SDS Information</vt:lpstr>
      <vt:lpstr>View Product SDS Information</vt:lpstr>
      <vt:lpstr>Can’t Find It?</vt:lpstr>
    </vt:vector>
  </TitlesOfParts>
  <Company>Dept.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VHA SDS/Chemical Inventory Service training</dc:title>
  <dc:creator>Moran, Michael P.</dc:creator>
  <cp:lastModifiedBy>Department of Veterans Affairs</cp:lastModifiedBy>
  <cp:revision>73</cp:revision>
  <cp:lastPrinted>2014-03-31T18:04:40Z</cp:lastPrinted>
  <dcterms:created xsi:type="dcterms:W3CDTF">2014-05-05T14:02:43Z</dcterms:created>
  <dcterms:modified xsi:type="dcterms:W3CDTF">2015-02-05T15:06:12Z</dcterms:modified>
</cp:coreProperties>
</file>