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61" r:id="rId3"/>
    <p:sldMasterId id="2147483686" r:id="rId4"/>
    <p:sldMasterId id="2147483750" r:id="rId5"/>
  </p:sldMasterIdLst>
  <p:notesMasterIdLst>
    <p:notesMasterId r:id="rId22"/>
  </p:notesMasterIdLst>
  <p:sldIdLst>
    <p:sldId id="266" r:id="rId6"/>
    <p:sldId id="284" r:id="rId7"/>
    <p:sldId id="285" r:id="rId8"/>
    <p:sldId id="294" r:id="rId9"/>
    <p:sldId id="271" r:id="rId10"/>
    <p:sldId id="295" r:id="rId11"/>
    <p:sldId id="286" r:id="rId12"/>
    <p:sldId id="304" r:id="rId13"/>
    <p:sldId id="305" r:id="rId14"/>
    <p:sldId id="306" r:id="rId15"/>
    <p:sldId id="302" r:id="rId16"/>
    <p:sldId id="290" r:id="rId17"/>
    <p:sldId id="288" r:id="rId18"/>
    <p:sldId id="296" r:id="rId19"/>
    <p:sldId id="299" r:id="rId20"/>
    <p:sldId id="307" r:id="rId21"/>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33" autoAdjust="0"/>
  </p:normalViewPr>
  <p:slideViewPr>
    <p:cSldViewPr snapToGrid="0" snapToObjects="1">
      <p:cViewPr>
        <p:scale>
          <a:sx n="70" d="100"/>
          <a:sy n="70" d="100"/>
        </p:scale>
        <p:origin x="-1374" y="-294"/>
      </p:cViewPr>
      <p:guideLst>
        <p:guide orient="horz" pos="3705"/>
        <p:guide orient="horz" pos="1046"/>
        <p:guide orient="horz" pos="4010"/>
        <p:guide orient="horz" pos="439"/>
        <p:guide orient="horz" pos="2160"/>
        <p:guide pos="1926"/>
        <p:guide pos="4271"/>
        <p:guide pos="3421"/>
        <p:guide pos="2856"/>
      </p:guideLst>
    </p:cSldViewPr>
  </p:slideViewPr>
  <p:outlineViewPr>
    <p:cViewPr>
      <p:scale>
        <a:sx n="33" d="100"/>
        <a:sy n="33" d="100"/>
      </p:scale>
      <p:origin x="0" y="0"/>
    </p:cViewPr>
  </p:outlineViewPr>
  <p:notesTextViewPr>
    <p:cViewPr>
      <p:scale>
        <a:sx n="100" d="100"/>
        <a:sy n="100" d="100"/>
      </p:scale>
      <p:origin x="0" y="288"/>
    </p:cViewPr>
  </p:notesTextViewPr>
  <p:notesViewPr>
    <p:cSldViewPr snapToGrid="0" snapToObjects="1">
      <p:cViewPr varScale="1">
        <p:scale>
          <a:sx n="65" d="100"/>
          <a:sy n="65" d="100"/>
        </p:scale>
        <p:origin x="-2706" y="-108"/>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53147-CD64-4B14-89AC-707D3205B7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BEE40A-F28E-436D-AFE8-8004B965A1FE}">
      <dgm:prSet phldrT="[Text]"/>
      <dgm:spPr>
        <a:xfrm>
          <a:off x="701404" y="1495"/>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Improve Performance</a:t>
          </a:r>
          <a:endParaRPr lang="en-US" dirty="0">
            <a:solidFill>
              <a:sysClr val="window" lastClr="FFFFFF"/>
            </a:solidFill>
            <a:latin typeface="Calibri"/>
            <a:ea typeface="+mn-ea"/>
            <a:cs typeface="+mn-cs"/>
          </a:endParaRPr>
        </a:p>
      </dgm:t>
    </dgm:pt>
    <dgm:pt modelId="{9B1B0525-A13D-4FAA-BB12-A2387D1F8F99}" type="parTrans" cxnId="{834EA05E-4447-43FC-9D97-5F38D7F0A0EA}">
      <dgm:prSet/>
      <dgm:spPr/>
      <dgm:t>
        <a:bodyPr/>
        <a:lstStyle/>
        <a:p>
          <a:endParaRPr lang="en-US"/>
        </a:p>
      </dgm:t>
    </dgm:pt>
    <dgm:pt modelId="{13497E68-B0D5-471E-AAF7-65CC86AA01EE}" type="sibTrans" cxnId="{834EA05E-4447-43FC-9D97-5F38D7F0A0EA}">
      <dgm:prSet/>
      <dgm:spPr/>
      <dgm:t>
        <a:bodyPr/>
        <a:lstStyle/>
        <a:p>
          <a:endParaRPr lang="en-US"/>
        </a:p>
      </dgm:t>
    </dgm:pt>
    <dgm:pt modelId="{06264F2F-BB44-4288-BFBD-6F7470DC3340}">
      <dgm:prSet phldrT="[Text]"/>
      <dgm:spPr>
        <a:xfrm>
          <a:off x="4277342" y="1495"/>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Promote a Positive Culture of Service</a:t>
          </a:r>
          <a:endParaRPr lang="en-US" dirty="0">
            <a:solidFill>
              <a:sysClr val="window" lastClr="FFFFFF"/>
            </a:solidFill>
            <a:latin typeface="Calibri"/>
            <a:ea typeface="+mn-ea"/>
            <a:cs typeface="+mn-cs"/>
          </a:endParaRPr>
        </a:p>
      </dgm:t>
    </dgm:pt>
    <dgm:pt modelId="{87A13464-8187-4B5D-99D7-0C41D4629550}" type="parTrans" cxnId="{E7DC2266-291E-45D4-B56F-CFA5E0BBA6FD}">
      <dgm:prSet/>
      <dgm:spPr/>
      <dgm:t>
        <a:bodyPr/>
        <a:lstStyle/>
        <a:p>
          <a:endParaRPr lang="en-US"/>
        </a:p>
      </dgm:t>
    </dgm:pt>
    <dgm:pt modelId="{C31ABA71-F393-4CEA-857C-0BACC726CA35}" type="sibTrans" cxnId="{E7DC2266-291E-45D4-B56F-CFA5E0BBA6FD}">
      <dgm:prSet/>
      <dgm:spPr/>
      <dgm:t>
        <a:bodyPr/>
        <a:lstStyle/>
        <a:p>
          <a:endParaRPr lang="en-US"/>
        </a:p>
      </dgm:t>
    </dgm:pt>
    <dgm:pt modelId="{38A4D619-DA43-41CA-BDFC-2251214EDC8A}">
      <dgm:prSet phldrT="[Text]"/>
      <dgm:spPr>
        <a:xfrm>
          <a:off x="701404" y="2277092"/>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Advance Health Care Innovation for Veterans and the Country</a:t>
          </a:r>
          <a:endParaRPr lang="en-US" dirty="0">
            <a:solidFill>
              <a:sysClr val="window" lastClr="FFFFFF"/>
            </a:solidFill>
            <a:latin typeface="Calibri"/>
            <a:ea typeface="+mn-ea"/>
            <a:cs typeface="+mn-cs"/>
          </a:endParaRPr>
        </a:p>
      </dgm:t>
    </dgm:pt>
    <dgm:pt modelId="{F14A6AFE-243B-45BC-AC13-C8F00A34D059}" type="parTrans" cxnId="{62CECC70-0EC0-4926-982C-F0C4E667FF52}">
      <dgm:prSet/>
      <dgm:spPr/>
      <dgm:t>
        <a:bodyPr/>
        <a:lstStyle/>
        <a:p>
          <a:endParaRPr lang="en-US"/>
        </a:p>
      </dgm:t>
    </dgm:pt>
    <dgm:pt modelId="{1CEF3222-1F69-426F-B2B0-732059405801}" type="sibTrans" cxnId="{62CECC70-0EC0-4926-982C-F0C4E667FF52}">
      <dgm:prSet/>
      <dgm:spPr/>
      <dgm:t>
        <a:bodyPr/>
        <a:lstStyle/>
        <a:p>
          <a:endParaRPr lang="en-US"/>
        </a:p>
      </dgm:t>
    </dgm:pt>
    <dgm:pt modelId="{4BA62666-8EC4-431E-B3F1-DB339D5DAC2B}">
      <dgm:prSet phldrT="[Text]"/>
      <dgm:spPr>
        <a:xfrm>
          <a:off x="4277342" y="2277092"/>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Increase Operational Effectiveness and Accountability   </a:t>
          </a:r>
          <a:endParaRPr lang="en-US" dirty="0">
            <a:solidFill>
              <a:sysClr val="window" lastClr="FFFFFF"/>
            </a:solidFill>
            <a:latin typeface="Calibri"/>
            <a:ea typeface="+mn-ea"/>
            <a:cs typeface="+mn-cs"/>
          </a:endParaRPr>
        </a:p>
      </dgm:t>
    </dgm:pt>
    <dgm:pt modelId="{8152627E-1526-4E54-A35A-9AC3B9306463}" type="parTrans" cxnId="{C5E586DE-C7CB-49D5-8BFF-1EBA7A81C827}">
      <dgm:prSet/>
      <dgm:spPr/>
      <dgm:t>
        <a:bodyPr/>
        <a:lstStyle/>
        <a:p>
          <a:endParaRPr lang="en-US"/>
        </a:p>
      </dgm:t>
    </dgm:pt>
    <dgm:pt modelId="{D81A0597-92BA-419C-ADD9-406B0862B5B7}" type="sibTrans" cxnId="{C5E586DE-C7CB-49D5-8BFF-1EBA7A81C827}">
      <dgm:prSet/>
      <dgm:spPr/>
      <dgm:t>
        <a:bodyPr/>
        <a:lstStyle/>
        <a:p>
          <a:endParaRPr lang="en-US"/>
        </a:p>
      </dgm:t>
    </dgm:pt>
    <dgm:pt modelId="{ACCC5026-BE81-4D95-80CD-2D6922FA80B1}" type="pres">
      <dgm:prSet presAssocID="{B6C53147-CD64-4B14-89AC-707D3205B763}" presName="diagram" presStyleCnt="0">
        <dgm:presLayoutVars>
          <dgm:dir/>
          <dgm:resizeHandles val="exact"/>
        </dgm:presLayoutVars>
      </dgm:prSet>
      <dgm:spPr/>
      <dgm:t>
        <a:bodyPr/>
        <a:lstStyle/>
        <a:p>
          <a:endParaRPr lang="en-US"/>
        </a:p>
      </dgm:t>
    </dgm:pt>
    <dgm:pt modelId="{FB0258CE-4403-424A-ADDF-F2569CF80C87}" type="pres">
      <dgm:prSet presAssocID="{93BEE40A-F28E-436D-AFE8-8004B965A1FE}" presName="node" presStyleLbl="node1" presStyleIdx="0" presStyleCnt="4" custLinFactNeighborX="4583" custLinFactNeighborY="8397">
        <dgm:presLayoutVars>
          <dgm:bulletEnabled val="1"/>
        </dgm:presLayoutVars>
      </dgm:prSet>
      <dgm:spPr/>
      <dgm:t>
        <a:bodyPr/>
        <a:lstStyle/>
        <a:p>
          <a:endParaRPr lang="en-US"/>
        </a:p>
      </dgm:t>
    </dgm:pt>
    <dgm:pt modelId="{2BB6F5C7-8716-4EC0-BC3B-62604D47C9DA}" type="pres">
      <dgm:prSet presAssocID="{13497E68-B0D5-471E-AAF7-65CC86AA01EE}" presName="sibTrans" presStyleCnt="0"/>
      <dgm:spPr/>
    </dgm:pt>
    <dgm:pt modelId="{7AD06ADA-9EEF-47E0-907C-0F6E7AB552E1}" type="pres">
      <dgm:prSet presAssocID="{06264F2F-BB44-4288-BFBD-6F7470DC3340}" presName="node" presStyleLbl="node1" presStyleIdx="1" presStyleCnt="4" custLinFactNeighborX="-3778" custLinFactNeighborY="7697">
        <dgm:presLayoutVars>
          <dgm:bulletEnabled val="1"/>
        </dgm:presLayoutVars>
      </dgm:prSet>
      <dgm:spPr/>
      <dgm:t>
        <a:bodyPr/>
        <a:lstStyle/>
        <a:p>
          <a:endParaRPr lang="en-US"/>
        </a:p>
      </dgm:t>
    </dgm:pt>
    <dgm:pt modelId="{F2E25798-B23D-4406-B375-E1DB2B3553D2}" type="pres">
      <dgm:prSet presAssocID="{C31ABA71-F393-4CEA-857C-0BACC726CA35}" presName="sibTrans" presStyleCnt="0"/>
      <dgm:spPr/>
    </dgm:pt>
    <dgm:pt modelId="{080ED2D3-204A-47A0-9677-493210A0012C}" type="pres">
      <dgm:prSet presAssocID="{38A4D619-DA43-41CA-BDFC-2251214EDC8A}" presName="node" presStyleLbl="node1" presStyleIdx="2" presStyleCnt="4" custLinFactNeighborX="4583" custLinFactNeighborY="-6297">
        <dgm:presLayoutVars>
          <dgm:bulletEnabled val="1"/>
        </dgm:presLayoutVars>
      </dgm:prSet>
      <dgm:spPr/>
      <dgm:t>
        <a:bodyPr/>
        <a:lstStyle/>
        <a:p>
          <a:endParaRPr lang="en-US"/>
        </a:p>
      </dgm:t>
    </dgm:pt>
    <dgm:pt modelId="{C2214974-11FC-41AD-A6E5-E0C0517DA4FA}" type="pres">
      <dgm:prSet presAssocID="{1CEF3222-1F69-426F-B2B0-732059405801}" presName="sibTrans" presStyleCnt="0"/>
      <dgm:spPr/>
    </dgm:pt>
    <dgm:pt modelId="{5281FA17-5C3B-445E-BCEE-177974D27835}" type="pres">
      <dgm:prSet presAssocID="{4BA62666-8EC4-431E-B3F1-DB339D5DAC2B}" presName="node" presStyleLbl="node1" presStyleIdx="3" presStyleCnt="4" custLinFactNeighborX="-3778" custLinFactNeighborY="-5598">
        <dgm:presLayoutVars>
          <dgm:bulletEnabled val="1"/>
        </dgm:presLayoutVars>
      </dgm:prSet>
      <dgm:spPr/>
      <dgm:t>
        <a:bodyPr/>
        <a:lstStyle/>
        <a:p>
          <a:endParaRPr lang="en-US"/>
        </a:p>
      </dgm:t>
    </dgm:pt>
  </dgm:ptLst>
  <dgm:cxnLst>
    <dgm:cxn modelId="{6F9682E0-7682-47CA-B083-D7B7B9478328}" type="presOf" srcId="{38A4D619-DA43-41CA-BDFC-2251214EDC8A}" destId="{080ED2D3-204A-47A0-9677-493210A0012C}" srcOrd="0" destOrd="0" presId="urn:microsoft.com/office/officeart/2005/8/layout/default"/>
    <dgm:cxn modelId="{834EA05E-4447-43FC-9D97-5F38D7F0A0EA}" srcId="{B6C53147-CD64-4B14-89AC-707D3205B763}" destId="{93BEE40A-F28E-436D-AFE8-8004B965A1FE}" srcOrd="0" destOrd="0" parTransId="{9B1B0525-A13D-4FAA-BB12-A2387D1F8F99}" sibTransId="{13497E68-B0D5-471E-AAF7-65CC86AA01EE}"/>
    <dgm:cxn modelId="{4B631D43-74B9-4921-A2CC-FE5FA98389CC}" type="presOf" srcId="{B6C53147-CD64-4B14-89AC-707D3205B763}" destId="{ACCC5026-BE81-4D95-80CD-2D6922FA80B1}" srcOrd="0" destOrd="0" presId="urn:microsoft.com/office/officeart/2005/8/layout/default"/>
    <dgm:cxn modelId="{9167BAA5-D1AC-43C2-AC11-3B0A8F2C2654}" type="presOf" srcId="{4BA62666-8EC4-431E-B3F1-DB339D5DAC2B}" destId="{5281FA17-5C3B-445E-BCEE-177974D27835}" srcOrd="0" destOrd="0" presId="urn:microsoft.com/office/officeart/2005/8/layout/default"/>
    <dgm:cxn modelId="{E7DC2266-291E-45D4-B56F-CFA5E0BBA6FD}" srcId="{B6C53147-CD64-4B14-89AC-707D3205B763}" destId="{06264F2F-BB44-4288-BFBD-6F7470DC3340}" srcOrd="1" destOrd="0" parTransId="{87A13464-8187-4B5D-99D7-0C41D4629550}" sibTransId="{C31ABA71-F393-4CEA-857C-0BACC726CA35}"/>
    <dgm:cxn modelId="{F165A930-A95A-4647-A68F-DD11E5A384FB}" type="presOf" srcId="{93BEE40A-F28E-436D-AFE8-8004B965A1FE}" destId="{FB0258CE-4403-424A-ADDF-F2569CF80C87}" srcOrd="0" destOrd="0" presId="urn:microsoft.com/office/officeart/2005/8/layout/default"/>
    <dgm:cxn modelId="{C5E586DE-C7CB-49D5-8BFF-1EBA7A81C827}" srcId="{B6C53147-CD64-4B14-89AC-707D3205B763}" destId="{4BA62666-8EC4-431E-B3F1-DB339D5DAC2B}" srcOrd="3" destOrd="0" parTransId="{8152627E-1526-4E54-A35A-9AC3B9306463}" sibTransId="{D81A0597-92BA-419C-ADD9-406B0862B5B7}"/>
    <dgm:cxn modelId="{9358E24B-E0EB-4DE8-BDD0-41A755831F3C}" type="presOf" srcId="{06264F2F-BB44-4288-BFBD-6F7470DC3340}" destId="{7AD06ADA-9EEF-47E0-907C-0F6E7AB552E1}" srcOrd="0" destOrd="0" presId="urn:microsoft.com/office/officeart/2005/8/layout/default"/>
    <dgm:cxn modelId="{62CECC70-0EC0-4926-982C-F0C4E667FF52}" srcId="{B6C53147-CD64-4B14-89AC-707D3205B763}" destId="{38A4D619-DA43-41CA-BDFC-2251214EDC8A}" srcOrd="2" destOrd="0" parTransId="{F14A6AFE-243B-45BC-AC13-C8F00A34D059}" sibTransId="{1CEF3222-1F69-426F-B2B0-732059405801}"/>
    <dgm:cxn modelId="{B21AE6BD-5C8E-46BA-8062-A7EC638AB829}" type="presParOf" srcId="{ACCC5026-BE81-4D95-80CD-2D6922FA80B1}" destId="{FB0258CE-4403-424A-ADDF-F2569CF80C87}" srcOrd="0" destOrd="0" presId="urn:microsoft.com/office/officeart/2005/8/layout/default"/>
    <dgm:cxn modelId="{CA4006C4-F875-43DD-8F0A-64317091853F}" type="presParOf" srcId="{ACCC5026-BE81-4D95-80CD-2D6922FA80B1}" destId="{2BB6F5C7-8716-4EC0-BC3B-62604D47C9DA}" srcOrd="1" destOrd="0" presId="urn:microsoft.com/office/officeart/2005/8/layout/default"/>
    <dgm:cxn modelId="{39B0EB40-3CD3-45D8-9C0A-A01EEF89BE83}" type="presParOf" srcId="{ACCC5026-BE81-4D95-80CD-2D6922FA80B1}" destId="{7AD06ADA-9EEF-47E0-907C-0F6E7AB552E1}" srcOrd="2" destOrd="0" presId="urn:microsoft.com/office/officeart/2005/8/layout/default"/>
    <dgm:cxn modelId="{1F2BDFF9-7879-428D-B00D-66876C094916}" type="presParOf" srcId="{ACCC5026-BE81-4D95-80CD-2D6922FA80B1}" destId="{F2E25798-B23D-4406-B375-E1DB2B3553D2}" srcOrd="3" destOrd="0" presId="urn:microsoft.com/office/officeart/2005/8/layout/default"/>
    <dgm:cxn modelId="{01CD2D08-BC80-4897-907B-D51B674A400F}" type="presParOf" srcId="{ACCC5026-BE81-4D95-80CD-2D6922FA80B1}" destId="{080ED2D3-204A-47A0-9677-493210A0012C}" srcOrd="4" destOrd="0" presId="urn:microsoft.com/office/officeart/2005/8/layout/default"/>
    <dgm:cxn modelId="{2C2334AD-26EB-4D82-AD3E-A85ED1616BE9}" type="presParOf" srcId="{ACCC5026-BE81-4D95-80CD-2D6922FA80B1}" destId="{C2214974-11FC-41AD-A6E5-E0C0517DA4FA}" srcOrd="5" destOrd="0" presId="urn:microsoft.com/office/officeart/2005/8/layout/default"/>
    <dgm:cxn modelId="{EF6C7581-1F43-48FA-AFD2-7E89573ED29F}" type="presParOf" srcId="{ACCC5026-BE81-4D95-80CD-2D6922FA80B1}" destId="{5281FA17-5C3B-445E-BCEE-177974D2783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53854" y="0"/>
            <a:ext cx="3024770" cy="457200"/>
          </a:xfrm>
          <a:prstGeom prst="rect">
            <a:avLst/>
          </a:prstGeom>
        </p:spPr>
        <p:txBody>
          <a:bodyPr vert="horz" lIns="92492" tIns="46246" rIns="92492" bIns="46246" rtlCol="0"/>
          <a:lstStyle>
            <a:lvl1pPr algn="r">
              <a:defRPr sz="1200"/>
            </a:lvl1pPr>
          </a:lstStyle>
          <a:p>
            <a:fld id="{329CD73D-588A-4523-A3FC-14405FD3D2F5}" type="datetimeFigureOut">
              <a:rPr lang="en-US" smtClean="0"/>
              <a:pPr/>
              <a:t>4/7/2015</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8025" y="4343400"/>
            <a:ext cx="5584190" cy="4114800"/>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4" y="8685213"/>
            <a:ext cx="3024770" cy="457200"/>
          </a:xfrm>
          <a:prstGeom prst="rect">
            <a:avLst/>
          </a:prstGeom>
        </p:spPr>
        <p:txBody>
          <a:bodyPr vert="horz" lIns="92492" tIns="46246" rIns="92492" bIns="46246" rtlCol="0" anchor="b"/>
          <a:lstStyle>
            <a:lvl1pPr algn="r">
              <a:defRPr sz="1200"/>
            </a:lvl1pPr>
          </a:lstStyle>
          <a:p>
            <a:fld id="{7DE02615-B5EC-45E8-9D56-46B81AB3CF35}" type="slidenum">
              <a:rPr lang="en-US" smtClean="0"/>
              <a:pPr/>
              <a:t>‹#›</a:t>
            </a:fld>
            <a:endParaRPr lang="en-US" dirty="0"/>
          </a:p>
        </p:txBody>
      </p:sp>
    </p:spTree>
    <p:extLst>
      <p:ext uri="{BB962C8B-B14F-4D97-AF65-F5344CB8AC3E}">
        <p14:creationId xmlns:p14="http://schemas.microsoft.com/office/powerpoint/2010/main" val="13779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ycareeratva.va.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Thank you for joining the conversation today; I wanted to follow up with you on our previous conversation about </a:t>
            </a:r>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At a high level, </a:t>
            </a:r>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 is our effort to eliminate barriers to serving Veterans and to become a true Veteran-centric organization.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E02615-B5EC-45E8-9D56-46B81AB3CF35}" type="slidenum">
              <a:rPr lang="en-US" smtClean="0"/>
              <a:pPr/>
              <a:t>1</a:t>
            </a:fld>
            <a:endParaRPr lang="en-US" dirty="0"/>
          </a:p>
        </p:txBody>
      </p:sp>
    </p:spTree>
    <p:extLst>
      <p:ext uri="{BB962C8B-B14F-4D97-AF65-F5344CB8AC3E}">
        <p14:creationId xmlns:p14="http://schemas.microsoft.com/office/powerpoint/2010/main" val="261753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see very direct linkages between MyVA and the Blueprint for Excellence.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10</a:t>
            </a:fld>
            <a:endParaRPr lang="en-US" dirty="0"/>
          </a:p>
        </p:txBody>
      </p:sp>
    </p:spTree>
    <p:extLst>
      <p:ext uri="{BB962C8B-B14F-4D97-AF65-F5344CB8AC3E}">
        <p14:creationId xmlns:p14="http://schemas.microsoft.com/office/powerpoint/2010/main" val="30732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4" y="4122295"/>
            <a:ext cx="6145644" cy="4721902"/>
          </a:xfrm>
        </p:spPr>
        <p:txBody>
          <a:bodyPr>
            <a:noAutofit/>
          </a:bodyPr>
          <a:lstStyle/>
          <a:p>
            <a:r>
              <a:rPr lang="en-US" sz="1050" b="0" dirty="0" smtClean="0">
                <a:latin typeface="+mj-lt"/>
              </a:rPr>
              <a:t>Individually, </a:t>
            </a:r>
            <a:r>
              <a:rPr lang="en-US" sz="1050" b="0" baseline="0" dirty="0" smtClean="0">
                <a:latin typeface="+mj-lt"/>
              </a:rPr>
              <a:t>almost every one of us is keenly focused on providing excellent care &amp; customer service to Veterans. As an entire organization, we can do better. MyVA is an opportunity to determine what we need to do as a whole, to ensure that Veterans have an exceptional experience EVERY time they interact with VA. </a:t>
            </a:r>
          </a:p>
          <a:p>
            <a:endParaRPr lang="en-US" sz="1050" b="0" baseline="0" dirty="0" smtClean="0">
              <a:latin typeface="+mj-lt"/>
            </a:endParaRPr>
          </a:p>
          <a:p>
            <a:pPr defTabSz="914400">
              <a:spcBef>
                <a:spcPts val="600"/>
              </a:spcBef>
              <a:spcAft>
                <a:spcPts val="600"/>
              </a:spcAft>
            </a:pPr>
            <a:r>
              <a:rPr lang="en-US" sz="1050" b="1" dirty="0" smtClean="0">
                <a:solidFill>
                  <a:prstClr val="black"/>
                </a:solidFill>
                <a:latin typeface="+mj-lt"/>
                <a:cs typeface="Helvetica" pitchFamily="34" charset="0"/>
              </a:rPr>
              <a:t>A few of the things we’re working on:</a:t>
            </a:r>
          </a:p>
          <a:p>
            <a:pPr lvl="1" defTabSz="560831">
              <a:buSzPct val="100000"/>
              <a:defRPr sz="1800"/>
            </a:pPr>
            <a:r>
              <a:rPr lang="en-US" sz="1050" b="1" dirty="0" smtClean="0">
                <a:solidFill>
                  <a:prstClr val="black"/>
                </a:solidFill>
                <a:latin typeface="+mj-lt"/>
                <a:cs typeface="Helvetica" pitchFamily="34" charset="0"/>
              </a:rPr>
              <a:t>Unified Digital Experience</a:t>
            </a:r>
          </a:p>
          <a:p>
            <a:pPr marL="1257300" lvl="2" indent="-342900" defTabSz="560831">
              <a:buSzPct val="100000"/>
              <a:buFont typeface="Arial" panose="020B0604020202020204" pitchFamily="34" charset="0"/>
              <a:buChar char="•"/>
              <a:defRPr sz="1800"/>
            </a:pPr>
            <a:r>
              <a:rPr lang="en-US" sz="1050" dirty="0" smtClean="0">
                <a:solidFill>
                  <a:prstClr val="black"/>
                </a:solidFill>
                <a:latin typeface="+mj-lt"/>
                <a:cs typeface="Helvetica" pitchFamily="34" charset="0"/>
              </a:rPr>
              <a:t>Designing and launching a 21</a:t>
            </a:r>
            <a:r>
              <a:rPr lang="en-US" sz="1050" baseline="30000" dirty="0" smtClean="0">
                <a:solidFill>
                  <a:prstClr val="black"/>
                </a:solidFill>
                <a:latin typeface="+mj-lt"/>
                <a:cs typeface="Helvetica" pitchFamily="34" charset="0"/>
              </a:rPr>
              <a:t>st</a:t>
            </a:r>
            <a:r>
              <a:rPr lang="en-US" sz="1050" dirty="0" smtClean="0">
                <a:solidFill>
                  <a:prstClr val="black"/>
                </a:solidFill>
                <a:latin typeface="+mj-lt"/>
                <a:cs typeface="Helvetica" pitchFamily="34" charset="0"/>
              </a:rPr>
              <a:t> Century customer-focused digital platform</a:t>
            </a:r>
          </a:p>
          <a:p>
            <a:pPr lvl="1" defTabSz="560831">
              <a:spcAft>
                <a:spcPts val="600"/>
              </a:spcAft>
              <a:buSzPct val="100000"/>
              <a:defRPr sz="1800"/>
            </a:pPr>
            <a:r>
              <a:rPr lang="en-US" sz="1050" b="1" dirty="0" smtClean="0">
                <a:solidFill>
                  <a:prstClr val="black"/>
                </a:solidFill>
                <a:latin typeface="+mj-lt"/>
                <a:cs typeface="Helvetica" pitchFamily="34" charset="0"/>
              </a:rPr>
              <a:t>Customer Data Integration </a:t>
            </a:r>
            <a:endParaRPr lang="en-US" sz="1050" dirty="0" smtClean="0">
              <a:solidFill>
                <a:prstClr val="black"/>
              </a:solidFill>
              <a:latin typeface="+mj-lt"/>
              <a:cs typeface="Helvetica" pitchFamily="34" charset="0"/>
            </a:endParaRPr>
          </a:p>
          <a:p>
            <a:pPr marL="1257300" lvl="2" indent="-342900" defTabSz="560831">
              <a:spcAft>
                <a:spcPts val="600"/>
              </a:spcAft>
              <a:buSzPct val="100000"/>
              <a:buFont typeface="Arial" panose="020B0604020202020204" pitchFamily="34" charset="0"/>
              <a:buChar char="•"/>
              <a:defRPr sz="1800"/>
            </a:pPr>
            <a:r>
              <a:rPr lang="en-US" sz="1050" dirty="0" smtClean="0">
                <a:solidFill>
                  <a:prstClr val="black"/>
                </a:solidFill>
                <a:latin typeface="+mj-lt"/>
                <a:cs typeface="Helvetica" pitchFamily="34" charset="0"/>
              </a:rPr>
              <a:t>Building a shared customer picture across all of VA’s lines of business </a:t>
            </a:r>
          </a:p>
          <a:p>
            <a:pPr lvl="1" defTabSz="560831">
              <a:spcAft>
                <a:spcPts val="600"/>
              </a:spcAft>
              <a:buSzPct val="100000"/>
              <a:defRPr sz="1800"/>
            </a:pPr>
            <a:r>
              <a:rPr lang="en-US" sz="1050" b="1" dirty="0" smtClean="0">
                <a:solidFill>
                  <a:prstClr val="black"/>
                </a:solidFill>
                <a:latin typeface="+mj-lt"/>
                <a:cs typeface="Helvetica" pitchFamily="34" charset="0"/>
              </a:rPr>
              <a:t>Community Veterans Engagement Boards </a:t>
            </a:r>
            <a:endParaRPr lang="en-US" sz="1050" dirty="0" smtClean="0">
              <a:solidFill>
                <a:prstClr val="black"/>
              </a:solidFill>
              <a:latin typeface="+mj-lt"/>
              <a:cs typeface="Helvetica" pitchFamily="34" charset="0"/>
            </a:endParaRPr>
          </a:p>
          <a:p>
            <a:pPr marL="1257300" lvl="2" indent="-342900" defTabSz="560831">
              <a:spcAft>
                <a:spcPts val="600"/>
              </a:spcAft>
              <a:buSzPct val="100000"/>
              <a:buFont typeface="Arial" panose="020B0604020202020204" pitchFamily="34" charset="0"/>
              <a:buChar char="•"/>
              <a:defRPr sz="1800"/>
            </a:pPr>
            <a:r>
              <a:rPr lang="en-US" sz="1050" dirty="0" smtClean="0">
                <a:solidFill>
                  <a:prstClr val="black"/>
                </a:solidFill>
                <a:latin typeface="+mj-lt"/>
                <a:cs typeface="Helvetica" pitchFamily="34" charset="0"/>
              </a:rPr>
              <a:t>Creating forums to proactively and directly address Veteran issues and improve the Veteran experience at the local and national levels</a:t>
            </a:r>
          </a:p>
          <a:p>
            <a:pPr marL="1257300" lvl="2" indent="-342900" defTabSz="560831">
              <a:spcAft>
                <a:spcPts val="600"/>
              </a:spcAft>
              <a:buSzPct val="100000"/>
              <a:buFont typeface="Arial" panose="020B0604020202020204" pitchFamily="34" charset="0"/>
              <a:buChar char="•"/>
              <a:defRPr sz="1800"/>
            </a:pPr>
            <a:endParaRPr lang="en-US" sz="1050" dirty="0" smtClean="0">
              <a:solidFill>
                <a:prstClr val="black"/>
              </a:solidFill>
              <a:latin typeface="+mj-lt"/>
              <a:cs typeface="Helvetica" pitchFamily="34" charset="0"/>
            </a:endParaRPr>
          </a:p>
          <a:p>
            <a:r>
              <a:rPr lang="en-US" sz="1050" b="0" dirty="0" smtClean="0">
                <a:latin typeface="+mj-lt"/>
              </a:rPr>
              <a:t>These are just a few examples</a:t>
            </a:r>
            <a:r>
              <a:rPr lang="en-US" sz="1050" b="0" baseline="0" dirty="0" smtClean="0">
                <a:latin typeface="+mj-lt"/>
              </a:rPr>
              <a:t> of things that are happening in VA. Some initiatives are transparent, but many will impact you directly by giving you better tools to do your job. Take “Customer Data Integration” as an example; imagine a Veteran from out of town walking through the front door of a medical center asking for medical care. Now think about what it would look like if you could instantly access their medical record, even if they normally received care in another network on the other side of the country. </a:t>
            </a:r>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4" y="4122295"/>
            <a:ext cx="6145644" cy="4721902"/>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Throughout the Department of Veterans Affairs there are many functions that have been replicated in each of the Administrations;</a:t>
            </a:r>
            <a:r>
              <a:rPr lang="en-US" b="0" baseline="0" dirty="0" smtClean="0"/>
              <a:t> and example might be human resources. The Department has HR, VHA has HR, NCA and VBA have HR offices. Support Services will bring some of those functions together to reduce complexity in decision making and better leverage resources. This will result in an improved experience for each of us…so we can devote more attention to taking care of Veterans. </a:t>
            </a:r>
          </a:p>
          <a:p>
            <a:endParaRPr lang="en-US" b="0" baseline="0" dirty="0" smtClean="0"/>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The Support Services initiative is about:</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Making it quicker and easier to get the supplies, equipment, and services you need to serve Veterans</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Filling your HR vacancies quicker and with better qualified applicants</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Making finance easier and more responsive</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Aligning IT with your business needs</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Ensuring the safety and security of your workplace</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Delivering on promises documented in service level agreements</a:t>
            </a:r>
          </a:p>
          <a:p>
            <a:endParaRPr lang="en-US" b="0" baseline="0" dirty="0" smtClean="0"/>
          </a:p>
          <a:p>
            <a:r>
              <a:rPr lang="en-US" b="0" baseline="0" dirty="0" smtClean="0"/>
              <a:t>It is NOT about:</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Centralizing all services</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VA Administrations losing control of their own people or support </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The loss of jobs, positions, or titles</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Changing all job descriptions, duty locations, or support roles for those employees currently providing support services</a:t>
            </a:r>
          </a:p>
          <a:p>
            <a:endParaRPr lang="en-US" b="0" dirty="0"/>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5" y="4122295"/>
            <a:ext cx="6145644" cy="4721902"/>
          </a:xfrm>
        </p:spPr>
        <p:txBody>
          <a:bodyPr>
            <a:noAutofit/>
          </a:bodyPr>
          <a:lstStyle/>
          <a:p>
            <a:pPr defTabSz="914400">
              <a:spcAft>
                <a:spcPts val="600"/>
              </a:spcAft>
            </a:pPr>
            <a:r>
              <a:rPr lang="en-US" sz="1200" dirty="0" smtClean="0">
                <a:solidFill>
                  <a:prstClr val="black"/>
                </a:solidFill>
                <a:latin typeface="Helvetica" pitchFamily="34" charset="0"/>
                <a:cs typeface="Helvetica" pitchFamily="34" charset="0"/>
              </a:rPr>
              <a:t>Examples of </a:t>
            </a:r>
            <a:r>
              <a:rPr lang="en-US" sz="1200" b="1" dirty="0" smtClean="0">
                <a:solidFill>
                  <a:prstClr val="black"/>
                </a:solidFill>
                <a:latin typeface="Helvetica" pitchFamily="34" charset="0"/>
                <a:cs typeface="Helvetica" pitchFamily="34" charset="0"/>
              </a:rPr>
              <a:t>performance improvements underway</a:t>
            </a:r>
            <a:r>
              <a:rPr lang="en-US" sz="1200" dirty="0" smtClean="0">
                <a:solidFill>
                  <a:prstClr val="black"/>
                </a:solidFill>
                <a:latin typeface="Helvetica" pitchFamily="34" charset="0"/>
                <a:cs typeface="Helvetica" pitchFamily="34" charset="0"/>
              </a:rPr>
              <a:t> include:</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Developing </a:t>
            </a:r>
            <a:r>
              <a:rPr lang="en-US" sz="1200" b="1" dirty="0" smtClean="0">
                <a:solidFill>
                  <a:prstClr val="black"/>
                </a:solidFill>
                <a:latin typeface="Helvetica" pitchFamily="34" charset="0"/>
                <a:cs typeface="Helvetica" pitchFamily="34" charset="0"/>
              </a:rPr>
              <a:t>new VA 101 training </a:t>
            </a:r>
            <a:r>
              <a:rPr lang="en-US" sz="1200" dirty="0" smtClean="0">
                <a:solidFill>
                  <a:prstClr val="black"/>
                </a:solidFill>
                <a:latin typeface="Helvetica" pitchFamily="34" charset="0"/>
                <a:cs typeface="Helvetica" pitchFamily="34" charset="0"/>
              </a:rPr>
              <a:t>for all employees to build their knowledge and awareness of critical VA and Veteran-specific topics</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Expanding Guest</a:t>
            </a:r>
            <a:r>
              <a:rPr lang="en-US" sz="1200" b="1" dirty="0" smtClean="0">
                <a:solidFill>
                  <a:srgbClr val="FF0000"/>
                </a:solidFill>
                <a:latin typeface="Helvetica" pitchFamily="34" charset="0"/>
                <a:cs typeface="Helvetica" pitchFamily="34" charset="0"/>
              </a:rPr>
              <a:t> </a:t>
            </a:r>
            <a:r>
              <a:rPr lang="en-US" sz="1200" b="1" dirty="0" smtClean="0">
                <a:solidFill>
                  <a:prstClr val="black"/>
                </a:solidFill>
                <a:latin typeface="Helvetica" pitchFamily="34" charset="0"/>
                <a:cs typeface="Helvetica" pitchFamily="34" charset="0"/>
              </a:rPr>
              <a:t>W-Fi </a:t>
            </a:r>
            <a:r>
              <a:rPr lang="en-US" sz="1200" dirty="0" smtClean="0">
                <a:solidFill>
                  <a:prstClr val="black"/>
                </a:solidFill>
                <a:latin typeface="Helvetica" pitchFamily="34" charset="0"/>
                <a:cs typeface="Helvetica" pitchFamily="34" charset="0"/>
              </a:rPr>
              <a:t>in all VHA facilities and clinics so Veterans and their families have Internet access</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Standardizing signage and way-finding materials </a:t>
            </a:r>
            <a:r>
              <a:rPr lang="en-US" sz="1200" dirty="0" smtClean="0">
                <a:solidFill>
                  <a:prstClr val="black"/>
                </a:solidFill>
                <a:latin typeface="Helvetica" pitchFamily="34" charset="0"/>
                <a:cs typeface="Helvetica" pitchFamily="34" charset="0"/>
              </a:rPr>
              <a:t>such as maps so Veterans can more easily navigate our facilities</a:t>
            </a:r>
            <a:endParaRPr lang="en-US" sz="1200" b="1" dirty="0" smtClean="0">
              <a:solidFill>
                <a:prstClr val="black"/>
              </a:solidFill>
              <a:latin typeface="Helvetica" pitchFamily="34" charset="0"/>
              <a:cs typeface="Helvetica" pitchFamily="34" charset="0"/>
            </a:endParaRP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Creating an </a:t>
            </a:r>
            <a:r>
              <a:rPr lang="en-US" sz="1200" b="1" dirty="0" smtClean="0">
                <a:solidFill>
                  <a:prstClr val="black"/>
                </a:solidFill>
                <a:latin typeface="Helvetica" pitchFamily="34" charset="0"/>
                <a:cs typeface="Helvetica" pitchFamily="34" charset="0"/>
              </a:rPr>
              <a:t>integrated town hall guide book</a:t>
            </a:r>
            <a:r>
              <a:rPr lang="en-US" sz="1200" dirty="0" smtClean="0">
                <a:solidFill>
                  <a:prstClr val="black"/>
                </a:solidFill>
                <a:latin typeface="Helvetica" pitchFamily="34" charset="0"/>
                <a:cs typeface="Helvetica" pitchFamily="34" charset="0"/>
              </a:rPr>
              <a:t> for VA facilities to use to strengthen outreach and to plan and execute integrated town halls with Veterans</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Examining how to implement a </a:t>
            </a:r>
            <a:r>
              <a:rPr lang="en-US" sz="1200" b="1" dirty="0" smtClean="0">
                <a:solidFill>
                  <a:prstClr val="black"/>
                </a:solidFill>
                <a:latin typeface="Helvetica" pitchFamily="34" charset="0"/>
                <a:cs typeface="Helvetica" pitchFamily="34" charset="0"/>
              </a:rPr>
              <a:t>direct scheduling process for ear and eye </a:t>
            </a:r>
            <a:r>
              <a:rPr lang="en-US" sz="1200" dirty="0" smtClean="0">
                <a:solidFill>
                  <a:prstClr val="black"/>
                </a:solidFill>
                <a:latin typeface="Helvetica" pitchFamily="34" charset="0"/>
                <a:cs typeface="Helvetica" pitchFamily="34" charset="0"/>
              </a:rPr>
              <a:t>care so Veterans can bypass primary care and schedule appointments directly with Audiology and Optometry </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Developing an </a:t>
            </a:r>
            <a:r>
              <a:rPr lang="en-US" sz="1200" b="1" dirty="0" smtClean="0">
                <a:solidFill>
                  <a:prstClr val="black"/>
                </a:solidFill>
                <a:latin typeface="Helvetica" pitchFamily="34" charset="0"/>
                <a:cs typeface="Helvetica" pitchFamily="34" charset="0"/>
              </a:rPr>
              <a:t>employee organizational phonebook</a:t>
            </a:r>
            <a:r>
              <a:rPr lang="en-US" sz="1200" dirty="0" smtClean="0">
                <a:solidFill>
                  <a:prstClr val="black"/>
                </a:solidFill>
                <a:latin typeface="Helvetica" pitchFamily="34" charset="0"/>
                <a:cs typeface="Helvetica" pitchFamily="34" charset="0"/>
              </a:rPr>
              <a:t> to update employee information in VA databases and improve search capabilities so employees can more easily locate colleagues and answer Veterans’ questions</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Providing project management support </a:t>
            </a:r>
            <a:r>
              <a:rPr lang="en-US" sz="1200" dirty="0" smtClean="0">
                <a:solidFill>
                  <a:prstClr val="black"/>
                </a:solidFill>
                <a:latin typeface="Helvetica" pitchFamily="34" charset="0"/>
                <a:cs typeface="Helvetica" pitchFamily="34" charset="0"/>
              </a:rPr>
              <a:t>to the Veterans Crisis Line’s modernization plan and to six Leadership VA projects </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Reviewing the burial eligibility process </a:t>
            </a:r>
            <a:r>
              <a:rPr lang="en-US" sz="1200" dirty="0" smtClean="0">
                <a:solidFill>
                  <a:prstClr val="black"/>
                </a:solidFill>
                <a:latin typeface="Helvetica" pitchFamily="34" charset="0"/>
                <a:cs typeface="Helvetica" pitchFamily="34" charset="0"/>
              </a:rPr>
              <a:t>to allow pre-need burial eligibility for Veterans while Veterans are still alive</a:t>
            </a:r>
            <a:endParaRPr lang="en-US" sz="1200" b="1" dirty="0" smtClean="0">
              <a:solidFill>
                <a:prstClr val="black"/>
              </a:solidFill>
              <a:latin typeface="Helvetica" pitchFamily="34" charset="0"/>
              <a:cs typeface="Helvetica" pitchFamily="34" charset="0"/>
            </a:endParaRP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Working with partners to examine how to </a:t>
            </a:r>
            <a:r>
              <a:rPr lang="en-US" sz="1200" b="1" dirty="0" smtClean="0">
                <a:solidFill>
                  <a:prstClr val="black"/>
                </a:solidFill>
                <a:latin typeface="Helvetica" pitchFamily="34" charset="0"/>
                <a:cs typeface="Helvetica" pitchFamily="34" charset="0"/>
              </a:rPr>
              <a:t>establish an external foundation </a:t>
            </a:r>
            <a:r>
              <a:rPr lang="en-US" sz="1200" dirty="0" smtClean="0">
                <a:solidFill>
                  <a:prstClr val="black"/>
                </a:solidFill>
                <a:latin typeface="Helvetica" pitchFamily="34" charset="0"/>
                <a:cs typeface="Helvetica" pitchFamily="34" charset="0"/>
              </a:rPr>
              <a:t>to help VA expand outreach and services for Veterans</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Identifying </a:t>
            </a:r>
            <a:r>
              <a:rPr lang="en-US" sz="1200" b="1" dirty="0" smtClean="0">
                <a:solidFill>
                  <a:prstClr val="black"/>
                </a:solidFill>
                <a:latin typeface="Helvetica" pitchFamily="34" charset="0"/>
                <a:cs typeface="Helvetica" pitchFamily="34" charset="0"/>
              </a:rPr>
              <a:t>electronic opportunities to share Human Resource documents</a:t>
            </a:r>
            <a:r>
              <a:rPr lang="en-US" sz="1200" dirty="0" smtClean="0">
                <a:solidFill>
                  <a:prstClr val="black"/>
                </a:solidFill>
                <a:latin typeface="Helvetica" pitchFamily="34" charset="0"/>
                <a:cs typeface="Helvetica" pitchFamily="34" charset="0"/>
              </a:rPr>
              <a:t>, rather than mailing them to reduce costs </a:t>
            </a:r>
          </a:p>
          <a:p>
            <a:endParaRPr lang="en-US" b="0" dirty="0"/>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4" y="4122295"/>
            <a:ext cx="6145644" cy="4721902"/>
          </a:xfrm>
        </p:spPr>
        <p:txBody>
          <a:bodyPr>
            <a:noAutofit/>
          </a:bodyPr>
          <a:lstStyle/>
          <a:p>
            <a:r>
              <a:rPr lang="en-US" sz="1000" b="0" dirty="0" smtClean="0">
                <a:latin typeface="+mn-lt"/>
              </a:rPr>
              <a:t>Strategic partnerships is recognizing that VA can’t do it alone.</a:t>
            </a:r>
            <a:r>
              <a:rPr lang="en-US" sz="1000" b="0" baseline="0" dirty="0" smtClean="0">
                <a:latin typeface="+mn-lt"/>
              </a:rPr>
              <a:t> We need to work with other advocates of Veterans to ensure we are meeting the needs of our customers consistently. We’ve worked with Veterans Service Organizations for many years and the idea this builds on that foundation. </a:t>
            </a:r>
          </a:p>
          <a:p>
            <a:endParaRPr lang="en-US" sz="1000" b="0" baseline="0" dirty="0" smtClean="0">
              <a:latin typeface="+mn-lt"/>
            </a:endParaRPr>
          </a:p>
          <a:p>
            <a:pPr marL="109538" indent="-109538" defTabSz="914400">
              <a:spcAft>
                <a:spcPts val="600"/>
              </a:spcAft>
            </a:pPr>
            <a:r>
              <a:rPr lang="en-US" sz="1000" dirty="0" smtClean="0">
                <a:solidFill>
                  <a:prstClr val="black"/>
                </a:solidFill>
                <a:latin typeface="+mn-lt"/>
                <a:cs typeface="Helvetica" pitchFamily="34" charset="0"/>
              </a:rPr>
              <a:t>Examples of the work being done with on </a:t>
            </a:r>
            <a:r>
              <a:rPr lang="en-US" sz="1000" b="1" dirty="0" smtClean="0">
                <a:solidFill>
                  <a:prstClr val="black"/>
                </a:solidFill>
                <a:latin typeface="+mn-lt"/>
                <a:cs typeface="Helvetica" pitchFamily="34" charset="0"/>
              </a:rPr>
              <a:t>strategic partnerships:</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Finalizing a </a:t>
            </a:r>
            <a:r>
              <a:rPr lang="en-US" sz="1000" b="1" dirty="0" smtClean="0">
                <a:solidFill>
                  <a:prstClr val="black"/>
                </a:solidFill>
                <a:latin typeface="+mn-lt"/>
                <a:cs typeface="Helvetica" pitchFamily="34" charset="0"/>
              </a:rPr>
              <a:t>VA Directive </a:t>
            </a:r>
            <a:r>
              <a:rPr lang="en-US" sz="1000" dirty="0" smtClean="0">
                <a:solidFill>
                  <a:prstClr val="black"/>
                </a:solidFill>
                <a:latin typeface="+mn-lt"/>
                <a:cs typeface="Helvetica" pitchFamily="34" charset="0"/>
              </a:rPr>
              <a:t>that provides key elements for exploring, establishing, managing, and evaluating public-private partnerships for all employees.</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Developing and implementing a new VA </a:t>
            </a:r>
            <a:r>
              <a:rPr lang="en-US" sz="1000" b="1" dirty="0" smtClean="0">
                <a:solidFill>
                  <a:prstClr val="black"/>
                </a:solidFill>
                <a:latin typeface="+mn-lt"/>
                <a:cs typeface="Helvetica" pitchFamily="34" charset="0"/>
              </a:rPr>
              <a:t>Strategic Partnerships 101 Training </a:t>
            </a:r>
            <a:r>
              <a:rPr lang="en-US" sz="1000" dirty="0" smtClean="0">
                <a:solidFill>
                  <a:prstClr val="black"/>
                </a:solidFill>
                <a:latin typeface="+mn-lt"/>
                <a:cs typeface="Helvetica" pitchFamily="34" charset="0"/>
              </a:rPr>
              <a:t>for all employees to increase their awareness and knowledge of relevant partnership information, strategies, and capabilities.</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Creating an </a:t>
            </a:r>
            <a:r>
              <a:rPr lang="en-US" sz="1000" b="1" dirty="0" smtClean="0">
                <a:solidFill>
                  <a:prstClr val="black"/>
                </a:solidFill>
                <a:latin typeface="+mn-lt"/>
                <a:cs typeface="Helvetica" pitchFamily="34" charset="0"/>
              </a:rPr>
              <a:t>External Partnership Website</a:t>
            </a:r>
            <a:r>
              <a:rPr lang="en-US" sz="1000" dirty="0" smtClean="0">
                <a:solidFill>
                  <a:prstClr val="black"/>
                </a:solidFill>
                <a:latin typeface="+mn-lt"/>
                <a:cs typeface="Helvetica" pitchFamily="34" charset="0"/>
              </a:rPr>
              <a:t> that provides the public with important partnership information, such as identified VA partnerships needs, ways that VA can partner, proper access points, funding opportunities, etc. </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Developing a </a:t>
            </a:r>
            <a:r>
              <a:rPr lang="en-US" sz="1000" b="1" dirty="0" smtClean="0">
                <a:solidFill>
                  <a:prstClr val="black"/>
                </a:solidFill>
                <a:latin typeface="+mn-lt"/>
                <a:cs typeface="Helvetica" pitchFamily="34" charset="0"/>
              </a:rPr>
              <a:t>Strategic Partnership Award Program</a:t>
            </a:r>
            <a:r>
              <a:rPr lang="en-US" sz="1000" dirty="0" smtClean="0">
                <a:solidFill>
                  <a:prstClr val="black"/>
                </a:solidFill>
                <a:latin typeface="+mn-lt"/>
                <a:cs typeface="Helvetica" pitchFamily="34" charset="0"/>
              </a:rPr>
              <a:t> that recognizes responsible and productive partnerships that are providing significant Veteran community impact.</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Creating a </a:t>
            </a:r>
            <a:r>
              <a:rPr lang="en-US" sz="1000" b="1" dirty="0" smtClean="0">
                <a:solidFill>
                  <a:prstClr val="black"/>
                </a:solidFill>
                <a:latin typeface="+mn-lt"/>
                <a:cs typeface="Helvetica" pitchFamily="34" charset="0"/>
              </a:rPr>
              <a:t>Toolkit </a:t>
            </a:r>
            <a:r>
              <a:rPr lang="en-US" sz="1000" dirty="0" smtClean="0">
                <a:solidFill>
                  <a:prstClr val="black"/>
                </a:solidFill>
                <a:latin typeface="+mn-lt"/>
                <a:cs typeface="Helvetica" pitchFamily="34" charset="0"/>
              </a:rPr>
              <a:t>to provide standardized resources that equip and empower all employees to build and enhance effective community partnerships.</a:t>
            </a:r>
          </a:p>
          <a:p>
            <a:pPr marL="109538" lvl="1" indent="-109538" defTabSz="914400">
              <a:buFont typeface="Arial" pitchFamily="34" charset="0"/>
              <a:buChar char="•"/>
            </a:pPr>
            <a:r>
              <a:rPr lang="en-US" sz="1000" dirty="0" smtClean="0">
                <a:solidFill>
                  <a:prstClr val="black"/>
                </a:solidFill>
                <a:latin typeface="+mn-lt"/>
                <a:cs typeface="Helvetica" pitchFamily="34" charset="0"/>
              </a:rPr>
              <a:t>Building an Intranet Website that provides a </a:t>
            </a:r>
            <a:r>
              <a:rPr lang="en-US" sz="1000" b="1" dirty="0" smtClean="0">
                <a:solidFill>
                  <a:prstClr val="black"/>
                </a:solidFill>
                <a:latin typeface="+mn-lt"/>
                <a:cs typeface="Helvetica" pitchFamily="34" charset="0"/>
              </a:rPr>
              <a:t>centralized access point </a:t>
            </a:r>
            <a:r>
              <a:rPr lang="en-US" sz="1000" dirty="0" smtClean="0">
                <a:solidFill>
                  <a:prstClr val="black"/>
                </a:solidFill>
                <a:latin typeface="+mn-lt"/>
                <a:cs typeface="Helvetica" pitchFamily="34" charset="0"/>
              </a:rPr>
              <a:t>for strategic partnerships information, resources, and tools.</a:t>
            </a:r>
          </a:p>
          <a:p>
            <a:pPr marL="109538" lvl="1" indent="-109538" defTabSz="914400">
              <a:buFont typeface="Arial" pitchFamily="34" charset="0"/>
              <a:buChar char="•"/>
            </a:pPr>
            <a:r>
              <a:rPr lang="en-US" sz="1000" dirty="0" smtClean="0">
                <a:solidFill>
                  <a:prstClr val="black"/>
                </a:solidFill>
                <a:latin typeface="+mn-lt"/>
                <a:cs typeface="Helvetica" pitchFamily="34" charset="0"/>
              </a:rPr>
              <a:t>Completing a relational database that allows employees to view and </a:t>
            </a:r>
            <a:r>
              <a:rPr lang="en-US" sz="1000" b="1" dirty="0" smtClean="0">
                <a:solidFill>
                  <a:prstClr val="black"/>
                </a:solidFill>
                <a:latin typeface="+mn-lt"/>
                <a:cs typeface="Helvetica" pitchFamily="34" charset="0"/>
              </a:rPr>
              <a:t>input engagement and partnership activities</a:t>
            </a:r>
            <a:r>
              <a:rPr lang="en-US" sz="1000" dirty="0" smtClean="0">
                <a:solidFill>
                  <a:prstClr val="black"/>
                </a:solidFill>
                <a:latin typeface="+mn-lt"/>
                <a:cs typeface="Helvetica" pitchFamily="34" charset="0"/>
              </a:rPr>
              <a:t> across the Department.</a:t>
            </a:r>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3" y="4122295"/>
            <a:ext cx="6145644" cy="4721902"/>
          </a:xfrm>
        </p:spPr>
        <p:txBody>
          <a:bodyPr>
            <a:noAutofit/>
          </a:bodyPr>
          <a:lstStyle/>
          <a:p>
            <a:pPr rtl="0" eaLnBrk="1" fontAlgn="ctr" latinLnBrk="0" hangingPunct="1"/>
            <a:r>
              <a:rPr lang="en-US" sz="1000" b="1" i="0" u="none" strike="noStrike" kern="1200" dirty="0" smtClean="0">
                <a:solidFill>
                  <a:schemeClr val="tx1"/>
                </a:solidFill>
                <a:effectLst/>
                <a:latin typeface="+mn-lt"/>
                <a:ea typeface="+mn-ea"/>
                <a:cs typeface="+mn-cs"/>
              </a:rPr>
              <a:t>What’s happening at</a:t>
            </a:r>
            <a:r>
              <a:rPr lang="en-US" sz="1000" b="1" i="0" u="none" strike="noStrike" kern="1200" baseline="0" dirty="0" smtClean="0">
                <a:solidFill>
                  <a:schemeClr val="tx1"/>
                </a:solidFill>
                <a:effectLst/>
                <a:latin typeface="+mn-lt"/>
                <a:ea typeface="+mn-ea"/>
                <a:cs typeface="+mn-cs"/>
              </a:rPr>
              <a:t> the national level:</a:t>
            </a:r>
          </a:p>
          <a:p>
            <a:pPr rtl="0" eaLnBrk="1" fontAlgn="ctr" latinLnBrk="0" hangingPunct="1"/>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1" i="0" u="none" strike="noStrike" kern="1200" dirty="0" smtClean="0">
                <a:solidFill>
                  <a:schemeClr val="tx1"/>
                </a:solidFill>
                <a:effectLst/>
                <a:latin typeface="+mn-lt"/>
                <a:ea typeface="+mn-ea"/>
                <a:cs typeface="+mn-cs"/>
              </a:rPr>
              <a:t>What</a:t>
            </a:r>
            <a:r>
              <a:rPr lang="en-US" sz="1000" b="1" i="0" u="none" strike="noStrike" kern="1200" baseline="0" dirty="0" smtClean="0">
                <a:solidFill>
                  <a:schemeClr val="tx1"/>
                </a:solidFill>
                <a:effectLst/>
                <a:latin typeface="+mn-lt"/>
                <a:ea typeface="+mn-ea"/>
                <a:cs typeface="+mn-cs"/>
              </a:rPr>
              <a:t> can you do locally?</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1" i="0" u="none" strike="noStrike" kern="1200" dirty="0" smtClean="0">
                <a:solidFill>
                  <a:schemeClr val="tx1"/>
                </a:solidFill>
                <a:effectLst/>
                <a:latin typeface="+mn-lt"/>
                <a:ea typeface="+mn-ea"/>
                <a:cs typeface="+mn-cs"/>
              </a:rPr>
              <a:t>Idea House</a:t>
            </a:r>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0" i="0" u="none" strike="noStrike" kern="1200" dirty="0" smtClean="0">
                <a:solidFill>
                  <a:schemeClr val="tx1"/>
                </a:solidFill>
                <a:effectLst/>
                <a:latin typeface="+mn-lt"/>
                <a:ea typeface="+mn-ea"/>
                <a:cs typeface="+mn-cs"/>
              </a:rPr>
              <a:t>Submit,</a:t>
            </a:r>
            <a:r>
              <a:rPr lang="en-US" sz="1000" b="0" i="0" u="none" strike="noStrike" kern="1200" baseline="0" dirty="0" smtClean="0">
                <a:solidFill>
                  <a:schemeClr val="tx1"/>
                </a:solidFill>
                <a:effectLst/>
                <a:latin typeface="+mn-lt"/>
                <a:ea typeface="+mn-ea"/>
                <a:cs typeface="+mn-cs"/>
              </a:rPr>
              <a:t> discuss, </a:t>
            </a:r>
            <a:r>
              <a:rPr lang="en-US" sz="1000" b="0" i="0" u="none" strike="noStrike" kern="1200" dirty="0" smtClean="0">
                <a:solidFill>
                  <a:schemeClr val="tx1"/>
                </a:solidFill>
                <a:effectLst/>
                <a:latin typeface="+mn-lt"/>
                <a:ea typeface="+mn-ea"/>
                <a:cs typeface="+mn-cs"/>
              </a:rPr>
              <a:t>and/or rate ideas</a:t>
            </a:r>
          </a:p>
          <a:p>
            <a:pPr rtl="0" eaLnBrk="1" fontAlgn="auto" latinLnBrk="0" hangingPunct="1"/>
            <a:r>
              <a:rPr lang="en-US" sz="1000" b="1" i="0" u="none" strike="noStrike" kern="1200" dirty="0" smtClean="0">
                <a:solidFill>
                  <a:schemeClr val="tx1"/>
                </a:solidFill>
                <a:effectLst/>
                <a:latin typeface="+mn-lt"/>
                <a:ea typeface="+mn-ea"/>
                <a:cs typeface="+mn-cs"/>
              </a:rPr>
              <a:t>Process Improvement Teams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Create or participate on local teams</a:t>
            </a:r>
          </a:p>
          <a:p>
            <a:pPr rtl="0" eaLnBrk="1" fontAlgn="auto" latinLnBrk="0" hangingPunct="1"/>
            <a:r>
              <a:rPr lang="en-US" sz="1000" b="1" i="0" u="none" strike="noStrike" kern="1200" dirty="0" smtClean="0">
                <a:solidFill>
                  <a:schemeClr val="tx1"/>
                </a:solidFill>
                <a:effectLst/>
                <a:latin typeface="+mn-lt"/>
                <a:ea typeface="+mn-ea"/>
                <a:cs typeface="+mn-cs"/>
              </a:rPr>
              <a:t>I CARE</a:t>
            </a:r>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0" i="0" u="none" strike="noStrike" kern="1200" dirty="0" smtClean="0">
                <a:solidFill>
                  <a:schemeClr val="tx1"/>
                </a:solidFill>
                <a:effectLst/>
                <a:latin typeface="+mn-lt"/>
                <a:ea typeface="+mn-ea"/>
                <a:cs typeface="+mn-cs"/>
              </a:rPr>
              <a:t>Take the training, recommit</a:t>
            </a:r>
            <a:r>
              <a:rPr lang="en-US" sz="1000" b="0" i="0" u="none" strike="noStrike" kern="1200" baseline="0" dirty="0" smtClean="0">
                <a:solidFill>
                  <a:schemeClr val="tx1"/>
                </a:solidFill>
                <a:effectLst/>
                <a:latin typeface="+mn-lt"/>
                <a:ea typeface="+mn-ea"/>
                <a:cs typeface="+mn-cs"/>
              </a:rPr>
              <a:t> to our values, </a:t>
            </a:r>
            <a:r>
              <a:rPr lang="en-US" sz="1000" b="0" i="0" u="none" strike="noStrike" kern="1200" dirty="0" smtClean="0">
                <a:solidFill>
                  <a:schemeClr val="tx1"/>
                </a:solidFill>
                <a:effectLst/>
                <a:latin typeface="+mn-lt"/>
                <a:ea typeface="+mn-ea"/>
                <a:cs typeface="+mn-cs"/>
              </a:rPr>
              <a:t>recognize a colleague</a:t>
            </a:r>
          </a:p>
          <a:p>
            <a:pPr rtl="0" eaLnBrk="1" fontAlgn="ctr" latinLnBrk="0" hangingPunct="1"/>
            <a:r>
              <a:rPr lang="en-US" sz="1000" b="1" i="0" u="none" strike="noStrike" kern="1200" dirty="0" smtClean="0">
                <a:solidFill>
                  <a:schemeClr val="tx1"/>
                </a:solidFill>
                <a:effectLst/>
                <a:latin typeface="+mn-lt"/>
                <a:ea typeface="+mn-ea"/>
                <a:cs typeface="+mn-cs"/>
              </a:rPr>
              <a:t>SECVA Visits and Town Halls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Host or attend town halls and other forums to meet and discuss action being taken and issues/challenges</a:t>
            </a:r>
          </a:p>
          <a:p>
            <a:pPr rtl="0" eaLnBrk="1" fontAlgn="auto" latinLnBrk="0" hangingPunct="1"/>
            <a:r>
              <a:rPr lang="en-US" sz="1000" b="1" i="0" u="none" strike="noStrike" kern="1200" dirty="0" smtClean="0">
                <a:solidFill>
                  <a:schemeClr val="tx1"/>
                </a:solidFill>
                <a:effectLst/>
                <a:latin typeface="+mn-lt"/>
                <a:ea typeface="+mn-ea"/>
                <a:cs typeface="+mn-cs"/>
              </a:rPr>
              <a:t>Surveys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Respond to surveys, make your voice</a:t>
            </a:r>
            <a:r>
              <a:rPr lang="en-US" sz="1000" b="0" i="0" u="none" strike="noStrike" kern="1200" baseline="0" dirty="0" smtClean="0">
                <a:solidFill>
                  <a:schemeClr val="tx1"/>
                </a:solidFill>
                <a:effectLst/>
                <a:latin typeface="+mn-lt"/>
                <a:ea typeface="+mn-ea"/>
                <a:cs typeface="+mn-cs"/>
              </a:rPr>
              <a:t> heard</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1" i="0" u="none" strike="noStrike" kern="1200" dirty="0" smtClean="0">
                <a:solidFill>
                  <a:schemeClr val="tx1"/>
                </a:solidFill>
                <a:effectLst/>
                <a:latin typeface="+mn-lt"/>
                <a:ea typeface="+mn-ea"/>
                <a:cs typeface="+mn-cs"/>
              </a:rPr>
              <a:t>Survey Action Planning</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Participate on a local survey action planning team</a:t>
            </a:r>
            <a:r>
              <a:rPr lang="en-US" sz="1000" b="0" i="0" u="none" strike="noStrike" kern="1200" baseline="0" dirty="0" smtClean="0">
                <a:solidFill>
                  <a:schemeClr val="tx1"/>
                </a:solidFill>
                <a:effectLst/>
                <a:latin typeface="+mn-lt"/>
                <a:ea typeface="+mn-ea"/>
                <a:cs typeface="+mn-cs"/>
              </a:rPr>
              <a:t> </a:t>
            </a:r>
            <a:r>
              <a:rPr lang="en-US" sz="1000" b="0" i="0" u="none" strike="noStrike" kern="1200" dirty="0" smtClean="0">
                <a:solidFill>
                  <a:schemeClr val="tx1"/>
                </a:solidFill>
                <a:effectLst/>
                <a:latin typeface="+mn-lt"/>
                <a:ea typeface="+mn-ea"/>
                <a:cs typeface="+mn-cs"/>
              </a:rPr>
              <a:t>to help improve your workplace</a:t>
            </a:r>
          </a:p>
          <a:p>
            <a:pPr rtl="0" eaLnBrk="1" fontAlgn="auto" latinLnBrk="0" hangingPunct="1"/>
            <a:r>
              <a:rPr lang="en-US" sz="1000" b="1" i="0" u="none" strike="noStrike" kern="1200" dirty="0" smtClean="0">
                <a:solidFill>
                  <a:schemeClr val="tx1"/>
                </a:solidFill>
                <a:effectLst/>
                <a:latin typeface="+mn-lt"/>
                <a:ea typeface="+mn-ea"/>
                <a:cs typeface="+mn-cs"/>
              </a:rPr>
              <a:t>Training &amp; Development</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Explore T&amp;D opportunities and develop an Individual</a:t>
            </a:r>
            <a:r>
              <a:rPr lang="en-US" sz="1000" b="0" i="0" u="none" strike="noStrike" kern="1200" baseline="0" dirty="0" smtClean="0">
                <a:solidFill>
                  <a:schemeClr val="tx1"/>
                </a:solidFill>
                <a:effectLst/>
                <a:latin typeface="+mn-lt"/>
                <a:ea typeface="+mn-ea"/>
                <a:cs typeface="+mn-cs"/>
              </a:rPr>
              <a:t> Development Plan (IDP);</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baseline="0" dirty="0" smtClean="0">
                <a:solidFill>
                  <a:schemeClr val="tx1"/>
                </a:solidFill>
                <a:effectLst/>
                <a:latin typeface="+mn-lt"/>
                <a:ea typeface="+mn-ea"/>
                <a:cs typeface="+mn-cs"/>
              </a:rPr>
              <a:t>Visit </a:t>
            </a:r>
            <a:r>
              <a:rPr lang="en-US" sz="1000" b="0" i="0" u="none" strike="noStrike" kern="1200" baseline="0" dirty="0" err="1" smtClean="0">
                <a:solidFill>
                  <a:schemeClr val="tx1"/>
                </a:solidFill>
                <a:effectLst/>
                <a:latin typeface="+mn-lt"/>
                <a:ea typeface="+mn-ea"/>
                <a:cs typeface="+mn-cs"/>
              </a:rPr>
              <a:t>MyCareer@VA</a:t>
            </a:r>
            <a:r>
              <a:rPr lang="en-US" sz="1000" b="0" i="0" u="none" strike="noStrike" kern="1200" baseline="0" dirty="0" smtClean="0">
                <a:solidFill>
                  <a:schemeClr val="tx1"/>
                </a:solidFill>
                <a:effectLst/>
                <a:latin typeface="+mn-lt"/>
                <a:ea typeface="+mn-ea"/>
                <a:cs typeface="+mn-cs"/>
              </a:rPr>
              <a:t>: </a:t>
            </a:r>
            <a:r>
              <a:rPr lang="en-US" sz="1000" b="0" i="0" u="none" strike="noStrike" kern="1200" baseline="0" dirty="0" smtClean="0">
                <a:solidFill>
                  <a:schemeClr val="tx1"/>
                </a:solidFill>
                <a:effectLst/>
                <a:latin typeface="+mn-lt"/>
                <a:ea typeface="+mn-ea"/>
                <a:cs typeface="+mn-cs"/>
                <a:hlinkClick r:id="rId3"/>
              </a:rPr>
              <a:t>http://mycareeratva.va.gov/</a:t>
            </a:r>
            <a:r>
              <a:rPr lang="en-US" sz="1000" b="0" i="0" u="none" strike="noStrike" kern="1200" baseline="0" dirty="0" smtClean="0">
                <a:solidFill>
                  <a:schemeClr val="tx1"/>
                </a:solidFill>
                <a:effectLst/>
                <a:latin typeface="+mn-lt"/>
                <a:ea typeface="+mn-ea"/>
                <a:cs typeface="+mn-cs"/>
              </a:rPr>
              <a:t> </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1" i="0" u="none" strike="noStrike" kern="1200" dirty="0" smtClean="0">
                <a:solidFill>
                  <a:schemeClr val="tx1"/>
                </a:solidFill>
                <a:effectLst/>
                <a:latin typeface="+mn-lt"/>
                <a:ea typeface="+mn-ea"/>
                <a:cs typeface="+mn-cs"/>
              </a:rPr>
              <a:t>Leading Practices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Identify leading practices in your workplace, seek relevant promising practices to pilot</a:t>
            </a:r>
          </a:p>
          <a:p>
            <a:pPr rtl="0" eaLnBrk="1" fontAlgn="auto" latinLnBrk="0" hangingPunct="1"/>
            <a:r>
              <a:rPr lang="en-US" sz="1000" b="1" i="0" u="none" strike="noStrike" kern="1200" dirty="0" smtClean="0">
                <a:solidFill>
                  <a:schemeClr val="tx1"/>
                </a:solidFill>
                <a:effectLst/>
                <a:latin typeface="+mn-lt"/>
                <a:ea typeface="+mn-ea"/>
                <a:cs typeface="+mn-cs"/>
              </a:rPr>
              <a:t>Wellness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Participate in Wellness programs</a:t>
            </a:r>
          </a:p>
          <a:p>
            <a:pPr rtl="0" eaLnBrk="1" fontAlgn="auto" latinLnBrk="0" hangingPunct="1"/>
            <a:r>
              <a:rPr lang="en-US" sz="1000" b="1" i="0" u="none" strike="noStrike" kern="1200" dirty="0" smtClean="0">
                <a:solidFill>
                  <a:schemeClr val="tx1"/>
                </a:solidFill>
                <a:effectLst/>
                <a:latin typeface="+mn-lt"/>
                <a:ea typeface="+mn-ea"/>
                <a:cs typeface="+mn-cs"/>
              </a:rPr>
              <a:t>Hiring</a:t>
            </a:r>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0" i="0" u="none" strike="noStrike" kern="1200" dirty="0" smtClean="0">
                <a:solidFill>
                  <a:schemeClr val="tx1"/>
                </a:solidFill>
                <a:effectLst/>
                <a:latin typeface="+mn-lt"/>
                <a:ea typeface="+mn-ea"/>
                <a:cs typeface="+mn-cs"/>
              </a:rPr>
              <a:t>Refer contacts</a:t>
            </a:r>
            <a:r>
              <a:rPr lang="en-US" sz="1000" b="0" i="0" u="none" strike="noStrike" kern="1200" baseline="0" dirty="0" smtClean="0">
                <a:solidFill>
                  <a:schemeClr val="tx1"/>
                </a:solidFill>
                <a:effectLst/>
                <a:latin typeface="+mn-lt"/>
                <a:ea typeface="+mn-ea"/>
                <a:cs typeface="+mn-cs"/>
              </a:rPr>
              <a:t> and colleagues to appropriate </a:t>
            </a:r>
            <a:r>
              <a:rPr lang="en-US" sz="1000" b="0" i="0" u="none" strike="noStrike" kern="1200" dirty="0" smtClean="0">
                <a:solidFill>
                  <a:schemeClr val="tx1"/>
                </a:solidFill>
                <a:effectLst/>
                <a:latin typeface="+mn-lt"/>
                <a:ea typeface="+mn-ea"/>
                <a:cs typeface="+mn-cs"/>
              </a:rPr>
              <a:t>vacancy announcements;</a:t>
            </a:r>
            <a:r>
              <a:rPr lang="en-US" sz="1000" b="0" i="0" u="none" strike="noStrike" kern="1200" baseline="0" dirty="0" smtClean="0">
                <a:solidFill>
                  <a:schemeClr val="tx1"/>
                </a:solidFill>
                <a:effectLst/>
                <a:latin typeface="+mn-lt"/>
                <a:ea typeface="+mn-ea"/>
                <a:cs typeface="+mn-cs"/>
              </a:rPr>
              <a:t> s</a:t>
            </a:r>
            <a:r>
              <a:rPr lang="en-US" sz="1000" b="0" i="0" u="none" strike="noStrike" kern="1200" dirty="0" smtClean="0">
                <a:solidFill>
                  <a:schemeClr val="tx1"/>
                </a:solidFill>
                <a:effectLst/>
                <a:latin typeface="+mn-lt"/>
                <a:ea typeface="+mn-ea"/>
                <a:cs typeface="+mn-cs"/>
              </a:rPr>
              <a:t>pread positive news about VA</a:t>
            </a:r>
          </a:p>
          <a:p>
            <a:endParaRPr lang="en-US" sz="1000" dirty="0" smtClean="0"/>
          </a:p>
          <a:p>
            <a:pPr defTabSz="924916">
              <a:defRPr/>
            </a:pPr>
            <a:endParaRPr lang="en-US" sz="1000" b="0" baseline="0" dirty="0" smtClean="0"/>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this town hall / staff meeting, each of you should engage in a conversation with your coworkers regarding what role you can play in MyVA.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16</a:t>
            </a:fld>
            <a:endParaRPr lang="en-US" dirty="0"/>
          </a:p>
        </p:txBody>
      </p:sp>
    </p:spTree>
    <p:extLst>
      <p:ext uri="{BB962C8B-B14F-4D97-AF65-F5344CB8AC3E}">
        <p14:creationId xmlns:p14="http://schemas.microsoft.com/office/powerpoint/2010/main" val="18182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5">
              <a:spcBef>
                <a:spcPct val="30000"/>
              </a:spcBef>
              <a:defRPr sz="1200">
                <a:solidFill>
                  <a:schemeClr val="tx1"/>
                </a:solidFill>
                <a:latin typeface="Calibri" pitchFamily="34" charset="0"/>
              </a:defRPr>
            </a:lvl1pPr>
            <a:lvl2pPr marL="743036" indent="-285783" defTabSz="949435">
              <a:spcBef>
                <a:spcPct val="30000"/>
              </a:spcBef>
              <a:defRPr sz="1200">
                <a:solidFill>
                  <a:schemeClr val="tx1"/>
                </a:solidFill>
                <a:latin typeface="Calibri" pitchFamily="34" charset="0"/>
              </a:defRPr>
            </a:lvl2pPr>
            <a:lvl3pPr marL="1143133" indent="-228626" defTabSz="949435">
              <a:spcBef>
                <a:spcPct val="30000"/>
              </a:spcBef>
              <a:defRPr sz="1200">
                <a:solidFill>
                  <a:schemeClr val="tx1"/>
                </a:solidFill>
                <a:latin typeface="Calibri" pitchFamily="34" charset="0"/>
              </a:defRPr>
            </a:lvl3pPr>
            <a:lvl4pPr marL="1600385" indent="-228626" defTabSz="949435">
              <a:spcBef>
                <a:spcPct val="30000"/>
              </a:spcBef>
              <a:defRPr sz="1200">
                <a:solidFill>
                  <a:schemeClr val="tx1"/>
                </a:solidFill>
                <a:latin typeface="Calibri" pitchFamily="34" charset="0"/>
              </a:defRPr>
            </a:lvl4pPr>
            <a:lvl5pPr marL="2057639" indent="-228626" defTabSz="949435">
              <a:spcBef>
                <a:spcPct val="30000"/>
              </a:spcBef>
              <a:defRPr sz="1200">
                <a:solidFill>
                  <a:schemeClr val="tx1"/>
                </a:solidFill>
                <a:latin typeface="Calibri" pitchFamily="34" charset="0"/>
              </a:defRPr>
            </a:lvl5pPr>
            <a:lvl6pPr marL="2514891" indent="-228626" defTabSz="949435" eaLnBrk="0" fontAlgn="base" hangingPunct="0">
              <a:spcBef>
                <a:spcPct val="30000"/>
              </a:spcBef>
              <a:spcAft>
                <a:spcPct val="0"/>
              </a:spcAft>
              <a:defRPr sz="1200">
                <a:solidFill>
                  <a:schemeClr val="tx1"/>
                </a:solidFill>
                <a:latin typeface="Calibri" pitchFamily="34" charset="0"/>
              </a:defRPr>
            </a:lvl6pPr>
            <a:lvl7pPr marL="2972144" indent="-228626" defTabSz="949435" eaLnBrk="0" fontAlgn="base" hangingPunct="0">
              <a:spcBef>
                <a:spcPct val="30000"/>
              </a:spcBef>
              <a:spcAft>
                <a:spcPct val="0"/>
              </a:spcAft>
              <a:defRPr sz="1200">
                <a:solidFill>
                  <a:schemeClr val="tx1"/>
                </a:solidFill>
                <a:latin typeface="Calibri" pitchFamily="34" charset="0"/>
              </a:defRPr>
            </a:lvl7pPr>
            <a:lvl8pPr marL="3429398" indent="-228626" defTabSz="949435" eaLnBrk="0" fontAlgn="base" hangingPunct="0">
              <a:spcBef>
                <a:spcPct val="30000"/>
              </a:spcBef>
              <a:spcAft>
                <a:spcPct val="0"/>
              </a:spcAft>
              <a:defRPr sz="1200">
                <a:solidFill>
                  <a:schemeClr val="tx1"/>
                </a:solidFill>
                <a:latin typeface="Calibri" pitchFamily="34" charset="0"/>
              </a:defRPr>
            </a:lvl8pPr>
            <a:lvl9pPr marL="3886650" indent="-228626" defTabSz="949435" eaLnBrk="0" fontAlgn="base" hangingPunct="0">
              <a:spcBef>
                <a:spcPct val="30000"/>
              </a:spcBef>
              <a:spcAft>
                <a:spcPct val="0"/>
              </a:spcAft>
              <a:defRPr sz="1200">
                <a:solidFill>
                  <a:schemeClr val="tx1"/>
                </a:solidFill>
                <a:latin typeface="Calibri" pitchFamily="34" charset="0"/>
              </a:defRPr>
            </a:lvl9pPr>
          </a:lstStyle>
          <a:p>
            <a:pPr>
              <a:spcBef>
                <a:spcPct val="0"/>
              </a:spcBef>
            </a:pPr>
            <a:fld id="{E572C2DC-C6AF-4EC9-BD09-4FF4421F5613}" type="slidenum">
              <a:rPr lang="en-US" altLang="en-US">
                <a:solidFill>
                  <a:srgbClr val="000000"/>
                </a:solidFill>
              </a:rPr>
              <a:pPr>
                <a:spcBef>
                  <a:spcPct val="0"/>
                </a:spcBef>
              </a:pPr>
              <a:t>2</a:t>
            </a:fld>
            <a:endParaRPr lang="en-US" altLang="en-US" dirty="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is our goal for VA.  If you fast forward five years, we want the VA to be viewed by all as the model government agency.  We want Veterans to be proud of the VA that serves them and honors their commitment.  We want our Employees to think that the VA is the most exciting/vibrant place to work at in the government.  We want the general public to be proud of the VA and believe that it is the “best bang for the buck” of taxpayer dollars.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5">
              <a:spcBef>
                <a:spcPct val="30000"/>
              </a:spcBef>
              <a:defRPr sz="1200">
                <a:solidFill>
                  <a:schemeClr val="tx1"/>
                </a:solidFill>
                <a:latin typeface="Calibri" pitchFamily="34" charset="0"/>
              </a:defRPr>
            </a:lvl1pPr>
            <a:lvl2pPr marL="743036" indent="-285783" defTabSz="949435">
              <a:spcBef>
                <a:spcPct val="30000"/>
              </a:spcBef>
              <a:defRPr sz="1200">
                <a:solidFill>
                  <a:schemeClr val="tx1"/>
                </a:solidFill>
                <a:latin typeface="Calibri" pitchFamily="34" charset="0"/>
              </a:defRPr>
            </a:lvl2pPr>
            <a:lvl3pPr marL="1143133" indent="-228626" defTabSz="949435">
              <a:spcBef>
                <a:spcPct val="30000"/>
              </a:spcBef>
              <a:defRPr sz="1200">
                <a:solidFill>
                  <a:schemeClr val="tx1"/>
                </a:solidFill>
                <a:latin typeface="Calibri" pitchFamily="34" charset="0"/>
              </a:defRPr>
            </a:lvl3pPr>
            <a:lvl4pPr marL="1600385" indent="-228626" defTabSz="949435">
              <a:spcBef>
                <a:spcPct val="30000"/>
              </a:spcBef>
              <a:defRPr sz="1200">
                <a:solidFill>
                  <a:schemeClr val="tx1"/>
                </a:solidFill>
                <a:latin typeface="Calibri" pitchFamily="34" charset="0"/>
              </a:defRPr>
            </a:lvl4pPr>
            <a:lvl5pPr marL="2057639" indent="-228626" defTabSz="949435">
              <a:spcBef>
                <a:spcPct val="30000"/>
              </a:spcBef>
              <a:defRPr sz="1200">
                <a:solidFill>
                  <a:schemeClr val="tx1"/>
                </a:solidFill>
                <a:latin typeface="Calibri" pitchFamily="34" charset="0"/>
              </a:defRPr>
            </a:lvl5pPr>
            <a:lvl6pPr marL="2514891" indent="-228626" defTabSz="949435" eaLnBrk="0" fontAlgn="base" hangingPunct="0">
              <a:spcBef>
                <a:spcPct val="30000"/>
              </a:spcBef>
              <a:spcAft>
                <a:spcPct val="0"/>
              </a:spcAft>
              <a:defRPr sz="1200">
                <a:solidFill>
                  <a:schemeClr val="tx1"/>
                </a:solidFill>
                <a:latin typeface="Calibri" pitchFamily="34" charset="0"/>
              </a:defRPr>
            </a:lvl6pPr>
            <a:lvl7pPr marL="2972144" indent="-228626" defTabSz="949435" eaLnBrk="0" fontAlgn="base" hangingPunct="0">
              <a:spcBef>
                <a:spcPct val="30000"/>
              </a:spcBef>
              <a:spcAft>
                <a:spcPct val="0"/>
              </a:spcAft>
              <a:defRPr sz="1200">
                <a:solidFill>
                  <a:schemeClr val="tx1"/>
                </a:solidFill>
                <a:latin typeface="Calibri" pitchFamily="34" charset="0"/>
              </a:defRPr>
            </a:lvl7pPr>
            <a:lvl8pPr marL="3429398" indent="-228626" defTabSz="949435" eaLnBrk="0" fontAlgn="base" hangingPunct="0">
              <a:spcBef>
                <a:spcPct val="30000"/>
              </a:spcBef>
              <a:spcAft>
                <a:spcPct val="0"/>
              </a:spcAft>
              <a:defRPr sz="1200">
                <a:solidFill>
                  <a:schemeClr val="tx1"/>
                </a:solidFill>
                <a:latin typeface="Calibri" pitchFamily="34" charset="0"/>
              </a:defRPr>
            </a:lvl8pPr>
            <a:lvl9pPr marL="3886650" indent="-228626" defTabSz="949435" eaLnBrk="0" fontAlgn="base" hangingPunct="0">
              <a:spcBef>
                <a:spcPct val="30000"/>
              </a:spcBef>
              <a:spcAft>
                <a:spcPct val="0"/>
              </a:spcAft>
              <a:defRPr sz="1200">
                <a:solidFill>
                  <a:schemeClr val="tx1"/>
                </a:solidFill>
                <a:latin typeface="Calibri" pitchFamily="34" charset="0"/>
              </a:defRPr>
            </a:lvl9pPr>
          </a:lstStyle>
          <a:p>
            <a:pPr>
              <a:spcBef>
                <a:spcPct val="0"/>
              </a:spcBef>
            </a:pPr>
            <a:fld id="{E572C2DC-C6AF-4EC9-BD09-4FF4421F5613}" type="slidenum">
              <a:rPr lang="en-US" altLang="en-US">
                <a:solidFill>
                  <a:srgbClr val="000000"/>
                </a:solidFill>
              </a:rPr>
              <a:pPr>
                <a:spcBef>
                  <a:spcPct val="0"/>
                </a:spcBef>
              </a:pPr>
              <a:t>3</a:t>
            </a:fld>
            <a:endParaRPr lang="en-US" altLang="en-US" dirty="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is an employee-driven process where we will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identify processes that keep us from serving Veterans as well as we should be</a:t>
            </a:r>
          </a:p>
          <a:p>
            <a:pPr lvl="0"/>
            <a:r>
              <a:rPr lang="en-US" sz="1200" kern="1200" dirty="0" smtClean="0">
                <a:solidFill>
                  <a:schemeClr val="tx1"/>
                </a:solidFill>
                <a:effectLst/>
                <a:latin typeface="+mn-lt"/>
                <a:ea typeface="+mn-ea"/>
                <a:cs typeface="+mn-cs"/>
              </a:rPr>
              <a:t>There will be some restructuring and process changes, but at this point, we don’t know how we’ll be adjusting.  Those answers will come as we continue to have conversations and hear from employees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latin typeface="+mj-lt"/>
              </a:rPr>
              <a:t>We’ve heard a lot</a:t>
            </a:r>
            <a:r>
              <a:rPr lang="en-US" sz="1000" b="0" baseline="0" dirty="0" smtClean="0">
                <a:latin typeface="+mj-lt"/>
              </a:rPr>
              <a:t> about the MyVA regional alignment. It’s one of the most highly visible results of MyVA…but its just the beginning of an important journey. </a:t>
            </a:r>
            <a:endParaRPr lang="en-US" sz="1000" b="0" dirty="0" smtClean="0">
              <a:latin typeface="+mj-lt"/>
            </a:endParaRPr>
          </a:p>
          <a:p>
            <a:endParaRPr lang="en-US" sz="1000" b="1" dirty="0" smtClean="0">
              <a:latin typeface="+mj-lt"/>
            </a:endParaRPr>
          </a:p>
          <a:p>
            <a:r>
              <a:rPr lang="en-US" sz="1000" b="0" dirty="0" smtClean="0">
                <a:latin typeface="+mj-lt"/>
                <a:cs typeface="Arial" panose="020B0604020202020204" pitchFamily="34" charset="0"/>
              </a:rPr>
              <a:t>Regionalization FAQs</a:t>
            </a:r>
          </a:p>
          <a:p>
            <a:r>
              <a:rPr lang="en-US" sz="1000" b="1" dirty="0" smtClean="0">
                <a:latin typeface="+mj-lt"/>
                <a:cs typeface="Arial" panose="020B0604020202020204" pitchFamily="34" charset="0"/>
              </a:rPr>
              <a:t>What are the next steps?</a:t>
            </a:r>
          </a:p>
          <a:p>
            <a:pPr lvl="1"/>
            <a:r>
              <a:rPr lang="en-US" sz="1000" b="0" dirty="0" smtClean="0">
                <a:latin typeface="+mj-lt"/>
                <a:cs typeface="Arial" panose="020B0604020202020204" pitchFamily="34" charset="0"/>
              </a:rPr>
              <a:t>Through this regionalization, VA will align existing services across traditional boundaries, allowing VA to standardize the approach to Veterans across the country. Additionally, this decision will allow VA to develop and support regional Veterans Experience offices once locations are approved.</a:t>
            </a:r>
          </a:p>
          <a:p>
            <a:pPr marL="457200" lvl="1" indent="0">
              <a:buNone/>
            </a:pPr>
            <a:endParaRPr lang="en-US" sz="1000" b="0" dirty="0" smtClean="0">
              <a:latin typeface="+mj-lt"/>
              <a:cs typeface="Arial" panose="020B0604020202020204" pitchFamily="34" charset="0"/>
            </a:endParaRPr>
          </a:p>
          <a:p>
            <a:r>
              <a:rPr lang="en-US" sz="1000" b="1" dirty="0" smtClean="0">
                <a:latin typeface="+mj-lt"/>
                <a:cs typeface="Arial" panose="020B0604020202020204" pitchFamily="34" charset="0"/>
              </a:rPr>
              <a:t>What is the timeline when you expect VA will have all new structures in place and be fully staffed at regional offices?</a:t>
            </a:r>
          </a:p>
          <a:p>
            <a:pPr lvl="1"/>
            <a:r>
              <a:rPr lang="en-US" sz="1000" b="0" dirty="0" smtClean="0">
                <a:latin typeface="+mj-lt"/>
                <a:cs typeface="Arial" panose="020B0604020202020204" pitchFamily="34" charset="0"/>
              </a:rPr>
              <a:t>Each organization will be responsible for aligning their own structures to support the new regional structure with a target date of 30 June 2015.  A Regionalization Task Force has been established to synchronize the integration of these changes and will make recommendations to senior leadership to manage milestones, as appropriate.  </a:t>
            </a:r>
          </a:p>
          <a:p>
            <a:pPr marL="457200" lvl="1" indent="0">
              <a:buNone/>
            </a:pPr>
            <a:endParaRPr lang="en-US" sz="1000" b="0" dirty="0" smtClean="0">
              <a:latin typeface="+mj-lt"/>
              <a:cs typeface="Arial" panose="020B0604020202020204" pitchFamily="34" charset="0"/>
            </a:endParaRPr>
          </a:p>
          <a:p>
            <a:r>
              <a:rPr lang="en-US" sz="1000" b="1" dirty="0" smtClean="0">
                <a:latin typeface="+mj-lt"/>
                <a:cs typeface="Arial" panose="020B0604020202020204" pitchFamily="34" charset="0"/>
              </a:rPr>
              <a:t>Does this mean there will be a decrease in the number of VISNs or VBA Areas? </a:t>
            </a:r>
          </a:p>
          <a:p>
            <a:pPr lvl="1"/>
            <a:r>
              <a:rPr lang="en-US" sz="1000" b="0" dirty="0" smtClean="0">
                <a:latin typeface="+mj-lt"/>
                <a:cs typeface="Arial" panose="020B0604020202020204" pitchFamily="34" charset="0"/>
              </a:rPr>
              <a:t>As each organization makes decisions about how to align within the regions, they will be responsible for making sure their field structures fits within the new regions. Each organization is responsible for recommending and making any changes they deem necessary and appropriate.</a:t>
            </a:r>
          </a:p>
          <a:p>
            <a:endParaRPr lang="en-US" sz="1000" b="0" dirty="0">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pPr>
                <a:defRPr/>
              </a:pPr>
              <a:t>4</a:t>
            </a:fld>
            <a:endParaRPr lang="en-US" altLang="en-US" dirty="0"/>
          </a:p>
        </p:txBody>
      </p:sp>
    </p:spTree>
    <p:extLst>
      <p:ext uri="{BB962C8B-B14F-4D97-AF65-F5344CB8AC3E}">
        <p14:creationId xmlns:p14="http://schemas.microsoft.com/office/powerpoint/2010/main" val="231359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 efforts</a:t>
            </a:r>
            <a:r>
              <a:rPr lang="en-US" sz="1200" kern="1200" baseline="0" dirty="0" smtClean="0">
                <a:solidFill>
                  <a:schemeClr val="tx1"/>
                </a:solidFill>
                <a:effectLst/>
                <a:latin typeface="+mn-lt"/>
                <a:ea typeface="+mn-ea"/>
                <a:cs typeface="+mn-cs"/>
              </a:rPr>
              <a:t> places the Veteran at the center of our work and a</a:t>
            </a:r>
            <a:r>
              <a:rPr lang="en-US" sz="1200" kern="1200" dirty="0" smtClean="0">
                <a:solidFill>
                  <a:schemeClr val="tx1"/>
                </a:solidFill>
                <a:effectLst/>
                <a:latin typeface="+mn-lt"/>
                <a:ea typeface="+mn-ea"/>
                <a:cs typeface="+mn-cs"/>
              </a:rPr>
              <a:t>ll of us have a big part to play in making this vision a reality.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389744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842963" y="582613"/>
            <a:ext cx="5456237" cy="4090987"/>
          </a:xfrm>
          <a:ln/>
        </p:spPr>
      </p:sp>
      <p:sp>
        <p:nvSpPr>
          <p:cNvPr id="8195" name="Notes Placeholder 2"/>
          <p:cNvSpPr>
            <a:spLocks noGrp="1"/>
          </p:cNvSpPr>
          <p:nvPr>
            <p:ph type="body" idx="1"/>
          </p:nvPr>
        </p:nvSpPr>
        <p:spPr>
          <a:xfrm>
            <a:off x="496052" y="4994938"/>
            <a:ext cx="6149719" cy="247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mn-lt"/>
                <a:ea typeface="+mn-ea"/>
                <a:cs typeface="+mn-cs"/>
              </a:rPr>
              <a:t>The MyVA Lincoln Chart represents the mission, values, and principles that define MyVA.</a:t>
            </a:r>
            <a:endParaRPr lang="en-US" sz="1200" kern="120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a:xfrm>
            <a:off x="6559256" y="8927822"/>
            <a:ext cx="86513" cy="1848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51945" indent="-289209" eaLnBrk="0" hangingPunct="0">
              <a:defRPr sz="1600">
                <a:solidFill>
                  <a:schemeClr val="tx1"/>
                </a:solidFill>
                <a:latin typeface="Arial" charset="0"/>
                <a:ea typeface="ＭＳ Ｐゴシック" pitchFamily="34" charset="-128"/>
              </a:defRPr>
            </a:lvl2pPr>
            <a:lvl3pPr marL="1156838" indent="-231367" eaLnBrk="0" hangingPunct="0">
              <a:defRPr sz="1600">
                <a:solidFill>
                  <a:schemeClr val="tx1"/>
                </a:solidFill>
                <a:latin typeface="Arial" charset="0"/>
                <a:ea typeface="ＭＳ Ｐゴシック" pitchFamily="34" charset="-128"/>
              </a:defRPr>
            </a:lvl3pPr>
            <a:lvl4pPr marL="1619573" indent="-231367" eaLnBrk="0" hangingPunct="0">
              <a:defRPr sz="1600">
                <a:solidFill>
                  <a:schemeClr val="tx1"/>
                </a:solidFill>
                <a:latin typeface="Arial" charset="0"/>
                <a:ea typeface="ＭＳ Ｐゴシック" pitchFamily="34" charset="-128"/>
              </a:defRPr>
            </a:lvl4pPr>
            <a:lvl5pPr marL="2082308" indent="-231367" eaLnBrk="0" hangingPunct="0">
              <a:defRPr sz="1600">
                <a:solidFill>
                  <a:schemeClr val="tx1"/>
                </a:solidFill>
                <a:latin typeface="Arial" charset="0"/>
                <a:ea typeface="ＭＳ Ｐゴシック" pitchFamily="34" charset="-128"/>
              </a:defRPr>
            </a:lvl5pPr>
            <a:lvl6pPr marL="2545044" indent="-231367" eaLnBrk="0" fontAlgn="base" hangingPunct="0">
              <a:spcBef>
                <a:spcPct val="0"/>
              </a:spcBef>
              <a:spcAft>
                <a:spcPct val="0"/>
              </a:spcAft>
              <a:defRPr sz="1600">
                <a:solidFill>
                  <a:schemeClr val="tx1"/>
                </a:solidFill>
                <a:latin typeface="Arial" charset="0"/>
                <a:ea typeface="ＭＳ Ｐゴシック" pitchFamily="34" charset="-128"/>
              </a:defRPr>
            </a:lvl6pPr>
            <a:lvl7pPr marL="3007779" indent="-231367" eaLnBrk="0" fontAlgn="base" hangingPunct="0">
              <a:spcBef>
                <a:spcPct val="0"/>
              </a:spcBef>
              <a:spcAft>
                <a:spcPct val="0"/>
              </a:spcAft>
              <a:defRPr sz="1600">
                <a:solidFill>
                  <a:schemeClr val="tx1"/>
                </a:solidFill>
                <a:latin typeface="Arial" charset="0"/>
                <a:ea typeface="ＭＳ Ｐゴシック" pitchFamily="34" charset="-128"/>
              </a:defRPr>
            </a:lvl7pPr>
            <a:lvl8pPr marL="3470514" indent="-231367" eaLnBrk="0" fontAlgn="base" hangingPunct="0">
              <a:spcBef>
                <a:spcPct val="0"/>
              </a:spcBef>
              <a:spcAft>
                <a:spcPct val="0"/>
              </a:spcAft>
              <a:defRPr sz="1600">
                <a:solidFill>
                  <a:schemeClr val="tx1"/>
                </a:solidFill>
                <a:latin typeface="Arial" charset="0"/>
                <a:ea typeface="ＭＳ Ｐゴシック" pitchFamily="34" charset="-128"/>
              </a:defRPr>
            </a:lvl8pPr>
            <a:lvl9pPr marL="3933250" indent="-231367"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fld id="{7F6797F2-B5A6-4DC0-B35C-CD441B10F9A1}" type="slidenum">
              <a:rPr lang="en-US" sz="1200">
                <a:solidFill>
                  <a:srgbClr val="000000"/>
                </a:solidFill>
              </a:rPr>
              <a:pPr eaLnBrk="1" hangingPunct="1"/>
              <a:t>6</a:t>
            </a:fld>
            <a:endParaRPr lang="en-US" sz="1200" dirty="0">
              <a:solidFill>
                <a:srgbClr val="000000"/>
              </a:solidFill>
            </a:endParaRPr>
          </a:p>
        </p:txBody>
      </p:sp>
    </p:spTree>
    <p:extLst>
      <p:ext uri="{BB962C8B-B14F-4D97-AF65-F5344CB8AC3E}">
        <p14:creationId xmlns:p14="http://schemas.microsoft.com/office/powerpoint/2010/main" val="219453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slide shows five areas in which </a:t>
            </a:r>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 will concentrate on improving. </a:t>
            </a:r>
          </a:p>
          <a:p>
            <a:pPr lvl="0"/>
            <a:r>
              <a:rPr lang="en-US" sz="1200" kern="1200" dirty="0" smtClean="0">
                <a:solidFill>
                  <a:schemeClr val="tx1"/>
                </a:solidFill>
                <a:effectLst/>
                <a:latin typeface="+mn-lt"/>
                <a:ea typeface="+mn-ea"/>
                <a:cs typeface="+mn-cs"/>
              </a:rPr>
              <a:t>The five primary focus areas not only examine our interaction with Veterans but how we conduct business between VA administrations, state and local Veteran service organizations, and with our follow coworkers.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E02615-B5EC-45E8-9D56-46B81AB3CF35}" type="slidenum">
              <a:rPr lang="en-US" smtClean="0"/>
              <a:pPr/>
              <a:t>7</a:t>
            </a:fld>
            <a:endParaRPr lang="en-US" dirty="0"/>
          </a:p>
        </p:txBody>
      </p:sp>
    </p:spTree>
    <p:extLst>
      <p:ext uri="{BB962C8B-B14F-4D97-AF65-F5344CB8AC3E}">
        <p14:creationId xmlns:p14="http://schemas.microsoft.com/office/powerpoint/2010/main" val="262066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Blueprint for Excellence</a:t>
            </a:r>
            <a:r>
              <a:rPr lang="en-US" baseline="0" dirty="0" smtClean="0"/>
              <a:t> is, essentially, VHA’s framework for meeting the goals of MyVA.  We need a defined path for rebuilding trust with Veterans and the Blueprint gives us that.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8</a:t>
            </a:fld>
            <a:endParaRPr lang="en-US" dirty="0"/>
          </a:p>
        </p:txBody>
      </p:sp>
    </p:spTree>
    <p:extLst>
      <p:ext uri="{BB962C8B-B14F-4D97-AF65-F5344CB8AC3E}">
        <p14:creationId xmlns:p14="http://schemas.microsoft.com/office/powerpoint/2010/main" val="67397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hearing more about</a:t>
            </a:r>
            <a:r>
              <a:rPr lang="en-US" baseline="0" dirty="0" smtClean="0"/>
              <a:t> the Blueprint in the coming months, but there are ten strategies, which fit into 4 broad themes.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9</a:t>
            </a:fld>
            <a:endParaRPr lang="en-US" dirty="0"/>
          </a:p>
        </p:txBody>
      </p:sp>
    </p:spTree>
    <p:extLst>
      <p:ext uri="{BB962C8B-B14F-4D97-AF65-F5344CB8AC3E}">
        <p14:creationId xmlns:p14="http://schemas.microsoft.com/office/powerpoint/2010/main" val="144211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C3B98-7542-4281-927D-22BD4576FD7A}"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50033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32C04D-CA0C-4BDC-9531-1EA237DBD55F}" type="datetime1">
              <a:rPr lang="en-US" smtClean="0"/>
              <a:pPr/>
              <a:t>4/7/2015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54059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C3EEFC-0D7B-4DCA-A790-D69924642B04}" type="datetime1">
              <a:rPr lang="en-US" smtClean="0"/>
              <a:pPr/>
              <a:t>4/7/2015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99842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D8308C-6DE1-4A08-B5A9-0627C0E25B9B}" type="datetime1">
              <a:rPr lang="en-US" smtClean="0"/>
              <a:pPr/>
              <a:t>4/7/2015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65756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42082-868F-4451-8F0E-4210CE0E2B16}" type="datetime1">
              <a:rPr lang="en-US" smtClean="0"/>
              <a:pPr/>
              <a:t>4/7/2015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93627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35BF3-A248-43CA-9569-F556EF2841C7}"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4612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06B92-04F8-41C3-91D4-9D580FA31708}"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82020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001C7-0E54-4990-86D8-0FCBB756C9CC}"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74583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FE6F0-1F4E-4F0E-9479-CFD60CBCDC97}" type="datetime1">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432833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D1C5B-901E-4A71-82D9-4DE3487F9CCC}" type="datetime1">
              <a:rPr lang="en-US" smtClean="0"/>
              <a:pPr/>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0489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E5656-3BE4-4CCA-A8AB-ACC02D5A6CBA}" type="datetime1">
              <a:rPr lang="en-US" smtClean="0"/>
              <a:pPr/>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24368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8C2EB-5FC0-4515-8DFB-8BA0A89649A8}"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51349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436F3-D7C1-4C0B-B838-010174B969DD}" type="datetime1">
              <a:rPr lang="en-US" smtClean="0"/>
              <a:pPr/>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916155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EDAE5-1E07-4B77-AF45-AACFB636EFEA}" type="datetime1">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586121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48AE-80B7-464F-9545-F04EE8BB05BE}" type="datetime1">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303693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98108-5D69-4976-A921-F5C87A3E01EC}"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084006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2E957-C8BD-4DDF-8337-468DC3719F73}"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027580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791E4-E0AE-489B-B643-2F8B9EABD177}"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532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43767-E296-4021-92B1-C05A60EEA504}"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221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C6392-F9DC-4673-81B3-3EA21E1AD8CE}"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103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B8F0C-C3E0-49DC-AB5F-EF343FBAB225}" type="datetime1">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395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97961-8CAF-42C5-B81B-1602092A104E}" type="datetime1">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ADD8-4EA6-4ACE-8A86-CD510E66AA7E}" type="datetime1">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58012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0EFE5-E4B6-42ED-B3A6-53D2C373E2BE}" type="datetime1">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00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83097-9CEE-48A1-849D-E1DD62E756A5}" type="datetime1">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924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74AA2-B00B-42BF-83C5-CF5914223EC7}" type="datetime1">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0780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2D3EB-120F-4622-8A18-10FEAFCF3737}" type="datetime1">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9725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2968-5505-4664-88E4-6E50F99E9B73}"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1477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75C36-460C-4642-8AD3-1ED16F07DF52}"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3344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C3B98-7542-4281-927D-22BD4576FD7A}"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3567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8C2EB-5FC0-4515-8DFB-8BA0A89649A8}"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702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ADD8-4EA6-4ACE-8A86-CD510E66AA7E}"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337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4E678-7C1A-4EDE-AF2F-7F036E3DFCE5}" type="datetime1">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126163"/>
            <a:ext cx="9144000" cy="731838"/>
            <a:chOff x="0" y="6126163"/>
            <a:chExt cx="9144000" cy="731838"/>
          </a:xfrm>
        </p:grpSpPr>
        <p:sp>
          <p:nvSpPr>
            <p:cNvPr id="9" name="Rectangle 8"/>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1" name="Picture 10"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Tree>
    <p:extLst>
      <p:ext uri="{BB962C8B-B14F-4D97-AF65-F5344CB8AC3E}">
        <p14:creationId xmlns:p14="http://schemas.microsoft.com/office/powerpoint/2010/main" val="163454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4E678-7C1A-4EDE-AF2F-7F036E3DFCE5}" type="datetime1">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48542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644DF-A95E-4B9D-9589-8E4C5E99112A}" type="datetime1">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grpSp>
        <p:nvGrpSpPr>
          <p:cNvPr id="10" name="Group 9"/>
          <p:cNvGrpSpPr/>
          <p:nvPr userDrawn="1"/>
        </p:nvGrpSpPr>
        <p:grpSpPr>
          <a:xfrm>
            <a:off x="0" y="6126163"/>
            <a:ext cx="9144000" cy="731838"/>
            <a:chOff x="0" y="6126163"/>
            <a:chExt cx="9144000" cy="731838"/>
          </a:xfrm>
        </p:grpSpPr>
        <p:sp>
          <p:nvSpPr>
            <p:cNvPr id="11" name="Rectangle 10"/>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3" name="Picture 12"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pic>
        <p:nvPicPr>
          <p:cNvPr id="15" name="Picture 2" descr="http://myva.va.gov/wp-content/uploads/2015/02/MyVA-Default-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478" y="266597"/>
            <a:ext cx="2539677" cy="128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84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43E26A2-2CBA-4720-94AA-87BFE365B5A7}" type="datetime1">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0" y="6126163"/>
            <a:ext cx="9144000" cy="731838"/>
            <a:chOff x="0" y="6126163"/>
            <a:chExt cx="9144000" cy="731838"/>
          </a:xfrm>
        </p:grpSpPr>
        <p:sp>
          <p:nvSpPr>
            <p:cNvPr id="7" name="Rectangle 6"/>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9" name="Picture 8"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64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TextBox 10"/>
          <p:cNvSpPr txBox="1">
            <a:spLocks noChangeArrowheads="1"/>
          </p:cNvSpPr>
          <p:nvPr userDrawn="1"/>
        </p:nvSpPr>
        <p:spPr bwMode="auto">
          <a:xfrm>
            <a:off x="1676400" y="4800600"/>
            <a:ext cx="6172200" cy="1446550"/>
          </a:xfrm>
          <a:prstGeom prst="rect">
            <a:avLst/>
          </a:prstGeom>
          <a:noFill/>
          <a:ln w="9525">
            <a:noFill/>
            <a:miter lim="800000"/>
            <a:headEnd/>
            <a:tailEnd/>
          </a:ln>
        </p:spPr>
        <p:txBody>
          <a:bodyPr wrap="square">
            <a:prstTxWarp prst="textNoShape">
              <a:avLst/>
            </a:prstTxWarp>
            <a:spAutoFit/>
          </a:bodyPr>
          <a:lstStyle/>
          <a:p>
            <a:pPr defTabSz="914400"/>
            <a:r>
              <a:rPr lang="en-US" sz="1100" dirty="0" smtClean="0">
                <a:solidFill>
                  <a:srgbClr val="FFFFFF"/>
                </a:solidFill>
                <a:latin typeface="Georgia"/>
                <a:cs typeface="Georgia"/>
              </a:rPr>
              <a:t>Click to edit Submitted to</a:t>
            </a:r>
          </a:p>
          <a:p>
            <a:pPr defTabSz="914400"/>
            <a:r>
              <a:rPr lang="en-US" sz="1100" dirty="0">
                <a:solidFill>
                  <a:srgbClr val="FFFFFF"/>
                </a:solidFill>
                <a:latin typeface="Georgia"/>
                <a:cs typeface="Georgia"/>
              </a:rPr>
              <a:t>U.S. Department of Veterans Affairs</a:t>
            </a:r>
          </a:p>
          <a:p>
            <a:pPr defTabSz="914400"/>
            <a:endParaRPr lang="en-US" sz="1100" dirty="0" smtClean="0">
              <a:solidFill>
                <a:srgbClr val="FFFFFF"/>
              </a:solidFill>
              <a:latin typeface="Georgia"/>
              <a:cs typeface="Georgia"/>
            </a:endParaRPr>
          </a:p>
          <a:p>
            <a:pPr defTabSz="914400"/>
            <a:r>
              <a:rPr lang="en-US" sz="1100" dirty="0" smtClean="0">
                <a:solidFill>
                  <a:srgbClr val="FFFFFF"/>
                </a:solidFill>
                <a:latin typeface="Georgia"/>
                <a:cs typeface="Georgia"/>
              </a:rPr>
              <a:t>By </a:t>
            </a:r>
          </a:p>
          <a:p>
            <a:pPr defTabSz="914400"/>
            <a:r>
              <a:rPr lang="en-US" sz="1100" dirty="0" smtClean="0">
                <a:solidFill>
                  <a:srgbClr val="FFFFFF"/>
                </a:solidFill>
                <a:latin typeface="Georgia"/>
                <a:cs typeface="Georgia"/>
              </a:rPr>
              <a:t>Click to edit Author</a:t>
            </a:r>
            <a:endParaRPr lang="en-US" sz="1100" dirty="0" smtClean="0">
              <a:solidFill>
                <a:srgbClr val="FFFFFF"/>
              </a:solidFill>
              <a:latin typeface="Georgia"/>
              <a:ea typeface="  AlbertanH" charset="0"/>
              <a:cs typeface="Georgia"/>
            </a:endParaRPr>
          </a:p>
          <a:p>
            <a:pPr defTabSz="914400"/>
            <a:endParaRPr lang="en-US" sz="1100" dirty="0">
              <a:solidFill>
                <a:srgbClr val="FFFFFF"/>
              </a:solidFill>
              <a:latin typeface="Myriad Pro"/>
              <a:ea typeface="  AlbertanH" charset="0"/>
              <a:cs typeface="Myriad Pro"/>
            </a:endParaRPr>
          </a:p>
          <a:p>
            <a:pPr defTabSz="914400"/>
            <a:endParaRPr lang="en-US" sz="1100" dirty="0">
              <a:solidFill>
                <a:srgbClr val="FFFFFF"/>
              </a:solidFill>
              <a:latin typeface="Myriad Pro"/>
              <a:ea typeface="  AlbertanH" charset="0"/>
              <a:cs typeface="Myriad Pro"/>
            </a:endParaRPr>
          </a:p>
          <a:p>
            <a:pPr defTabSz="914400"/>
            <a:endParaRPr lang="en-US" sz="1100" dirty="0">
              <a:solidFill>
                <a:srgbClr val="FFFFFF"/>
              </a:solidFill>
              <a:latin typeface="Myriad Pro"/>
              <a:ea typeface="  AlbertanH" charset="0"/>
              <a:cs typeface="Myriad Pro"/>
            </a:endParaRPr>
          </a:p>
        </p:txBody>
      </p:sp>
      <p:sp>
        <p:nvSpPr>
          <p:cNvPr id="9" name="TextBox 9"/>
          <p:cNvSpPr txBox="1">
            <a:spLocks noChangeArrowheads="1"/>
          </p:cNvSpPr>
          <p:nvPr userDrawn="1"/>
        </p:nvSpPr>
        <p:spPr bwMode="auto">
          <a:xfrm>
            <a:off x="1676400" y="2057400"/>
            <a:ext cx="6172200" cy="2277547"/>
          </a:xfrm>
          <a:prstGeom prst="rect">
            <a:avLst/>
          </a:prstGeom>
          <a:noFill/>
          <a:ln w="9525">
            <a:noFill/>
            <a:miter lim="800000"/>
            <a:headEnd/>
            <a:tailEnd/>
          </a:ln>
        </p:spPr>
        <p:txBody>
          <a:bodyPr wrap="square">
            <a:prstTxWarp prst="textNoShape">
              <a:avLst/>
            </a:prstTxWarp>
            <a:spAutoFit/>
          </a:bodyPr>
          <a:lstStyle/>
          <a:p>
            <a:pPr defTabSz="914400">
              <a:spcAft>
                <a:spcPts val="600"/>
              </a:spcAft>
            </a:pPr>
            <a:r>
              <a:rPr lang="en-US" sz="3600" b="1" cap="all" dirty="0" smtClean="0">
                <a:solidFill>
                  <a:srgbClr val="FFFFFF"/>
                </a:solidFill>
                <a:latin typeface="Georgia"/>
                <a:cs typeface="Georgia"/>
              </a:rPr>
              <a:t>Click to EDIT MASTER</a:t>
            </a:r>
            <a:br>
              <a:rPr lang="en-US" sz="3600" b="1" cap="all" dirty="0" smtClean="0">
                <a:solidFill>
                  <a:srgbClr val="FFFFFF"/>
                </a:solidFill>
                <a:latin typeface="Georgia"/>
                <a:cs typeface="Georgia"/>
              </a:rPr>
            </a:br>
            <a:r>
              <a:rPr lang="en-US" sz="3600" b="1" cap="all" dirty="0" smtClean="0">
                <a:solidFill>
                  <a:srgbClr val="FFFFFF"/>
                </a:solidFill>
                <a:latin typeface="Georgia"/>
                <a:cs typeface="Georgia"/>
              </a:rPr>
              <a:t>INTRO TITLE</a:t>
            </a:r>
          </a:p>
          <a:p>
            <a:pPr>
              <a:spcAft>
                <a:spcPts val="600"/>
              </a:spcAft>
              <a:defRPr/>
            </a:pPr>
            <a:r>
              <a:rPr lang="en-US" sz="2000" dirty="0" smtClean="0">
                <a:solidFill>
                  <a:srgbClr val="FFFFFF"/>
                </a:solidFill>
                <a:latin typeface="Georgia"/>
                <a:cs typeface="Georgia"/>
              </a:rPr>
              <a:t>Click to edit Master Intro Sub Title</a:t>
            </a:r>
          </a:p>
          <a:p>
            <a:pPr defTabSz="914400">
              <a:spcAft>
                <a:spcPts val="600"/>
              </a:spcAft>
            </a:pPr>
            <a:endParaRPr lang="en-US" sz="4000" b="1" cap="all" dirty="0" smtClean="0">
              <a:solidFill>
                <a:srgbClr val="FFFFFF"/>
              </a:solidFill>
              <a:latin typeface="Arial Bold"/>
              <a:cs typeface="Arial Bold"/>
            </a:endParaRPr>
          </a:p>
        </p:txBody>
      </p:sp>
      <p:sp>
        <p:nvSpPr>
          <p:cNvPr id="11" name="Footer Placeholder 2"/>
          <p:cNvSpPr txBox="1">
            <a:spLocks/>
          </p:cNvSpPr>
          <p:nvPr userDrawn="1"/>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a:defRPr/>
            </a:pPr>
            <a:r>
              <a:rPr lang="en-US" sz="900" b="1" spc="0" dirty="0" smtClean="0">
                <a:solidFill>
                  <a:prstClr val="white"/>
                </a:solidFill>
                <a:latin typeface="Georgia" panose="02040502050405020303" pitchFamily="18" charset="0"/>
                <a:cs typeface="Georgia"/>
              </a:rPr>
              <a:t>U.S. Department of Veterans Affairs</a:t>
            </a:r>
            <a:endParaRPr lang="en-US" sz="900" b="1" spc="0" dirty="0">
              <a:solidFill>
                <a:prstClr val="white"/>
              </a:solidFill>
              <a:latin typeface="Georgia" panose="02040502050405020303" pitchFamily="18" charset="0"/>
              <a:cs typeface="Georgia"/>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139883"/>
            <a:ext cx="735333" cy="562798"/>
          </a:xfrm>
          <a:prstGeom prst="rect">
            <a:avLst/>
          </a:prstGeom>
        </p:spPr>
      </p:pic>
      <p:grpSp>
        <p:nvGrpSpPr>
          <p:cNvPr id="6" name="Group 5"/>
          <p:cNvGrpSpPr/>
          <p:nvPr userDrawn="1"/>
        </p:nvGrpSpPr>
        <p:grpSpPr>
          <a:xfrm>
            <a:off x="0" y="6126163"/>
            <a:ext cx="9144000" cy="731838"/>
            <a:chOff x="0" y="6126163"/>
            <a:chExt cx="9144000" cy="731838"/>
          </a:xfrm>
        </p:grpSpPr>
        <p:sp>
          <p:nvSpPr>
            <p:cNvPr id="7" name="Rectangle 6"/>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Picture 7" descr="3. VA-PRIMARY-HORIZONTAL-WHITE-VECTO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3" name="Picture 12" descr="myVa.White.Vect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Tree>
    <p:extLst>
      <p:ext uri="{BB962C8B-B14F-4D97-AF65-F5344CB8AC3E}">
        <p14:creationId xmlns:p14="http://schemas.microsoft.com/office/powerpoint/2010/main" val="278219085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8B24063-C547-4558-A1ED-17A6E8997EFA}" type="datetime1">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82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644DF-A95E-4B9D-9589-8E4C5E99112A}" type="datetime1">
              <a:rPr lang="en-US" smtClean="0"/>
              <a:pPr/>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87625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3E26A2-2CBA-4720-94AA-87BFE365B5A7}" type="datetime1">
              <a:rPr lang="en-US" smtClean="0"/>
              <a:pPr/>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pPr/>
              <a:t>‹#›</a:t>
            </a:fld>
            <a:endParaRPr lang="en-US" dirty="0"/>
          </a:p>
        </p:txBody>
      </p:sp>
      <p:grpSp>
        <p:nvGrpSpPr>
          <p:cNvPr id="6" name="Group 5"/>
          <p:cNvGrpSpPr/>
          <p:nvPr userDrawn="1"/>
        </p:nvGrpSpPr>
        <p:grpSpPr>
          <a:xfrm>
            <a:off x="0" y="6126163"/>
            <a:ext cx="9144000" cy="731838"/>
            <a:chOff x="0" y="6126163"/>
            <a:chExt cx="9144000" cy="731838"/>
          </a:xfrm>
        </p:grpSpPr>
        <p:sp>
          <p:nvSpPr>
            <p:cNvPr id="7" name="Rectangle 6"/>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9" name="Picture 8"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26614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63453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C30CD-DAAB-4B7D-9977-4407E5E3B877}" type="datetime1">
              <a:rPr lang="en-US" smtClean="0"/>
              <a:pPr/>
              <a:t>4/7/2015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23223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924013F-48FD-4427-9A5F-B7836B76D1A5}" type="datetime1">
              <a:rPr lang="en-US" smtClean="0"/>
              <a:pPr/>
              <a:t>4/7/2015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386724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24063-C547-4558-A1ED-17A6E8997EFA}" type="datetime1">
              <a:rPr lang="en-US" smtClean="0"/>
              <a:pPr/>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24607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46771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2" r:id="rId4"/>
    <p:sldLayoutId id="2147483683" r:id="rId5"/>
    <p:sldLayoutId id="2147483684" r:id="rId6"/>
    <p:sldLayoutId id="2147483685"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62ED-BB5A-4AB4-A236-2EF2D29A2CDD}" type="datetime1">
              <a:rPr lang="en-US" smtClean="0"/>
              <a:pPr/>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955551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20095E3-CF69-4A2A-8737-33978D875106}" type="datetime1">
              <a:rPr lang="en-US" smtClean="0">
                <a:solidFill>
                  <a:prstClr val="black">
                    <a:tint val="75000"/>
                  </a:prstClr>
                </a:solidFill>
              </a:rPr>
              <a:pPr defTabSz="914400"/>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EE9C78-7A3C-4EA8-8730-086D2DEA5AAF}"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5752935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24063-C547-4558-A1ED-17A6E8997EFA}" type="datetime1">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56004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myva.va.go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30.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5.emf"/><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yVA.color.vector.tag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35" y="1615439"/>
            <a:ext cx="5053632" cy="1815106"/>
          </a:xfrm>
          <a:prstGeom prst="rect">
            <a:avLst/>
          </a:prstGeom>
        </p:spPr>
      </p:pic>
      <p:sp>
        <p:nvSpPr>
          <p:cNvPr id="8" name="Rectangle 7"/>
          <p:cNvSpPr/>
          <p:nvPr/>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6" name="Title 1"/>
          <p:cNvSpPr txBox="1">
            <a:spLocks/>
          </p:cNvSpPr>
          <p:nvPr/>
        </p:nvSpPr>
        <p:spPr>
          <a:xfrm>
            <a:off x="2921246" y="2473710"/>
            <a:ext cx="5775325" cy="19136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dirty="0" smtClean="0">
              <a:solidFill>
                <a:schemeClr val="accent2"/>
              </a:solidFill>
            </a:endParaRPr>
          </a:p>
        </p:txBody>
      </p:sp>
      <p:sp>
        <p:nvSpPr>
          <p:cNvPr id="10" name="Title 1"/>
          <p:cNvSpPr txBox="1">
            <a:spLocks/>
          </p:cNvSpPr>
          <p:nvPr/>
        </p:nvSpPr>
        <p:spPr>
          <a:xfrm>
            <a:off x="2921246" y="4803636"/>
            <a:ext cx="5775325" cy="450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2000" dirty="0" smtClean="0"/>
              <a:t>April 2015</a:t>
            </a:r>
          </a:p>
        </p:txBody>
      </p:sp>
      <p:sp>
        <p:nvSpPr>
          <p:cNvPr id="2" name="Rectangle 1"/>
          <p:cNvSpPr/>
          <p:nvPr/>
        </p:nvSpPr>
        <p:spPr>
          <a:xfrm>
            <a:off x="2921246" y="3885080"/>
            <a:ext cx="4572000" cy="830997"/>
          </a:xfrm>
          <a:prstGeom prst="rect">
            <a:avLst/>
          </a:prstGeom>
        </p:spPr>
        <p:txBody>
          <a:bodyPr>
            <a:spAutoFit/>
          </a:bodyPr>
          <a:lstStyle/>
          <a:p>
            <a:r>
              <a:rPr lang="en-US" sz="2400" dirty="0"/>
              <a:t/>
            </a:r>
            <a:br>
              <a:rPr lang="en-US" sz="2400" dirty="0"/>
            </a:br>
            <a:r>
              <a:rPr lang="en-US" sz="2400" dirty="0">
                <a:hlinkClick r:id="rId5"/>
              </a:rPr>
              <a:t>http://myva.va.gov/</a:t>
            </a:r>
            <a:endParaRPr lang="en-US" sz="2400" dirty="0"/>
          </a:p>
        </p:txBody>
      </p:sp>
    </p:spTree>
    <p:extLst>
      <p:ext uri="{BB962C8B-B14F-4D97-AF65-F5344CB8AC3E}">
        <p14:creationId xmlns:p14="http://schemas.microsoft.com/office/powerpoint/2010/main" val="36706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2159688609"/>
              </p:ext>
            </p:extLst>
          </p:nvPr>
        </p:nvGraphicFramePr>
        <p:xfrm>
          <a:off x="457200" y="2137130"/>
          <a:ext cx="8229600" cy="3729006"/>
        </p:xfrm>
        <a:graphic>
          <a:graphicData uri="http://schemas.openxmlformats.org/drawingml/2006/table">
            <a:tbl>
              <a:tblPr firstRow="1" bandRow="1">
                <a:tableStyleId>{72833802-FEF1-4C79-8D5D-14CF1EAF98D9}</a:tableStyleId>
              </a:tblPr>
              <a:tblGrid>
                <a:gridCol w="3855493"/>
                <a:gridCol w="532262"/>
                <a:gridCol w="3841845"/>
              </a:tblGrid>
              <a:tr h="436234">
                <a:tc>
                  <a:txBody>
                    <a:bodyPr/>
                    <a:lstStyle/>
                    <a:p>
                      <a:pPr algn="ctr"/>
                      <a:r>
                        <a:rPr lang="en-US" dirty="0" smtClean="0">
                          <a:latin typeface="Helvetica" panose="020B0604020202020204" pitchFamily="34" charset="0"/>
                          <a:cs typeface="Helvetica" panose="020B0604020202020204" pitchFamily="34" charset="0"/>
                        </a:rPr>
                        <a:t>MyVA</a:t>
                      </a:r>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dirty="0" smtClean="0">
                          <a:latin typeface="Helvetica" panose="020B0604020202020204" pitchFamily="34" charset="0"/>
                          <a:cs typeface="Helvetica" panose="020B0604020202020204" pitchFamily="34" charset="0"/>
                        </a:rPr>
                        <a:t>The Blueprint for</a:t>
                      </a:r>
                      <a:r>
                        <a:rPr lang="en-US" baseline="0" dirty="0" smtClean="0">
                          <a:latin typeface="Helvetica" panose="020B0604020202020204" pitchFamily="34" charset="0"/>
                          <a:cs typeface="Helvetica" panose="020B0604020202020204" pitchFamily="34" charset="0"/>
                        </a:rPr>
                        <a:t> Excellence</a:t>
                      </a:r>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234">
                <a:tc>
                  <a:txBody>
                    <a:bodyPr/>
                    <a:lstStyle/>
                    <a:p>
                      <a:pPr algn="l"/>
                      <a:r>
                        <a:rPr lang="en-US" dirty="0" smtClean="0">
                          <a:latin typeface="Helvetica" panose="020B0604020202020204" pitchFamily="34" charset="0"/>
                          <a:cs typeface="Helvetica" panose="020B0604020202020204" pitchFamily="34" charset="0"/>
                        </a:rPr>
                        <a:t>Improving the Veteran Experience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a:txBody>
                    <a:bodyPr/>
                    <a:lstStyle/>
                    <a:p>
                      <a:pPr algn="l"/>
                      <a:r>
                        <a:rPr lang="en-US" dirty="0" smtClean="0">
                          <a:latin typeface="Helvetica" panose="020B0604020202020204" pitchFamily="34" charset="0"/>
                          <a:cs typeface="Helvetica" panose="020B0604020202020204" pitchFamily="34" charset="0"/>
                        </a:rPr>
                        <a:t>Improve Performance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952">
                <a:tc>
                  <a:txBody>
                    <a:bodyPr/>
                    <a:lstStyle/>
                    <a:p>
                      <a:pPr algn="l"/>
                      <a:r>
                        <a:rPr lang="en-US" dirty="0" smtClean="0">
                          <a:latin typeface="Helvetica" panose="020B0604020202020204" pitchFamily="34" charset="0"/>
                          <a:cs typeface="Helvetica" panose="020B0604020202020204" pitchFamily="34" charset="0"/>
                        </a:rPr>
                        <a:t>Improving the employee</a:t>
                      </a:r>
                      <a:r>
                        <a:rPr lang="en-US" baseline="0" dirty="0" smtClean="0">
                          <a:latin typeface="Helvetica" panose="020B0604020202020204" pitchFamily="34" charset="0"/>
                          <a:cs typeface="Helvetica" panose="020B0604020202020204" pitchFamily="34" charset="0"/>
                        </a:rPr>
                        <a:t> experience and focusing on people and culture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a:txBody>
                    <a:bodyPr/>
                    <a:lstStyle/>
                    <a:p>
                      <a:pPr algn="l"/>
                      <a:r>
                        <a:rPr lang="en-US" dirty="0" smtClean="0">
                          <a:latin typeface="Helvetica" panose="020B0604020202020204" pitchFamily="34" charset="0"/>
                          <a:cs typeface="Helvetica" panose="020B0604020202020204" pitchFamily="34" charset="0"/>
                        </a:rPr>
                        <a:t>Promote a Positive Culture of Service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panose="020B0604020202020204" pitchFamily="34" charset="0"/>
                          <a:cs typeface="Helvetica" panose="020B0604020202020204" pitchFamily="34" charset="0"/>
                        </a:rPr>
                        <a:t>Achieving support services excellences</a:t>
                      </a:r>
                    </a:p>
                    <a:p>
                      <a:pPr algn="l"/>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a:txBody>
                    <a:bodyPr/>
                    <a:lstStyle/>
                    <a:p>
                      <a:pPr algn="l"/>
                      <a:r>
                        <a:rPr lang="en-US" dirty="0" smtClean="0">
                          <a:latin typeface="Helvetica" panose="020B0604020202020204" pitchFamily="34" charset="0"/>
                          <a:cs typeface="Helvetica" panose="020B0604020202020204" pitchFamily="34" charset="0"/>
                        </a:rPr>
                        <a:t>Increase Operational Effectiveness and Accountability</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panose="020B0604020202020204" pitchFamily="34" charset="0"/>
                          <a:cs typeface="Helvetica" panose="020B0604020202020204" pitchFamily="34" charset="0"/>
                        </a:rPr>
                        <a:t>Establishing a culture of continuous performance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nchor="ct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panose="020B0604020202020204" pitchFamily="34" charset="0"/>
                          <a:cs typeface="Helvetica" panose="020B0604020202020204" pitchFamily="34" charset="0"/>
                        </a:rPr>
                        <a:t>Advance Health Care Innovation for Veterans and the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234">
                <a:tc>
                  <a:txBody>
                    <a:bodyPr/>
                    <a:lstStyle/>
                    <a:p>
                      <a:pPr algn="l"/>
                      <a:r>
                        <a:rPr lang="en-US" dirty="0" smtClean="0">
                          <a:latin typeface="Helvetica" panose="020B0604020202020204" pitchFamily="34" charset="0"/>
                          <a:cs typeface="Helvetica" panose="020B0604020202020204" pitchFamily="34" charset="0"/>
                        </a:rPr>
                        <a:t>Enhancing</a:t>
                      </a:r>
                      <a:r>
                        <a:rPr lang="en-US" baseline="0" dirty="0" smtClean="0">
                          <a:latin typeface="Helvetica" panose="020B0604020202020204" pitchFamily="34" charset="0"/>
                          <a:cs typeface="Helvetica" panose="020B0604020202020204" pitchFamily="34" charset="0"/>
                        </a:rPr>
                        <a:t> strategic partnerships</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vMerge="1">
                  <a:txBody>
                    <a:bodyPr/>
                    <a:lstStyle/>
                    <a:p>
                      <a:pPr algn="l"/>
                      <a:endParaRPr lang="en-US" dirty="0"/>
                    </a:p>
                  </a:txBody>
                  <a:tcPr anchor="ctr"/>
                </a:tc>
              </a:tr>
            </a:tbl>
          </a:graphicData>
        </a:graphic>
      </p:graphicFrame>
      <p:sp>
        <p:nvSpPr>
          <p:cNvPr id="19" name="Isosceles Triangle 18"/>
          <p:cNvSpPr/>
          <p:nvPr/>
        </p:nvSpPr>
        <p:spPr>
          <a:xfrm rot="5400000">
            <a:off x="2792056" y="3644966"/>
            <a:ext cx="3567556" cy="55189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Title 1"/>
          <p:cNvSpPr txBox="1">
            <a:spLocks/>
          </p:cNvSpPr>
          <p:nvPr/>
        </p:nvSpPr>
        <p:spPr>
          <a:xfrm>
            <a:off x="2395125" y="472112"/>
            <a:ext cx="6871706" cy="1793838"/>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atin typeface="Arial" pitchFamily="34" charset="0"/>
                <a:cs typeface="Arial" pitchFamily="34" charset="0"/>
              </a:rPr>
              <a:t>is…</a:t>
            </a:r>
            <a:br>
              <a:rPr lang="en-US" b="1" dirty="0" smtClean="0">
                <a:latin typeface="Arial" pitchFamily="34" charset="0"/>
                <a:cs typeface="Arial" pitchFamily="34" charset="0"/>
              </a:rPr>
            </a:br>
            <a:r>
              <a:rPr lang="en-US" sz="4200" b="1" i="1" dirty="0" smtClean="0">
                <a:latin typeface="Arial" pitchFamily="34" charset="0"/>
                <a:cs typeface="Arial" pitchFamily="34" charset="0"/>
              </a:rPr>
              <a:t>The Blueprint for Excellence</a:t>
            </a:r>
            <a:r>
              <a:rPr lang="en-US" i="1" dirty="0" smtClean="0"/>
              <a:t/>
            </a:r>
            <a:br>
              <a:rPr lang="en-US" i="1" dirty="0" smtClean="0"/>
            </a:br>
            <a:endParaRPr lang="en-US" i="1" dirty="0"/>
          </a:p>
        </p:txBody>
      </p:sp>
      <p:pic>
        <p:nvPicPr>
          <p:cNvPr id="21"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53"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0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79" y="157415"/>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51551" y="266597"/>
            <a:ext cx="6355972" cy="1323439"/>
          </a:xfrm>
          <a:prstGeom prst="rect">
            <a:avLst/>
          </a:prstGeom>
          <a:noFill/>
        </p:spPr>
        <p:txBody>
          <a:bodyPr wrap="square" rtlCol="0">
            <a:spAutoFit/>
          </a:bodyPr>
          <a:lstStyle/>
          <a:p>
            <a:pPr defTabSz="914400"/>
            <a:r>
              <a:rPr lang="en-US" sz="4000" b="1" dirty="0">
                <a:solidFill>
                  <a:prstClr val="black"/>
                </a:solidFill>
                <a:latin typeface="Arial" pitchFamily="34" charset="0"/>
                <a:cs typeface="Arial" pitchFamily="34" charset="0"/>
              </a:rPr>
              <a:t>i</a:t>
            </a:r>
            <a:r>
              <a:rPr lang="en-US" sz="4000" b="1" dirty="0" smtClean="0">
                <a:solidFill>
                  <a:prstClr val="black"/>
                </a:solidFill>
                <a:latin typeface="Arial" pitchFamily="34" charset="0"/>
                <a:cs typeface="Arial" pitchFamily="34" charset="0"/>
              </a:rPr>
              <a:t>s about…</a:t>
            </a:r>
          </a:p>
          <a:p>
            <a:pPr defTabSz="914400"/>
            <a:r>
              <a:rPr lang="en-US" sz="4000" b="1" i="1" dirty="0" smtClean="0">
                <a:solidFill>
                  <a:prstClr val="black"/>
                </a:solidFill>
                <a:latin typeface="Arial" pitchFamily="34" charset="0"/>
                <a:cs typeface="Arial" pitchFamily="34" charset="0"/>
              </a:rPr>
              <a:t>Veterans’ Experience</a:t>
            </a:r>
            <a:endParaRPr lang="en-US" sz="4000" b="1" i="1" dirty="0">
              <a:solidFill>
                <a:prstClr val="black"/>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191000" cy="4525963"/>
          </a:xfrm>
        </p:spPr>
        <p:txBody>
          <a:bodyPr>
            <a:normAutofit/>
          </a:bodyPr>
          <a:lstStyle/>
          <a:p>
            <a:pPr marL="0" indent="0">
              <a:buNone/>
            </a:pPr>
            <a:r>
              <a:rPr lang="en-US" sz="2000" b="1" dirty="0">
                <a:solidFill>
                  <a:prstClr val="black"/>
                </a:solidFill>
                <a:latin typeface="Helvetica" panose="020B0604020202020204" pitchFamily="34" charset="0"/>
                <a:cs typeface="Helvetica" panose="020B0604020202020204" pitchFamily="34" charset="0"/>
              </a:rPr>
              <a:t>Our Mission:  </a:t>
            </a:r>
            <a:endParaRPr lang="en-US" sz="2000" b="1" dirty="0" smtClean="0">
              <a:solidFill>
                <a:prstClr val="black"/>
              </a:solidFill>
              <a:latin typeface="Helvetica" panose="020B0604020202020204" pitchFamily="34" charset="0"/>
              <a:cs typeface="Helvetica" panose="020B0604020202020204" pitchFamily="34" charset="0"/>
            </a:endParaRPr>
          </a:p>
          <a:p>
            <a:pPr marL="231775" lvl="1" indent="0">
              <a:spcBef>
                <a:spcPts val="0"/>
              </a:spcBef>
              <a:buNone/>
            </a:pPr>
            <a:r>
              <a:rPr lang="en-US" sz="2000" dirty="0" smtClean="0">
                <a:solidFill>
                  <a:prstClr val="black"/>
                </a:solidFill>
                <a:latin typeface="Helvetica" panose="020B0604020202020204" pitchFamily="34" charset="0"/>
                <a:cs typeface="Helvetica" panose="020B0604020202020204" pitchFamily="34" charset="0"/>
              </a:rPr>
              <a:t>Supporting </a:t>
            </a:r>
            <a:r>
              <a:rPr lang="en-US" sz="2000" dirty="0">
                <a:solidFill>
                  <a:prstClr val="black"/>
                </a:solidFill>
                <a:latin typeface="Helvetica" panose="020B0604020202020204" pitchFamily="34" charset="0"/>
                <a:cs typeface="Helvetica" panose="020B0604020202020204" pitchFamily="34" charset="0"/>
              </a:rPr>
              <a:t>VA’s delivery of excellent care and benefit experiences that prioritize the perspectives and needs of Veterans, their families, supporters and communities</a:t>
            </a:r>
            <a:endParaRPr lang="en-US" sz="2000" dirty="0"/>
          </a:p>
        </p:txBody>
      </p:sp>
      <p:sp>
        <p:nvSpPr>
          <p:cNvPr id="4" name="Content Placeholder 3"/>
          <p:cNvSpPr>
            <a:spLocks noGrp="1"/>
          </p:cNvSpPr>
          <p:nvPr>
            <p:ph sz="half" idx="2"/>
          </p:nvPr>
        </p:nvSpPr>
        <p:spPr>
          <a:xfrm>
            <a:off x="4648200" y="1600200"/>
            <a:ext cx="4038600" cy="4964373"/>
          </a:xfrm>
        </p:spPr>
        <p:txBody>
          <a:bodyPr>
            <a:normAutofit/>
          </a:bodyPr>
          <a:lstStyle/>
          <a:p>
            <a:pPr marL="0" indent="0" defTabSz="914400">
              <a:spcBef>
                <a:spcPts val="600"/>
              </a:spcBef>
              <a:buNone/>
            </a:pPr>
            <a:r>
              <a:rPr lang="en-US" sz="2000" b="1" dirty="0">
                <a:solidFill>
                  <a:prstClr val="black"/>
                </a:solidFill>
                <a:latin typeface="Helvetica" panose="020B0604020202020204" pitchFamily="34" charset="0"/>
                <a:cs typeface="Helvetica" panose="020B0604020202020204" pitchFamily="34" charset="0"/>
              </a:rPr>
              <a:t>Our Approach:</a:t>
            </a:r>
          </a:p>
          <a:p>
            <a:pPr marL="231775" lvl="1" indent="-122238" defTabSz="560831">
              <a:buSzPct val="100000"/>
              <a:buFont typeface="Arial" panose="020B0604020202020204" pitchFamily="34" charset="0"/>
              <a:buChar char="•"/>
              <a:defRPr sz="1800"/>
            </a:pPr>
            <a:r>
              <a:rPr lang="en-US" sz="1400" b="1" dirty="0">
                <a:solidFill>
                  <a:prstClr val="black"/>
                </a:solidFill>
                <a:latin typeface="Helvetica"/>
                <a:cs typeface="Helvetica"/>
              </a:rPr>
              <a:t>Understand our customers</a:t>
            </a:r>
            <a:r>
              <a:rPr lang="en-US" sz="1400" dirty="0">
                <a:solidFill>
                  <a:prstClr val="black"/>
                </a:solidFill>
                <a:latin typeface="Helvetica"/>
                <a:cs typeface="Helvetica"/>
              </a:rPr>
              <a:t>, their needs, and their expectations</a:t>
            </a:r>
          </a:p>
          <a:p>
            <a:pPr marL="231775" lvl="1" indent="-122238" defTabSz="560831">
              <a:buSzPct val="100000"/>
              <a:buFont typeface="Arial" panose="020B0604020202020204" pitchFamily="34" charset="0"/>
              <a:buChar char="•"/>
              <a:defRPr sz="1800"/>
            </a:pPr>
            <a:r>
              <a:rPr lang="en-US" sz="1400" b="1" dirty="0">
                <a:solidFill>
                  <a:prstClr val="black"/>
                </a:solidFill>
                <a:latin typeface="Helvetica"/>
                <a:cs typeface="Helvetica"/>
              </a:rPr>
              <a:t>Understand existing efforts</a:t>
            </a:r>
            <a:r>
              <a:rPr lang="en-US" sz="1400" dirty="0">
                <a:solidFill>
                  <a:prstClr val="black"/>
                </a:solidFill>
                <a:latin typeface="Helvetica"/>
                <a:cs typeface="Helvetica"/>
              </a:rPr>
              <a:t> to meet customer needs and align programs to achieve coherence and consistency</a:t>
            </a:r>
          </a:p>
          <a:p>
            <a:pPr marL="231775" lvl="1" indent="-122238" defTabSz="560831">
              <a:buSzPct val="100000"/>
              <a:buFont typeface="Arial" panose="020B0604020202020204" pitchFamily="34" charset="0"/>
              <a:buChar char="•"/>
              <a:defRPr sz="1800"/>
            </a:pPr>
            <a:r>
              <a:rPr lang="en-US" sz="1400" dirty="0">
                <a:solidFill>
                  <a:prstClr val="black"/>
                </a:solidFill>
                <a:latin typeface="Helvetica"/>
                <a:cs typeface="Helvetica"/>
              </a:rPr>
              <a:t>Support the administrations to improve customer experience by </a:t>
            </a:r>
            <a:r>
              <a:rPr lang="en-US" sz="1400" b="1" dirty="0">
                <a:solidFill>
                  <a:prstClr val="black"/>
                </a:solidFill>
                <a:latin typeface="Helvetica"/>
                <a:cs typeface="Helvetica"/>
              </a:rPr>
              <a:t>advising, sponsoring or owning </a:t>
            </a:r>
            <a:r>
              <a:rPr lang="en-US" sz="1400" dirty="0">
                <a:solidFill>
                  <a:prstClr val="black"/>
                </a:solidFill>
                <a:latin typeface="Helvetica"/>
                <a:cs typeface="Helvetica"/>
              </a:rPr>
              <a:t>initiatives as appropriate</a:t>
            </a:r>
          </a:p>
          <a:p>
            <a:pPr marL="231775" lvl="1" indent="-122238" defTabSz="560831">
              <a:buSzPct val="100000"/>
              <a:buFont typeface="Arial" panose="020B0604020202020204" pitchFamily="34" charset="0"/>
              <a:buChar char="•"/>
              <a:defRPr sz="1800"/>
            </a:pPr>
            <a:r>
              <a:rPr lang="en-US" sz="1400" dirty="0">
                <a:solidFill>
                  <a:prstClr val="black"/>
                </a:solidFill>
                <a:latin typeface="Helvetica"/>
                <a:cs typeface="Helvetica"/>
              </a:rPr>
              <a:t>Foster solutions at the local level by </a:t>
            </a:r>
            <a:r>
              <a:rPr lang="en-US" sz="1400" b="1" dirty="0">
                <a:solidFill>
                  <a:prstClr val="black"/>
                </a:solidFill>
                <a:latin typeface="Helvetica"/>
                <a:cs typeface="Helvetica"/>
              </a:rPr>
              <a:t>training, supporting and empowering employees</a:t>
            </a:r>
            <a:r>
              <a:rPr lang="en-US" sz="1400" dirty="0">
                <a:solidFill>
                  <a:prstClr val="black"/>
                </a:solidFill>
                <a:latin typeface="Helvetica"/>
                <a:cs typeface="Helvetica"/>
              </a:rPr>
              <a:t> to contribute to excellent customer experiences</a:t>
            </a:r>
          </a:p>
          <a:p>
            <a:pPr marL="231775" lvl="1" indent="-122238" defTabSz="560831">
              <a:buSzPct val="100000"/>
              <a:buFont typeface="Arial" panose="020B0604020202020204" pitchFamily="34" charset="0"/>
              <a:buChar char="•"/>
              <a:defRPr sz="1800"/>
            </a:pPr>
            <a:r>
              <a:rPr lang="en-US" sz="1400" dirty="0">
                <a:solidFill>
                  <a:prstClr val="black"/>
                </a:solidFill>
                <a:latin typeface="Helvetica"/>
                <a:cs typeface="Helvetica"/>
              </a:rPr>
              <a:t>Foster productive </a:t>
            </a:r>
            <a:r>
              <a:rPr lang="en-US" sz="1400" b="1" dirty="0">
                <a:solidFill>
                  <a:prstClr val="black"/>
                </a:solidFill>
                <a:latin typeface="Helvetica"/>
                <a:cs typeface="Helvetica"/>
              </a:rPr>
              <a:t>collaboration at the community level </a:t>
            </a:r>
            <a:r>
              <a:rPr lang="en-US" sz="1400" dirty="0">
                <a:solidFill>
                  <a:prstClr val="black"/>
                </a:solidFill>
                <a:latin typeface="Helvetica"/>
                <a:cs typeface="Helvetica"/>
              </a:rPr>
              <a:t>among the diverse range of local stakeholders</a:t>
            </a:r>
            <a:endParaRPr lang="en-US" sz="14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2146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79"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7136" y="266597"/>
            <a:ext cx="5396723" cy="1323439"/>
          </a:xfrm>
          <a:prstGeom prst="rect">
            <a:avLst/>
          </a:prstGeom>
          <a:noFill/>
        </p:spPr>
        <p:txBody>
          <a:bodyPr wrap="square" rtlCol="0">
            <a:spAutoFit/>
          </a:bodyPr>
          <a:lstStyle/>
          <a:p>
            <a:pPr defTabSz="914400"/>
            <a:r>
              <a:rPr lang="en-US" sz="4000" b="1" dirty="0">
                <a:solidFill>
                  <a:prstClr val="black"/>
                </a:solidFill>
                <a:latin typeface="Arial" pitchFamily="34" charset="0"/>
                <a:cs typeface="Arial" pitchFamily="34" charset="0"/>
              </a:rPr>
              <a:t>i</a:t>
            </a:r>
            <a:r>
              <a:rPr lang="en-US" sz="4000" b="1" dirty="0" smtClean="0">
                <a:solidFill>
                  <a:prstClr val="black"/>
                </a:solidFill>
                <a:latin typeface="Arial" pitchFamily="34" charset="0"/>
                <a:cs typeface="Arial" pitchFamily="34" charset="0"/>
              </a:rPr>
              <a:t>s about….</a:t>
            </a:r>
          </a:p>
          <a:p>
            <a:pPr defTabSz="914400"/>
            <a:r>
              <a:rPr lang="en-US" sz="4000" b="1" i="1" dirty="0" smtClean="0">
                <a:solidFill>
                  <a:prstClr val="black"/>
                </a:solidFill>
                <a:latin typeface="Arial" pitchFamily="34" charset="0"/>
                <a:cs typeface="Arial" pitchFamily="34" charset="0"/>
              </a:rPr>
              <a:t>Support Services</a:t>
            </a:r>
            <a:endParaRPr lang="en-US" sz="4000" b="1" i="1" dirty="0">
              <a:solidFill>
                <a:prstClr val="black"/>
              </a:solidFill>
              <a:latin typeface="Arial" pitchFamily="34" charset="0"/>
              <a:cs typeface="Arial" pitchFamily="34" charset="0"/>
            </a:endParaRPr>
          </a:p>
        </p:txBody>
      </p:sp>
      <p:sp>
        <p:nvSpPr>
          <p:cNvPr id="3" name="Content Placeholder 2"/>
          <p:cNvSpPr>
            <a:spLocks noGrp="1"/>
          </p:cNvSpPr>
          <p:nvPr>
            <p:ph sz="half" idx="4294967295"/>
          </p:nvPr>
        </p:nvSpPr>
        <p:spPr>
          <a:xfrm>
            <a:off x="457200" y="1590036"/>
            <a:ext cx="4038600" cy="4525963"/>
          </a:xfrm>
        </p:spPr>
        <p:txBody>
          <a:bodyPr>
            <a:normAutofit/>
          </a:bodyPr>
          <a:lstStyle/>
          <a:p>
            <a:pPr marL="0" indent="0">
              <a:buNone/>
            </a:pPr>
            <a:r>
              <a:rPr lang="en-US" sz="2000" b="1" dirty="0">
                <a:solidFill>
                  <a:prstClr val="black"/>
                </a:solidFill>
                <a:latin typeface="Helvetica" pitchFamily="34" charset="0"/>
                <a:cs typeface="Helvetica" pitchFamily="34" charset="0"/>
              </a:rPr>
              <a:t>Our </a:t>
            </a:r>
            <a:r>
              <a:rPr lang="en-US" sz="2000" b="1" dirty="0" smtClean="0">
                <a:solidFill>
                  <a:prstClr val="black"/>
                </a:solidFill>
                <a:latin typeface="Helvetica" pitchFamily="34" charset="0"/>
                <a:cs typeface="Helvetica" pitchFamily="34" charset="0"/>
              </a:rPr>
              <a:t>Mission:</a:t>
            </a:r>
          </a:p>
          <a:p>
            <a:pPr marL="0" indent="0">
              <a:spcBef>
                <a:spcPts val="0"/>
              </a:spcBef>
              <a:buNone/>
            </a:pPr>
            <a:r>
              <a:rPr lang="en-US" sz="1800" dirty="0" smtClean="0">
                <a:solidFill>
                  <a:prstClr val="black"/>
                </a:solidFill>
                <a:latin typeface="Helvetica" pitchFamily="34" charset="0"/>
                <a:cs typeface="Helvetica" pitchFamily="34" charset="0"/>
              </a:rPr>
              <a:t>Optimize </a:t>
            </a:r>
            <a:r>
              <a:rPr lang="en-US" sz="1800" dirty="0">
                <a:solidFill>
                  <a:prstClr val="black"/>
                </a:solidFill>
                <a:latin typeface="Helvetica" pitchFamily="34" charset="0"/>
                <a:cs typeface="Helvetica" pitchFamily="34" charset="0"/>
              </a:rPr>
              <a:t>the organization, functions and activities of VA’s core support functions to best serve our internal customers to the ultimate benefit of Veterans</a:t>
            </a:r>
          </a:p>
          <a:p>
            <a:endParaRPr lang="en-US" dirty="0"/>
          </a:p>
        </p:txBody>
      </p:sp>
      <p:sp>
        <p:nvSpPr>
          <p:cNvPr id="4" name="Content Placeholder 3"/>
          <p:cNvSpPr>
            <a:spLocks noGrp="1"/>
          </p:cNvSpPr>
          <p:nvPr>
            <p:ph sz="half" idx="4294967295"/>
          </p:nvPr>
        </p:nvSpPr>
        <p:spPr>
          <a:xfrm>
            <a:off x="4941627" y="1590036"/>
            <a:ext cx="4038600" cy="5046663"/>
          </a:xfrm>
        </p:spPr>
        <p:txBody>
          <a:bodyPr>
            <a:normAutofit/>
          </a:bodyPr>
          <a:lstStyle/>
          <a:p>
            <a:pPr marL="0" lvl="2" indent="0">
              <a:buNone/>
            </a:pPr>
            <a:r>
              <a:rPr lang="en-US" sz="2000" b="1" dirty="0">
                <a:solidFill>
                  <a:prstClr val="black"/>
                </a:solidFill>
                <a:latin typeface="Helvetica" pitchFamily="34" charset="0"/>
                <a:cs typeface="Helvetica" pitchFamily="34" charset="0"/>
              </a:rPr>
              <a:t>Our </a:t>
            </a:r>
            <a:r>
              <a:rPr lang="en-US" sz="2000" b="1" dirty="0" smtClean="0">
                <a:solidFill>
                  <a:prstClr val="black"/>
                </a:solidFill>
                <a:latin typeface="Helvetica" pitchFamily="34" charset="0"/>
                <a:cs typeface="Helvetica" pitchFamily="34" charset="0"/>
              </a:rPr>
              <a:t>Work:</a:t>
            </a:r>
            <a:endParaRPr lang="en-US" sz="2000" b="1" dirty="0">
              <a:solidFill>
                <a:prstClr val="black"/>
              </a:solidFill>
              <a:latin typeface="Helvetica" pitchFamily="34" charset="0"/>
              <a:cs typeface="Helvetica" pitchFamily="34" charset="0"/>
            </a:endParaRPr>
          </a:p>
          <a:p>
            <a:pPr marL="0" lvl="2" indent="0">
              <a:spcBef>
                <a:spcPts val="600"/>
              </a:spcBef>
              <a:buNone/>
            </a:pPr>
            <a:r>
              <a:rPr lang="en-US" sz="1700" dirty="0" smtClean="0">
                <a:solidFill>
                  <a:prstClr val="black"/>
                </a:solidFill>
                <a:latin typeface="Helvetica" pitchFamily="34" charset="0"/>
                <a:cs typeface="Helvetica" pitchFamily="34" charset="0"/>
              </a:rPr>
              <a:t>From </a:t>
            </a:r>
            <a:r>
              <a:rPr lang="en-US" sz="1700" dirty="0">
                <a:solidFill>
                  <a:prstClr val="black"/>
                </a:solidFill>
                <a:latin typeface="Helvetica" pitchFamily="34" charset="0"/>
                <a:cs typeface="Helvetica" pitchFamily="34" charset="0"/>
              </a:rPr>
              <a:t>the perspective of the client (VA’s internal organizations), determine the “as-is”, and propose a future state for nine support services in three </a:t>
            </a:r>
            <a:r>
              <a:rPr lang="en-US" sz="1700" dirty="0" smtClean="0">
                <a:solidFill>
                  <a:prstClr val="black"/>
                </a:solidFill>
                <a:latin typeface="Helvetica" pitchFamily="34" charset="0"/>
                <a:cs typeface="Helvetica" pitchFamily="34" charset="0"/>
              </a:rPr>
              <a:t>waves:</a:t>
            </a:r>
          </a:p>
          <a:p>
            <a:pPr marL="342900" lvl="2" indent="-165100">
              <a:spcBef>
                <a:spcPts val="600"/>
              </a:spcBef>
            </a:pPr>
            <a:r>
              <a:rPr lang="en-US" sz="1700" dirty="0" smtClean="0">
                <a:solidFill>
                  <a:prstClr val="black"/>
                </a:solidFill>
                <a:latin typeface="Helvetica" pitchFamily="34" charset="0"/>
                <a:cs typeface="Helvetica" pitchFamily="34" charset="0"/>
              </a:rPr>
              <a:t>Pilot </a:t>
            </a:r>
            <a:r>
              <a:rPr lang="en-US" sz="1700" dirty="0">
                <a:solidFill>
                  <a:prstClr val="black"/>
                </a:solidFill>
                <a:latin typeface="Helvetica" pitchFamily="34" charset="0"/>
                <a:cs typeface="Helvetica" pitchFamily="34" charset="0"/>
              </a:rPr>
              <a:t>(being looked at now): Security and </a:t>
            </a:r>
            <a:r>
              <a:rPr lang="en-US" sz="1700" dirty="0" smtClean="0">
                <a:solidFill>
                  <a:prstClr val="black"/>
                </a:solidFill>
                <a:latin typeface="Helvetica" pitchFamily="34" charset="0"/>
                <a:cs typeface="Helvetica" pitchFamily="34" charset="0"/>
              </a:rPr>
              <a:t>Preparedness</a:t>
            </a:r>
          </a:p>
          <a:p>
            <a:pPr marL="342900" lvl="2" indent="-165100">
              <a:spcBef>
                <a:spcPts val="600"/>
              </a:spcBef>
            </a:pPr>
            <a:r>
              <a:rPr lang="en-US" sz="1700" dirty="0" smtClean="0">
                <a:solidFill>
                  <a:prstClr val="black"/>
                </a:solidFill>
                <a:latin typeface="Helvetica" pitchFamily="34" charset="0"/>
                <a:cs typeface="Helvetica" pitchFamily="34" charset="0"/>
              </a:rPr>
              <a:t>Group </a:t>
            </a:r>
            <a:r>
              <a:rPr lang="en-US" sz="1700" dirty="0">
                <a:solidFill>
                  <a:prstClr val="black"/>
                </a:solidFill>
                <a:latin typeface="Helvetica" pitchFamily="34" charset="0"/>
                <a:cs typeface="Helvetica" pitchFamily="34" charset="0"/>
              </a:rPr>
              <a:t>1: Human Resources, Information Management/Information &amp; Technology, Finance, Procurement (gathering the </a:t>
            </a:r>
            <a:r>
              <a:rPr lang="en-US" sz="1700" dirty="0" smtClean="0">
                <a:solidFill>
                  <a:prstClr val="black"/>
                </a:solidFill>
                <a:latin typeface="Helvetica" pitchFamily="34" charset="0"/>
                <a:cs typeface="Helvetica" pitchFamily="34" charset="0"/>
              </a:rPr>
              <a:t>facts now)</a:t>
            </a:r>
          </a:p>
          <a:p>
            <a:pPr marL="342900" lvl="2" indent="-165100">
              <a:spcBef>
                <a:spcPts val="600"/>
              </a:spcBef>
            </a:pPr>
            <a:r>
              <a:rPr lang="en-US" sz="1700" dirty="0" smtClean="0">
                <a:solidFill>
                  <a:prstClr val="black"/>
                </a:solidFill>
                <a:latin typeface="Helvetica" pitchFamily="34" charset="0"/>
                <a:cs typeface="Helvetica" pitchFamily="34" charset="0"/>
              </a:rPr>
              <a:t>Group </a:t>
            </a:r>
            <a:r>
              <a:rPr lang="en-US" sz="1700" dirty="0">
                <a:solidFill>
                  <a:prstClr val="black"/>
                </a:solidFill>
                <a:latin typeface="Helvetica" pitchFamily="34" charset="0"/>
                <a:cs typeface="Helvetica" pitchFamily="34" charset="0"/>
              </a:rPr>
              <a:t>2: Real Property, Public Affairs, Legislative Affairs, General Counsel (to be examined later this </a:t>
            </a:r>
            <a:r>
              <a:rPr lang="en-US" sz="1700" dirty="0" smtClean="0">
                <a:solidFill>
                  <a:prstClr val="black"/>
                </a:solidFill>
                <a:latin typeface="Helvetica" pitchFamily="34" charset="0"/>
                <a:cs typeface="Helvetica" pitchFamily="34" charset="0"/>
              </a:rPr>
              <a:t>year</a:t>
            </a:r>
            <a:r>
              <a:rPr lang="en-US" sz="1700" dirty="0">
                <a:solidFill>
                  <a:prstClr val="black"/>
                </a:solidFill>
                <a:latin typeface="Helvetica" pitchFamily="34" charset="0"/>
                <a:cs typeface="Helvetica" pitchFamily="34" charset="0"/>
              </a:rPr>
              <a:t>)</a:t>
            </a:r>
          </a:p>
        </p:txBody>
      </p:sp>
    </p:spTree>
    <p:extLst>
      <p:ext uri="{BB962C8B-B14F-4D97-AF65-F5344CB8AC3E}">
        <p14:creationId xmlns:p14="http://schemas.microsoft.com/office/powerpoint/2010/main" val="308676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39" y="192166"/>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03534" y="192166"/>
            <a:ext cx="7045182" cy="1446550"/>
          </a:xfrm>
          <a:prstGeom prst="rect">
            <a:avLst/>
          </a:prstGeom>
          <a:noFill/>
        </p:spPr>
        <p:txBody>
          <a:bodyPr wrap="square" rtlCol="0">
            <a:spAutoFit/>
          </a:bodyPr>
          <a:lstStyle/>
          <a:p>
            <a:pPr defTabSz="914400"/>
            <a:r>
              <a:rPr lang="en-US" sz="4400" b="1" dirty="0">
                <a:solidFill>
                  <a:prstClr val="black"/>
                </a:solidFill>
                <a:latin typeface="+mj-lt"/>
                <a:cs typeface="Arial" panose="020B0604020202020204" pitchFamily="34" charset="0"/>
              </a:rPr>
              <a:t>i</a:t>
            </a:r>
            <a:r>
              <a:rPr lang="en-US" sz="4400" b="1" dirty="0" smtClean="0">
                <a:solidFill>
                  <a:prstClr val="black"/>
                </a:solidFill>
                <a:latin typeface="+mj-lt"/>
                <a:cs typeface="Arial" panose="020B0604020202020204" pitchFamily="34" charset="0"/>
              </a:rPr>
              <a:t>s about…</a:t>
            </a:r>
          </a:p>
          <a:p>
            <a:pPr defTabSz="914400"/>
            <a:r>
              <a:rPr lang="en-US" sz="4400" b="1" i="1" dirty="0" smtClean="0">
                <a:solidFill>
                  <a:prstClr val="black"/>
                </a:solidFill>
                <a:latin typeface="+mj-lt"/>
                <a:cs typeface="Arial" panose="020B0604020202020204" pitchFamily="34" charset="0"/>
              </a:rPr>
              <a:t>Performance Improvement</a:t>
            </a:r>
            <a:endParaRPr lang="en-US" sz="4400" b="1" i="1" dirty="0">
              <a:solidFill>
                <a:prstClr val="black"/>
              </a:solidFill>
              <a:latin typeface="+mj-lt"/>
              <a:cs typeface="Arial" panose="020B0604020202020204" pitchFamily="34" charset="0"/>
            </a:endParaRPr>
          </a:p>
        </p:txBody>
      </p:sp>
      <p:sp>
        <p:nvSpPr>
          <p:cNvPr id="6" name="Content Placeholder 5"/>
          <p:cNvSpPr>
            <a:spLocks noGrp="1"/>
          </p:cNvSpPr>
          <p:nvPr>
            <p:ph sz="half" idx="1"/>
          </p:nvPr>
        </p:nvSpPr>
        <p:spPr>
          <a:xfrm>
            <a:off x="457200" y="1600200"/>
            <a:ext cx="4038600" cy="2248469"/>
          </a:xfrm>
        </p:spPr>
        <p:txBody>
          <a:bodyPr>
            <a:normAutofit fontScale="40000" lnSpcReduction="20000"/>
          </a:bodyPr>
          <a:lstStyle/>
          <a:p>
            <a:pPr>
              <a:buNone/>
            </a:pPr>
            <a:r>
              <a:rPr lang="en-US" sz="4500" b="1" dirty="0" smtClean="0">
                <a:solidFill>
                  <a:prstClr val="black"/>
                </a:solidFill>
                <a:latin typeface="Helvetica" pitchFamily="34" charset="0"/>
                <a:cs typeface="Helvetica" pitchFamily="34" charset="0"/>
              </a:rPr>
              <a:t>Our Mission: </a:t>
            </a:r>
          </a:p>
          <a:p>
            <a:pPr marL="0" indent="0">
              <a:buNone/>
            </a:pPr>
            <a:r>
              <a:rPr lang="en-US" sz="4500" dirty="0" smtClean="0">
                <a:solidFill>
                  <a:prstClr val="black"/>
                </a:solidFill>
                <a:latin typeface="Helvetica" pitchFamily="34" charset="0"/>
                <a:cs typeface="Helvetica" pitchFamily="34" charset="0"/>
              </a:rPr>
              <a:t>Partner across VA to identify and execute select process improvements, while establishing an enterprise-wide strategy and infrastructure that supports a culture of continuous performance and outcome improvement</a:t>
            </a:r>
          </a:p>
          <a:p>
            <a:endParaRPr lang="en-US" dirty="0"/>
          </a:p>
        </p:txBody>
      </p:sp>
      <p:sp>
        <p:nvSpPr>
          <p:cNvPr id="9" name="Content Placeholder 8"/>
          <p:cNvSpPr>
            <a:spLocks noGrp="1"/>
          </p:cNvSpPr>
          <p:nvPr>
            <p:ph sz="half" idx="2"/>
          </p:nvPr>
        </p:nvSpPr>
        <p:spPr>
          <a:xfrm>
            <a:off x="4648200" y="1600201"/>
            <a:ext cx="4038600" cy="1702558"/>
          </a:xfrm>
        </p:spPr>
        <p:txBody>
          <a:bodyPr>
            <a:normAutofit fontScale="40000" lnSpcReduction="20000"/>
          </a:bodyPr>
          <a:lstStyle/>
          <a:p>
            <a:pPr>
              <a:lnSpc>
                <a:spcPct val="120000"/>
              </a:lnSpc>
              <a:spcBef>
                <a:spcPts val="600"/>
              </a:spcBef>
              <a:buNone/>
            </a:pPr>
            <a:r>
              <a:rPr lang="en-US" sz="4500" b="1" dirty="0" smtClean="0">
                <a:solidFill>
                  <a:prstClr val="black"/>
                </a:solidFill>
                <a:latin typeface="Helvetica" pitchFamily="34" charset="0"/>
                <a:cs typeface="Helvetica" pitchFamily="34" charset="0"/>
              </a:rPr>
              <a:t>Our Work: </a:t>
            </a:r>
          </a:p>
          <a:p>
            <a:pPr marL="0" indent="0">
              <a:buNone/>
            </a:pPr>
            <a:r>
              <a:rPr lang="en-US" sz="4500" dirty="0" smtClean="0">
                <a:solidFill>
                  <a:prstClr val="black"/>
                </a:solidFill>
                <a:latin typeface="Helvetica" pitchFamily="34" charset="0"/>
                <a:cs typeface="Helvetica" pitchFamily="34" charset="0"/>
              </a:rPr>
              <a:t>Leveraging the ideas submitted by employees and through other channels to support improvements at the ground level and up</a:t>
            </a:r>
          </a:p>
          <a:p>
            <a:pPr>
              <a:lnSpc>
                <a:spcPct val="120000"/>
              </a:lnSpc>
              <a:spcBef>
                <a:spcPts val="600"/>
              </a:spcBef>
            </a:pPr>
            <a:endParaRPr lang="en-US" dirty="0">
              <a:latin typeface="Helvetica" pitchFamily="34" charset="0"/>
              <a:cs typeface="Helvetica" pitchFamily="34" charset="0"/>
            </a:endParaRPr>
          </a:p>
        </p:txBody>
      </p:sp>
      <p:sp>
        <p:nvSpPr>
          <p:cNvPr id="13" name="TextBox 12"/>
          <p:cNvSpPr txBox="1"/>
          <p:nvPr/>
        </p:nvSpPr>
        <p:spPr>
          <a:xfrm>
            <a:off x="218139" y="3634068"/>
            <a:ext cx="8748439" cy="307777"/>
          </a:xfrm>
          <a:prstGeom prst="rect">
            <a:avLst/>
          </a:prstGeom>
          <a:noFill/>
          <a:ln>
            <a:solidFill>
              <a:schemeClr val="accent1"/>
            </a:solidFill>
          </a:ln>
        </p:spPr>
        <p:txBody>
          <a:bodyPr wrap="square" rtlCol="0">
            <a:spAutoFit/>
          </a:bodyPr>
          <a:lstStyle/>
          <a:p>
            <a:pPr algn="ctr" defTabSz="914400"/>
            <a:r>
              <a:rPr lang="en-US" sz="1400" b="1" dirty="0" smtClean="0">
                <a:solidFill>
                  <a:prstClr val="black"/>
                </a:solidFill>
                <a:latin typeface="Arial" panose="020B0604020202020204" pitchFamily="34" charset="0"/>
                <a:cs typeface="Arial" panose="020B0604020202020204" pitchFamily="34" charset="0"/>
              </a:rPr>
              <a:t>Employee Anecdotes about </a:t>
            </a:r>
            <a:r>
              <a:rPr lang="en-US" sz="1400" b="1" dirty="0" err="1" smtClean="0">
                <a:solidFill>
                  <a:prstClr val="black"/>
                </a:solidFill>
                <a:latin typeface="Arial" panose="020B0604020202020204" pitchFamily="34" charset="0"/>
                <a:cs typeface="Arial" panose="020B0604020202020204" pitchFamily="34" charset="0"/>
              </a:rPr>
              <a:t>MyVA</a:t>
            </a:r>
            <a:endParaRPr lang="en-US" sz="1400" b="1" dirty="0">
              <a:solidFill>
                <a:prstClr val="black"/>
              </a:solidFill>
              <a:latin typeface="Arial" panose="020B0604020202020204" pitchFamily="34" charset="0"/>
              <a:cs typeface="Arial" panose="020B0604020202020204" pitchFamily="34" charset="0"/>
            </a:endParaRPr>
          </a:p>
        </p:txBody>
      </p:sp>
      <p:sp>
        <p:nvSpPr>
          <p:cNvPr id="14" name="TextBox 1"/>
          <p:cNvSpPr txBox="1">
            <a:spLocks noChangeArrowheads="1"/>
          </p:cNvSpPr>
          <p:nvPr/>
        </p:nvSpPr>
        <p:spPr bwMode="auto">
          <a:xfrm>
            <a:off x="218139" y="4790364"/>
            <a:ext cx="8737978" cy="9541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defTabSz="914400">
              <a:buFont typeface="Arial" charset="0"/>
              <a:buNone/>
            </a:pPr>
            <a:r>
              <a:rPr lang="en-US" sz="1400" dirty="0" smtClean="0">
                <a:solidFill>
                  <a:prstClr val="white"/>
                </a:solidFill>
              </a:rPr>
              <a:t>“While </a:t>
            </a:r>
            <a:r>
              <a:rPr lang="en-US" sz="1400" dirty="0">
                <a:solidFill>
                  <a:prstClr val="white"/>
                </a:solidFill>
              </a:rPr>
              <a:t>I know not all changes we suggested at our site, or others across the nation, can (or should) be implemented, I left (the VA 101 deep-dive) feeling optimistic that my thoughts and suggestions were valued and heard. Not only that, I have faith that the feedback and ideas gathered across the country will make it to senior leadership ears and influence change</a:t>
            </a:r>
            <a:r>
              <a:rPr lang="en-US" sz="1400" dirty="0" smtClean="0">
                <a:solidFill>
                  <a:prstClr val="white"/>
                </a:solidFill>
              </a:rPr>
              <a:t>!” </a:t>
            </a:r>
            <a:r>
              <a:rPr lang="en-US" altLang="en-US" sz="1400" dirty="0" smtClean="0">
                <a:solidFill>
                  <a:prstClr val="white"/>
                </a:solidFill>
                <a:ea typeface="MS PGothic" pitchFamily="34" charset="-128"/>
              </a:rPr>
              <a:t>–VA Employee</a:t>
            </a:r>
          </a:p>
        </p:txBody>
      </p:sp>
      <p:sp>
        <p:nvSpPr>
          <p:cNvPr id="15" name="TextBox 1"/>
          <p:cNvSpPr txBox="1">
            <a:spLocks noChangeArrowheads="1"/>
          </p:cNvSpPr>
          <p:nvPr/>
        </p:nvSpPr>
        <p:spPr bwMode="auto">
          <a:xfrm>
            <a:off x="228600" y="4048780"/>
            <a:ext cx="8737978"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defTabSz="914400">
              <a:buFont typeface="Arial" charset="0"/>
              <a:buNone/>
            </a:pPr>
            <a:r>
              <a:rPr lang="en-US" sz="1400" dirty="0" smtClean="0">
                <a:solidFill>
                  <a:prstClr val="white"/>
                </a:solidFill>
              </a:rPr>
              <a:t>“The VA 101 training </a:t>
            </a:r>
            <a:r>
              <a:rPr lang="en-US" sz="1400" dirty="0">
                <a:solidFill>
                  <a:prstClr val="white"/>
                </a:solidFill>
              </a:rPr>
              <a:t>reinforces why we are here, which is great for morale of employees.  They feel less lost in a large </a:t>
            </a:r>
            <a:r>
              <a:rPr lang="en-US" sz="1400" dirty="0" smtClean="0">
                <a:solidFill>
                  <a:prstClr val="white"/>
                </a:solidFill>
              </a:rPr>
              <a:t>system.” – VA Employee</a:t>
            </a:r>
            <a:endParaRPr lang="en-US" sz="1400" dirty="0">
              <a:solidFill>
                <a:prstClr val="white"/>
              </a:solidFill>
            </a:endParaRPr>
          </a:p>
        </p:txBody>
      </p:sp>
    </p:spTree>
    <p:extLst>
      <p:ext uri="{BB962C8B-B14F-4D97-AF65-F5344CB8AC3E}">
        <p14:creationId xmlns:p14="http://schemas.microsoft.com/office/powerpoint/2010/main" val="97223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2065" y="1803260"/>
            <a:ext cx="8337606" cy="984885"/>
          </a:xfrm>
          <a:prstGeom prst="rect">
            <a:avLst/>
          </a:prstGeom>
          <a:noFill/>
        </p:spPr>
        <p:txBody>
          <a:bodyPr wrap="square" rtlCol="0">
            <a:spAutoFit/>
          </a:bodyPr>
          <a:lstStyle/>
          <a:p>
            <a:pPr defTabSz="914400">
              <a:spcBef>
                <a:spcPts val="600"/>
              </a:spcBef>
              <a:spcAft>
                <a:spcPts val="600"/>
              </a:spcAft>
            </a:pPr>
            <a:endParaRPr lang="en-US" sz="2400" dirty="0" smtClean="0">
              <a:solidFill>
                <a:prstClr val="black"/>
              </a:solidFill>
              <a:latin typeface="Arial" panose="020B0604020202020204" pitchFamily="34" charset="0"/>
              <a:cs typeface="Arial" panose="020B0604020202020204" pitchFamily="34" charset="0"/>
            </a:endParaRPr>
          </a:p>
          <a:p>
            <a:pPr defTabSz="914400">
              <a:spcBef>
                <a:spcPts val="600"/>
              </a:spcBef>
              <a:spcAft>
                <a:spcPts val="600"/>
              </a:spcAft>
            </a:pPr>
            <a:endParaRPr lang="en-US" sz="2400" b="1" dirty="0">
              <a:solidFill>
                <a:prstClr val="black"/>
              </a:solidFill>
              <a:latin typeface="Arial" panose="020B0604020202020204" pitchFamily="34" charset="0"/>
              <a:cs typeface="Arial" panose="020B0604020202020204" pitchFamily="34" charset="0"/>
            </a:endParaRPr>
          </a:p>
        </p:txBody>
      </p:sp>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65"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24266" y="479821"/>
            <a:ext cx="6162534" cy="1323439"/>
          </a:xfrm>
          <a:prstGeom prst="rect">
            <a:avLst/>
          </a:prstGeom>
          <a:noFill/>
        </p:spPr>
        <p:txBody>
          <a:bodyPr wrap="square" rtlCol="0">
            <a:spAutoFit/>
          </a:bodyPr>
          <a:lstStyle/>
          <a:p>
            <a:pPr defTabSz="914400"/>
            <a:r>
              <a:rPr lang="en-US" sz="4000" b="1" dirty="0">
                <a:solidFill>
                  <a:prstClr val="black"/>
                </a:solidFill>
                <a:latin typeface="Arial" panose="020B0604020202020204" pitchFamily="34" charset="0"/>
                <a:cs typeface="Arial" panose="020B0604020202020204" pitchFamily="34" charset="0"/>
              </a:rPr>
              <a:t>i</a:t>
            </a:r>
            <a:r>
              <a:rPr lang="en-US" sz="4000" b="1" dirty="0" smtClean="0">
                <a:solidFill>
                  <a:prstClr val="black"/>
                </a:solidFill>
                <a:latin typeface="Arial" panose="020B0604020202020204" pitchFamily="34" charset="0"/>
                <a:cs typeface="Arial" panose="020B0604020202020204" pitchFamily="34" charset="0"/>
              </a:rPr>
              <a:t>s about….</a:t>
            </a:r>
          </a:p>
          <a:p>
            <a:pPr defTabSz="914400"/>
            <a:r>
              <a:rPr lang="en-US" sz="4000" b="1" i="1" dirty="0" smtClean="0">
                <a:solidFill>
                  <a:prstClr val="black"/>
                </a:solidFill>
                <a:latin typeface="Arial" panose="020B0604020202020204" pitchFamily="34" charset="0"/>
                <a:cs typeface="Arial" panose="020B0604020202020204" pitchFamily="34" charset="0"/>
              </a:rPr>
              <a:t>Strategic Partnerships</a:t>
            </a:r>
            <a:endParaRPr lang="en-US" sz="4000" b="1" i="1" dirty="0">
              <a:solidFill>
                <a:prstClr val="black"/>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403119" y="1803260"/>
            <a:ext cx="4038600" cy="4525963"/>
          </a:xfrm>
        </p:spPr>
        <p:txBody>
          <a:bodyPr>
            <a:normAutofit/>
          </a:bodyPr>
          <a:lstStyle/>
          <a:p>
            <a:pPr>
              <a:buNone/>
            </a:pPr>
            <a:r>
              <a:rPr lang="en-US" sz="2000" b="1" dirty="0" smtClean="0">
                <a:solidFill>
                  <a:prstClr val="black"/>
                </a:solidFill>
                <a:latin typeface="Helvetica" pitchFamily="34" charset="0"/>
                <a:cs typeface="Helvetica" pitchFamily="34" charset="0"/>
              </a:rPr>
              <a:t>Our Mission:  </a:t>
            </a:r>
          </a:p>
          <a:p>
            <a:pPr marL="0" indent="0">
              <a:buNone/>
            </a:pPr>
            <a:r>
              <a:rPr lang="en-US" sz="1800" dirty="0" smtClean="0">
                <a:solidFill>
                  <a:prstClr val="black"/>
                </a:solidFill>
                <a:latin typeface="Helvetica" pitchFamily="34" charset="0"/>
                <a:cs typeface="Helvetica" pitchFamily="34" charset="0"/>
              </a:rPr>
              <a:t>Leverage resources external to VA on an effective and consistent basis, at all levels of the Department to improve the Veteran experience, while enhancing productivity and efficiency.</a:t>
            </a:r>
          </a:p>
          <a:p>
            <a:endParaRPr lang="en-US" sz="2000" dirty="0">
              <a:latin typeface="Helvetica" pitchFamily="34" charset="0"/>
              <a:cs typeface="Helvetica" pitchFamily="34" charset="0"/>
            </a:endParaRPr>
          </a:p>
        </p:txBody>
      </p:sp>
      <p:sp>
        <p:nvSpPr>
          <p:cNvPr id="9" name="Content Placeholder 8"/>
          <p:cNvSpPr>
            <a:spLocks noGrp="1"/>
          </p:cNvSpPr>
          <p:nvPr>
            <p:ph sz="half" idx="2"/>
          </p:nvPr>
        </p:nvSpPr>
        <p:spPr>
          <a:xfrm>
            <a:off x="4648200" y="1803260"/>
            <a:ext cx="4038600" cy="4525963"/>
          </a:xfrm>
        </p:spPr>
        <p:txBody>
          <a:bodyPr>
            <a:normAutofit/>
          </a:bodyPr>
          <a:lstStyle/>
          <a:p>
            <a:pPr>
              <a:buNone/>
            </a:pPr>
            <a:r>
              <a:rPr lang="en-US" sz="2400" b="1" dirty="0" smtClean="0">
                <a:solidFill>
                  <a:prstClr val="black"/>
                </a:solidFill>
                <a:latin typeface="Arial" panose="020B0604020202020204" pitchFamily="34" charset="0"/>
                <a:cs typeface="Arial" panose="020B0604020202020204" pitchFamily="34" charset="0"/>
              </a:rPr>
              <a:t>Our Work</a:t>
            </a:r>
            <a:r>
              <a:rPr lang="en-US" sz="1800" b="1" dirty="0" smtClean="0">
                <a:solidFill>
                  <a:prstClr val="black"/>
                </a:solidFill>
                <a:latin typeface="Helvetica" pitchFamily="34" charset="0"/>
                <a:cs typeface="Helvetica" pitchFamily="34" charset="0"/>
              </a:rPr>
              <a:t>:  </a:t>
            </a:r>
          </a:p>
          <a:p>
            <a:pPr marL="0" indent="0">
              <a:buNone/>
            </a:pPr>
            <a:r>
              <a:rPr lang="en-US" sz="1800" dirty="0" smtClean="0">
                <a:solidFill>
                  <a:prstClr val="black"/>
                </a:solidFill>
                <a:latin typeface="Helvetica" pitchFamily="34" charset="0"/>
                <a:cs typeface="Helvetica" pitchFamily="34" charset="0"/>
              </a:rPr>
              <a:t>Empowering employees to develop responsible,  productive, and mutually beneficial partnerships at all levels to meet new and emerging Veterans’ needs.</a:t>
            </a:r>
          </a:p>
          <a:p>
            <a:pPr marL="177800" indent="-177800"/>
            <a:endParaRPr lang="en-US" sz="2000" dirty="0" smtClean="0">
              <a:solidFill>
                <a:prstClr val="black"/>
              </a:solidFill>
              <a:latin typeface="Helvetica" pitchFamily="34" charset="0"/>
              <a:cs typeface="Helvetica" pitchFamily="34" charset="0"/>
            </a:endParaRPr>
          </a:p>
        </p:txBody>
      </p:sp>
    </p:spTree>
    <p:extLst>
      <p:ext uri="{BB962C8B-B14F-4D97-AF65-F5344CB8AC3E}">
        <p14:creationId xmlns:p14="http://schemas.microsoft.com/office/powerpoint/2010/main" val="400768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 y="1600200"/>
            <a:ext cx="9136380" cy="759182"/>
          </a:xfrm>
          <a:prstGeom prst="rect">
            <a:avLst/>
          </a:prstGeom>
          <a:noFill/>
        </p:spPr>
        <p:txBody>
          <a:bodyPr wrap="square" lIns="182880" rIns="0" rtlCol="0">
            <a:spAutoFit/>
          </a:bodyPr>
          <a:lstStyle/>
          <a:p>
            <a:pPr defTabSz="914400">
              <a:spcBef>
                <a:spcPts val="400"/>
              </a:spcBef>
              <a:buClr>
                <a:srgbClr val="000000"/>
              </a:buClr>
              <a:buSzPct val="100000"/>
            </a:pPr>
            <a:endParaRPr lang="en-US" sz="2000" b="1" kern="0" dirty="0" smtClean="0">
              <a:solidFill>
                <a:prstClr val="black"/>
              </a:solidFill>
              <a:latin typeface="Arial" panose="020B0604020202020204" pitchFamily="34" charset="0"/>
              <a:cs typeface="Arial" panose="020B0604020202020204" pitchFamily="34" charset="0"/>
            </a:endParaRPr>
          </a:p>
          <a:p>
            <a:pPr defTabSz="914400">
              <a:spcBef>
                <a:spcPts val="400"/>
              </a:spcBef>
              <a:buClr>
                <a:srgbClr val="000000"/>
              </a:buClr>
              <a:buSzPct val="100000"/>
            </a:pPr>
            <a:endParaRPr lang="en-US" sz="2000" b="1" kern="0" dirty="0">
              <a:solidFill>
                <a:prstClr val="black"/>
              </a:solidFill>
              <a:latin typeface="Arial" panose="020B0604020202020204" pitchFamily="34" charset="0"/>
              <a:cs typeface="Arial" panose="020B0604020202020204" pitchFamily="34" charset="0"/>
            </a:endParaRPr>
          </a:p>
        </p:txBody>
      </p:sp>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65"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7136" y="276761"/>
            <a:ext cx="6242544" cy="1323439"/>
          </a:xfrm>
          <a:prstGeom prst="rect">
            <a:avLst/>
          </a:prstGeom>
          <a:noFill/>
        </p:spPr>
        <p:txBody>
          <a:bodyPr wrap="square" rtlCol="0">
            <a:spAutoFit/>
          </a:bodyPr>
          <a:lstStyle/>
          <a:p>
            <a:pPr defTabSz="914400"/>
            <a:r>
              <a:rPr lang="en-US" sz="4000" b="1" dirty="0">
                <a:solidFill>
                  <a:prstClr val="black"/>
                </a:solidFill>
                <a:latin typeface="Arial" panose="020B0604020202020204" pitchFamily="34" charset="0"/>
                <a:cs typeface="Arial" panose="020B0604020202020204" pitchFamily="34" charset="0"/>
              </a:rPr>
              <a:t>i</a:t>
            </a:r>
            <a:r>
              <a:rPr lang="en-US" sz="4000" b="1" dirty="0" smtClean="0">
                <a:solidFill>
                  <a:prstClr val="black"/>
                </a:solidFill>
                <a:latin typeface="Arial" panose="020B0604020202020204" pitchFamily="34" charset="0"/>
                <a:cs typeface="Arial" panose="020B0604020202020204" pitchFamily="34" charset="0"/>
              </a:rPr>
              <a:t>s about….</a:t>
            </a:r>
          </a:p>
          <a:p>
            <a:pPr defTabSz="914400"/>
            <a:r>
              <a:rPr lang="en-US" sz="4000" b="1" i="1" dirty="0" smtClean="0">
                <a:solidFill>
                  <a:prstClr val="black"/>
                </a:solidFill>
                <a:latin typeface="Arial" panose="020B0604020202020204" pitchFamily="34" charset="0"/>
                <a:cs typeface="Arial" panose="020B0604020202020204" pitchFamily="34" charset="0"/>
              </a:rPr>
              <a:t>People and Culture</a:t>
            </a:r>
            <a:endParaRPr lang="en-US" sz="4000" b="1" i="1" dirty="0">
              <a:solidFill>
                <a:prstClr val="black"/>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p:txBody>
          <a:bodyPr>
            <a:normAutofit lnSpcReduction="10000"/>
          </a:bodyPr>
          <a:lstStyle/>
          <a:p>
            <a:pPr defTabSz="914400">
              <a:spcBef>
                <a:spcPts val="400"/>
              </a:spcBef>
              <a:buClr>
                <a:srgbClr val="000000"/>
              </a:buClr>
              <a:buSzPct val="100000"/>
              <a:buNone/>
            </a:pPr>
            <a:r>
              <a:rPr lang="en-US" sz="2000" b="1" dirty="0" smtClean="0">
                <a:solidFill>
                  <a:prstClr val="black"/>
                </a:solidFill>
                <a:latin typeface="Helvetica" pitchFamily="34" charset="0"/>
                <a:cs typeface="Helvetica" pitchFamily="34" charset="0"/>
              </a:rPr>
              <a:t>Our Mission: </a:t>
            </a:r>
          </a:p>
          <a:p>
            <a:pPr marL="0" indent="0">
              <a:buNone/>
            </a:pPr>
            <a:r>
              <a:rPr lang="en-US" sz="1800" dirty="0" smtClean="0">
                <a:solidFill>
                  <a:prstClr val="black"/>
                </a:solidFill>
                <a:latin typeface="Helvetica" pitchFamily="34" charset="0"/>
                <a:cs typeface="Helvetica" pitchFamily="34" charset="0"/>
              </a:rPr>
              <a:t>Support VA with world class management teams where leaders at all levels consistently execute the </a:t>
            </a:r>
            <a:r>
              <a:rPr lang="en-US" sz="1800" dirty="0" err="1" smtClean="0">
                <a:solidFill>
                  <a:prstClr val="black"/>
                </a:solidFill>
                <a:latin typeface="Helvetica" pitchFamily="34" charset="0"/>
                <a:cs typeface="Helvetica" pitchFamily="34" charset="0"/>
              </a:rPr>
              <a:t>MyVA</a:t>
            </a:r>
            <a:r>
              <a:rPr lang="en-US" sz="1800" dirty="0" smtClean="0">
                <a:solidFill>
                  <a:prstClr val="black"/>
                </a:solidFill>
                <a:latin typeface="Helvetica" pitchFamily="34" charset="0"/>
                <a:cs typeface="Helvetica" pitchFamily="34" charset="0"/>
              </a:rPr>
              <a:t> vision, the integration of </a:t>
            </a:r>
            <a:r>
              <a:rPr lang="en-US" sz="1800" dirty="0" err="1" smtClean="0">
                <a:solidFill>
                  <a:prstClr val="black"/>
                </a:solidFill>
                <a:latin typeface="Helvetica" pitchFamily="34" charset="0"/>
                <a:cs typeface="Helvetica" pitchFamily="34" charset="0"/>
              </a:rPr>
              <a:t>MyVA</a:t>
            </a:r>
            <a:r>
              <a:rPr lang="en-US" sz="1800" dirty="0" smtClean="0">
                <a:solidFill>
                  <a:prstClr val="black"/>
                </a:solidFill>
                <a:latin typeface="Helvetica" pitchFamily="34" charset="0"/>
                <a:cs typeface="Helvetica" pitchFamily="34" charset="0"/>
              </a:rPr>
              <a:t> </a:t>
            </a:r>
            <a:r>
              <a:rPr lang="en-US" sz="1800" kern="0" dirty="0" smtClean="0">
                <a:solidFill>
                  <a:prstClr val="black"/>
                </a:solidFill>
                <a:latin typeface="Helvetica" pitchFamily="34" charset="0"/>
                <a:cs typeface="Helvetica" pitchFamily="34" charset="0"/>
              </a:rPr>
              <a:t>culture</a:t>
            </a:r>
            <a:r>
              <a:rPr lang="en-US" sz="1800" dirty="0" smtClean="0">
                <a:solidFill>
                  <a:prstClr val="black"/>
                </a:solidFill>
                <a:latin typeface="Helvetica" pitchFamily="34" charset="0"/>
                <a:cs typeface="Helvetica" pitchFamily="34" charset="0"/>
              </a:rPr>
              <a:t> principles, </a:t>
            </a:r>
            <a:r>
              <a:rPr lang="en-US" sz="1800" kern="0" dirty="0" smtClean="0">
                <a:solidFill>
                  <a:prstClr val="black"/>
                </a:solidFill>
                <a:latin typeface="Helvetica" pitchFamily="34" charset="0"/>
                <a:cs typeface="Helvetica" pitchFamily="34" charset="0"/>
              </a:rPr>
              <a:t>the I CARE values through their behaviors, and commit to hold themselves, their employees and each other accountable for the accomplishment of: </a:t>
            </a:r>
          </a:p>
          <a:p>
            <a:pPr lvl="1"/>
            <a:r>
              <a:rPr lang="en-US" sz="1600" dirty="0" smtClean="0"/>
              <a:t>Responsible, Performance-Oriented Culture</a:t>
            </a:r>
          </a:p>
          <a:p>
            <a:pPr lvl="1" fontAlgn="t"/>
            <a:r>
              <a:rPr lang="en-US" sz="1600" dirty="0" smtClean="0"/>
              <a:t>Planned Career Paths and Development</a:t>
            </a:r>
          </a:p>
          <a:p>
            <a:pPr lvl="1"/>
            <a:r>
              <a:rPr lang="en-US" sz="1600" dirty="0" smtClean="0"/>
              <a:t>Capable and Engaged Employees</a:t>
            </a:r>
          </a:p>
          <a:p>
            <a:pPr lvl="1" fontAlgn="t"/>
            <a:r>
              <a:rPr lang="en-US" sz="1600" dirty="0" smtClean="0"/>
              <a:t>Attraction and retention of high performing candidates</a:t>
            </a:r>
            <a:endParaRPr lang="en-US" sz="2800" b="1" kern="0" dirty="0" smtClean="0">
              <a:solidFill>
                <a:prstClr val="black"/>
              </a:solidFill>
              <a:latin typeface="Arial" panose="020B0604020202020204" pitchFamily="34" charset="0"/>
              <a:cs typeface="Arial" panose="020B0604020202020204" pitchFamily="34" charset="0"/>
            </a:endParaRPr>
          </a:p>
        </p:txBody>
      </p:sp>
      <p:sp>
        <p:nvSpPr>
          <p:cNvPr id="10" name="Content Placeholder 9"/>
          <p:cNvSpPr>
            <a:spLocks noGrp="1"/>
          </p:cNvSpPr>
          <p:nvPr>
            <p:ph sz="half" idx="2"/>
          </p:nvPr>
        </p:nvSpPr>
        <p:spPr/>
        <p:txBody>
          <a:bodyPr>
            <a:normAutofit lnSpcReduction="10000"/>
          </a:bodyPr>
          <a:lstStyle/>
          <a:p>
            <a:pPr defTabSz="914400">
              <a:lnSpc>
                <a:spcPct val="110000"/>
              </a:lnSpc>
              <a:spcBef>
                <a:spcPts val="0"/>
              </a:spcBef>
              <a:buNone/>
            </a:pPr>
            <a:r>
              <a:rPr lang="en-US" sz="2000" b="1" dirty="0" smtClean="0">
                <a:solidFill>
                  <a:prstClr val="black"/>
                </a:solidFill>
                <a:latin typeface="Helvetica" pitchFamily="34" charset="0"/>
                <a:cs typeface="Helvetica" pitchFamily="34" charset="0"/>
              </a:rPr>
              <a:t>Our Work:</a:t>
            </a:r>
          </a:p>
          <a:p>
            <a:pPr marL="0" indent="0" defTabSz="914400">
              <a:lnSpc>
                <a:spcPct val="110000"/>
              </a:lnSpc>
              <a:spcBef>
                <a:spcPts val="0"/>
              </a:spcBef>
              <a:buNone/>
            </a:pPr>
            <a:r>
              <a:rPr lang="en-US" sz="1800" dirty="0" smtClean="0">
                <a:solidFill>
                  <a:prstClr val="black"/>
                </a:solidFill>
                <a:latin typeface="Helvetica" pitchFamily="34" charset="0"/>
                <a:cs typeface="Helvetica" pitchFamily="34" charset="0"/>
              </a:rPr>
              <a:t>To recruit, develop, empower, and retain top talent and foster a culture that inspires trust through collaboration, inclusion, and a focus on results.</a:t>
            </a:r>
          </a:p>
          <a:p>
            <a:endParaRPr lang="en-US" dirty="0"/>
          </a:p>
        </p:txBody>
      </p:sp>
    </p:spTree>
    <p:extLst>
      <p:ext uri="{BB962C8B-B14F-4D97-AF65-F5344CB8AC3E}">
        <p14:creationId xmlns:p14="http://schemas.microsoft.com/office/powerpoint/2010/main" val="415588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smtClean="0"/>
              <a:t>What’s Next?</a:t>
            </a:r>
            <a:endParaRPr lang="en-US" dirty="0"/>
          </a:p>
        </p:txBody>
      </p:sp>
      <p:sp>
        <p:nvSpPr>
          <p:cNvPr id="7" name="Content Placeholder 6"/>
          <p:cNvSpPr>
            <a:spLocks noGrp="1"/>
          </p:cNvSpPr>
          <p:nvPr>
            <p:ph idx="1"/>
          </p:nvPr>
        </p:nvSpPr>
        <p:spPr>
          <a:xfrm>
            <a:off x="457200" y="1299949"/>
            <a:ext cx="8229600" cy="4525963"/>
          </a:xfrm>
        </p:spPr>
        <p:txBody>
          <a:bodyPr>
            <a:normAutofit fontScale="62500" lnSpcReduction="20000"/>
          </a:bodyPr>
          <a:lstStyle/>
          <a:p>
            <a:pPr marL="0" indent="0">
              <a:buNone/>
            </a:pPr>
            <a:r>
              <a:rPr lang="en-US" dirty="0" smtClean="0"/>
              <a:t>In the coming days, we want you to engage in team discussions with your supervisors and coworkers. </a:t>
            </a:r>
          </a:p>
          <a:p>
            <a:r>
              <a:rPr lang="en-US" dirty="0"/>
              <a:t>How do you think Veterans feel about their experience with VA?</a:t>
            </a:r>
          </a:p>
          <a:p>
            <a:r>
              <a:rPr lang="en-US" dirty="0"/>
              <a:t>What do Veterans currently experience when they first enter our facility?</a:t>
            </a:r>
          </a:p>
          <a:p>
            <a:r>
              <a:rPr lang="en-US" dirty="0"/>
              <a:t>Is the outcome of the Veteran Experience consistent from area to area?</a:t>
            </a:r>
          </a:p>
          <a:p>
            <a:r>
              <a:rPr lang="en-US" dirty="0"/>
              <a:t>What prevents us from maximizing the Veteran Experience?</a:t>
            </a:r>
          </a:p>
          <a:p>
            <a:r>
              <a:rPr lang="en-US" dirty="0"/>
              <a:t>What can you do to enhance the Veteran Experience?</a:t>
            </a:r>
          </a:p>
          <a:p>
            <a:r>
              <a:rPr lang="en-US" dirty="0"/>
              <a:t>What can you and your work team do to improve efforts at putting </a:t>
            </a:r>
            <a:r>
              <a:rPr lang="en-US" dirty="0" smtClean="0"/>
              <a:t>Veterans </a:t>
            </a:r>
            <a:r>
              <a:rPr lang="en-US" dirty="0"/>
              <a:t>first?</a:t>
            </a:r>
          </a:p>
          <a:p>
            <a:r>
              <a:rPr lang="en-US" dirty="0"/>
              <a:t>What information</a:t>
            </a:r>
            <a:r>
              <a:rPr lang="en-US" dirty="0" smtClean="0"/>
              <a:t>, </a:t>
            </a:r>
            <a:r>
              <a:rPr lang="en-US" dirty="0"/>
              <a:t>training, or tools do you and your work team need in order to improve efforts at putting </a:t>
            </a:r>
            <a:r>
              <a:rPr lang="en-US" dirty="0" smtClean="0"/>
              <a:t>Veterans </a:t>
            </a:r>
            <a:r>
              <a:rPr lang="en-US" dirty="0"/>
              <a:t>first? </a:t>
            </a:r>
            <a:endParaRPr lang="en-US" dirty="0" smtClean="0"/>
          </a:p>
          <a:p>
            <a:pPr marL="0" indent="0">
              <a:buNone/>
            </a:pPr>
            <a:endParaRPr lang="en-US" dirty="0" smtClean="0"/>
          </a:p>
          <a:p>
            <a:pPr marL="0" indent="0">
              <a:buNone/>
            </a:pPr>
            <a:r>
              <a:rPr lang="en-US" dirty="0" smtClean="0"/>
              <a:t>Offer your suggestions through the MyVA </a:t>
            </a:r>
            <a:r>
              <a:rPr lang="en-US" dirty="0" err="1" smtClean="0"/>
              <a:t>IdeaHouse</a:t>
            </a:r>
            <a:r>
              <a:rPr lang="en-US" dirty="0" smtClean="0"/>
              <a:t> or, if </a:t>
            </a:r>
            <a:r>
              <a:rPr lang="en-US" smtClean="0"/>
              <a:t>a suggestion </a:t>
            </a:r>
            <a:r>
              <a:rPr lang="en-US" dirty="0" smtClean="0"/>
              <a:t>can be implemented locally,  directly to </a:t>
            </a:r>
            <a:r>
              <a:rPr lang="en-US" sz="3800" b="1" dirty="0" smtClean="0">
                <a:solidFill>
                  <a:srgbClr val="FF0000"/>
                </a:solidFill>
              </a:rPr>
              <a:t>XXXX. </a:t>
            </a:r>
            <a:endParaRPr lang="en-US" b="1" dirty="0">
              <a:solidFill>
                <a:srgbClr val="FF0000"/>
              </a:solidFill>
            </a:endParaRPr>
          </a:p>
          <a:p>
            <a:endParaRPr lang="en-US" dirty="0"/>
          </a:p>
        </p:txBody>
      </p:sp>
    </p:spTree>
    <p:extLst>
      <p:ext uri="{BB962C8B-B14F-4D97-AF65-F5344CB8AC3E}">
        <p14:creationId xmlns:p14="http://schemas.microsoft.com/office/powerpoint/2010/main" val="65610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
          <p:cNvSpPr txBox="1">
            <a:spLocks/>
          </p:cNvSpPr>
          <p:nvPr/>
        </p:nvSpPr>
        <p:spPr bwMode="auto">
          <a:xfrm>
            <a:off x="7865059" y="6406106"/>
            <a:ext cx="1149577" cy="19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r" fontAlgn="base">
              <a:spcBef>
                <a:spcPct val="0"/>
              </a:spcBef>
              <a:spcAft>
                <a:spcPct val="0"/>
              </a:spcAft>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15364" name="Date Placeholder 1"/>
          <p:cNvSpPr txBox="1">
            <a:spLocks/>
          </p:cNvSpPr>
          <p:nvPr/>
        </p:nvSpPr>
        <p:spPr bwMode="auto">
          <a:xfrm>
            <a:off x="3500498" y="6395958"/>
            <a:ext cx="1149577" cy="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endParaRPr lang="en-US" altLang="en-US" sz="1000" dirty="0">
              <a:solidFill>
                <a:prstClr val="black"/>
              </a:solidFill>
              <a:latin typeface="Times New Roman" pitchFamily="18" charset="0"/>
              <a:cs typeface="Times New Roman" pitchFamily="18" charset="0"/>
            </a:endParaRPr>
          </a:p>
        </p:txBody>
      </p:sp>
      <p:sp>
        <p:nvSpPr>
          <p:cNvPr id="15365" name="Footer Placeholder 2"/>
          <p:cNvSpPr txBox="1">
            <a:spLocks/>
          </p:cNvSpPr>
          <p:nvPr/>
        </p:nvSpPr>
        <p:spPr bwMode="auto">
          <a:xfrm>
            <a:off x="5385804" y="6308681"/>
            <a:ext cx="1747357" cy="2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Clr>
                <a:srgbClr val="000000"/>
              </a:buClr>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3" name="TextBox 2"/>
          <p:cNvSpPr txBox="1"/>
          <p:nvPr/>
        </p:nvSpPr>
        <p:spPr>
          <a:xfrm>
            <a:off x="455222" y="158299"/>
            <a:ext cx="8035635" cy="769441"/>
          </a:xfrm>
          <a:prstGeom prst="rect">
            <a:avLst/>
          </a:prstGeom>
          <a:noFill/>
        </p:spPr>
        <p:txBody>
          <a:bodyPr wrap="square" rtlCol="0">
            <a:spAutoFit/>
          </a:bodyPr>
          <a:lstStyle/>
          <a:p>
            <a:pPr algn="ctr"/>
            <a:r>
              <a:rPr lang="en-US" sz="4400" b="1" dirty="0" smtClean="0">
                <a:latin typeface="+mj-lt"/>
                <a:cs typeface="Arial" panose="020B0604020202020204" pitchFamily="34" charset="0"/>
              </a:rPr>
              <a:t>Our Goal…</a:t>
            </a:r>
            <a:endParaRPr lang="en-US" sz="4400" b="1" dirty="0">
              <a:latin typeface="+mj-lt"/>
              <a:cs typeface="Arial" panose="020B0604020202020204" pitchFamily="34" charset="0"/>
            </a:endParaRPr>
          </a:p>
        </p:txBody>
      </p:sp>
      <p:grpSp>
        <p:nvGrpSpPr>
          <p:cNvPr id="8" name="Group 7"/>
          <p:cNvGrpSpPr/>
          <p:nvPr/>
        </p:nvGrpSpPr>
        <p:grpSpPr>
          <a:xfrm rot="210024">
            <a:off x="1267533" y="1119135"/>
            <a:ext cx="6411012" cy="4628926"/>
            <a:chOff x="5163479" y="971550"/>
            <a:chExt cx="3782008" cy="3771493"/>
          </a:xfrm>
          <a:effectLst>
            <a:outerShdw blurRad="228600" dist="63500" dir="8160000" algn="ctr" rotWithShape="0">
              <a:schemeClr val="tx1"/>
            </a:outerShdw>
          </a:effectLst>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854" r="6039" b="89937"/>
            <a:stretch/>
          </p:blipFill>
          <p:spPr>
            <a:xfrm>
              <a:off x="5163827" y="971550"/>
              <a:ext cx="3780148" cy="645083"/>
            </a:xfrm>
            <a:prstGeom prst="rect">
              <a:avLst/>
            </a:prstGeom>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479" y="1618237"/>
              <a:ext cx="3782008" cy="3124806"/>
            </a:xfrm>
            <a:prstGeom prst="rect">
              <a:avLst/>
            </a:prstGeom>
          </p:spPr>
        </p:pic>
      </p:grpSp>
    </p:spTree>
    <p:extLst>
      <p:ext uri="{BB962C8B-B14F-4D97-AF65-F5344CB8AC3E}">
        <p14:creationId xmlns:p14="http://schemas.microsoft.com/office/powerpoint/2010/main" val="428253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
          <p:cNvSpPr txBox="1">
            <a:spLocks/>
          </p:cNvSpPr>
          <p:nvPr/>
        </p:nvSpPr>
        <p:spPr bwMode="auto">
          <a:xfrm>
            <a:off x="7865059" y="6406106"/>
            <a:ext cx="1149577" cy="19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r" fontAlgn="base">
              <a:spcBef>
                <a:spcPct val="0"/>
              </a:spcBef>
              <a:spcAft>
                <a:spcPct val="0"/>
              </a:spcAft>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15364" name="Date Placeholder 1"/>
          <p:cNvSpPr txBox="1">
            <a:spLocks/>
          </p:cNvSpPr>
          <p:nvPr/>
        </p:nvSpPr>
        <p:spPr bwMode="auto">
          <a:xfrm>
            <a:off x="3500498" y="6395958"/>
            <a:ext cx="1149577" cy="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endParaRPr lang="en-US" altLang="en-US" sz="1000" dirty="0">
              <a:solidFill>
                <a:prstClr val="black"/>
              </a:solidFill>
              <a:latin typeface="Times New Roman" pitchFamily="18" charset="0"/>
              <a:cs typeface="Times New Roman" pitchFamily="18" charset="0"/>
            </a:endParaRPr>
          </a:p>
        </p:txBody>
      </p:sp>
      <p:sp>
        <p:nvSpPr>
          <p:cNvPr id="15365" name="Footer Placeholder 2"/>
          <p:cNvSpPr txBox="1">
            <a:spLocks/>
          </p:cNvSpPr>
          <p:nvPr/>
        </p:nvSpPr>
        <p:spPr bwMode="auto">
          <a:xfrm>
            <a:off x="5385804" y="6308681"/>
            <a:ext cx="1747357" cy="2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Clr>
                <a:srgbClr val="000000"/>
              </a:buClr>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3" name="TextBox 2"/>
          <p:cNvSpPr txBox="1"/>
          <p:nvPr/>
        </p:nvSpPr>
        <p:spPr>
          <a:xfrm>
            <a:off x="1066800" y="304800"/>
            <a:ext cx="8035635" cy="707886"/>
          </a:xfrm>
          <a:prstGeom prst="rect">
            <a:avLst/>
          </a:prstGeom>
          <a:noFill/>
        </p:spPr>
        <p:txBody>
          <a:bodyPr wrap="square" rtlCol="0">
            <a:spAutoFit/>
          </a:bodyPr>
          <a:lstStyle/>
          <a:p>
            <a:pPr algn="ctr"/>
            <a:r>
              <a:rPr lang="en-US" sz="4000" b="1" dirty="0">
                <a:latin typeface="Arial" pitchFamily="34" charset="0"/>
                <a:cs typeface="Arial" pitchFamily="34" charset="0"/>
              </a:rPr>
              <a:t>i</a:t>
            </a:r>
            <a:r>
              <a:rPr lang="en-US" sz="4000" b="1" dirty="0" smtClean="0">
                <a:latin typeface="Arial" pitchFamily="34" charset="0"/>
                <a:cs typeface="Arial" pitchFamily="34" charset="0"/>
              </a:rPr>
              <a:t>s about…</a:t>
            </a:r>
            <a:endParaRPr lang="en-US" sz="4000" b="1" dirty="0">
              <a:latin typeface="Arial" pitchFamily="34" charset="0"/>
              <a:cs typeface="Arial" pitchFamily="34" charset="0"/>
            </a:endParaRPr>
          </a:p>
        </p:txBody>
      </p:sp>
      <p:pic>
        <p:nvPicPr>
          <p:cNvPr id="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541" y="217160"/>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71570" y="1471903"/>
            <a:ext cx="5417014" cy="4770537"/>
          </a:xfrm>
          <a:prstGeom prst="rect">
            <a:avLst/>
          </a:prstGeom>
          <a:noFill/>
        </p:spPr>
        <p:txBody>
          <a:bodyPr wrap="square" rtlCol="0">
            <a:spAutoFit/>
          </a:bodyPr>
          <a:lstStyle/>
          <a:p>
            <a:pPr>
              <a:spcBef>
                <a:spcPts val="600"/>
              </a:spcBef>
              <a:spcAft>
                <a:spcPts val="600"/>
              </a:spcAft>
            </a:pPr>
            <a:r>
              <a:rPr lang="en-US" sz="2400" b="1" dirty="0" smtClean="0">
                <a:latin typeface="Helvetica" panose="020B0604020202020204" pitchFamily="34" charset="0"/>
                <a:cs typeface="Helvetica" panose="020B0604020202020204" pitchFamily="34" charset="0"/>
              </a:rPr>
              <a:t>Putting</a:t>
            </a:r>
            <a:r>
              <a:rPr lang="en-US" sz="2400" b="1" dirty="0" smtClean="0">
                <a:solidFill>
                  <a:srgbClr val="FF0000"/>
                </a:solidFill>
                <a:latin typeface="Helvetica" panose="020B0604020202020204" pitchFamily="34" charset="0"/>
                <a:cs typeface="Helvetica" panose="020B0604020202020204" pitchFamily="34" charset="0"/>
              </a:rPr>
              <a:t> the Veteran’s interest first</a:t>
            </a:r>
            <a:r>
              <a:rPr lang="en-US" sz="2400" b="1" dirty="0" smtClean="0">
                <a:latin typeface="Helvetica" panose="020B0604020202020204" pitchFamily="34" charset="0"/>
                <a:cs typeface="Helvetica" panose="020B0604020202020204" pitchFamily="34" charset="0"/>
              </a:rPr>
              <a:t>.</a:t>
            </a:r>
          </a:p>
          <a:p>
            <a:pPr>
              <a:spcBef>
                <a:spcPts val="600"/>
              </a:spcBef>
              <a:spcAft>
                <a:spcPts val="600"/>
              </a:spcAft>
            </a:pPr>
            <a:r>
              <a:rPr lang="en-US" sz="2400" b="1" dirty="0">
                <a:solidFill>
                  <a:srgbClr val="FF0000"/>
                </a:solidFill>
                <a:latin typeface="Helvetica" panose="020B0604020202020204" pitchFamily="34" charset="0"/>
                <a:cs typeface="Helvetica" panose="020B0604020202020204" pitchFamily="34" charset="0"/>
              </a:rPr>
              <a:t>E</a:t>
            </a:r>
            <a:r>
              <a:rPr lang="en-US" sz="2400" b="1" dirty="0" smtClean="0">
                <a:solidFill>
                  <a:srgbClr val="FF0000"/>
                </a:solidFill>
                <a:latin typeface="Helvetica" panose="020B0604020202020204" pitchFamily="34" charset="0"/>
                <a:cs typeface="Helvetica" panose="020B0604020202020204" pitchFamily="34" charset="0"/>
              </a:rPr>
              <a:t>mpowering employees </a:t>
            </a:r>
            <a:r>
              <a:rPr lang="en-US" sz="2400" b="1" dirty="0" smtClean="0">
                <a:latin typeface="Helvetica" panose="020B0604020202020204" pitchFamily="34" charset="0"/>
                <a:cs typeface="Helvetica" panose="020B0604020202020204" pitchFamily="34" charset="0"/>
              </a:rPr>
              <a:t>and helping them deliver excellent customer service to improve the Veteran experience.</a:t>
            </a:r>
          </a:p>
          <a:p>
            <a:pPr>
              <a:spcBef>
                <a:spcPts val="600"/>
              </a:spcBef>
              <a:spcAft>
                <a:spcPts val="600"/>
              </a:spcAft>
            </a:pPr>
            <a:r>
              <a:rPr lang="en-US" sz="2400" b="1" dirty="0" smtClean="0">
                <a:solidFill>
                  <a:srgbClr val="FF0000"/>
                </a:solidFill>
                <a:latin typeface="Helvetica" panose="020B0604020202020204" pitchFamily="34" charset="0"/>
                <a:cs typeface="Helvetica" panose="020B0604020202020204" pitchFamily="34" charset="0"/>
              </a:rPr>
              <a:t>Improving or eliminating </a:t>
            </a:r>
            <a:r>
              <a:rPr lang="en-US" sz="2400" b="1" dirty="0" smtClean="0">
                <a:latin typeface="Helvetica" panose="020B0604020202020204" pitchFamily="34" charset="0"/>
                <a:cs typeface="Helvetica" panose="020B0604020202020204" pitchFamily="34" charset="0"/>
              </a:rPr>
              <a:t>processes that impede good customer service.</a:t>
            </a:r>
          </a:p>
          <a:p>
            <a:pPr>
              <a:spcBef>
                <a:spcPts val="600"/>
              </a:spcBef>
              <a:spcAft>
                <a:spcPts val="600"/>
              </a:spcAft>
            </a:pPr>
            <a:r>
              <a:rPr lang="en-US" sz="2400" b="1" dirty="0">
                <a:solidFill>
                  <a:srgbClr val="FF0000"/>
                </a:solidFill>
                <a:latin typeface="Helvetica" panose="020B0604020202020204" pitchFamily="34" charset="0"/>
                <a:cs typeface="Helvetica" panose="020B0604020202020204" pitchFamily="34" charset="0"/>
              </a:rPr>
              <a:t>R</a:t>
            </a:r>
            <a:r>
              <a:rPr lang="en-US" sz="2400" b="1" dirty="0" smtClean="0">
                <a:solidFill>
                  <a:srgbClr val="FF0000"/>
                </a:solidFill>
                <a:latin typeface="Helvetica" panose="020B0604020202020204" pitchFamily="34" charset="0"/>
                <a:cs typeface="Helvetica" panose="020B0604020202020204" pitchFamily="34" charset="0"/>
              </a:rPr>
              <a:t>ethinking</a:t>
            </a:r>
            <a:r>
              <a:rPr lang="en-US" sz="2400" b="1" dirty="0" smtClean="0">
                <a:latin typeface="Helvetica" panose="020B0604020202020204" pitchFamily="34" charset="0"/>
                <a:cs typeface="Helvetica" panose="020B0604020202020204" pitchFamily="34" charset="0"/>
              </a:rPr>
              <a:t> our internal structures and processes to become more Veteran-centric and productive.</a:t>
            </a:r>
          </a:p>
          <a:p>
            <a:pPr>
              <a:spcBef>
                <a:spcPts val="600"/>
              </a:spcBef>
              <a:spcAft>
                <a:spcPts val="600"/>
              </a:spcAft>
            </a:pP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399" y="1471903"/>
            <a:ext cx="3044401" cy="448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96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7950" algn="l"/>
              </a:tabLst>
            </a:pPr>
            <a:r>
              <a:rPr lang="en-US" sz="2400" dirty="0" smtClean="0"/>
              <a:t>We Have </a:t>
            </a:r>
            <a:r>
              <a:rPr lang="en-US" sz="2400" dirty="0"/>
              <a:t>A</a:t>
            </a:r>
            <a:r>
              <a:rPr lang="en-US" sz="2400" dirty="0" smtClean="0"/>
              <a:t>greed </a:t>
            </a:r>
            <a:r>
              <a:rPr lang="en-US" sz="2400" dirty="0"/>
              <a:t>T</a:t>
            </a:r>
            <a:r>
              <a:rPr lang="en-US" sz="2400" dirty="0" smtClean="0"/>
              <a:t>o </a:t>
            </a:r>
            <a:r>
              <a:rPr lang="en-US" sz="2400" dirty="0"/>
              <a:t>O</a:t>
            </a:r>
            <a:r>
              <a:rPr lang="en-US" sz="2400" dirty="0" smtClean="0"/>
              <a:t>ne </a:t>
            </a:r>
            <a:r>
              <a:rPr lang="en-US" sz="2400" dirty="0"/>
              <a:t>M</a:t>
            </a:r>
            <a:r>
              <a:rPr lang="en-US" sz="2400" dirty="0" smtClean="0"/>
              <a:t>ap – </a:t>
            </a:r>
            <a:br>
              <a:rPr lang="en-US" sz="2400" dirty="0" smtClean="0"/>
            </a:br>
            <a:r>
              <a:rPr lang="en-US" sz="2400" dirty="0" smtClean="0"/>
              <a:t>5 Regions </a:t>
            </a:r>
            <a:r>
              <a:rPr lang="en-US" sz="2400" dirty="0"/>
              <a:t>T</a:t>
            </a:r>
            <a:r>
              <a:rPr lang="en-US" sz="2400" dirty="0" smtClean="0"/>
              <a:t>o </a:t>
            </a:r>
            <a:r>
              <a:rPr lang="en-US" sz="2400" dirty="0"/>
              <a:t>W</a:t>
            </a:r>
            <a:r>
              <a:rPr lang="en-US" sz="2400" dirty="0" smtClean="0"/>
              <a:t>hich </a:t>
            </a:r>
            <a:r>
              <a:rPr lang="en-US" sz="2400" dirty="0"/>
              <a:t>W</a:t>
            </a:r>
            <a:r>
              <a:rPr lang="en-US" sz="2400" dirty="0" smtClean="0"/>
              <a:t>e </a:t>
            </a:r>
            <a:r>
              <a:rPr lang="en-US" sz="2400" dirty="0"/>
              <a:t>W</a:t>
            </a:r>
            <a:r>
              <a:rPr lang="en-US" sz="2400" dirty="0" smtClean="0"/>
              <a:t>ill </a:t>
            </a:r>
            <a:r>
              <a:rPr lang="en-US" sz="2400" dirty="0"/>
              <a:t>M</a:t>
            </a:r>
            <a:r>
              <a:rPr lang="en-US" sz="2400" dirty="0" smtClean="0"/>
              <a:t>igrate</a:t>
            </a:r>
            <a:endParaRPr lang="en-US" sz="2400" dirty="0"/>
          </a:p>
        </p:txBody>
      </p:sp>
      <p:sp>
        <p:nvSpPr>
          <p:cNvPr id="3" name="Slide Number Placeholder 2"/>
          <p:cNvSpPr>
            <a:spLocks noGrp="1"/>
          </p:cNvSpPr>
          <p:nvPr>
            <p:ph type="sldNum" sz="quarter" idx="10"/>
          </p:nvPr>
        </p:nvSpPr>
        <p:spPr>
          <a:xfrm>
            <a:off x="7010400" y="6492875"/>
            <a:ext cx="2133600" cy="365125"/>
          </a:xfrm>
        </p:spPr>
        <p:txBody>
          <a:bodyPr/>
          <a:lstStyle/>
          <a:p>
            <a:pPr algn="r"/>
            <a:fld id="{DDFA7E9C-56D6-4C75-A5F3-CAD96B625F09}" type="slidenum">
              <a:rPr lang="en-US" sz="1000">
                <a:solidFill>
                  <a:srgbClr val="898989"/>
                </a:solidFill>
                <a:latin typeface="Calibri" pitchFamily="34" charset="0"/>
              </a:rPr>
              <a:pPr algn="r"/>
              <a:t>4</a:t>
            </a:fld>
            <a:endParaRPr lang="en-US" sz="1000" dirty="0">
              <a:solidFill>
                <a:srgbClr val="898989"/>
              </a:solidFill>
              <a:latin typeface="Calibri" pitchFamily="34" charset="0"/>
            </a:endParaRPr>
          </a:p>
        </p:txBody>
      </p:sp>
      <p:pic>
        <p:nvPicPr>
          <p:cNvPr id="125954" name="Picture 2" descr="C:\Users\vacosnyder\Desktop\Named Regional Map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638"/>
            <a:ext cx="9144000" cy="652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82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37575" y="1443036"/>
            <a:ext cx="5177283" cy="5177283"/>
          </a:xfrm>
          <a:prstGeom prst="rect">
            <a:avLst/>
          </a:prstGeom>
        </p:spPr>
      </p:pic>
      <p:sp>
        <p:nvSpPr>
          <p:cNvPr id="7" name="Title 1"/>
          <p:cNvSpPr txBox="1">
            <a:spLocks/>
          </p:cNvSpPr>
          <p:nvPr/>
        </p:nvSpPr>
        <p:spPr>
          <a:xfrm>
            <a:off x="217714" y="175548"/>
            <a:ext cx="857068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err="1" smtClean="0">
                <a:latin typeface="Arial" pitchFamily="34" charset="0"/>
                <a:cs typeface="Arial" pitchFamily="34" charset="0"/>
              </a:rPr>
              <a:t>MyVA</a:t>
            </a:r>
            <a:r>
              <a:rPr lang="en-US" sz="2400" b="1" dirty="0" smtClean="0">
                <a:latin typeface="Arial" pitchFamily="34" charset="0"/>
                <a:cs typeface="Arial" pitchFamily="34" charset="0"/>
              </a:rPr>
              <a:t> is a </a:t>
            </a:r>
            <a:r>
              <a:rPr lang="en-US" sz="2400" b="1" dirty="0">
                <a:latin typeface="Arial" pitchFamily="34" charset="0"/>
                <a:cs typeface="Arial" pitchFamily="34" charset="0"/>
              </a:rPr>
              <a:t>mindset and a cultural shift that places the Veteran at the center of everything we </a:t>
            </a:r>
            <a:r>
              <a:rPr lang="en-US" sz="2400" b="1" dirty="0" smtClean="0">
                <a:latin typeface="Arial" pitchFamily="34" charset="0"/>
                <a:cs typeface="Arial" pitchFamily="34" charset="0"/>
              </a:rPr>
              <a:t>do.</a:t>
            </a:r>
            <a:endParaRPr lang="en-US" sz="2400" b="1" dirty="0">
              <a:latin typeface="Arial" pitchFamily="34" charset="0"/>
              <a:cs typeface="Arial" pitchFamily="34" charset="0"/>
            </a:endParaRPr>
          </a:p>
        </p:txBody>
      </p:sp>
      <p:pic>
        <p:nvPicPr>
          <p:cNvPr id="5"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120" y="4711516"/>
            <a:ext cx="5762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7575" y="4617705"/>
            <a:ext cx="471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906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0" name="Picture 76"/>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363" b="88172"/>
          <a:stretch/>
        </p:blipFill>
        <p:spPr bwMode="auto">
          <a:xfrm>
            <a:off x="0" y="161976"/>
            <a:ext cx="9144000" cy="64919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rotWithShape="1">
          <a:blip r:embed="rId5">
            <a:extLst>
              <a:ext uri="{28A0092B-C50C-407E-A947-70E740481C1C}">
                <a14:useLocalDpi xmlns:a14="http://schemas.microsoft.com/office/drawing/2010/main" val="0"/>
              </a:ext>
            </a:extLst>
          </a:blip>
          <a:srcRect t="12907" b="79521"/>
          <a:stretch/>
        </p:blipFill>
        <p:spPr bwMode="auto">
          <a:xfrm>
            <a:off x="0" y="885139"/>
            <a:ext cx="9144000" cy="51937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3" name="Picture 79"/>
          <p:cNvPicPr>
            <a:picLocks noChangeAspect="1" noChangeArrowheads="1"/>
          </p:cNvPicPr>
          <p:nvPr/>
        </p:nvPicPr>
        <p:blipFill rotWithShape="1">
          <a:blip r:embed="rId5">
            <a:extLst>
              <a:ext uri="{28A0092B-C50C-407E-A947-70E740481C1C}">
                <a14:useLocalDpi xmlns:a14="http://schemas.microsoft.com/office/drawing/2010/main" val="0"/>
              </a:ext>
            </a:extLst>
          </a:blip>
          <a:srcRect t="21653" b="51147"/>
          <a:stretch/>
        </p:blipFill>
        <p:spPr bwMode="auto">
          <a:xfrm>
            <a:off x="27100" y="1468310"/>
            <a:ext cx="9144000" cy="18653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5" name="Picture 81"/>
          <p:cNvPicPr>
            <a:picLocks noChangeAspect="1" noChangeArrowheads="1"/>
          </p:cNvPicPr>
          <p:nvPr/>
        </p:nvPicPr>
        <p:blipFill rotWithShape="1">
          <a:blip r:embed="rId5">
            <a:extLst>
              <a:ext uri="{28A0092B-C50C-407E-A947-70E740481C1C}">
                <a14:useLocalDpi xmlns:a14="http://schemas.microsoft.com/office/drawing/2010/main" val="0"/>
              </a:ext>
            </a:extLst>
          </a:blip>
          <a:srcRect t="50001" b="39519"/>
          <a:stretch/>
        </p:blipFill>
        <p:spPr bwMode="auto">
          <a:xfrm>
            <a:off x="0" y="3429000"/>
            <a:ext cx="9144000" cy="71881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6" name="Picture 82"/>
          <p:cNvPicPr>
            <a:picLocks noChangeAspect="1" noChangeArrowheads="1"/>
          </p:cNvPicPr>
          <p:nvPr/>
        </p:nvPicPr>
        <p:blipFill rotWithShape="1">
          <a:blip r:embed="rId5">
            <a:extLst>
              <a:ext uri="{28A0092B-C50C-407E-A947-70E740481C1C}">
                <a14:useLocalDpi xmlns:a14="http://schemas.microsoft.com/office/drawing/2010/main" val="0"/>
              </a:ext>
            </a:extLst>
          </a:blip>
          <a:srcRect l="436" t="75520" r="-436"/>
          <a:stretch/>
        </p:blipFill>
        <p:spPr bwMode="auto">
          <a:xfrm>
            <a:off x="39842" y="5179162"/>
            <a:ext cx="9144000" cy="167883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098" name="Object 2" hidden="1"/>
          <p:cNvGraphicFramePr>
            <a:graphicFrameLocks noChangeAspect="1"/>
          </p:cNvGraphicFramePr>
          <p:nvPr>
            <p:custDataLst>
              <p:tags r:id="rId2"/>
            </p:custDataLst>
            <p:extLst>
              <p:ext uri="{D42A27DB-BD31-4B8C-83A1-F6EECF244321}">
                <p14:modId xmlns:p14="http://schemas.microsoft.com/office/powerpoint/2010/main" val="3336077238"/>
              </p:ext>
            </p:extLst>
          </p:nvPr>
        </p:nvGraphicFramePr>
        <p:xfrm>
          <a:off x="1143202" y="1"/>
          <a:ext cx="121481" cy="161974"/>
        </p:xfrm>
        <a:graphic>
          <a:graphicData uri="http://schemas.openxmlformats.org/presentationml/2006/ole">
            <mc:AlternateContent xmlns:mc="http://schemas.openxmlformats.org/markup-compatibility/2006">
              <mc:Choice xmlns:v="urn:schemas-microsoft-com:vml" Requires="v">
                <p:oleObj spid="_x0000_s3107" name="think-cell Slide" r:id="rId7" imgW="270" imgH="270" progId="">
                  <p:embed/>
                </p:oleObj>
              </mc:Choice>
              <mc:Fallback>
                <p:oleObj name="think-cell Slide" r:id="rId7" imgW="270" imgH="27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202" y="1"/>
                        <a:ext cx="121481"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a:spLocks noChangeAspect="1"/>
          </p:cNvSpPr>
          <p:nvPr/>
        </p:nvSpPr>
        <p:spPr>
          <a:xfrm>
            <a:off x="5989186" y="2899619"/>
            <a:ext cx="3436288" cy="4263181"/>
          </a:xfrm>
          <a:prstGeom prst="rect">
            <a:avLst/>
          </a:prstGeom>
          <a:blipFill dpi="0" rotWithShape="1">
            <a:blip r:embed="rId9">
              <a:alphaModFix amt="40000"/>
              <a:extLst>
                <a:ext uri="{BEBA8EAE-BF5A-486C-A8C5-ECC9F3942E4B}">
                  <a14:imgProps xmlns:a14="http://schemas.microsoft.com/office/drawing/2010/main">
                    <a14:imgLayer r:embed="rId10">
                      <a14:imgEffect>
                        <a14:colorTemperature colorTemp="8800"/>
                      </a14:imgEffect>
                    </a14:imgLayer>
                  </a14:imgProps>
                </a:ext>
              </a:extLst>
            </a:blip>
            <a:srcRect/>
            <a:stretch>
              <a:fillRect/>
            </a:stretch>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75000"/>
                </a:schemeClr>
              </a:solidFill>
            </a:endParaRPr>
          </a:p>
        </p:txBody>
      </p:sp>
      <p:sp>
        <p:nvSpPr>
          <p:cNvPr id="43" name="Rectangle 7"/>
          <p:cNvSpPr txBox="1">
            <a:spLocks noChangeArrowheads="1"/>
          </p:cNvSpPr>
          <p:nvPr/>
        </p:nvSpPr>
        <p:spPr bwMode="auto">
          <a:xfrm>
            <a:off x="3886200" y="5486400"/>
            <a:ext cx="15779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r>
              <a:rPr lang="en-US" sz="1100" dirty="0" smtClean="0">
                <a:solidFill>
                  <a:srgbClr val="002060"/>
                </a:solidFill>
                <a:latin typeface="Corbel" panose="020B0503020204020204" pitchFamily="34" charset="0"/>
              </a:rPr>
              <a:t>A collaborative, inclusive, </a:t>
            </a:r>
            <a:endParaRPr lang="en-US" sz="1100" dirty="0">
              <a:solidFill>
                <a:srgbClr val="002060"/>
              </a:solidFill>
              <a:latin typeface="Corbel" panose="020B0503020204020204" pitchFamily="34" charset="0"/>
              <a:cs typeface="Arial" panose="020B0604020202020204" pitchFamily="34" charset="0"/>
            </a:endParaRPr>
          </a:p>
        </p:txBody>
      </p:sp>
      <p:sp>
        <p:nvSpPr>
          <p:cNvPr id="61" name="Rectangle 7"/>
          <p:cNvSpPr txBox="1">
            <a:spLocks/>
          </p:cNvSpPr>
          <p:nvPr/>
        </p:nvSpPr>
        <p:spPr bwMode="auto">
          <a:xfrm>
            <a:off x="838200" y="438834"/>
            <a:ext cx="7772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895350" eaLnBrk="0" hangingPunct="0">
              <a:defRPr sz="1600">
                <a:solidFill>
                  <a:schemeClr val="tx1"/>
                </a:solidFill>
                <a:latin typeface="Arial" charset="0"/>
                <a:ea typeface="ＭＳ Ｐゴシック" pitchFamily="34" charset="-128"/>
              </a:defRPr>
            </a:lvl1pPr>
            <a:lvl2pPr marL="742950" indent="-285750" defTabSz="895350" eaLnBrk="0" hangingPunct="0">
              <a:defRPr sz="1600">
                <a:solidFill>
                  <a:schemeClr val="tx1"/>
                </a:solidFill>
                <a:latin typeface="Arial" charset="0"/>
                <a:ea typeface="ＭＳ Ｐゴシック" pitchFamily="34" charset="-128"/>
              </a:defRPr>
            </a:lvl2pPr>
            <a:lvl3pPr marL="1143000" indent="-228600" defTabSz="895350" eaLnBrk="0" hangingPunct="0">
              <a:defRPr sz="1600">
                <a:solidFill>
                  <a:schemeClr val="tx1"/>
                </a:solidFill>
                <a:latin typeface="Arial" charset="0"/>
                <a:ea typeface="ＭＳ Ｐゴシック" pitchFamily="34" charset="-128"/>
              </a:defRPr>
            </a:lvl3pPr>
            <a:lvl4pPr marL="1600200" indent="-228600" defTabSz="895350" eaLnBrk="0" hangingPunct="0">
              <a:defRPr sz="1600">
                <a:solidFill>
                  <a:schemeClr val="tx1"/>
                </a:solidFill>
                <a:latin typeface="Arial" charset="0"/>
                <a:ea typeface="ＭＳ Ｐゴシック" pitchFamily="34" charset="-128"/>
              </a:defRPr>
            </a:lvl4pPr>
            <a:lvl5pPr marL="2057400" indent="-228600" defTabSz="895350" eaLnBrk="0" hangingPunct="0">
              <a:defRPr sz="1600">
                <a:solidFill>
                  <a:schemeClr val="tx1"/>
                </a:solidFill>
                <a:latin typeface="Arial"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fontAlgn="base" hangingPunct="1">
              <a:lnSpc>
                <a:spcPts val="1200"/>
              </a:lnSpc>
              <a:spcBef>
                <a:spcPct val="0"/>
              </a:spcBef>
              <a:spcAft>
                <a:spcPct val="0"/>
              </a:spcAft>
              <a:buClr>
                <a:srgbClr val="003B6A"/>
              </a:buClr>
            </a:pPr>
            <a:r>
              <a:rPr lang="en-US" sz="1100" b="1" dirty="0">
                <a:solidFill>
                  <a:srgbClr val="002060"/>
                </a:solidFill>
                <a:latin typeface="Corbel" panose="020B0503020204020204" pitchFamily="34" charset="0"/>
                <a:ea typeface="Arial Unicode MS" pitchFamily="34" charset="-128"/>
                <a:cs typeface="Arial" panose="020B0604020202020204" pitchFamily="34" charset="0"/>
              </a:rPr>
              <a:t>Fulfill Lincoln’s promise </a:t>
            </a:r>
            <a:r>
              <a:rPr lang="en-US" sz="1100" dirty="0">
                <a:solidFill>
                  <a:srgbClr val="002060"/>
                </a:solidFill>
                <a:latin typeface="Corbel" panose="020B0503020204020204" pitchFamily="34" charset="0"/>
                <a:ea typeface="Arial Unicode MS" pitchFamily="34" charset="-128"/>
                <a:cs typeface="Arial" panose="020B0604020202020204" pitchFamily="34" charset="0"/>
              </a:rPr>
              <a:t>- “To care for him who shall have borne the battle, and for his widow, and his </a:t>
            </a:r>
            <a:r>
              <a:rPr lang="en-US" sz="1100" dirty="0" smtClean="0">
                <a:solidFill>
                  <a:srgbClr val="002060"/>
                </a:solidFill>
                <a:latin typeface="Corbel" panose="020B0503020204020204" pitchFamily="34" charset="0"/>
                <a:ea typeface="Arial Unicode MS" pitchFamily="34" charset="-128"/>
                <a:cs typeface="Arial" panose="020B0604020202020204" pitchFamily="34" charset="0"/>
              </a:rPr>
              <a:t>orphan” by </a:t>
            </a:r>
            <a:r>
              <a:rPr lang="en-US" sz="1100" dirty="0">
                <a:solidFill>
                  <a:srgbClr val="002060"/>
                </a:solidFill>
                <a:latin typeface="Corbel" panose="020B0503020204020204" pitchFamily="34" charset="0"/>
                <a:ea typeface="Arial Unicode MS" pitchFamily="34" charset="-128"/>
                <a:cs typeface="Arial" panose="020B0604020202020204" pitchFamily="34" charset="0"/>
              </a:rPr>
              <a:t>serving and honoring </a:t>
            </a:r>
            <a:r>
              <a:rPr lang="en-US" sz="1100" dirty="0" smtClean="0">
                <a:solidFill>
                  <a:srgbClr val="002060"/>
                </a:solidFill>
                <a:latin typeface="Corbel" panose="020B0503020204020204" pitchFamily="34" charset="0"/>
                <a:ea typeface="Arial Unicode MS" pitchFamily="34" charset="-128"/>
                <a:cs typeface="Arial" panose="020B0604020202020204" pitchFamily="34" charset="0"/>
              </a:rPr>
              <a:t>America’s Veterans and their families</a:t>
            </a:r>
            <a:endParaRPr lang="en-US" sz="1100" dirty="0">
              <a:solidFill>
                <a:srgbClr val="002060"/>
              </a:solidFill>
              <a:latin typeface="Corbel" panose="020B0503020204020204" pitchFamily="34" charset="0"/>
              <a:ea typeface="Arial Unicode MS" pitchFamily="34" charset="-128"/>
              <a:cs typeface="Arial" panose="020B0604020202020204" pitchFamily="34" charset="0"/>
            </a:endParaRPr>
          </a:p>
        </p:txBody>
      </p:sp>
      <p:sp>
        <p:nvSpPr>
          <p:cNvPr id="74" name="Rectangle 7"/>
          <p:cNvSpPr txBox="1">
            <a:spLocks noChangeArrowheads="1"/>
          </p:cNvSpPr>
          <p:nvPr/>
        </p:nvSpPr>
        <p:spPr bwMode="auto">
          <a:xfrm>
            <a:off x="1295398" y="1140155"/>
            <a:ext cx="36576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100" b="1" u="sng" dirty="0" smtClean="0">
                <a:solidFill>
                  <a:srgbClr val="C00000"/>
                </a:solidFill>
                <a:latin typeface="Corbel" panose="020B0503020204020204" pitchFamily="34" charset="0"/>
              </a:rPr>
              <a:t>I</a:t>
            </a:r>
            <a:r>
              <a:rPr lang="en-US" sz="1100" b="1" dirty="0" smtClean="0">
                <a:solidFill>
                  <a:srgbClr val="003B6A"/>
                </a:solidFill>
                <a:latin typeface="Corbel" panose="020B0503020204020204" pitchFamily="34" charset="0"/>
              </a:rPr>
              <a:t>ntegrity, </a:t>
            </a:r>
            <a:r>
              <a:rPr lang="en-US" sz="1100" b="1" u="sng" dirty="0" smtClean="0">
                <a:solidFill>
                  <a:srgbClr val="C00000"/>
                </a:solidFill>
                <a:latin typeface="Corbel" panose="020B0503020204020204" pitchFamily="34" charset="0"/>
              </a:rPr>
              <a:t>C</a:t>
            </a:r>
            <a:r>
              <a:rPr lang="en-US" sz="1100" b="1" dirty="0" smtClean="0">
                <a:solidFill>
                  <a:srgbClr val="003B6A"/>
                </a:solidFill>
                <a:latin typeface="Corbel" panose="020B0503020204020204" pitchFamily="34" charset="0"/>
              </a:rPr>
              <a:t>ommitment, </a:t>
            </a:r>
            <a:r>
              <a:rPr lang="en-US" sz="1100" b="1" u="sng" dirty="0" smtClean="0">
                <a:solidFill>
                  <a:srgbClr val="C00000"/>
                </a:solidFill>
                <a:latin typeface="Corbel" panose="020B0503020204020204" pitchFamily="34" charset="0"/>
              </a:rPr>
              <a:t>A</a:t>
            </a:r>
            <a:r>
              <a:rPr lang="en-US" sz="1100" b="1" dirty="0" smtClean="0">
                <a:solidFill>
                  <a:srgbClr val="003B6A"/>
                </a:solidFill>
                <a:latin typeface="Corbel" panose="020B0503020204020204" pitchFamily="34" charset="0"/>
              </a:rPr>
              <a:t>dvocacy, </a:t>
            </a:r>
            <a:r>
              <a:rPr lang="en-US" sz="1100" b="1" u="sng" dirty="0" smtClean="0">
                <a:solidFill>
                  <a:srgbClr val="C00000"/>
                </a:solidFill>
                <a:latin typeface="Corbel" panose="020B0503020204020204" pitchFamily="34" charset="0"/>
              </a:rPr>
              <a:t>R</a:t>
            </a:r>
            <a:r>
              <a:rPr lang="en-US" sz="1100" b="1" dirty="0" smtClean="0">
                <a:solidFill>
                  <a:srgbClr val="003B6A"/>
                </a:solidFill>
                <a:latin typeface="Corbel" panose="020B0503020204020204" pitchFamily="34" charset="0"/>
              </a:rPr>
              <a:t>espect, </a:t>
            </a:r>
            <a:r>
              <a:rPr lang="en-US" sz="1100" b="1" u="sng" dirty="0" smtClean="0">
                <a:solidFill>
                  <a:srgbClr val="C00000"/>
                </a:solidFill>
                <a:latin typeface="Corbel" panose="020B0503020204020204" pitchFamily="34" charset="0"/>
              </a:rPr>
              <a:t>E</a:t>
            </a:r>
            <a:r>
              <a:rPr lang="en-US" sz="1100" b="1" dirty="0" smtClean="0">
                <a:solidFill>
                  <a:srgbClr val="003B6A"/>
                </a:solidFill>
                <a:latin typeface="Corbel" panose="020B0503020204020204" pitchFamily="34" charset="0"/>
              </a:rPr>
              <a:t>xcellence </a:t>
            </a:r>
            <a:endParaRPr lang="en-US" sz="1100" b="1" dirty="0">
              <a:solidFill>
                <a:srgbClr val="003B6A"/>
              </a:solidFill>
              <a:latin typeface="Corbel" panose="020B0503020204020204" pitchFamily="34" charset="0"/>
            </a:endParaRPr>
          </a:p>
        </p:txBody>
      </p:sp>
      <p:sp>
        <p:nvSpPr>
          <p:cNvPr id="32" name="TextBox 31"/>
          <p:cNvSpPr txBox="1"/>
          <p:nvPr/>
        </p:nvSpPr>
        <p:spPr>
          <a:xfrm>
            <a:off x="3604863" y="5201322"/>
            <a:ext cx="1576737" cy="285078"/>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Culture </a:t>
            </a:r>
            <a:endParaRPr lang="en-US" sz="1650" b="1" dirty="0">
              <a:solidFill>
                <a:srgbClr val="C00000"/>
              </a:solidFill>
              <a:latin typeface="Garamond" panose="02020404030301010803" pitchFamily="18" charset="0"/>
            </a:endParaRPr>
          </a:p>
        </p:txBody>
      </p:sp>
      <p:sp>
        <p:nvSpPr>
          <p:cNvPr id="3" name="TextBox 2"/>
          <p:cNvSpPr txBox="1"/>
          <p:nvPr/>
        </p:nvSpPr>
        <p:spPr>
          <a:xfrm>
            <a:off x="386862" y="179431"/>
            <a:ext cx="1975338" cy="270074"/>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Mission</a:t>
            </a:r>
            <a:endParaRPr lang="en-US" sz="1650" b="1" dirty="0">
              <a:solidFill>
                <a:srgbClr val="C00000"/>
              </a:solidFill>
              <a:latin typeface="Garamond" panose="02020404030301010803" pitchFamily="18" charset="0"/>
            </a:endParaRPr>
          </a:p>
        </p:txBody>
      </p:sp>
      <p:sp>
        <p:nvSpPr>
          <p:cNvPr id="30" name="TextBox 29"/>
          <p:cNvSpPr txBox="1"/>
          <p:nvPr/>
        </p:nvSpPr>
        <p:spPr>
          <a:xfrm>
            <a:off x="838200" y="914400"/>
            <a:ext cx="2389131" cy="285078"/>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Core Values</a:t>
            </a:r>
            <a:endParaRPr lang="en-US" sz="1650" b="1" dirty="0">
              <a:solidFill>
                <a:srgbClr val="C00000"/>
              </a:solidFill>
              <a:latin typeface="Garamond" panose="02020404030301010803" pitchFamily="18" charset="0"/>
            </a:endParaRPr>
          </a:p>
        </p:txBody>
      </p:sp>
      <p:pic>
        <p:nvPicPr>
          <p:cNvPr id="38" name="Picture 81"/>
          <p:cNvPicPr>
            <a:picLocks noChangeAspect="1" noChangeArrowheads="1"/>
          </p:cNvPicPr>
          <p:nvPr/>
        </p:nvPicPr>
        <p:blipFill rotWithShape="1">
          <a:blip r:embed="rId5">
            <a:extLst>
              <a:ext uri="{28A0092B-C50C-407E-A947-70E740481C1C}">
                <a14:useLocalDpi xmlns:a14="http://schemas.microsoft.com/office/drawing/2010/main" val="0"/>
              </a:ext>
            </a:extLst>
          </a:blip>
          <a:srcRect t="61279" b="26037"/>
          <a:stretch/>
        </p:blipFill>
        <p:spPr bwMode="auto">
          <a:xfrm>
            <a:off x="0" y="4221679"/>
            <a:ext cx="9144000" cy="8697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895600" y="4212137"/>
            <a:ext cx="2416400" cy="270074"/>
          </a:xfrm>
          <a:prstGeom prst="rect">
            <a:avLst/>
          </a:prstGeom>
          <a:noFill/>
        </p:spPr>
        <p:txBody>
          <a:bodyPr wrap="square" rtlCol="0">
            <a:spAutoFit/>
          </a:bodyPr>
          <a:lstStyle/>
          <a:p>
            <a:pPr algn="ctr">
              <a:lnSpc>
                <a:spcPct val="70000"/>
              </a:lnSpc>
            </a:pPr>
            <a:r>
              <a:rPr lang="en-US" sz="1650" b="1" dirty="0" smtClean="0">
                <a:solidFill>
                  <a:srgbClr val="C00000"/>
                </a:solidFill>
                <a:latin typeface="Garamond" panose="02020404030301010803" pitchFamily="18" charset="0"/>
              </a:rPr>
              <a:t>Our Guiding Principles</a:t>
            </a:r>
            <a:endParaRPr lang="en-US" sz="1650" b="1" dirty="0">
              <a:solidFill>
                <a:srgbClr val="C00000"/>
              </a:solidFill>
              <a:latin typeface="Garamond" panose="02020404030301010803" pitchFamily="18" charset="0"/>
            </a:endParaRPr>
          </a:p>
        </p:txBody>
      </p:sp>
      <p:sp>
        <p:nvSpPr>
          <p:cNvPr id="9" name="Rectangle 8"/>
          <p:cNvSpPr/>
          <p:nvPr/>
        </p:nvSpPr>
        <p:spPr>
          <a:xfrm>
            <a:off x="3124200" y="4406239"/>
            <a:ext cx="2969503" cy="707886"/>
          </a:xfrm>
          <a:prstGeom prst="rect">
            <a:avLst/>
          </a:prstGeom>
        </p:spPr>
        <p:txBody>
          <a:bodyPr wrap="square">
            <a:spAutoFit/>
          </a:bodyPr>
          <a:lstStyle/>
          <a:p>
            <a:pPr marL="182880" indent="-182880">
              <a:lnSpc>
                <a:spcPts val="1200"/>
              </a:lnSpc>
              <a:buFont typeface="Arial" panose="020B0604020202020204" pitchFamily="34" charset="0"/>
              <a:buChar char="•"/>
            </a:pPr>
            <a:r>
              <a:rPr lang="en-US" sz="1100" dirty="0" smtClean="0">
                <a:solidFill>
                  <a:srgbClr val="002060"/>
                </a:solidFill>
                <a:latin typeface="Corbel" panose="020B0503020204020204" pitchFamily="34" charset="0"/>
                <a:cs typeface="Arial" panose="020B0604020202020204" pitchFamily="34" charset="0"/>
              </a:rPr>
              <a:t>Think and act with a Veteran-centric mindset</a:t>
            </a:r>
          </a:p>
          <a:p>
            <a:pPr marL="182880" indent="-182880">
              <a:lnSpc>
                <a:spcPts val="1200"/>
              </a:lnSpc>
              <a:buFont typeface="Arial" panose="020B0604020202020204" pitchFamily="34" charset="0"/>
              <a:buChar char="•"/>
            </a:pPr>
            <a:r>
              <a:rPr lang="en-US" sz="1100" dirty="0" smtClean="0">
                <a:solidFill>
                  <a:srgbClr val="002060"/>
                </a:solidFill>
                <a:latin typeface="Corbel" panose="020B0503020204020204" pitchFamily="34" charset="0"/>
                <a:cs typeface="Arial" panose="020B0604020202020204" pitchFamily="34" charset="0"/>
              </a:rPr>
              <a:t>Optimize VA’s unique competencies</a:t>
            </a:r>
          </a:p>
          <a:p>
            <a:pPr marL="182880" indent="-182880">
              <a:lnSpc>
                <a:spcPts val="1200"/>
              </a:lnSpc>
              <a:buFont typeface="Arial" panose="020B0604020202020204" pitchFamily="34" charset="0"/>
              <a:buChar char="•"/>
            </a:pPr>
            <a:r>
              <a:rPr lang="en-US" sz="1100" dirty="0" smtClean="0">
                <a:solidFill>
                  <a:srgbClr val="002060"/>
                </a:solidFill>
                <a:latin typeface="Corbel" panose="020B0503020204020204" pitchFamily="34" charset="0"/>
                <a:cs typeface="Arial" panose="020B0604020202020204" pitchFamily="34" charset="0"/>
              </a:rPr>
              <a:t>Serve as responsible </a:t>
            </a:r>
            <a:r>
              <a:rPr lang="en-US" sz="1100" dirty="0">
                <a:solidFill>
                  <a:srgbClr val="002060"/>
                </a:solidFill>
                <a:latin typeface="Corbel" panose="020B0503020204020204" pitchFamily="34" charset="0"/>
                <a:cs typeface="Arial" panose="020B0604020202020204" pitchFamily="34" charset="0"/>
              </a:rPr>
              <a:t>stewards of taxpayer </a:t>
            </a:r>
            <a:r>
              <a:rPr lang="en-US" sz="1100" dirty="0" smtClean="0">
                <a:solidFill>
                  <a:srgbClr val="002060"/>
                </a:solidFill>
                <a:latin typeface="Corbel" panose="020B0503020204020204" pitchFamily="34" charset="0"/>
                <a:cs typeface="Arial" panose="020B0604020202020204" pitchFamily="34" charset="0"/>
              </a:rPr>
              <a:t>resources</a:t>
            </a:r>
            <a:endParaRPr lang="en-US" sz="1100" dirty="0">
              <a:solidFill>
                <a:srgbClr val="002060"/>
              </a:solidFill>
              <a:latin typeface="Corbel" panose="020B0503020204020204" pitchFamily="34" charset="0"/>
              <a:cs typeface="Arial" panose="020B0604020202020204" pitchFamily="34" charset="0"/>
            </a:endParaRPr>
          </a:p>
        </p:txBody>
      </p:sp>
      <p:grpSp>
        <p:nvGrpSpPr>
          <p:cNvPr id="22" name="Group 21"/>
          <p:cNvGrpSpPr/>
          <p:nvPr/>
        </p:nvGrpSpPr>
        <p:grpSpPr>
          <a:xfrm>
            <a:off x="1237689" y="1475769"/>
            <a:ext cx="5984137" cy="2623904"/>
            <a:chOff x="-8058283" y="1935725"/>
            <a:chExt cx="6122926" cy="2623904"/>
          </a:xfrm>
        </p:grpSpPr>
        <p:sp>
          <p:nvSpPr>
            <p:cNvPr id="41" name="Rectangle 7"/>
            <p:cNvSpPr txBox="1">
              <a:spLocks noChangeArrowheads="1"/>
            </p:cNvSpPr>
            <p:nvPr/>
          </p:nvSpPr>
          <p:spPr bwMode="auto">
            <a:xfrm>
              <a:off x="-6439888" y="4117556"/>
              <a:ext cx="3657600" cy="44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895350" eaLnBrk="0" hangingPunct="0">
                <a:defRPr sz="1600">
                  <a:solidFill>
                    <a:schemeClr val="tx1"/>
                  </a:solidFill>
                  <a:latin typeface="Arial" charset="0"/>
                  <a:ea typeface="ＭＳ Ｐゴシック" pitchFamily="34" charset="-128"/>
                </a:defRPr>
              </a:lvl1pPr>
              <a:lvl2pPr marL="742950" indent="-285750" defTabSz="895350" eaLnBrk="0" hangingPunct="0">
                <a:defRPr sz="1600">
                  <a:solidFill>
                    <a:schemeClr val="tx1"/>
                  </a:solidFill>
                  <a:latin typeface="Arial" charset="0"/>
                  <a:ea typeface="ＭＳ Ｐゴシック" pitchFamily="34" charset="-128"/>
                </a:defRPr>
              </a:lvl2pPr>
              <a:lvl3pPr marL="1143000" indent="-228600" defTabSz="895350" eaLnBrk="0" hangingPunct="0">
                <a:defRPr sz="1600">
                  <a:solidFill>
                    <a:schemeClr val="tx1"/>
                  </a:solidFill>
                  <a:latin typeface="Arial" charset="0"/>
                  <a:ea typeface="ＭＳ Ｐゴシック" pitchFamily="34" charset="-128"/>
                </a:defRPr>
              </a:lvl3pPr>
              <a:lvl4pPr marL="1600200" indent="-228600" defTabSz="895350" eaLnBrk="0" hangingPunct="0">
                <a:defRPr sz="1600">
                  <a:solidFill>
                    <a:schemeClr val="tx1"/>
                  </a:solidFill>
                  <a:latin typeface="Arial" charset="0"/>
                  <a:ea typeface="ＭＳ Ｐゴシック" pitchFamily="34" charset="-128"/>
                </a:defRPr>
              </a:lvl4pPr>
              <a:lvl5pPr marL="2057400" indent="-228600" defTabSz="895350" eaLnBrk="0" hangingPunct="0">
                <a:defRPr sz="1600">
                  <a:solidFill>
                    <a:schemeClr val="tx1"/>
                  </a:solidFill>
                  <a:latin typeface="Arial"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9pPr>
            </a:lstStyle>
            <a:p>
              <a:pPr marL="80010">
                <a:lnSpc>
                  <a:spcPts val="1200"/>
                </a:lnSpc>
              </a:pPr>
              <a:r>
                <a:rPr lang="en-US" sz="1100" dirty="0" smtClean="0">
                  <a:solidFill>
                    <a:srgbClr val="002060"/>
                  </a:solidFill>
                  <a:latin typeface="Corbel" panose="020B0503020204020204" pitchFamily="34" charset="0"/>
                  <a:cs typeface="Arial" panose="020B0604020202020204" pitchFamily="34" charset="0"/>
                </a:rPr>
                <a:t>To deliver world-class service, defining success by Veterans’ outcome one Veteran at a time, while integrating across VA programs to optimize productivity and efficiency</a:t>
              </a:r>
              <a:endParaRPr lang="en-US" sz="1100" dirty="0">
                <a:solidFill>
                  <a:srgbClr val="002060"/>
                </a:solidFill>
                <a:latin typeface="Corbel" panose="020B0503020204020204" pitchFamily="34" charset="0"/>
                <a:cs typeface="Arial" panose="020B0604020202020204" pitchFamily="34" charset="0"/>
              </a:endParaRPr>
            </a:p>
          </p:txBody>
        </p:sp>
        <p:sp>
          <p:nvSpPr>
            <p:cNvPr id="53" name="Rectangle 7"/>
            <p:cNvSpPr txBox="1">
              <a:spLocks/>
            </p:cNvSpPr>
            <p:nvPr/>
          </p:nvSpPr>
          <p:spPr bwMode="auto">
            <a:xfrm>
              <a:off x="-7141592" y="3050756"/>
              <a:ext cx="5206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marL="342900" indent="-342900" defTabSz="895350" eaLnBrk="0" hangingPunct="0">
                <a:defRPr sz="1600">
                  <a:solidFill>
                    <a:schemeClr val="tx1"/>
                  </a:solidFill>
                  <a:latin typeface="Arial" charset="0"/>
                  <a:ea typeface="ＭＳ Ｐゴシック" pitchFamily="34" charset="-128"/>
                </a:defRPr>
              </a:lvl1pPr>
              <a:lvl2pPr marL="146050" indent="-144463" defTabSz="895350" eaLnBrk="0" hangingPunct="0">
                <a:defRPr sz="1600">
                  <a:solidFill>
                    <a:schemeClr val="tx1"/>
                  </a:solidFill>
                  <a:latin typeface="Arial" charset="0"/>
                  <a:ea typeface="ＭＳ Ｐゴシック" pitchFamily="34" charset="-128"/>
                </a:defRPr>
              </a:lvl2pPr>
              <a:lvl3pPr marL="1143000" indent="-228600" defTabSz="895350" eaLnBrk="0" hangingPunct="0">
                <a:defRPr sz="1600">
                  <a:solidFill>
                    <a:schemeClr val="tx1"/>
                  </a:solidFill>
                  <a:latin typeface="Arial" charset="0"/>
                  <a:ea typeface="ＭＳ Ｐゴシック" pitchFamily="34" charset="-128"/>
                </a:defRPr>
              </a:lvl3pPr>
              <a:lvl4pPr marL="1600200" indent="-228600" defTabSz="895350" eaLnBrk="0" hangingPunct="0">
                <a:defRPr sz="1600">
                  <a:solidFill>
                    <a:schemeClr val="tx1"/>
                  </a:solidFill>
                  <a:latin typeface="Arial" charset="0"/>
                  <a:ea typeface="ＭＳ Ｐゴシック" pitchFamily="34" charset="-128"/>
                </a:defRPr>
              </a:lvl4pPr>
              <a:lvl5pPr marL="2057400" indent="-228600" defTabSz="895350" eaLnBrk="0" hangingPunct="0">
                <a:defRPr sz="1600">
                  <a:solidFill>
                    <a:schemeClr val="tx1"/>
                  </a:solidFill>
                  <a:latin typeface="Arial"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9pPr>
            </a:lstStyle>
            <a:p>
              <a:pPr marL="182880" lvl="1" indent="-182880">
                <a:lnSpc>
                  <a:spcPts val="1200"/>
                </a:lnSpc>
                <a:buFont typeface="Arial" panose="020B0604020202020204" pitchFamily="34" charset="0"/>
                <a:buChar char="•"/>
              </a:pPr>
              <a:r>
                <a:rPr lang="en-US" sz="1100" b="1" dirty="0" smtClean="0">
                  <a:solidFill>
                    <a:srgbClr val="FF0000"/>
                  </a:solidFill>
                  <a:latin typeface="Corbel" panose="020B0503020204020204" pitchFamily="34" charset="0"/>
                  <a:cs typeface="Arial" panose="020B0604020202020204" pitchFamily="34" charset="0"/>
                </a:rPr>
                <a:t>Empower our Leaders and Employees</a:t>
              </a:r>
              <a:r>
                <a:rPr lang="en-US" sz="1100" dirty="0" smtClean="0">
                  <a:solidFill>
                    <a:srgbClr val="002060"/>
                  </a:solidFill>
                  <a:latin typeface="Corbel" panose="020B0503020204020204" pitchFamily="34" charset="0"/>
                  <a:cs typeface="Arial" panose="020B0604020202020204" pitchFamily="34" charset="0"/>
                </a:rPr>
                <a:t>: Realign internal </a:t>
              </a:r>
              <a:r>
                <a:rPr lang="en-US" sz="1100" b="1" i="1" dirty="0" smtClean="0">
                  <a:solidFill>
                    <a:srgbClr val="002060"/>
                  </a:solidFill>
                  <a:latin typeface="Corbel" panose="020B0503020204020204" pitchFamily="34" charset="0"/>
                  <a:cs typeface="Arial" panose="020B0604020202020204" pitchFamily="34" charset="0"/>
                </a:rPr>
                <a:t>Support Services </a:t>
              </a:r>
              <a:r>
                <a:rPr lang="en-US" sz="1100" dirty="0" smtClean="0">
                  <a:solidFill>
                    <a:srgbClr val="002060"/>
                  </a:solidFill>
                  <a:latin typeface="Corbel" panose="020B0503020204020204" pitchFamily="34" charset="0"/>
                  <a:cs typeface="Arial" panose="020B0604020202020204" pitchFamily="34" charset="0"/>
                </a:rPr>
                <a:t>to improve efficiency, reduce costs, and increase productivity; </a:t>
              </a:r>
              <a:r>
                <a:rPr lang="en-US" sz="1100" dirty="0">
                  <a:solidFill>
                    <a:srgbClr val="002060"/>
                  </a:solidFill>
                  <a:latin typeface="Corbel" panose="020B0503020204020204" pitchFamily="34" charset="0"/>
                  <a:cs typeface="Arial" panose="020B0604020202020204" pitchFamily="34" charset="0"/>
                </a:rPr>
                <a:t>r</a:t>
              </a:r>
              <a:r>
                <a:rPr lang="en-US" sz="1100" dirty="0" smtClean="0">
                  <a:solidFill>
                    <a:srgbClr val="002060"/>
                  </a:solidFill>
                  <a:latin typeface="Corbel" panose="020B0503020204020204" pitchFamily="34" charset="0"/>
                  <a:cs typeface="Arial" panose="020B0604020202020204" pitchFamily="34" charset="0"/>
                </a:rPr>
                <a:t>emove processes that impede good customer service</a:t>
              </a:r>
              <a:r>
                <a:rPr lang="en-US" sz="1100" dirty="0">
                  <a:solidFill>
                    <a:srgbClr val="002060"/>
                  </a:solidFill>
                  <a:latin typeface="Corbel" panose="020B0503020204020204" pitchFamily="34" charset="0"/>
                  <a:cs typeface="Arial" panose="020B0604020202020204" pitchFamily="34" charset="0"/>
                </a:rPr>
                <a:t> </a:t>
              </a:r>
              <a:r>
                <a:rPr lang="en-US" sz="1100" dirty="0" smtClean="0">
                  <a:solidFill>
                    <a:srgbClr val="002060"/>
                  </a:solidFill>
                  <a:latin typeface="Corbel" panose="020B0503020204020204" pitchFamily="34" charset="0"/>
                  <a:cs typeface="Arial" panose="020B0604020202020204" pitchFamily="34" charset="0"/>
                </a:rPr>
                <a:t>while establishing a culture of continuous </a:t>
              </a:r>
              <a:r>
                <a:rPr lang="en-US" sz="1100" b="1" i="1" dirty="0" smtClean="0">
                  <a:solidFill>
                    <a:srgbClr val="002060"/>
                  </a:solidFill>
                  <a:latin typeface="Corbel" panose="020B0503020204020204" pitchFamily="34" charset="0"/>
                  <a:cs typeface="Arial" panose="020B0604020202020204" pitchFamily="34" charset="0"/>
                </a:rPr>
                <a:t>Performance Improvement</a:t>
              </a:r>
              <a:r>
                <a:rPr lang="en-US" sz="1100" dirty="0" smtClean="0">
                  <a:solidFill>
                    <a:srgbClr val="002060"/>
                  </a:solidFill>
                  <a:latin typeface="Corbel" panose="020B0503020204020204" pitchFamily="34" charset="0"/>
                  <a:cs typeface="Arial" panose="020B0604020202020204" pitchFamily="34" charset="0"/>
                </a:rPr>
                <a:t>; and focus on </a:t>
              </a:r>
              <a:r>
                <a:rPr lang="en-US" sz="1100" b="1" i="1" dirty="0" smtClean="0">
                  <a:solidFill>
                    <a:srgbClr val="002060"/>
                  </a:solidFill>
                  <a:latin typeface="Corbel" panose="020B0503020204020204" pitchFamily="34" charset="0"/>
                  <a:cs typeface="Arial" panose="020B0604020202020204" pitchFamily="34" charset="0"/>
                </a:rPr>
                <a:t>People and Culture</a:t>
              </a:r>
              <a:r>
                <a:rPr lang="en-US" sz="1100" dirty="0" smtClean="0">
                  <a:solidFill>
                    <a:srgbClr val="002060"/>
                  </a:solidFill>
                  <a:latin typeface="Corbel" panose="020B0503020204020204" pitchFamily="34" charset="0"/>
                  <a:cs typeface="Arial" panose="020B0604020202020204" pitchFamily="34" charset="0"/>
                </a:rPr>
                <a:t> to attract, retain and develop high performers</a:t>
              </a:r>
              <a:endParaRPr lang="en-US" sz="1100" i="1" dirty="0" smtClean="0">
                <a:solidFill>
                  <a:srgbClr val="002060"/>
                </a:solidFill>
                <a:latin typeface="Corbel" panose="020B0503020204020204" pitchFamily="34" charset="0"/>
                <a:cs typeface="Arial" panose="020B0604020202020204" pitchFamily="34" charset="0"/>
              </a:endParaRPr>
            </a:p>
          </p:txBody>
        </p:sp>
        <p:sp>
          <p:nvSpPr>
            <p:cNvPr id="44" name="TextBox 43"/>
            <p:cNvSpPr txBox="1"/>
            <p:nvPr/>
          </p:nvSpPr>
          <p:spPr>
            <a:xfrm>
              <a:off x="-8058283" y="1935725"/>
              <a:ext cx="2346661" cy="285078"/>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Roadmap</a:t>
              </a:r>
              <a:endParaRPr lang="en-US" sz="1650" b="1" dirty="0">
                <a:solidFill>
                  <a:srgbClr val="C00000"/>
                </a:solidFill>
                <a:latin typeface="Garamond" panose="02020404030301010803" pitchFamily="18" charset="0"/>
              </a:endParaRPr>
            </a:p>
          </p:txBody>
        </p:sp>
        <p:sp>
          <p:nvSpPr>
            <p:cNvPr id="39" name="TextBox 38"/>
            <p:cNvSpPr txBox="1"/>
            <p:nvPr/>
          </p:nvSpPr>
          <p:spPr>
            <a:xfrm>
              <a:off x="-7209215" y="3914204"/>
              <a:ext cx="1938837" cy="285078"/>
            </a:xfrm>
            <a:prstGeom prst="rect">
              <a:avLst/>
            </a:prstGeom>
            <a:noFill/>
          </p:spPr>
          <p:txBody>
            <a:bodyPr wrap="square" rtlCol="0">
              <a:spAutoFit/>
            </a:bodyPr>
            <a:lstStyle/>
            <a:p>
              <a:pPr algn="ctr">
                <a:lnSpc>
                  <a:spcPct val="70000"/>
                </a:lnSpc>
              </a:pPr>
              <a:r>
                <a:rPr lang="en-US" sz="1650" b="1" dirty="0" smtClean="0">
                  <a:solidFill>
                    <a:srgbClr val="C00000"/>
                  </a:solidFill>
                  <a:latin typeface="Garamond" panose="02020404030301010803" pitchFamily="18" charset="0"/>
                </a:rPr>
                <a:t>Our Vision</a:t>
              </a:r>
              <a:endParaRPr lang="en-US" sz="1650" b="1" dirty="0">
                <a:solidFill>
                  <a:srgbClr val="C00000"/>
                </a:solidFill>
                <a:latin typeface="Garamond" panose="02020404030301010803" pitchFamily="18" charset="0"/>
              </a:endParaRPr>
            </a:p>
          </p:txBody>
        </p:sp>
      </p:grpSp>
      <p:sp>
        <p:nvSpPr>
          <p:cNvPr id="6" name="Rectangle 5"/>
          <p:cNvSpPr/>
          <p:nvPr/>
        </p:nvSpPr>
        <p:spPr>
          <a:xfrm>
            <a:off x="1356947" y="1703050"/>
            <a:ext cx="6335730" cy="400110"/>
          </a:xfrm>
          <a:prstGeom prst="rect">
            <a:avLst/>
          </a:prstGeom>
        </p:spPr>
        <p:txBody>
          <a:bodyPr wrap="square">
            <a:spAutoFit/>
          </a:bodyPr>
          <a:lstStyle/>
          <a:p>
            <a:pPr marL="182880" lvl="1" indent="-182880" algn="just">
              <a:lnSpc>
                <a:spcPts val="1200"/>
              </a:lnSpc>
              <a:buFont typeface="Arial" panose="020B0604020202020204" pitchFamily="34" charset="0"/>
              <a:buChar char="•"/>
            </a:pPr>
            <a:r>
              <a:rPr lang="en-US" sz="1100" b="1" dirty="0">
                <a:solidFill>
                  <a:srgbClr val="FF0000"/>
                </a:solidFill>
                <a:latin typeface="Corbel" panose="020B0503020204020204" pitchFamily="34" charset="0"/>
                <a:cs typeface="Arial" panose="020B0604020202020204" pitchFamily="34" charset="0"/>
              </a:rPr>
              <a:t>Deliver on current commitments to Veterans</a:t>
            </a:r>
            <a:r>
              <a:rPr lang="en-US" sz="1100" dirty="0">
                <a:solidFill>
                  <a:srgbClr val="002060"/>
                </a:solidFill>
                <a:latin typeface="Corbel" panose="020B0503020204020204" pitchFamily="34" charset="0"/>
                <a:cs typeface="Arial" panose="020B0604020202020204" pitchFamily="34" charset="0"/>
              </a:rPr>
              <a:t>: </a:t>
            </a:r>
            <a:r>
              <a:rPr lang="en-US" sz="1100" b="1" i="1" dirty="0">
                <a:solidFill>
                  <a:srgbClr val="002060"/>
                </a:solidFill>
                <a:latin typeface="Corbel" panose="020B0503020204020204" pitchFamily="34" charset="0"/>
                <a:cs typeface="Arial" panose="020B0604020202020204" pitchFamily="34" charset="0"/>
              </a:rPr>
              <a:t>Increase</a:t>
            </a:r>
            <a:r>
              <a:rPr lang="en-US" sz="1100" dirty="0">
                <a:solidFill>
                  <a:srgbClr val="002060"/>
                </a:solidFill>
                <a:latin typeface="Corbel" panose="020B0503020204020204" pitchFamily="34" charset="0"/>
                <a:cs typeface="Arial" panose="020B0604020202020204" pitchFamily="34" charset="0"/>
              </a:rPr>
              <a:t> </a:t>
            </a:r>
            <a:r>
              <a:rPr lang="en-US" sz="1100" b="1" i="1" dirty="0" smtClean="0">
                <a:solidFill>
                  <a:srgbClr val="002060"/>
                </a:solidFill>
                <a:latin typeface="Corbel" panose="020B0503020204020204" pitchFamily="34" charset="0"/>
                <a:cs typeface="Arial" panose="020B0604020202020204" pitchFamily="34" charset="0"/>
              </a:rPr>
              <a:t>Access </a:t>
            </a:r>
            <a:r>
              <a:rPr lang="en-US" sz="1100" b="1" i="1" dirty="0">
                <a:solidFill>
                  <a:srgbClr val="002060"/>
                </a:solidFill>
                <a:latin typeface="Corbel" panose="020B0503020204020204" pitchFamily="34" charset="0"/>
                <a:cs typeface="Arial" panose="020B0604020202020204" pitchFamily="34" charset="0"/>
              </a:rPr>
              <a:t>to </a:t>
            </a:r>
            <a:r>
              <a:rPr lang="en-US" sz="1100" b="1" i="1" dirty="0" smtClean="0">
                <a:solidFill>
                  <a:srgbClr val="002060"/>
                </a:solidFill>
                <a:latin typeface="Corbel" panose="020B0503020204020204" pitchFamily="34" charset="0"/>
                <a:cs typeface="Arial" panose="020B0604020202020204" pitchFamily="34" charset="0"/>
              </a:rPr>
              <a:t>Care</a:t>
            </a:r>
            <a:r>
              <a:rPr lang="en-US" sz="1100" dirty="0">
                <a:solidFill>
                  <a:srgbClr val="002060"/>
                </a:solidFill>
                <a:latin typeface="Corbel" panose="020B0503020204020204" pitchFamily="34" charset="0"/>
                <a:cs typeface="Arial" panose="020B0604020202020204" pitchFamily="34" charset="0"/>
              </a:rPr>
              <a:t>; </a:t>
            </a:r>
            <a:r>
              <a:rPr lang="en-US" sz="1100" b="1" i="1" dirty="0" smtClean="0">
                <a:solidFill>
                  <a:srgbClr val="002060"/>
                </a:solidFill>
                <a:latin typeface="Corbel" panose="020B0503020204020204" pitchFamily="34" charset="0"/>
                <a:cs typeface="Arial" panose="020B0604020202020204" pitchFamily="34" charset="0"/>
              </a:rPr>
              <a:t>Eliminate the </a:t>
            </a:r>
            <a:r>
              <a:rPr lang="en-US" sz="1100" b="1" i="1" dirty="0">
                <a:solidFill>
                  <a:srgbClr val="002060"/>
                </a:solidFill>
                <a:latin typeface="Corbel" panose="020B0503020204020204" pitchFamily="34" charset="0"/>
                <a:cs typeface="Arial" panose="020B0604020202020204" pitchFamily="34" charset="0"/>
              </a:rPr>
              <a:t>B</a:t>
            </a:r>
            <a:r>
              <a:rPr lang="en-US" sz="1100" b="1" i="1" dirty="0" smtClean="0">
                <a:solidFill>
                  <a:srgbClr val="002060"/>
                </a:solidFill>
                <a:latin typeface="Corbel" panose="020B0503020204020204" pitchFamily="34" charset="0"/>
                <a:cs typeface="Arial" panose="020B0604020202020204" pitchFamily="34" charset="0"/>
              </a:rPr>
              <a:t>acklog</a:t>
            </a:r>
            <a:r>
              <a:rPr lang="en-US" sz="1100" dirty="0">
                <a:solidFill>
                  <a:srgbClr val="002060"/>
                </a:solidFill>
                <a:latin typeface="Corbel" panose="020B0503020204020204" pitchFamily="34" charset="0"/>
                <a:cs typeface="Arial" panose="020B0604020202020204" pitchFamily="34" charset="0"/>
              </a:rPr>
              <a:t>; </a:t>
            </a:r>
            <a:r>
              <a:rPr lang="en-US" sz="1100" dirty="0" smtClean="0">
                <a:solidFill>
                  <a:srgbClr val="002060"/>
                </a:solidFill>
                <a:latin typeface="Corbel" panose="020B0503020204020204" pitchFamily="34" charset="0"/>
                <a:cs typeface="Arial" panose="020B0604020202020204" pitchFamily="34" charset="0"/>
              </a:rPr>
              <a:t>and </a:t>
            </a:r>
            <a:r>
              <a:rPr lang="en-US" sz="1100" b="1" i="1" dirty="0" smtClean="0">
                <a:solidFill>
                  <a:srgbClr val="002060"/>
                </a:solidFill>
                <a:latin typeface="Corbel" panose="020B0503020204020204" pitchFamily="34" charset="0"/>
                <a:cs typeface="Arial" panose="020B0604020202020204" pitchFamily="34" charset="0"/>
              </a:rPr>
              <a:t>End</a:t>
            </a:r>
            <a:r>
              <a:rPr lang="en-US" sz="1100" dirty="0" smtClean="0">
                <a:solidFill>
                  <a:srgbClr val="002060"/>
                </a:solidFill>
                <a:latin typeface="Corbel" panose="020B0503020204020204" pitchFamily="34" charset="0"/>
                <a:cs typeface="Arial" panose="020B0604020202020204" pitchFamily="34" charset="0"/>
              </a:rPr>
              <a:t> </a:t>
            </a:r>
            <a:r>
              <a:rPr lang="en-US" sz="1100" b="1" i="1" dirty="0">
                <a:solidFill>
                  <a:srgbClr val="002060"/>
                </a:solidFill>
                <a:latin typeface="Corbel" panose="020B0503020204020204" pitchFamily="34" charset="0"/>
                <a:cs typeface="Arial" panose="020B0604020202020204" pitchFamily="34" charset="0"/>
              </a:rPr>
              <a:t>Veterans </a:t>
            </a:r>
            <a:r>
              <a:rPr lang="en-US" sz="1100" b="1" i="1" dirty="0" smtClean="0">
                <a:solidFill>
                  <a:srgbClr val="002060"/>
                </a:solidFill>
                <a:latin typeface="Corbel" panose="020B0503020204020204" pitchFamily="34" charset="0"/>
                <a:cs typeface="Arial" panose="020B0604020202020204" pitchFamily="34" charset="0"/>
              </a:rPr>
              <a:t>Homelessness</a:t>
            </a:r>
            <a:endParaRPr lang="en-US" sz="1100" b="1" i="1" dirty="0">
              <a:solidFill>
                <a:srgbClr val="002060"/>
              </a:solidFill>
              <a:latin typeface="Corbel" panose="020B0503020204020204" pitchFamily="34" charset="0"/>
              <a:cs typeface="Arial" panose="020B0604020202020204" pitchFamily="34" charset="0"/>
            </a:endParaRPr>
          </a:p>
        </p:txBody>
      </p:sp>
      <p:sp>
        <p:nvSpPr>
          <p:cNvPr id="7" name="Rectangle 6"/>
          <p:cNvSpPr/>
          <p:nvPr/>
        </p:nvSpPr>
        <p:spPr>
          <a:xfrm>
            <a:off x="1676400" y="2057400"/>
            <a:ext cx="6030930" cy="553998"/>
          </a:xfrm>
          <a:prstGeom prst="rect">
            <a:avLst/>
          </a:prstGeom>
        </p:spPr>
        <p:txBody>
          <a:bodyPr wrap="square">
            <a:spAutoFit/>
          </a:bodyPr>
          <a:lstStyle/>
          <a:p>
            <a:pPr marL="182880" lvl="1" indent="-182880">
              <a:lnSpc>
                <a:spcPts val="1200"/>
              </a:lnSpc>
              <a:buFont typeface="Arial" panose="020B0604020202020204" pitchFamily="34" charset="0"/>
              <a:buChar char="•"/>
            </a:pPr>
            <a:r>
              <a:rPr lang="en-US" sz="1100" b="1" dirty="0" smtClean="0">
                <a:solidFill>
                  <a:srgbClr val="FF0000"/>
                </a:solidFill>
                <a:latin typeface="Corbel" panose="020B0503020204020204" pitchFamily="34" charset="0"/>
                <a:cs typeface="Arial" panose="020B0604020202020204" pitchFamily="34" charset="0"/>
              </a:rPr>
              <a:t>Innovate to Improve </a:t>
            </a:r>
            <a:r>
              <a:rPr lang="en-US" sz="1100" b="1" dirty="0">
                <a:solidFill>
                  <a:srgbClr val="FF0000"/>
                </a:solidFill>
                <a:latin typeface="Corbel" panose="020B0503020204020204" pitchFamily="34" charset="0"/>
                <a:cs typeface="Arial" panose="020B0604020202020204" pitchFamily="34" charset="0"/>
              </a:rPr>
              <a:t>the Veteran experience</a:t>
            </a:r>
            <a:r>
              <a:rPr lang="en-US" sz="1100" dirty="0" smtClean="0">
                <a:solidFill>
                  <a:srgbClr val="002060"/>
                </a:solidFill>
                <a:latin typeface="Corbel" panose="020B0503020204020204" pitchFamily="34" charset="0"/>
                <a:cs typeface="Arial" panose="020B0604020202020204" pitchFamily="34" charset="0"/>
              </a:rPr>
              <a:t>:  Establish a VA-wide customer-service organization that will design and implement a superior </a:t>
            </a:r>
            <a:r>
              <a:rPr lang="en-US" sz="1100" b="1" i="1" dirty="0" smtClean="0">
                <a:solidFill>
                  <a:srgbClr val="002060"/>
                </a:solidFill>
                <a:latin typeface="Corbel" panose="020B0503020204020204" pitchFamily="34" charset="0"/>
                <a:cs typeface="Arial" panose="020B0604020202020204" pitchFamily="34" charset="0"/>
              </a:rPr>
              <a:t>Veteran Experience</a:t>
            </a:r>
            <a:r>
              <a:rPr lang="en-US" sz="1100" dirty="0" smtClean="0">
                <a:solidFill>
                  <a:srgbClr val="002060"/>
                </a:solidFill>
                <a:latin typeface="Corbel" panose="020B0503020204020204" pitchFamily="34" charset="0"/>
                <a:cs typeface="Arial" panose="020B0604020202020204" pitchFamily="34" charset="0"/>
              </a:rPr>
              <a:t>  and leverage  </a:t>
            </a:r>
            <a:r>
              <a:rPr lang="en-US" sz="1100" b="1" i="1" dirty="0" smtClean="0">
                <a:solidFill>
                  <a:srgbClr val="002060"/>
                </a:solidFill>
                <a:latin typeface="Corbel" panose="020B0503020204020204" pitchFamily="34" charset="0"/>
                <a:cs typeface="Arial" panose="020B0604020202020204" pitchFamily="34" charset="0"/>
              </a:rPr>
              <a:t>Strategic Partnerships </a:t>
            </a:r>
            <a:r>
              <a:rPr lang="en-US" sz="1100" dirty="0" smtClean="0">
                <a:solidFill>
                  <a:srgbClr val="002060"/>
                </a:solidFill>
                <a:latin typeface="Corbel" panose="020B0503020204020204" pitchFamily="34" charset="0"/>
                <a:cs typeface="Arial" panose="020B0604020202020204" pitchFamily="34" charset="0"/>
              </a:rPr>
              <a:t>as a force multiplier.</a:t>
            </a:r>
            <a:endParaRPr lang="en-US" sz="1100" dirty="0">
              <a:solidFill>
                <a:srgbClr val="002060"/>
              </a:solidFill>
              <a:latin typeface="Corbel" panose="020B0503020204020204" pitchFamily="34" charset="0"/>
              <a:cs typeface="Arial" panose="020B0604020202020204" pitchFamily="34" charset="0"/>
            </a:endParaRPr>
          </a:p>
        </p:txBody>
      </p:sp>
      <p:sp>
        <p:nvSpPr>
          <p:cNvPr id="24" name="Rectangle 23"/>
          <p:cNvSpPr/>
          <p:nvPr/>
        </p:nvSpPr>
        <p:spPr>
          <a:xfrm>
            <a:off x="3962400" y="5724436"/>
            <a:ext cx="1273401" cy="430887"/>
          </a:xfrm>
          <a:prstGeom prst="rect">
            <a:avLst/>
          </a:prstGeom>
        </p:spPr>
        <p:txBody>
          <a:bodyPr wrap="square">
            <a:spAutoFit/>
          </a:bodyPr>
          <a:lstStyle/>
          <a:p>
            <a:r>
              <a:rPr lang="en-US" sz="1100" dirty="0" smtClean="0">
                <a:solidFill>
                  <a:srgbClr val="002060"/>
                </a:solidFill>
                <a:latin typeface="Corbel" panose="020B0503020204020204" pitchFamily="34" charset="0"/>
                <a:cs typeface="Arial" panose="020B0604020202020204" pitchFamily="34" charset="0"/>
              </a:rPr>
              <a:t>culture that</a:t>
            </a:r>
            <a:endParaRPr lang="en-US" sz="1100" dirty="0"/>
          </a:p>
          <a:p>
            <a:endParaRPr lang="en-US" sz="1100" dirty="0"/>
          </a:p>
        </p:txBody>
      </p:sp>
      <p:sp>
        <p:nvSpPr>
          <p:cNvPr id="34" name="Rectangle 33"/>
          <p:cNvSpPr/>
          <p:nvPr/>
        </p:nvSpPr>
        <p:spPr>
          <a:xfrm>
            <a:off x="3878038" y="5587723"/>
            <a:ext cx="1348446" cy="261610"/>
          </a:xfrm>
          <a:prstGeom prst="rect">
            <a:avLst/>
          </a:prstGeom>
        </p:spPr>
        <p:txBody>
          <a:bodyPr wrap="none">
            <a:spAutoFit/>
          </a:bodyPr>
          <a:lstStyle/>
          <a:p>
            <a:r>
              <a:rPr lang="en-US" sz="1050" dirty="0">
                <a:solidFill>
                  <a:srgbClr val="002060"/>
                </a:solidFill>
                <a:latin typeface="Corbel" panose="020B0503020204020204" pitchFamily="34" charset="0"/>
              </a:rPr>
              <a:t>and </a:t>
            </a:r>
            <a:r>
              <a:rPr lang="en-US" sz="1100" dirty="0">
                <a:solidFill>
                  <a:srgbClr val="002060"/>
                </a:solidFill>
                <a:latin typeface="Corbel" panose="020B0503020204020204" pitchFamily="34" charset="0"/>
                <a:cs typeface="Arial" panose="020B0604020202020204" pitchFamily="34" charset="0"/>
              </a:rPr>
              <a:t>results-oriented</a:t>
            </a:r>
          </a:p>
        </p:txBody>
      </p:sp>
      <p:sp>
        <p:nvSpPr>
          <p:cNvPr id="40" name="Rectangle 39"/>
          <p:cNvSpPr/>
          <p:nvPr/>
        </p:nvSpPr>
        <p:spPr>
          <a:xfrm>
            <a:off x="4046595" y="5867400"/>
            <a:ext cx="965329" cy="261610"/>
          </a:xfrm>
          <a:prstGeom prst="rect">
            <a:avLst/>
          </a:prstGeom>
        </p:spPr>
        <p:txBody>
          <a:bodyPr wrap="none">
            <a:spAutoFit/>
          </a:bodyPr>
          <a:lstStyle/>
          <a:p>
            <a:r>
              <a:rPr lang="en-US" sz="1100" dirty="0">
                <a:solidFill>
                  <a:srgbClr val="002060"/>
                </a:solidFill>
                <a:latin typeface="Corbel" panose="020B0503020204020204" pitchFamily="34" charset="0"/>
                <a:cs typeface="Arial" panose="020B0604020202020204" pitchFamily="34" charset="0"/>
              </a:rPr>
              <a:t>inspires trust </a:t>
            </a:r>
            <a:endParaRPr lang="en-US" sz="1100" dirty="0"/>
          </a:p>
        </p:txBody>
      </p:sp>
      <p:pic>
        <p:nvPicPr>
          <p:cNvPr id="31" name="Picture 30" descr="MyVA.color.vector.tagline.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314" y="5061351"/>
            <a:ext cx="2838145" cy="1019373"/>
          </a:xfrm>
          <a:prstGeom prst="rect">
            <a:avLst/>
          </a:prstGeom>
        </p:spPr>
      </p:pic>
    </p:spTree>
    <p:extLst>
      <p:ext uri="{BB962C8B-B14F-4D97-AF65-F5344CB8AC3E}">
        <p14:creationId xmlns:p14="http://schemas.microsoft.com/office/powerpoint/2010/main" val="268419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84"/>
            <a:ext cx="8229600" cy="1143000"/>
          </a:xfrm>
        </p:spPr>
        <p:txBody>
          <a:bodyPr>
            <a:noAutofit/>
          </a:bodyPr>
          <a:lstStyle/>
          <a:p>
            <a:pPr>
              <a:spcBef>
                <a:spcPts val="0"/>
              </a:spcBef>
            </a:pPr>
            <a:r>
              <a:rPr lang="en-US" altLang="en-US" sz="4000" b="1" dirty="0">
                <a:latin typeface="Arial" pitchFamily="34" charset="0"/>
                <a:cs typeface="Arial" pitchFamily="34" charset="0"/>
              </a:rPr>
              <a:t>To achieve this vision, MyVA has five primary focus areas</a:t>
            </a:r>
            <a:endParaRPr lang="en-US" sz="4000" b="1" dirty="0">
              <a:latin typeface="Arial" pitchFamily="34" charset="0"/>
              <a:cs typeface="Arial" pitchFamily="34" charset="0"/>
            </a:endParaRPr>
          </a:p>
        </p:txBody>
      </p:sp>
      <p:sp>
        <p:nvSpPr>
          <p:cNvPr id="3" name="Content Placeholder 7"/>
          <p:cNvSpPr txBox="1">
            <a:spLocks/>
          </p:cNvSpPr>
          <p:nvPr/>
        </p:nvSpPr>
        <p:spPr>
          <a:xfrm>
            <a:off x="809900" y="1257984"/>
            <a:ext cx="7837711" cy="5417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600"/>
              </a:spcBef>
              <a:buFont typeface="Arial"/>
              <a:buNone/>
            </a:pPr>
            <a:r>
              <a:rPr lang="en-US" sz="2000" b="1" dirty="0" smtClean="0">
                <a:solidFill>
                  <a:schemeClr val="tx2"/>
                </a:solidFill>
              </a:rPr>
              <a:t>Improving the </a:t>
            </a:r>
            <a:r>
              <a:rPr lang="en-US" sz="2000" b="1" u="sng" dirty="0" smtClean="0">
                <a:solidFill>
                  <a:schemeClr val="tx2"/>
                </a:solidFill>
              </a:rPr>
              <a:t>Veterans’ experience </a:t>
            </a:r>
            <a:r>
              <a:rPr lang="en-US" sz="1400" dirty="0" smtClean="0"/>
              <a:t>by examining our Veteran-facing processes and organizations from the Veteran’s perspective to enable every Veteran to have a </a:t>
            </a:r>
            <a:r>
              <a:rPr lang="en-US" sz="1400" u="sng" dirty="0" smtClean="0"/>
              <a:t>seamless</a:t>
            </a:r>
            <a:r>
              <a:rPr lang="en-US" sz="1400" dirty="0" smtClean="0"/>
              <a:t>, </a:t>
            </a:r>
            <a:r>
              <a:rPr lang="en-US" sz="1400" u="sng" dirty="0" smtClean="0"/>
              <a:t>integrated</a:t>
            </a:r>
            <a:r>
              <a:rPr lang="en-US" sz="1400" dirty="0" smtClean="0"/>
              <a:t>, and </a:t>
            </a:r>
            <a:r>
              <a:rPr lang="en-US" sz="1400" u="sng" dirty="0" smtClean="0"/>
              <a:t>responsive</a:t>
            </a:r>
            <a:r>
              <a:rPr lang="en-US" sz="1400" dirty="0" smtClean="0"/>
              <a:t> VA customer service experience every time.  </a:t>
            </a:r>
            <a:endParaRPr lang="en-US" sz="2400" b="1" dirty="0" smtClean="0">
              <a:solidFill>
                <a:srgbClr val="FF0000"/>
              </a:solidFill>
            </a:endParaRPr>
          </a:p>
          <a:p>
            <a:pPr marL="0" lvl="1" indent="0">
              <a:spcBef>
                <a:spcPts val="600"/>
              </a:spcBef>
              <a:buNone/>
            </a:pPr>
            <a:r>
              <a:rPr lang="en-US" sz="2000" b="1" dirty="0" smtClean="0">
                <a:solidFill>
                  <a:srgbClr val="FF0000"/>
                </a:solidFill>
              </a:rPr>
              <a:t>Achieving </a:t>
            </a:r>
            <a:r>
              <a:rPr lang="en-US" sz="2000" b="1" u="sng" dirty="0" smtClean="0">
                <a:solidFill>
                  <a:srgbClr val="FF0000"/>
                </a:solidFill>
              </a:rPr>
              <a:t>support services excellence</a:t>
            </a:r>
            <a:r>
              <a:rPr lang="en-US" sz="1200" dirty="0" smtClean="0"/>
              <a:t> </a:t>
            </a:r>
            <a:r>
              <a:rPr lang="en-US" sz="1400" dirty="0"/>
              <a:t>by identifying common services that are performed in support of VA mission components, and seeking to optimize these services to increase efficiency and eliminate duplication.  These services include: Human Resources, Legal Services, Information Technology, Acquisitions &amp; Logistics, Real Property Facilities Management, Public Affairs, Congressional Affairs, Budget &amp; Finance, and Security &amp; Preparedness.  </a:t>
            </a:r>
          </a:p>
          <a:p>
            <a:pPr marL="0" lvl="1" indent="0">
              <a:spcBef>
                <a:spcPts val="600"/>
              </a:spcBef>
              <a:buFont typeface="Arial"/>
              <a:buNone/>
            </a:pPr>
            <a:r>
              <a:rPr lang="en-US" sz="2000" b="1" dirty="0" smtClean="0">
                <a:solidFill>
                  <a:schemeClr val="tx2"/>
                </a:solidFill>
              </a:rPr>
              <a:t>Establishing a culture of continuous </a:t>
            </a:r>
            <a:r>
              <a:rPr lang="en-US" sz="2000" b="1" u="sng" dirty="0" smtClean="0">
                <a:solidFill>
                  <a:schemeClr val="tx2"/>
                </a:solidFill>
              </a:rPr>
              <a:t>performance improvement</a:t>
            </a:r>
            <a:r>
              <a:rPr lang="en-US" sz="1200" dirty="0" smtClean="0"/>
              <a:t>, </a:t>
            </a:r>
            <a:r>
              <a:rPr lang="en-US" sz="1400" dirty="0" smtClean="0"/>
              <a:t>so conditions are set at the local level for issues to be raised, addressed, and solutions replicated across as many facilities as needed to achieve enterprise level results</a:t>
            </a:r>
            <a:endParaRPr lang="en-US" sz="2400" b="1" dirty="0" smtClean="0">
              <a:solidFill>
                <a:srgbClr val="FF0000"/>
              </a:solidFill>
            </a:endParaRPr>
          </a:p>
          <a:p>
            <a:pPr marL="0" lvl="1" indent="0">
              <a:spcBef>
                <a:spcPts val="600"/>
              </a:spcBef>
              <a:buFont typeface="Arial"/>
              <a:buNone/>
            </a:pPr>
            <a:r>
              <a:rPr lang="en-US" sz="2000" b="1" dirty="0" smtClean="0">
                <a:solidFill>
                  <a:srgbClr val="FF0000"/>
                </a:solidFill>
              </a:rPr>
              <a:t>Enhancing</a:t>
            </a:r>
            <a:r>
              <a:rPr lang="en-US" sz="2000" dirty="0" smtClean="0">
                <a:solidFill>
                  <a:srgbClr val="FF0000"/>
                </a:solidFill>
              </a:rPr>
              <a:t> </a:t>
            </a:r>
            <a:r>
              <a:rPr lang="en-US" sz="2000" b="1" u="sng" dirty="0" smtClean="0">
                <a:solidFill>
                  <a:srgbClr val="FF0000"/>
                </a:solidFill>
              </a:rPr>
              <a:t>strategic partnerships</a:t>
            </a:r>
            <a:r>
              <a:rPr lang="en-US" sz="2000" dirty="0" smtClean="0">
                <a:solidFill>
                  <a:srgbClr val="FF0000"/>
                </a:solidFill>
              </a:rPr>
              <a:t> </a:t>
            </a:r>
            <a:r>
              <a:rPr lang="en-US" sz="1400" dirty="0" smtClean="0"/>
              <a:t>by making better “matches” and formal partnerships between community, nonprofit, and other organizations and the work being done for Veterans at VA facilities across the country.  </a:t>
            </a:r>
            <a:endParaRPr lang="en-US" sz="2400" b="1" dirty="0" smtClean="0">
              <a:solidFill>
                <a:schemeClr val="tx2"/>
              </a:solidFill>
            </a:endParaRPr>
          </a:p>
          <a:p>
            <a:pPr marL="0" lvl="1" indent="0">
              <a:spcBef>
                <a:spcPts val="600"/>
              </a:spcBef>
              <a:buFont typeface="Arial"/>
              <a:buNone/>
            </a:pPr>
            <a:r>
              <a:rPr lang="en-US" sz="2000" b="1" dirty="0" smtClean="0">
                <a:solidFill>
                  <a:schemeClr val="tx2"/>
                </a:solidFill>
              </a:rPr>
              <a:t>Improving the employee experience and focusing on </a:t>
            </a:r>
            <a:r>
              <a:rPr lang="en-US" sz="2000" dirty="0" smtClean="0">
                <a:solidFill>
                  <a:schemeClr val="tx2"/>
                </a:solidFill>
              </a:rPr>
              <a:t>“</a:t>
            </a:r>
            <a:r>
              <a:rPr lang="en-US" sz="2000" b="1" u="sng" dirty="0" smtClean="0">
                <a:solidFill>
                  <a:schemeClr val="tx2"/>
                </a:solidFill>
              </a:rPr>
              <a:t>people and culture</a:t>
            </a:r>
            <a:r>
              <a:rPr lang="en-US" sz="2000" dirty="0" smtClean="0">
                <a:solidFill>
                  <a:schemeClr val="tx2"/>
                </a:solidFill>
              </a:rPr>
              <a:t>” </a:t>
            </a:r>
            <a:r>
              <a:rPr lang="en-US" sz="1400" dirty="0"/>
              <a:t>so employees are empowered to better serve Veterans.  </a:t>
            </a:r>
          </a:p>
        </p:txBody>
      </p:sp>
      <p:sp>
        <p:nvSpPr>
          <p:cNvPr id="4" name="Rectangle 3"/>
          <p:cNvSpPr/>
          <p:nvPr/>
        </p:nvSpPr>
        <p:spPr>
          <a:xfrm>
            <a:off x="344121" y="1371600"/>
            <a:ext cx="431074" cy="66620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panose="020B0604020202020204" pitchFamily="34" charset="0"/>
                <a:cs typeface="Arial" panose="020B0604020202020204" pitchFamily="34" charset="0"/>
              </a:rPr>
              <a:t>1</a:t>
            </a:r>
          </a:p>
        </p:txBody>
      </p:sp>
      <p:sp>
        <p:nvSpPr>
          <p:cNvPr id="5" name="Rectangle 4"/>
          <p:cNvSpPr/>
          <p:nvPr/>
        </p:nvSpPr>
        <p:spPr>
          <a:xfrm>
            <a:off x="344121" y="2209010"/>
            <a:ext cx="431074" cy="66620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panose="020B0604020202020204" pitchFamily="34" charset="0"/>
                <a:cs typeface="Arial" panose="020B0604020202020204" pitchFamily="34" charset="0"/>
              </a:rPr>
              <a:t>2</a:t>
            </a:r>
          </a:p>
        </p:txBody>
      </p:sp>
      <p:sp>
        <p:nvSpPr>
          <p:cNvPr id="6" name="Rectangle 5"/>
          <p:cNvSpPr/>
          <p:nvPr/>
        </p:nvSpPr>
        <p:spPr>
          <a:xfrm>
            <a:off x="344121" y="3438467"/>
            <a:ext cx="431074" cy="66620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3</a:t>
            </a:r>
            <a:endParaRPr lang="en-US" sz="2000" b="1" dirty="0" smtClean="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44121" y="4202694"/>
            <a:ext cx="431074" cy="66620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4</a:t>
            </a:r>
            <a:endParaRPr lang="en-US" sz="2000" b="1" dirty="0" smtClean="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344121" y="5072992"/>
            <a:ext cx="431074" cy="66620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92933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25" y="472112"/>
            <a:ext cx="6871706" cy="1793838"/>
          </a:xfrm>
        </p:spPr>
        <p:txBody>
          <a:bodyPr>
            <a:normAutofit fontScale="90000"/>
          </a:bodyPr>
          <a:lstStyle/>
          <a:p>
            <a:pPr algn="l"/>
            <a:r>
              <a:rPr lang="en-US" b="1" dirty="0" smtClean="0">
                <a:latin typeface="Arial" pitchFamily="34" charset="0"/>
                <a:cs typeface="Arial" pitchFamily="34" charset="0"/>
              </a:rPr>
              <a:t>is about…</a:t>
            </a:r>
            <a:br>
              <a:rPr lang="en-US" b="1" dirty="0" smtClean="0">
                <a:latin typeface="Arial" pitchFamily="34" charset="0"/>
                <a:cs typeface="Arial" pitchFamily="34" charset="0"/>
              </a:rPr>
            </a:br>
            <a:r>
              <a:rPr lang="en-US" sz="4200" b="1" dirty="0" smtClean="0">
                <a:latin typeface="Arial" pitchFamily="34" charset="0"/>
                <a:cs typeface="Arial" pitchFamily="34" charset="0"/>
              </a:rPr>
              <a:t>The </a:t>
            </a:r>
            <a:r>
              <a:rPr lang="en-US" sz="4200" b="1" i="1" dirty="0" smtClean="0">
                <a:latin typeface="Arial" pitchFamily="34" charset="0"/>
                <a:cs typeface="Arial" pitchFamily="34" charset="0"/>
              </a:rPr>
              <a:t>Blueprint for Excellence</a:t>
            </a:r>
            <a:r>
              <a:rPr lang="en-US" i="1" dirty="0" smtClean="0"/>
              <a:t/>
            </a:r>
            <a:br>
              <a:rPr lang="en-US" i="1" dirty="0" smtClean="0"/>
            </a:br>
            <a:endParaRPr lang="en-US" i="1" dirty="0"/>
          </a:p>
        </p:txBody>
      </p:sp>
      <p:sp>
        <p:nvSpPr>
          <p:cNvPr id="3" name="Content Placeholder 2"/>
          <p:cNvSpPr>
            <a:spLocks noGrp="1"/>
          </p:cNvSpPr>
          <p:nvPr>
            <p:ph idx="1"/>
          </p:nvPr>
        </p:nvSpPr>
        <p:spPr>
          <a:xfrm>
            <a:off x="457200" y="1897039"/>
            <a:ext cx="8229600" cy="4229124"/>
          </a:xfrm>
        </p:spPr>
        <p:txBody>
          <a:bodyPr/>
          <a:lstStyle/>
          <a:p>
            <a:pPr marL="0" indent="0">
              <a:buNone/>
            </a:pPr>
            <a:r>
              <a:rPr lang="en-US" dirty="0"/>
              <a:t>The Blueprint is </a:t>
            </a:r>
            <a:r>
              <a:rPr lang="en-US" dirty="0" smtClean="0"/>
              <a:t>VHA’s </a:t>
            </a:r>
            <a:r>
              <a:rPr lang="en-US" dirty="0"/>
              <a:t>framework to rebuild the Veterans’ trust and become a truly Veteran-centric health system. It sets high expectations for health care innovation and a positive culture of service.</a:t>
            </a:r>
          </a:p>
          <a:p>
            <a:endParaRPr lang="en-US" dirty="0"/>
          </a:p>
        </p:txBody>
      </p:sp>
      <p:pic>
        <p:nvPicPr>
          <p:cNvPr id="4"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53"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25" y="472112"/>
            <a:ext cx="6871706" cy="1793838"/>
          </a:xfrm>
        </p:spPr>
        <p:txBody>
          <a:bodyPr>
            <a:normAutofit fontScale="90000"/>
          </a:bodyPr>
          <a:lstStyle/>
          <a:p>
            <a:pPr algn="l"/>
            <a:r>
              <a:rPr lang="en-US" b="1" dirty="0" smtClean="0">
                <a:latin typeface="Arial" pitchFamily="34" charset="0"/>
                <a:cs typeface="Arial" pitchFamily="34" charset="0"/>
              </a:rPr>
              <a:t>is…</a:t>
            </a:r>
            <a:br>
              <a:rPr lang="en-US" b="1" dirty="0" smtClean="0">
                <a:latin typeface="Arial" pitchFamily="34" charset="0"/>
                <a:cs typeface="Arial" pitchFamily="34" charset="0"/>
              </a:rPr>
            </a:br>
            <a:r>
              <a:rPr lang="en-US" sz="4200" b="1" i="1" dirty="0" smtClean="0">
                <a:latin typeface="Arial" pitchFamily="34" charset="0"/>
                <a:cs typeface="Arial" pitchFamily="34" charset="0"/>
              </a:rPr>
              <a:t>The Blueprint for Excellence</a:t>
            </a:r>
            <a:r>
              <a:rPr lang="en-US" i="1" dirty="0" smtClean="0"/>
              <a:t/>
            </a:r>
            <a:br>
              <a:rPr lang="en-US" i="1" dirty="0" smtClean="0"/>
            </a:br>
            <a:endParaRPr lang="en-US" i="1" dirty="0"/>
          </a:p>
        </p:txBody>
      </p:sp>
      <p:pic>
        <p:nvPicPr>
          <p:cNvPr id="4"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53"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4058538554"/>
              </p:ext>
            </p:extLst>
          </p:nvPr>
        </p:nvGraphicFramePr>
        <p:xfrm>
          <a:off x="457200" y="1678699"/>
          <a:ext cx="8229600" cy="4229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61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3144</TotalTime>
  <Words>2792</Words>
  <Application>Microsoft Office PowerPoint</Application>
  <PresentationFormat>On-screen Show (4:3)</PresentationFormat>
  <Paragraphs>226</Paragraphs>
  <Slides>16</Slides>
  <Notes>16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2" baseType="lpstr">
      <vt:lpstr>Office Theme</vt:lpstr>
      <vt:lpstr>2_Office Theme</vt:lpstr>
      <vt:lpstr>1_Office Theme</vt:lpstr>
      <vt:lpstr>3_Office Theme</vt:lpstr>
      <vt:lpstr>8_Office Theme</vt:lpstr>
      <vt:lpstr>think-cell Slide</vt:lpstr>
      <vt:lpstr>PowerPoint Presentation</vt:lpstr>
      <vt:lpstr>PowerPoint Presentation</vt:lpstr>
      <vt:lpstr>PowerPoint Presentation</vt:lpstr>
      <vt:lpstr>We Have Agreed To One Map –  5 Regions To Which We Will Migrate</vt:lpstr>
      <vt:lpstr>PowerPoint Presentation</vt:lpstr>
      <vt:lpstr>PowerPoint Presentation</vt:lpstr>
      <vt:lpstr>To achieve this vision, MyVA has five primary focus areas</vt:lpstr>
      <vt:lpstr>is about… The Blueprint for Excellence </vt:lpstr>
      <vt:lpstr>is… The Blueprint for Excellence </vt:lpstr>
      <vt:lpstr>PowerPoint Presentation</vt:lpstr>
      <vt:lpstr>PowerPoint Presentation</vt:lpstr>
      <vt:lpstr>PowerPoint Presentation</vt:lpstr>
      <vt:lpstr>PowerPoint Presentation</vt:lpstr>
      <vt:lpstr>PowerPoint Presentation</vt:lpstr>
      <vt:lpstr>PowerPoint Presentation</vt:lpstr>
      <vt:lpstr>What’s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78</cp:revision>
  <cp:lastPrinted>2015-04-01T11:02:46Z</cp:lastPrinted>
  <dcterms:created xsi:type="dcterms:W3CDTF">2015-02-23T17:48:51Z</dcterms:created>
  <dcterms:modified xsi:type="dcterms:W3CDTF">2015-04-07T20:04:43Z</dcterms:modified>
</cp:coreProperties>
</file>