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68.xml" ContentType="application/vnd.openxmlformats-officedocument.presentationml.slide+xml"/>
  <Override PartName="/ppt/slides/slide33.xml" ContentType="application/vnd.openxmlformats-officedocument.presentationml.slide+xml"/>
  <Override PartName="/ppt/slides/slide87.xml" ContentType="application/vnd.openxmlformats-officedocument.presentationml.slide+xml"/>
  <Default Extension="bin" ContentType="application/vnd.openxmlformats-officedocument.presentationml.printerSettings"/>
  <Override PartName="/ppt/slides/slide92.xml" ContentType="application/vnd.openxmlformats-officedocument.presentationml.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56.xml" ContentType="application/vnd.openxmlformats-officedocument.presentationml.slide+xml"/>
  <Override PartName="/ppt/slides/slide75.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slides/slide61.xml" ContentType="application/vnd.openxmlformats-officedocument.presentationml.slide+xml"/>
  <Override PartName="/ppt/slides/slide80.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65.xml" ContentType="application/vnd.openxmlformats-officedocument.presentationml.slide+xml"/>
  <Override PartName="/ppt/slides/slide84.xml" ContentType="application/vnd.openxmlformats-officedocument.presentationml.slide+xml"/>
  <Override PartName="/ppt/slides/slide46.xml" ContentType="application/vnd.openxmlformats-officedocument.presentationml.slide+xml"/>
  <Override PartName="/ppt/slides/slide70.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slides/slide69.xml" ContentType="application/vnd.openxmlformats-officedocument.presentationml.slide+xml"/>
  <Override PartName="/ppt/slides/slide88.xml" ContentType="application/vnd.openxmlformats-officedocument.presentationml.slide+xml"/>
  <Override PartName="/ppt/slides/slide72.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slides/slide93.xml" ContentType="application/vnd.openxmlformats-officedocument.presentationml.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slides/slide62.xml" ContentType="application/vnd.openxmlformats-officedocument.presentationml.slide+xml"/>
  <Override PartName="/ppt/slides/slide81.xml" ContentType="application/vnd.openxmlformats-officedocument.presentationml.slide+xml"/>
  <Override PartName="/ppt/handoutMasters/handoutMaster1.xml" ContentType="application/vnd.openxmlformats-officedocument.presentationml.handoutMaster+xml"/>
  <Override PartName="/ppt/theme/theme2.xml" ContentType="application/vnd.openxmlformats-officedocument.theme+xml"/>
  <Override PartName="/ppt/slideLayouts/slideLayout11.xml" ContentType="application/vnd.openxmlformats-officedocument.presentationml.slideLayout+xml"/>
  <Override PartName="/docProps/core.xml" ContentType="application/vnd.openxmlformats-package.core-properties+xml"/>
  <Default Extension="jpeg" ContentType="image/jpeg"/>
  <Override PartName="/ppt/slides/slide8.xml" ContentType="application/vnd.openxmlformats-officedocument.presentationml.slide+xml"/>
  <Override PartName="/ppt/slideLayouts/slideLayout6.xml" ContentType="application/vnd.openxmlformats-officedocument.presentationml.slideLayout+xml"/>
  <Override PartName="/ppt/slides/slide12.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66.xml" ContentType="application/vnd.openxmlformats-officedocument.presentationml.slide+xml"/>
  <Override PartName="/ppt/slides/slide85.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slides/slide71.xml" ContentType="application/vnd.openxmlformats-officedocument.presentationml.slide+xml"/>
  <Override PartName="/ppt/slides/slide90.xml" ContentType="application/vnd.openxmlformats-officedocument.presentationml.slide+xml"/>
  <Default Extension="rels" ContentType="application/vnd.openxmlformats-package.relationships+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73.xml" ContentType="application/vnd.openxmlformats-officedocument.presentationml.slide+xml"/>
  <Override PartName="/ppt/slides/slide1.xml" ContentType="application/vnd.openxmlformats-officedocument.presentationml.slide+xml"/>
  <Override PartName="/ppt/slides/slide89.xml" ContentType="application/vnd.openxmlformats-officedocument.presentationml.slide+xml"/>
  <Override PartName="/ppt/slides/slide21.xml" ContentType="application/vnd.openxmlformats-officedocument.presentationml.slide+xml"/>
  <Override PartName="/ppt/slides/slide40.xml" ContentType="application/vnd.openxmlformats-officedocument.presentationml.slide+xml"/>
  <Override PartName="/ppt/slides/slide94.xml" ContentType="application/vnd.openxmlformats-officedocument.presentationml.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slides/slide77.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slides/slide82.xml" ContentType="application/vnd.openxmlformats-officedocument.presentationml.slide+xml"/>
  <Override PartName="/ppt/slides/slide63.xml" ContentType="application/vnd.openxmlformats-officedocument.presentationml.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67.xml" ContentType="application/vnd.openxmlformats-officedocument.presentationml.slide+xml"/>
  <Override PartName="/ppt/slides/slide48.xml" ContentType="application/vnd.openxmlformats-officedocument.presentationml.slide+xml"/>
  <Override PartName="/ppt/slides/slide32.xml" ContentType="application/vnd.openxmlformats-officedocument.presentationml.slide+xml"/>
  <Override PartName="/ppt/slideLayouts/slideLayout7.xml" ContentType="application/vnd.openxmlformats-officedocument.presentationml.slideLayout+xml"/>
  <Override PartName="/ppt/viewProps.xml" ContentType="application/vnd.openxmlformats-officedocument.presentationml.viewProps+xml"/>
  <Override PartName="/ppt/slides/slide29.xml" ContentType="application/vnd.openxmlformats-officedocument.presentationml.slide+xml"/>
  <Override PartName="/ppt/slides/slide86.xml" ContentType="application/vnd.openxmlformats-officedocument.presentationml.slide+xml"/>
  <Override PartName="/docProps/app.xml" ContentType="application/vnd.openxmlformats-officedocument.extended-properties+xml"/>
  <Override PartName="/ppt/slides/slide91.xml" ContentType="application/vnd.openxmlformats-officedocument.presentationml.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slides/slide74.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slides/slide60.xml" ContentType="application/vnd.openxmlformats-officedocument.presentationml.slide+xml"/>
  <Override PartName="/ppt/slides/slide95.xml" ContentType="application/vnd.openxmlformats-officedocument.presentationml.slide+xml"/>
  <Override PartName="/ppt/slides/slide59.xml" ContentType="application/vnd.openxmlformats-officedocument.presentationml.slide+xml"/>
  <Override PartName="/ppt/slides/slide78.xml" ContentType="application/vnd.openxmlformats-officedocument.presentationml.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slides/slide64.xml" ContentType="application/vnd.openxmlformats-officedocument.presentationml.slide+xml"/>
  <Override PartName="/ppt/slides/slide83.xml" ContentType="application/vnd.openxmlformats-officedocument.presentationml.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71" r:id="rId1"/>
  </p:sldMasterIdLst>
  <p:notesMasterIdLst>
    <p:notesMasterId r:id="rId97"/>
  </p:notesMasterIdLst>
  <p:handoutMasterIdLst>
    <p:handoutMasterId r:id="rId98"/>
  </p:handoutMasterIdLst>
  <p:sldIdLst>
    <p:sldId id="256" r:id="rId2"/>
    <p:sldId id="456" r:id="rId3"/>
    <p:sldId id="302" r:id="rId4"/>
    <p:sldId id="303" r:id="rId5"/>
    <p:sldId id="282" r:id="rId6"/>
    <p:sldId id="419" r:id="rId7"/>
    <p:sldId id="422" r:id="rId8"/>
    <p:sldId id="341" r:id="rId9"/>
    <p:sldId id="447" r:id="rId10"/>
    <p:sldId id="343" r:id="rId11"/>
    <p:sldId id="349" r:id="rId12"/>
    <p:sldId id="360" r:id="rId13"/>
    <p:sldId id="367" r:id="rId14"/>
    <p:sldId id="368" r:id="rId15"/>
    <p:sldId id="369" r:id="rId16"/>
    <p:sldId id="445" r:id="rId17"/>
    <p:sldId id="312" r:id="rId18"/>
    <p:sldId id="443" r:id="rId19"/>
    <p:sldId id="317" r:id="rId20"/>
    <p:sldId id="318" r:id="rId21"/>
    <p:sldId id="311" r:id="rId22"/>
    <p:sldId id="307" r:id="rId23"/>
    <p:sldId id="313" r:id="rId24"/>
    <p:sldId id="376" r:id="rId25"/>
    <p:sldId id="448" r:id="rId26"/>
    <p:sldId id="449" r:id="rId27"/>
    <p:sldId id="450" r:id="rId28"/>
    <p:sldId id="452" r:id="rId29"/>
    <p:sldId id="350" r:id="rId30"/>
    <p:sldId id="417" r:id="rId31"/>
    <p:sldId id="418" r:id="rId32"/>
    <p:sldId id="345" r:id="rId33"/>
    <p:sldId id="371" r:id="rId34"/>
    <p:sldId id="414" r:id="rId35"/>
    <p:sldId id="314" r:id="rId36"/>
    <p:sldId id="420" r:id="rId37"/>
    <p:sldId id="380" r:id="rId38"/>
    <p:sldId id="411" r:id="rId39"/>
    <p:sldId id="315" r:id="rId40"/>
    <p:sldId id="316" r:id="rId41"/>
    <p:sldId id="379" r:id="rId42"/>
    <p:sldId id="377" r:id="rId43"/>
    <p:sldId id="381" r:id="rId44"/>
    <p:sldId id="442" r:id="rId45"/>
    <p:sldId id="441" r:id="rId46"/>
    <p:sldId id="460" r:id="rId47"/>
    <p:sldId id="427" r:id="rId48"/>
    <p:sldId id="439" r:id="rId49"/>
    <p:sldId id="438" r:id="rId50"/>
    <p:sldId id="462" r:id="rId51"/>
    <p:sldId id="454" r:id="rId52"/>
    <p:sldId id="433" r:id="rId53"/>
    <p:sldId id="435" r:id="rId54"/>
    <p:sldId id="432" r:id="rId55"/>
    <p:sldId id="431" r:id="rId56"/>
    <p:sldId id="430" r:id="rId57"/>
    <p:sldId id="429" r:id="rId58"/>
    <p:sldId id="428" r:id="rId59"/>
    <p:sldId id="437" r:id="rId60"/>
    <p:sldId id="426" r:id="rId61"/>
    <p:sldId id="458" r:id="rId62"/>
    <p:sldId id="425" r:id="rId63"/>
    <p:sldId id="392" r:id="rId64"/>
    <p:sldId id="406" r:id="rId65"/>
    <p:sldId id="399" r:id="rId66"/>
    <p:sldId id="400" r:id="rId67"/>
    <p:sldId id="464" r:id="rId68"/>
    <p:sldId id="463" r:id="rId69"/>
    <p:sldId id="393" r:id="rId70"/>
    <p:sldId id="455" r:id="rId71"/>
    <p:sldId id="394" r:id="rId72"/>
    <p:sldId id="328" r:id="rId73"/>
    <p:sldId id="333" r:id="rId74"/>
    <p:sldId id="366" r:id="rId75"/>
    <p:sldId id="348" r:id="rId76"/>
    <p:sldId id="459" r:id="rId77"/>
    <p:sldId id="405" r:id="rId78"/>
    <p:sldId id="397" r:id="rId79"/>
    <p:sldId id="398" r:id="rId80"/>
    <p:sldId id="386" r:id="rId81"/>
    <p:sldId id="402" r:id="rId82"/>
    <p:sldId id="387" r:id="rId83"/>
    <p:sldId id="388" r:id="rId84"/>
    <p:sldId id="389" r:id="rId85"/>
    <p:sldId id="403" r:id="rId86"/>
    <p:sldId id="334" r:id="rId87"/>
    <p:sldId id="335" r:id="rId88"/>
    <p:sldId id="336" r:id="rId89"/>
    <p:sldId id="338" r:id="rId90"/>
    <p:sldId id="340" r:id="rId91"/>
    <p:sldId id="365" r:id="rId92"/>
    <p:sldId id="356" r:id="rId93"/>
    <p:sldId id="353" r:id="rId94"/>
    <p:sldId id="465" r:id="rId95"/>
    <p:sldId id="355" r:id="rId96"/>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showOutlineIcons="0">
    <p:restoredLeft sz="15620"/>
    <p:restoredTop sz="94660"/>
  </p:normalViewPr>
  <p:slideViewPr>
    <p:cSldViewPr>
      <p:cViewPr>
        <p:scale>
          <a:sx n="66" d="100"/>
          <a:sy n="66" d="100"/>
        </p:scale>
        <p:origin x="-2008" y="-99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01" Type="http://schemas.openxmlformats.org/officeDocument/2006/relationships/viewProps" Target="viewProps.xml"/><Relationship Id="rId102" Type="http://schemas.openxmlformats.org/officeDocument/2006/relationships/theme" Target="theme/theme1.xml"/><Relationship Id="rId10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notesMaster" Target="notesMasters/notesMaster1.xml"/><Relationship Id="rId98" Type="http://schemas.openxmlformats.org/officeDocument/2006/relationships/handoutMaster" Target="handoutMasters/handoutMaster1.xml"/><Relationship Id="rId99" Type="http://schemas.openxmlformats.org/officeDocument/2006/relationships/printerSettings" Target="printerSettings/printerSettings1.bin"/><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presProps" Target="presProps.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2446" tIns="46223" rIns="92446" bIns="46223" rtlCol="0"/>
          <a:lstStyle>
            <a:lvl1pPr algn="r">
              <a:defRPr sz="1200"/>
            </a:lvl1pPr>
          </a:lstStyle>
          <a:p>
            <a:fld id="{CBA3AA59-2831-456A-B45B-409FE11109C9}" type="datetimeFigureOut">
              <a:rPr lang="en-US" smtClean="0"/>
              <a:pPr/>
              <a:t>10/29/15</a:t>
            </a:fld>
            <a:endParaRPr lang="en-US"/>
          </a:p>
        </p:txBody>
      </p:sp>
      <p:sp>
        <p:nvSpPr>
          <p:cNvPr id="4" name="Footer Placeholder 3"/>
          <p:cNvSpPr>
            <a:spLocks noGrp="1"/>
          </p:cNvSpPr>
          <p:nvPr>
            <p:ph type="ftr" sz="quarter" idx="2"/>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446" tIns="46223" rIns="92446" bIns="46223" rtlCol="0" anchor="b"/>
          <a:lstStyle>
            <a:lvl1pPr algn="r">
              <a:defRPr sz="1200"/>
            </a:lvl1pPr>
          </a:lstStyle>
          <a:p>
            <a:fld id="{E4B357D9-472F-459F-BE9C-A651A10DB2F0}" type="slidenum">
              <a:rPr lang="en-US" smtClean="0"/>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50684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pPr>
              <a:defRPr/>
            </a:pPr>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vl1pPr>
          </a:lstStyle>
          <a:p>
            <a:pPr>
              <a:defRPr/>
            </a:pPr>
            <a:fld id="{E1F43EBB-8042-402F-9620-EF290B4C7A98}" type="datetimeFigureOut">
              <a:rPr lang="en-US"/>
              <a:pPr>
                <a:defRPr/>
              </a:pPr>
              <a:t>10/29/15</a:t>
            </a:fld>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pPr lvl="0"/>
            <a:endParaRPr lang="en-US" noProof="0" smtClean="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vl1pPr>
          </a:lstStyle>
          <a:p>
            <a:pPr>
              <a:defRPr/>
            </a:pPr>
            <a:fld id="{296F1F57-6BE1-4A49-91CC-1E979EAFCAAF}"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5776091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4C8D273-03EB-4CD6-9BE3-B4B84B3256C0}" type="slidenum">
              <a:rPr lang="en-US" smtClean="0"/>
              <a:pPr/>
              <a:t>39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4803EFB-FAE0-4C40-95D8-6F85D710BA0D}" type="slidenum">
              <a:rPr lang="en-US" smtClean="0"/>
              <a:pPr/>
              <a:t>62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6F1F57-6BE1-4A49-91CC-1E979EAFCAAF}" type="slidenum">
              <a:rPr lang="en-US" smtClean="0"/>
              <a:pPr>
                <a:defRPr/>
              </a:pPr>
              <a:t>67</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80162131"/>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6F1F57-6BE1-4A49-91CC-1E979EAFCAAF}" type="slidenum">
              <a:rPr lang="en-US" smtClean="0"/>
              <a:pPr>
                <a:defRPr/>
              </a:pPr>
              <a:t>90</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81245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927100"/>
            <a:ext cx="8991600" cy="4495800"/>
            <a:chOff x="0" y="584"/>
            <a:chExt cx="5664" cy="2832"/>
          </a:xfrm>
        </p:grpSpPr>
        <p:sp>
          <p:nvSpPr>
            <p:cNvPr id="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p:spPr>
          <p:txBody>
            <a:bodyPr wrap="none" anchor="ctr"/>
            <a:lstStyle/>
            <a:p>
              <a:pPr algn="ctr" eaLnBrk="1" hangingPunct="1"/>
              <a:endParaRPr lang="en-US" sz="2400">
                <a:latin typeface="Times New Roman" pitchFamily="18" charset="0"/>
              </a:endParaRPr>
            </a:p>
          </p:txBody>
        </p:sp>
        <p:sp>
          <p:nvSpPr>
            <p:cNvPr id="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p:spPr>
          <p:txBody>
            <a:bodyPr wrap="none" anchor="ctr"/>
            <a:lstStyle/>
            <a:p>
              <a:pPr algn="ctr" eaLnBrk="1" hangingPunct="1"/>
              <a:endParaRPr lang="en-US" sz="2400">
                <a:latin typeface="Times New Roman" pitchFamily="18" charset="0"/>
              </a:endParaRPr>
            </a:p>
          </p:txBody>
        </p:sp>
        <p:sp>
          <p:nvSpPr>
            <p:cNvPr id="7" name="AutoShape 5"/>
            <p:cNvSpPr>
              <a:spLocks noChangeArrowheads="1"/>
            </p:cNvSpPr>
            <p:nvPr userDrawn="1"/>
          </p:nvSpPr>
          <p:spPr bwMode="blackWhite">
            <a:xfrm>
              <a:off x="0" y="872"/>
              <a:ext cx="5664" cy="1152"/>
            </a:xfrm>
            <a:custGeom>
              <a:avLst/>
              <a:gdLst>
                <a:gd name="T0" fmla="*/ 0 w 4917"/>
                <a:gd name="T1" fmla="*/ 0 h 1000"/>
                <a:gd name="T2" fmla="*/ 31984 w 4917"/>
                <a:gd name="T3" fmla="*/ 0 h 1000"/>
                <a:gd name="T4" fmla="*/ 35611 w 4917"/>
                <a:gd name="T5" fmla="*/ 3629 h 1000"/>
                <a:gd name="T6" fmla="*/ 31991 w 4917"/>
                <a:gd name="T7" fmla="*/ 7246 h 1000"/>
                <a:gd name="T8" fmla="*/ 0 w 4917"/>
                <a:gd name="T9" fmla="*/ 7246 h 1000"/>
                <a:gd name="T10" fmla="*/ 0 60000 65536"/>
                <a:gd name="T11" fmla="*/ 0 60000 65536"/>
                <a:gd name="T12" fmla="*/ 0 60000 65536"/>
                <a:gd name="T13" fmla="*/ 0 60000 65536"/>
                <a:gd name="T14" fmla="*/ 0 60000 65536"/>
                <a:gd name="T15" fmla="*/ 0 w 4917"/>
                <a:gd name="T16" fmla="*/ 0 h 1000"/>
                <a:gd name="T17" fmla="*/ 2459 w 4917"/>
                <a:gd name="T18" fmla="*/ 1000 h 1000"/>
              </a:gdLst>
              <a:ahLst/>
              <a:cxnLst>
                <a:cxn ang="T10">
                  <a:pos x="T0" y="T1"/>
                </a:cxn>
                <a:cxn ang="T11">
                  <a:pos x="T2" y="T3"/>
                </a:cxn>
                <a:cxn ang="T12">
                  <a:pos x="T4" y="T5"/>
                </a:cxn>
                <a:cxn ang="T13">
                  <a:pos x="T6" y="T7"/>
                </a:cxn>
                <a:cxn ang="T14">
                  <a:pos x="T8" y="T9"/>
                </a:cxn>
              </a:cxnLst>
              <a:rect l="T15" t="T16" r="T17" b="T18"/>
              <a:pathLst>
                <a:path w="4917" h="1000">
                  <a:moveTo>
                    <a:pt x="0" y="0"/>
                  </a:moveTo>
                  <a:lnTo>
                    <a:pt x="4416" y="0"/>
                  </a:lnTo>
                  <a:cubicBezTo>
                    <a:pt x="4693" y="0"/>
                    <a:pt x="4917" y="223"/>
                    <a:pt x="4917" y="500"/>
                  </a:cubicBezTo>
                  <a:cubicBezTo>
                    <a:pt x="4917" y="776"/>
                    <a:pt x="4693" y="999"/>
                    <a:pt x="4417" y="1000"/>
                  </a:cubicBezTo>
                  <a:lnTo>
                    <a:pt x="0" y="1000"/>
                  </a:lnTo>
                  <a:lnTo>
                    <a:pt x="0" y="0"/>
                  </a:lnTo>
                  <a:close/>
                </a:path>
              </a:pathLst>
            </a:custGeom>
            <a:solidFill>
              <a:schemeClr val="folHlink"/>
            </a:solidFill>
            <a:ln w="9525">
              <a:noFill/>
              <a:miter lim="800000"/>
              <a:headEnd/>
              <a:tailEnd/>
            </a:ln>
          </p:spPr>
          <p:txBody>
            <a:bodyPr/>
            <a:lstStyle/>
            <a:p>
              <a:endParaRPr lang="en-US"/>
            </a:p>
          </p:txBody>
        </p:sp>
        <p:sp>
          <p:nvSpPr>
            <p:cNvPr id="8" name="Line 6"/>
            <p:cNvSpPr>
              <a:spLocks noChangeShapeType="1"/>
            </p:cNvSpPr>
            <p:nvPr userDrawn="1"/>
          </p:nvSpPr>
          <p:spPr bwMode="auto">
            <a:xfrm>
              <a:off x="0" y="1928"/>
              <a:ext cx="5232" cy="0"/>
            </a:xfrm>
            <a:prstGeom prst="line">
              <a:avLst/>
            </a:prstGeom>
            <a:noFill/>
            <a:ln w="50800">
              <a:solidFill>
                <a:schemeClr val="bg1"/>
              </a:solidFill>
              <a:round/>
              <a:headEnd/>
              <a:tailEnd/>
            </a:ln>
          </p:spPr>
          <p:txBody>
            <a:bodyPr/>
            <a:lstStyle/>
            <a:p>
              <a:endParaRPr lang="en-US"/>
            </a:p>
          </p:txBody>
        </p:sp>
      </p:grpSp>
      <p:sp>
        <p:nvSpPr>
          <p:cNvPr id="81927" name="Rectangle 7"/>
          <p:cNvSpPr>
            <a:spLocks noGrp="1" noChangeArrowheads="1"/>
          </p:cNvSpPr>
          <p:nvPr>
            <p:ph type="ctrTitle"/>
          </p:nvPr>
        </p:nvSpPr>
        <p:spPr>
          <a:xfrm>
            <a:off x="228600" y="1427163"/>
            <a:ext cx="8077200" cy="1609725"/>
          </a:xfrm>
        </p:spPr>
        <p:txBody>
          <a:bodyPr/>
          <a:lstStyle>
            <a:lvl1pPr>
              <a:defRPr sz="4600"/>
            </a:lvl1pPr>
          </a:lstStyle>
          <a:p>
            <a:r>
              <a:rPr lang="en-US"/>
              <a:t>Click to edit Master title style</a:t>
            </a:r>
          </a:p>
        </p:txBody>
      </p:sp>
      <p:sp>
        <p:nvSpPr>
          <p:cNvPr id="81928"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r>
              <a:rPr lang="en-US"/>
              <a:t>Click to edit Master subtitle style</a:t>
            </a:r>
          </a:p>
        </p:txBody>
      </p:sp>
      <p:sp>
        <p:nvSpPr>
          <p:cNvPr id="9" name="Rectangle 9"/>
          <p:cNvSpPr>
            <a:spLocks noGrp="1" noChangeArrowheads="1"/>
          </p:cNvSpPr>
          <p:nvPr>
            <p:ph type="dt" sz="half" idx="10"/>
          </p:nvPr>
        </p:nvSpPr>
        <p:spPr>
          <a:xfrm>
            <a:off x="457200" y="6248400"/>
            <a:ext cx="2133600" cy="471488"/>
          </a:xfrm>
        </p:spPr>
        <p:txBody>
          <a:bodyPr/>
          <a:lstStyle>
            <a:lvl1pPr>
              <a:defRPr/>
            </a:lvl1pPr>
          </a:lstStyle>
          <a:p>
            <a:pPr>
              <a:defRPr/>
            </a:pPr>
            <a:endParaRPr lang="en-US"/>
          </a:p>
        </p:txBody>
      </p:sp>
      <p:sp>
        <p:nvSpPr>
          <p:cNvPr id="10" name="Rectangle 10"/>
          <p:cNvSpPr>
            <a:spLocks noGrp="1" noChangeArrowheads="1"/>
          </p:cNvSpPr>
          <p:nvPr>
            <p:ph type="ftr" sz="quarter" idx="11"/>
          </p:nvPr>
        </p:nvSpPr>
        <p:spPr>
          <a:xfrm>
            <a:off x="3124200" y="6253163"/>
            <a:ext cx="2895600" cy="457200"/>
          </a:xfrm>
        </p:spPr>
        <p:txBody>
          <a:bodyPr/>
          <a:lstStyle>
            <a:lvl1pPr>
              <a:defRPr/>
            </a:lvl1pPr>
          </a:lstStyle>
          <a:p>
            <a:pPr>
              <a:defRPr/>
            </a:pPr>
            <a:endParaRPr lang="en-US"/>
          </a:p>
        </p:txBody>
      </p:sp>
      <p:sp>
        <p:nvSpPr>
          <p:cNvPr id="11" name="Rectangle 11"/>
          <p:cNvSpPr>
            <a:spLocks noGrp="1" noChangeArrowheads="1"/>
          </p:cNvSpPr>
          <p:nvPr>
            <p:ph type="sldNum" sz="quarter" idx="12"/>
          </p:nvPr>
        </p:nvSpPr>
        <p:spPr>
          <a:xfrm>
            <a:off x="6553200" y="6248400"/>
            <a:ext cx="2133600" cy="471488"/>
          </a:xfrm>
        </p:spPr>
        <p:txBody>
          <a:bodyPr/>
          <a:lstStyle>
            <a:lvl1pPr>
              <a:defRPr/>
            </a:lvl1pPr>
          </a:lstStyle>
          <a:p>
            <a:pPr>
              <a:defRPr/>
            </a:pPr>
            <a:fld id="{004BAC9B-0874-44D2-A321-02AD40EA6BC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89E60628-85B9-4B12-8048-35CF389CA3A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9C7E2EA2-7937-4296-846A-CEA102320B6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1D062B6E-00F5-4877-BE7C-36CC9445EF3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endParaRPr lang="en-US"/>
          </a:p>
        </p:txBody>
      </p:sp>
      <p:sp>
        <p:nvSpPr>
          <p:cNvPr id="6" name="Rectangle 10"/>
          <p:cNvSpPr>
            <a:spLocks noGrp="1" noChangeArrowheads="1"/>
          </p:cNvSpPr>
          <p:nvPr>
            <p:ph type="sldNum" sz="quarter" idx="12"/>
          </p:nvPr>
        </p:nvSpPr>
        <p:spPr>
          <a:ln/>
        </p:spPr>
        <p:txBody>
          <a:bodyPr/>
          <a:lstStyle>
            <a:lvl1pPr>
              <a:defRPr/>
            </a:lvl1pPr>
          </a:lstStyle>
          <a:p>
            <a:pPr>
              <a:defRPr/>
            </a:pPr>
            <a:fld id="{2601DEFB-17B7-48E2-99D2-5E94326FF98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5AC7C48A-9445-48AE-B266-15CA4D3C5C1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endParaRPr lang="en-US"/>
          </a:p>
        </p:txBody>
      </p:sp>
      <p:sp>
        <p:nvSpPr>
          <p:cNvPr id="9" name="Rectangle 10"/>
          <p:cNvSpPr>
            <a:spLocks noGrp="1" noChangeArrowheads="1"/>
          </p:cNvSpPr>
          <p:nvPr>
            <p:ph type="sldNum" sz="quarter" idx="12"/>
          </p:nvPr>
        </p:nvSpPr>
        <p:spPr>
          <a:ln/>
        </p:spPr>
        <p:txBody>
          <a:bodyPr/>
          <a:lstStyle>
            <a:lvl1pPr>
              <a:defRPr/>
            </a:lvl1pPr>
          </a:lstStyle>
          <a:p>
            <a:pPr>
              <a:defRPr/>
            </a:pPr>
            <a:fld id="{79E14CDB-0429-4AA1-B462-6F9796EBE24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endParaRPr lang="en-US"/>
          </a:p>
        </p:txBody>
      </p:sp>
      <p:sp>
        <p:nvSpPr>
          <p:cNvPr id="5" name="Rectangle 10"/>
          <p:cNvSpPr>
            <a:spLocks noGrp="1" noChangeArrowheads="1"/>
          </p:cNvSpPr>
          <p:nvPr>
            <p:ph type="sldNum" sz="quarter" idx="12"/>
          </p:nvPr>
        </p:nvSpPr>
        <p:spPr>
          <a:ln/>
        </p:spPr>
        <p:txBody>
          <a:bodyPr/>
          <a:lstStyle>
            <a:lvl1pPr>
              <a:defRPr/>
            </a:lvl1pPr>
          </a:lstStyle>
          <a:p>
            <a:pPr>
              <a:defRPr/>
            </a:pPr>
            <a:fld id="{EDFEC386-2E4F-4C74-A9BE-5CA187EAD04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endParaRPr lang="en-US"/>
          </a:p>
        </p:txBody>
      </p:sp>
      <p:sp>
        <p:nvSpPr>
          <p:cNvPr id="4" name="Rectangle 10"/>
          <p:cNvSpPr>
            <a:spLocks noGrp="1" noChangeArrowheads="1"/>
          </p:cNvSpPr>
          <p:nvPr>
            <p:ph type="sldNum" sz="quarter" idx="12"/>
          </p:nvPr>
        </p:nvSpPr>
        <p:spPr>
          <a:ln/>
        </p:spPr>
        <p:txBody>
          <a:bodyPr/>
          <a:lstStyle>
            <a:lvl1pPr>
              <a:defRPr/>
            </a:lvl1pPr>
          </a:lstStyle>
          <a:p>
            <a:pPr>
              <a:defRPr/>
            </a:pPr>
            <a:fld id="{F60162B5-1705-43CA-8360-89F25DB0A18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BF423FDA-B458-4844-898B-0D6AA1B1298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endParaRPr lang="en-US"/>
          </a:p>
        </p:txBody>
      </p:sp>
      <p:sp>
        <p:nvSpPr>
          <p:cNvPr id="7" name="Rectangle 10"/>
          <p:cNvSpPr>
            <a:spLocks noGrp="1" noChangeArrowheads="1"/>
          </p:cNvSpPr>
          <p:nvPr>
            <p:ph type="sldNum" sz="quarter" idx="12"/>
          </p:nvPr>
        </p:nvSpPr>
        <p:spPr>
          <a:ln/>
        </p:spPr>
        <p:txBody>
          <a:bodyPr/>
          <a:lstStyle>
            <a:lvl1pPr>
              <a:defRPr/>
            </a:lvl1pPr>
          </a:lstStyle>
          <a:p>
            <a:pPr>
              <a:defRPr/>
            </a:pPr>
            <a:fld id="{04813605-7EEA-4BBD-B78B-116D33F0B1A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52400"/>
            <a:ext cx="8686800" cy="6096000"/>
            <a:chOff x="0" y="96"/>
            <a:chExt cx="5472" cy="3840"/>
          </a:xfrm>
        </p:grpSpPr>
        <p:sp>
          <p:nvSpPr>
            <p:cNvPr id="1032"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p:spPr>
          <p:txBody>
            <a:bodyPr wrap="none" anchor="ctr"/>
            <a:lstStyle/>
            <a:p>
              <a:pPr algn="ctr" eaLnBrk="1" hangingPunct="1"/>
              <a:endParaRPr lang="en-US" sz="2400">
                <a:latin typeface="Times New Roman" pitchFamily="18" charset="0"/>
              </a:endParaRPr>
            </a:p>
          </p:txBody>
        </p:sp>
        <p:sp>
          <p:nvSpPr>
            <p:cNvPr id="1033" name="AutoShape 4"/>
            <p:cNvSpPr>
              <a:spLocks noChangeArrowheads="1"/>
            </p:cNvSpPr>
            <p:nvPr/>
          </p:nvSpPr>
          <p:spPr bwMode="blackWhite">
            <a:xfrm>
              <a:off x="0" y="96"/>
              <a:ext cx="5376" cy="768"/>
            </a:xfrm>
            <a:custGeom>
              <a:avLst/>
              <a:gdLst>
                <a:gd name="T0" fmla="*/ 0 w 7000"/>
                <a:gd name="T1" fmla="*/ 0 h 1000"/>
                <a:gd name="T2" fmla="*/ 161 w 7000"/>
                <a:gd name="T3" fmla="*/ 0 h 1000"/>
                <a:gd name="T4" fmla="*/ 174 w 7000"/>
                <a:gd name="T5" fmla="*/ 13 h 1000"/>
                <a:gd name="T6" fmla="*/ 161 w 7000"/>
                <a:gd name="T7" fmla="*/ 25 h 1000"/>
                <a:gd name="T8" fmla="*/ 0 w 7000"/>
                <a:gd name="T9" fmla="*/ 25 h 1000"/>
                <a:gd name="T10" fmla="*/ 0 60000 65536"/>
                <a:gd name="T11" fmla="*/ 0 60000 65536"/>
                <a:gd name="T12" fmla="*/ 0 60000 65536"/>
                <a:gd name="T13" fmla="*/ 0 60000 65536"/>
                <a:gd name="T14" fmla="*/ 0 60000 65536"/>
                <a:gd name="T15" fmla="*/ 0 w 7000"/>
                <a:gd name="T16" fmla="*/ 0 h 1000"/>
                <a:gd name="T17" fmla="*/ 3500 w 7000"/>
                <a:gd name="T18" fmla="*/ 1000 h 1000"/>
              </a:gdLst>
              <a:ahLst/>
              <a:cxnLst>
                <a:cxn ang="T10">
                  <a:pos x="T0" y="T1"/>
                </a:cxn>
                <a:cxn ang="T11">
                  <a:pos x="T2" y="T3"/>
                </a:cxn>
                <a:cxn ang="T12">
                  <a:pos x="T4" y="T5"/>
                </a:cxn>
                <a:cxn ang="T13">
                  <a:pos x="T6" y="T7"/>
                </a:cxn>
                <a:cxn ang="T14">
                  <a:pos x="T8" y="T9"/>
                </a:cxn>
              </a:cxnLst>
              <a:rect l="T15" t="T16" r="T17" b="T18"/>
              <a:pathLst>
                <a:path w="7000" h="1000">
                  <a:moveTo>
                    <a:pt x="0" y="0"/>
                  </a:moveTo>
                  <a:lnTo>
                    <a:pt x="6499" y="0"/>
                  </a:lnTo>
                  <a:cubicBezTo>
                    <a:pt x="6776" y="0"/>
                    <a:pt x="7000" y="223"/>
                    <a:pt x="7000" y="500"/>
                  </a:cubicBezTo>
                  <a:cubicBezTo>
                    <a:pt x="7000" y="776"/>
                    <a:pt x="6776" y="999"/>
                    <a:pt x="6500" y="1000"/>
                  </a:cubicBezTo>
                  <a:lnTo>
                    <a:pt x="0" y="1000"/>
                  </a:lnTo>
                  <a:lnTo>
                    <a:pt x="0" y="0"/>
                  </a:lnTo>
                  <a:close/>
                </a:path>
              </a:pathLst>
            </a:custGeom>
            <a:solidFill>
              <a:schemeClr val="folHlink"/>
            </a:solidFill>
            <a:ln w="9525">
              <a:noFill/>
              <a:miter lim="800000"/>
              <a:headEnd/>
              <a:tailEnd/>
            </a:ln>
          </p:spPr>
          <p:txBody>
            <a:bodyPr/>
            <a:lstStyle/>
            <a:p>
              <a:endParaRPr lang="en-US"/>
            </a:p>
          </p:txBody>
        </p:sp>
        <p:sp>
          <p:nvSpPr>
            <p:cNvPr id="1034" name="Line 5"/>
            <p:cNvSpPr>
              <a:spLocks noChangeShapeType="1"/>
            </p:cNvSpPr>
            <p:nvPr/>
          </p:nvSpPr>
          <p:spPr bwMode="auto">
            <a:xfrm>
              <a:off x="0" y="768"/>
              <a:ext cx="5088" cy="0"/>
            </a:xfrm>
            <a:prstGeom prst="line">
              <a:avLst/>
            </a:prstGeom>
            <a:noFill/>
            <a:ln w="38100">
              <a:solidFill>
                <a:schemeClr val="bg1"/>
              </a:solidFill>
              <a:round/>
              <a:headEnd/>
              <a:tailEnd/>
            </a:ln>
          </p:spPr>
          <p:txBody>
            <a:bodyPr/>
            <a:lstStyle/>
            <a:p>
              <a:endParaRPr lang="en-US"/>
            </a:p>
          </p:txBody>
        </p:sp>
      </p:grpSp>
      <p:sp>
        <p:nvSpPr>
          <p:cNvPr id="1027" name="Rectangle 6"/>
          <p:cNvSpPr>
            <a:spLocks noGrp="1" noChangeArrowheads="1"/>
          </p:cNvSpPr>
          <p:nvPr>
            <p:ph type="title"/>
          </p:nvPr>
        </p:nvSpPr>
        <p:spPr bwMode="auto">
          <a:xfrm>
            <a:off x="195263" y="228600"/>
            <a:ext cx="801528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7"/>
          <p:cNvSpPr>
            <a:spLocks noGrp="1" noChangeArrowheads="1"/>
          </p:cNvSpPr>
          <p:nvPr>
            <p:ph type="body" idx="1"/>
          </p:nvPr>
        </p:nvSpPr>
        <p:spPr bwMode="auto">
          <a:xfrm>
            <a:off x="609600" y="1600200"/>
            <a:ext cx="79248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0904"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80905"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80906"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a:defRPr/>
            </a:pPr>
            <a:fld id="{F6AB8EB1-B18A-4620-ABE1-A1A9B821C6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0"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timing>
    <p:tnLst>
      <p:par>
        <p:cTn id="1" dur="indefinite" restart="never" nodeType="tmRoot"/>
      </p:par>
    </p:tnLst>
  </p:timing>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Arial" charset="0"/>
        </a:defRPr>
      </a:lvl2pPr>
      <a:lvl3pPr algn="l" rtl="0" eaLnBrk="0" fontAlgn="base" hangingPunct="0">
        <a:spcBef>
          <a:spcPct val="0"/>
        </a:spcBef>
        <a:spcAft>
          <a:spcPct val="0"/>
        </a:spcAft>
        <a:defRPr sz="4200">
          <a:solidFill>
            <a:schemeClr val="tx2"/>
          </a:solidFill>
          <a:latin typeface="Arial" charset="0"/>
        </a:defRPr>
      </a:lvl3pPr>
      <a:lvl4pPr algn="l" rtl="0" eaLnBrk="0" fontAlgn="base" hangingPunct="0">
        <a:spcBef>
          <a:spcPct val="0"/>
        </a:spcBef>
        <a:spcAft>
          <a:spcPct val="0"/>
        </a:spcAft>
        <a:defRPr sz="4200">
          <a:solidFill>
            <a:schemeClr val="tx2"/>
          </a:solidFill>
          <a:latin typeface="Arial" charset="0"/>
        </a:defRPr>
      </a:lvl4pPr>
      <a:lvl5pPr algn="l" rtl="0" eaLnBrk="0" fontAlgn="base" hangingPunct="0">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eaLnBrk="0" fontAlgn="base" hangingPunct="0">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eaLnBrk="0" fontAlgn="base" hangingPunct="0">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dc.gov/" TargetMode="External"/><Relationship Id="rId3" Type="http://schemas.openxmlformats.org/officeDocument/2006/relationships/hyperlink" Target="http://www.epa.gov/"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mtClean="0"/>
              <a:t>Safety in the Laboratory</a:t>
            </a:r>
          </a:p>
        </p:txBody>
      </p:sp>
      <p:sp>
        <p:nvSpPr>
          <p:cNvPr id="3075" name="Rectangle 3"/>
          <p:cNvSpPr>
            <a:spLocks noGrp="1" noChangeArrowheads="1"/>
          </p:cNvSpPr>
          <p:nvPr>
            <p:ph type="subTitle" idx="1"/>
          </p:nvPr>
        </p:nvSpPr>
        <p:spPr/>
        <p:txBody>
          <a:bodyPr/>
          <a:lstStyle/>
          <a:p>
            <a:pPr eaLnBrk="1" hangingPunct="1"/>
            <a:r>
              <a:rPr lang="en-US" dirty="0" smtClean="0"/>
              <a:t>Safety is everyone's responsibility. Working together we can make a safe environment.</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2" name="Title 1"/>
          <p:cNvSpPr>
            <a:spLocks noGrp="1"/>
          </p:cNvSpPr>
          <p:nvPr>
            <p:ph type="title"/>
          </p:nvPr>
        </p:nvSpPr>
        <p:spPr>
          <a:gradFill>
            <a:gsLst>
              <a:gs pos="0">
                <a:srgbClr val="002060"/>
              </a:gs>
              <a:gs pos="5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solidFill>
                  <a:schemeClr val="tx1"/>
                </a:solidFill>
              </a:rPr>
              <a:t>Basic Safety Rules</a:t>
            </a:r>
          </a:p>
        </p:txBody>
      </p:sp>
      <p:sp>
        <p:nvSpPr>
          <p:cNvPr id="3" name="Content Placeholder 2"/>
          <p:cNvSpPr>
            <a:spLocks noGrp="1"/>
          </p:cNvSpPr>
          <p:nvPr>
            <p:ph idx="1"/>
          </p:nvPr>
        </p:nvSpPr>
        <p:spPr/>
        <p:txBody>
          <a:bodyPr/>
          <a:lstStyle/>
          <a:p>
            <a:pPr>
              <a:buClrTx/>
              <a:buFont typeface="Wingdings" pitchFamily="2" charset="2"/>
              <a:buChar char="v"/>
              <a:defRPr/>
            </a:pPr>
            <a:r>
              <a:rPr lang="en-US" sz="2400" dirty="0" smtClean="0"/>
              <a:t>Unnecessary risks shall not be taken; questions concerning job safety should be referred to the appropriate supervisor.</a:t>
            </a:r>
          </a:p>
          <a:p>
            <a:pPr>
              <a:buClrTx/>
              <a:buFont typeface="Wingdings" pitchFamily="2" charset="2"/>
              <a:buChar char="v"/>
              <a:defRPr/>
            </a:pPr>
            <a:r>
              <a:rPr lang="en-US" sz="2400" dirty="0" smtClean="0"/>
              <a:t>Sniffing of the reagents can cause injury to an employee’s mucous membranes and is prohibited. </a:t>
            </a:r>
          </a:p>
          <a:p>
            <a:pPr>
              <a:buClrTx/>
              <a:buFont typeface="Wingdings" pitchFamily="2" charset="2"/>
              <a:buChar char="v"/>
              <a:defRPr/>
            </a:pPr>
            <a:r>
              <a:rPr lang="en-US" sz="2400" dirty="0" smtClean="0"/>
              <a:t>Working alone with hazardous materials is strongly discouraged. In unavoidable circumstances it is advisable to notify someone of your intentions.</a:t>
            </a:r>
          </a:p>
          <a:p>
            <a:pPr>
              <a:buClrTx/>
              <a:buFont typeface="Wingdings" pitchFamily="2" charset="2"/>
              <a:buChar char="v"/>
              <a:defRPr/>
            </a:pPr>
            <a:r>
              <a:rPr lang="en-US" sz="2400" dirty="0" smtClean="0"/>
              <a:t>Sharps must be placed into rigid, puncture resistant (biohazard labeled) plastic sharps containers. Do not cut, bend or recap needles. </a:t>
            </a:r>
          </a:p>
          <a:p>
            <a:pPr>
              <a:buClrTx/>
              <a:buFont typeface="Wingdings" pitchFamily="2" charset="2"/>
              <a:buChar char="v"/>
              <a:defRPr/>
            </a:pPr>
            <a:endParaRPr lang="en-US" sz="2400" dirty="0" smtClean="0"/>
          </a:p>
          <a:p>
            <a:pPr>
              <a:buFont typeface="Wingdings" pitchFamily="2" charset="2"/>
              <a:buChar char="v"/>
              <a:defRPr/>
            </a:pPr>
            <a:endParaRPr lang="en-US" sz="2800" dirty="0" smtClean="0"/>
          </a:p>
          <a:p>
            <a:pPr marL="514350" indent="-514350">
              <a:buFont typeface="Wingdings" pitchFamily="2" charset="2"/>
              <a:buAutoNum type="arabicPeriod"/>
              <a:defRPr/>
            </a:pPr>
            <a:endParaRPr lang="en-US" sz="2800" dirty="0" smtClean="0"/>
          </a:p>
          <a:p>
            <a:pPr marL="0" indent="0">
              <a:buFont typeface="Wingdings" pitchFamily="2" charset="2"/>
              <a:buNone/>
              <a:defRPr/>
            </a:pPr>
            <a:endParaRPr lang="en-US" sz="28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002060"/>
              </a:gs>
              <a:gs pos="5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solidFill>
                  <a:schemeClr val="tx1"/>
                </a:solidFill>
              </a:rPr>
              <a:t>Basic Safety Rules</a:t>
            </a:r>
            <a:endParaRPr lang="en-US" dirty="0">
              <a:solidFill>
                <a:schemeClr val="tx1"/>
              </a:solidFill>
            </a:endParaRPr>
          </a:p>
        </p:txBody>
      </p:sp>
      <p:sp>
        <p:nvSpPr>
          <p:cNvPr id="11267" name="Content Placeholder 2"/>
          <p:cNvSpPr>
            <a:spLocks noGrp="1"/>
          </p:cNvSpPr>
          <p:nvPr>
            <p:ph idx="1"/>
          </p:nvPr>
        </p:nvSpPr>
        <p:spPr/>
        <p:txBody>
          <a:bodyPr/>
          <a:lstStyle/>
          <a:p>
            <a:pPr>
              <a:buClr>
                <a:schemeClr val="tx1"/>
              </a:buClr>
              <a:buFont typeface="Wingdings" pitchFamily="2" charset="2"/>
              <a:buChar char="v"/>
            </a:pPr>
            <a:r>
              <a:rPr lang="en-US" sz="2000" dirty="0" smtClean="0"/>
              <a:t>NEVER try to retrieve anything that is placed in a sharps container. </a:t>
            </a:r>
          </a:p>
          <a:p>
            <a:pPr>
              <a:buClr>
                <a:schemeClr val="tx1"/>
              </a:buClr>
              <a:buFont typeface="Wingdings" pitchFamily="2" charset="2"/>
              <a:buChar char="v"/>
            </a:pPr>
            <a:r>
              <a:rPr lang="en-US" sz="2000" dirty="0" smtClean="0"/>
              <a:t>Mouth </a:t>
            </a:r>
            <a:r>
              <a:rPr lang="en-US" sz="2000" dirty="0" err="1" smtClean="0"/>
              <a:t>pipetting</a:t>
            </a:r>
            <a:r>
              <a:rPr lang="en-US" sz="2000" dirty="0" smtClean="0"/>
              <a:t> is strictly forbidden.</a:t>
            </a:r>
          </a:p>
          <a:p>
            <a:pPr>
              <a:buClr>
                <a:schemeClr val="tx1"/>
              </a:buClr>
              <a:buFont typeface="Wingdings" pitchFamily="2" charset="2"/>
              <a:buChar char="v"/>
            </a:pPr>
            <a:r>
              <a:rPr lang="en-US" sz="2000" dirty="0" smtClean="0"/>
              <a:t>Always add acids or alkali to water.</a:t>
            </a:r>
          </a:p>
          <a:p>
            <a:pPr>
              <a:buClr>
                <a:schemeClr val="tx1"/>
              </a:buClr>
              <a:buFont typeface="Wingdings" pitchFamily="2" charset="2"/>
              <a:buChar char="v"/>
            </a:pPr>
            <a:r>
              <a:rPr lang="en-US" sz="2000" dirty="0" smtClean="0"/>
              <a:t>Heavy plastic bottle carriers shall be used to transport acids and alkalis.</a:t>
            </a:r>
          </a:p>
          <a:p>
            <a:pPr>
              <a:buClr>
                <a:schemeClr val="tx1"/>
              </a:buClr>
              <a:buFont typeface="Wingdings" pitchFamily="2" charset="2"/>
              <a:buChar char="v"/>
            </a:pPr>
            <a:r>
              <a:rPr lang="en-US" sz="2000" dirty="0" smtClean="0"/>
              <a:t>Before leaving the work area, remove all protective equipment. </a:t>
            </a:r>
          </a:p>
          <a:p>
            <a:pPr>
              <a:buClr>
                <a:schemeClr val="tx1"/>
              </a:buClr>
              <a:buFont typeface="Wingdings" pitchFamily="2" charset="2"/>
              <a:buChar char="v"/>
            </a:pPr>
            <a:r>
              <a:rPr lang="en-US" sz="2000" dirty="0" smtClean="0"/>
              <a:t>Report accidents/injuries promptly (within 48 hours).</a:t>
            </a:r>
          </a:p>
          <a:p>
            <a:pPr>
              <a:buClr>
                <a:schemeClr val="tx1"/>
              </a:buClr>
              <a:buFont typeface="Wingdings" pitchFamily="2" charset="2"/>
              <a:buChar char="v"/>
            </a:pPr>
            <a:r>
              <a:rPr lang="en-US" sz="2000" dirty="0" smtClean="0"/>
              <a:t>Handwashing is the single most important procedure for preventing exposure to and transmission of infectious agents. </a:t>
            </a:r>
          </a:p>
          <a:p>
            <a:pPr>
              <a:buClr>
                <a:schemeClr val="tx1"/>
              </a:buClr>
              <a:buFont typeface="Wingdings" pitchFamily="2" charset="2"/>
              <a:buChar char="v"/>
            </a:pPr>
            <a:endParaRPr lang="en-US" sz="2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00B0F0"/>
              </a:gs>
              <a:gs pos="5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Bloodborne Pathogens</a:t>
            </a:r>
            <a:endParaRPr lang="en-US" dirty="0"/>
          </a:p>
        </p:txBody>
      </p:sp>
      <p:sp>
        <p:nvSpPr>
          <p:cNvPr id="13315" name="Content Placeholder 2"/>
          <p:cNvSpPr>
            <a:spLocks noGrp="1"/>
          </p:cNvSpPr>
          <p:nvPr>
            <p:ph idx="1"/>
          </p:nvPr>
        </p:nvSpPr>
        <p:spPr/>
        <p:txBody>
          <a:bodyPr/>
          <a:lstStyle/>
          <a:p>
            <a:pPr marL="0" indent="0">
              <a:buClrTx/>
              <a:buNone/>
            </a:pPr>
            <a:r>
              <a:rPr lang="en-US" sz="2400" b="1" dirty="0" err="1" smtClean="0"/>
              <a:t>Bloodborne</a:t>
            </a:r>
            <a:r>
              <a:rPr lang="en-US" sz="2400" b="1" dirty="0" smtClean="0"/>
              <a:t> pathogens are pathogenic microorganisms that, when present in human blood, can cause disease. They include, but are not limited to, hepatitis B virus (HBV), hepatitis C virus (HCV), and human immunodeficiency virus (HIV).</a:t>
            </a:r>
          </a:p>
          <a:p>
            <a:pPr marL="0" indent="0">
              <a:buNone/>
              <a:defRPr/>
            </a:pPr>
            <a:r>
              <a:rPr lang="en-US" sz="2400" b="1" u="sng" dirty="0"/>
              <a:t>HBV Infection</a:t>
            </a:r>
          </a:p>
          <a:p>
            <a:pPr>
              <a:buClrTx/>
              <a:defRPr/>
            </a:pPr>
            <a:r>
              <a:rPr lang="en-US" sz="2000" dirty="0"/>
              <a:t>Recognized by the Centers for CDC as a major occupational hazard for health care workers.</a:t>
            </a:r>
          </a:p>
          <a:p>
            <a:pPr>
              <a:buClr>
                <a:schemeClr val="tx1"/>
              </a:buClr>
              <a:defRPr/>
            </a:pPr>
            <a:r>
              <a:rPr lang="en-US" sz="2000" dirty="0"/>
              <a:t>Risk for HBV infection comes from </a:t>
            </a:r>
            <a:r>
              <a:rPr lang="en-US" sz="2000" dirty="0" err="1"/>
              <a:t>needlesticks</a:t>
            </a:r>
            <a:r>
              <a:rPr lang="en-US" sz="2000" dirty="0"/>
              <a:t> with contaminated needles.</a:t>
            </a:r>
          </a:p>
          <a:p>
            <a:pPr>
              <a:buClr>
                <a:schemeClr val="tx1"/>
              </a:buClr>
              <a:defRPr/>
            </a:pPr>
            <a:r>
              <a:rPr lang="en-US" sz="2000" dirty="0"/>
              <a:t>An important preventative measure to reduce the potential for HBV transmission is the use of gloves.</a:t>
            </a:r>
            <a:r>
              <a:rPr lang="en-US" sz="2400" dirty="0"/>
              <a:t> </a:t>
            </a:r>
          </a:p>
          <a:p>
            <a:pPr marL="0" indent="0">
              <a:buClrTx/>
              <a:buNone/>
            </a:pPr>
            <a:endParaRPr lang="en-US"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00B0F0"/>
              </a:gs>
              <a:gs pos="5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Bloodborne Pathogens</a:t>
            </a:r>
            <a:endParaRPr lang="en-US" dirty="0"/>
          </a:p>
        </p:txBody>
      </p:sp>
      <p:sp>
        <p:nvSpPr>
          <p:cNvPr id="3" name="Content Placeholder 2"/>
          <p:cNvSpPr>
            <a:spLocks noGrp="1"/>
          </p:cNvSpPr>
          <p:nvPr>
            <p:ph idx="1"/>
          </p:nvPr>
        </p:nvSpPr>
        <p:spPr/>
        <p:txBody>
          <a:bodyPr/>
          <a:lstStyle/>
          <a:p>
            <a:pPr>
              <a:buClr>
                <a:schemeClr val="tx1"/>
              </a:buClr>
              <a:defRPr/>
            </a:pPr>
            <a:r>
              <a:rPr lang="en-US" sz="2000" dirty="0"/>
              <a:t>HBV is a vaccine-preventable disease</a:t>
            </a:r>
            <a:r>
              <a:rPr lang="en-US" sz="2000" dirty="0" smtClean="0"/>
              <a:t>.</a:t>
            </a:r>
          </a:p>
          <a:p>
            <a:pPr>
              <a:buClr>
                <a:schemeClr val="tx1"/>
              </a:buClr>
              <a:defRPr/>
            </a:pPr>
            <a:r>
              <a:rPr lang="en-US" sz="2000" dirty="0" smtClean="0"/>
              <a:t>OSHA regulations require all health care personnel at risk for exposure to HBV receive a hepatitis B vaccination.</a:t>
            </a:r>
          </a:p>
          <a:p>
            <a:pPr>
              <a:buClr>
                <a:schemeClr val="tx1"/>
              </a:buClr>
              <a:defRPr/>
            </a:pPr>
            <a:r>
              <a:rPr lang="en-US" sz="2000" dirty="0" smtClean="0"/>
              <a:t>HBV vaccination program is conducted in accordance with the Medical Center’s Exposure Control Plan and administered through the Employee Health section. All at risk employees exposed to </a:t>
            </a:r>
            <a:r>
              <a:rPr lang="en-US" sz="2000" dirty="0" err="1" smtClean="0"/>
              <a:t>bloodborne</a:t>
            </a:r>
            <a:r>
              <a:rPr lang="en-US" sz="2000" dirty="0" smtClean="0"/>
              <a:t> pathogens must either consent or decline the HBV vaccination.</a:t>
            </a:r>
          </a:p>
          <a:p>
            <a:pPr marL="0" indent="0">
              <a:buNone/>
              <a:defRPr/>
            </a:pPr>
            <a:r>
              <a:rPr lang="en-US" sz="2400" b="1" u="sng" dirty="0"/>
              <a:t>HCV Infection</a:t>
            </a:r>
          </a:p>
          <a:p>
            <a:pPr>
              <a:buClrTx/>
              <a:defRPr/>
            </a:pPr>
            <a:r>
              <a:rPr lang="en-US" sz="2000" dirty="0"/>
              <a:t>Vaccine not available.</a:t>
            </a:r>
            <a:endParaRPr lang="en-US" sz="2000" strike="sngStrike" dirty="0">
              <a:solidFill>
                <a:srgbClr val="00B050"/>
              </a:solidFill>
            </a:endParaRPr>
          </a:p>
          <a:p>
            <a:pPr>
              <a:buClrTx/>
              <a:defRPr/>
            </a:pPr>
            <a:r>
              <a:rPr lang="en-US" sz="2000" dirty="0" err="1"/>
              <a:t>Needlestick</a:t>
            </a:r>
            <a:r>
              <a:rPr lang="en-US" sz="2000" dirty="0"/>
              <a:t> injuries and a lapse in the application of standard precautions may cause a higher prevalence of infection in health care professionals. </a:t>
            </a:r>
          </a:p>
          <a:p>
            <a:pPr marL="0" indent="0">
              <a:buClr>
                <a:schemeClr val="tx1"/>
              </a:buClr>
              <a:buNone/>
              <a:defRPr/>
            </a:pPr>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00B0F0"/>
              </a:gs>
              <a:gs pos="5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Bloodborne Pathogens</a:t>
            </a:r>
            <a:endParaRPr lang="en-US" dirty="0"/>
          </a:p>
        </p:txBody>
      </p:sp>
      <p:sp>
        <p:nvSpPr>
          <p:cNvPr id="3" name="Content Placeholder 2"/>
          <p:cNvSpPr>
            <a:spLocks noGrp="1"/>
          </p:cNvSpPr>
          <p:nvPr>
            <p:ph idx="1"/>
          </p:nvPr>
        </p:nvSpPr>
        <p:spPr/>
        <p:txBody>
          <a:bodyPr/>
          <a:lstStyle/>
          <a:p>
            <a:pPr marL="0" indent="0">
              <a:buNone/>
              <a:defRPr/>
            </a:pPr>
            <a:r>
              <a:rPr lang="en-US" sz="2400" b="1" u="sng" dirty="0" smtClean="0"/>
              <a:t>HIV </a:t>
            </a:r>
            <a:r>
              <a:rPr lang="en-US" sz="2400" b="1" u="sng" dirty="0"/>
              <a:t>Infection</a:t>
            </a:r>
          </a:p>
          <a:p>
            <a:pPr>
              <a:buClrTx/>
              <a:defRPr/>
            </a:pPr>
            <a:r>
              <a:rPr lang="en-US" sz="2000" dirty="0"/>
              <a:t>Is the primary etiologic agent of the acquired immunodeficiency syndrome (AIDS) and AIDS related complex.</a:t>
            </a:r>
          </a:p>
          <a:p>
            <a:pPr>
              <a:buClrTx/>
              <a:defRPr/>
            </a:pPr>
            <a:r>
              <a:rPr lang="en-US" sz="2000" dirty="0"/>
              <a:t>Reported cases of transmission of HIV to health care professionals usually follows a </a:t>
            </a:r>
            <a:r>
              <a:rPr lang="en-US" sz="2000" dirty="0" err="1"/>
              <a:t>needlestick</a:t>
            </a:r>
            <a:r>
              <a:rPr lang="en-US" sz="2000" dirty="0"/>
              <a:t> injury with contaminated blood</a:t>
            </a:r>
            <a:endParaRPr lang="en-US" sz="2000" strike="sngStrike" dirty="0">
              <a:solidFill>
                <a:srgbClr val="00B050"/>
              </a:solidFill>
            </a:endParaRPr>
          </a:p>
          <a:p>
            <a:pPr>
              <a:buClrTx/>
              <a:defRPr/>
            </a:pPr>
            <a:r>
              <a:rPr lang="en-US" sz="2000" dirty="0"/>
              <a:t>Vaccine has not been developed. </a:t>
            </a:r>
            <a:endParaRPr lang="en-US" sz="2000" dirty="0" smtClean="0"/>
          </a:p>
          <a:p>
            <a:pPr>
              <a:buClrTx/>
              <a:defRPr/>
            </a:pPr>
            <a:r>
              <a:rPr lang="en-US" sz="2000" dirty="0"/>
              <a:t>Most exposures do not result in infection, factors effecting the risk of exposure include: the type of exposure, the amount of blood involved, the amount of virus in the patient’s blood at the time, whether post exposure treatment was given. </a:t>
            </a:r>
          </a:p>
          <a:p>
            <a:pPr>
              <a:buClrTx/>
              <a:defRPr/>
            </a:pPr>
            <a:endParaRPr lang="en-US" sz="2000" dirty="0"/>
          </a:p>
          <a:p>
            <a:pPr marL="0" indent="0">
              <a:buClrTx/>
              <a:buNone/>
              <a:defRPr/>
            </a:pPr>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00B0F0"/>
              </a:gs>
              <a:gs pos="5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Bloodborne Pathogens</a:t>
            </a:r>
            <a:endParaRPr lang="en-US" dirty="0"/>
          </a:p>
        </p:txBody>
      </p:sp>
      <p:sp>
        <p:nvSpPr>
          <p:cNvPr id="3" name="Content Placeholder 2"/>
          <p:cNvSpPr>
            <a:spLocks noGrp="1"/>
          </p:cNvSpPr>
          <p:nvPr>
            <p:ph idx="1"/>
          </p:nvPr>
        </p:nvSpPr>
        <p:spPr/>
        <p:txBody>
          <a:bodyPr/>
          <a:lstStyle/>
          <a:p>
            <a:pPr marL="0" indent="0">
              <a:buNone/>
              <a:defRPr/>
            </a:pPr>
            <a:r>
              <a:rPr lang="en-US" sz="2400" b="1" u="sng" dirty="0" smtClean="0"/>
              <a:t>CREUTZFELDT-JAKOB </a:t>
            </a:r>
            <a:r>
              <a:rPr lang="en-US" sz="2400" b="1" u="sng" dirty="0"/>
              <a:t>DISEASE (CJD)</a:t>
            </a:r>
          </a:p>
          <a:p>
            <a:pPr lvl="1">
              <a:defRPr/>
            </a:pPr>
            <a:r>
              <a:rPr lang="en-US" sz="2000" dirty="0"/>
              <a:t>Degenerative brain disorder that leads to dementia and, ultimately, death.</a:t>
            </a:r>
          </a:p>
          <a:p>
            <a:pPr lvl="1">
              <a:defRPr/>
            </a:pPr>
            <a:r>
              <a:rPr lang="en-US" sz="2000" dirty="0"/>
              <a:t>Creutzfeldt-Jakob disease captured public attention in the 1990s when some people in the United Kingdom developed a form of the disease — variant CJD (</a:t>
            </a:r>
            <a:r>
              <a:rPr lang="en-US" sz="2000" dirty="0" err="1"/>
              <a:t>vCJD</a:t>
            </a:r>
            <a:r>
              <a:rPr lang="en-US" sz="2000" dirty="0"/>
              <a:t>) — after eating meat from diseased cattle. However, "classic" Creutzfeldt-Jakob disease has not been linked to contaminated beef. </a:t>
            </a:r>
            <a:endParaRPr lang="en-US" sz="2000" dirty="0" smtClean="0"/>
          </a:p>
          <a:p>
            <a:pPr lvl="1">
              <a:defRPr/>
            </a:pPr>
            <a:r>
              <a:rPr lang="en-US" sz="2000" dirty="0"/>
              <a:t>Estimated one case of Creutzfeldt-Jakob disease diagnosed per million people each year, most commonly in older adults. </a:t>
            </a:r>
          </a:p>
          <a:p>
            <a:pPr lvl="1">
              <a:defRPr/>
            </a:pPr>
            <a:r>
              <a:rPr lang="en-US" sz="2000" dirty="0"/>
              <a:t>The risk of CJD is low. The disease can't be transmitted through coughing or sneezing, touching, or sexual contact. The three ways it develops are: </a:t>
            </a:r>
          </a:p>
          <a:p>
            <a:pPr lvl="1">
              <a:defRPr/>
            </a:pPr>
            <a:endParaRPr lang="en-US" sz="2000" dirty="0"/>
          </a:p>
          <a:p>
            <a:pPr>
              <a:defRPr/>
            </a:pPr>
            <a:endParaRPr lang="en-US" sz="1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00B0F0"/>
              </a:gs>
              <a:gs pos="5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Bloodborne Pathogens</a:t>
            </a:r>
            <a:endParaRPr lang="en-US" dirty="0"/>
          </a:p>
        </p:txBody>
      </p:sp>
      <p:sp>
        <p:nvSpPr>
          <p:cNvPr id="3" name="Content Placeholder 2"/>
          <p:cNvSpPr>
            <a:spLocks noGrp="1"/>
          </p:cNvSpPr>
          <p:nvPr>
            <p:ph idx="1"/>
          </p:nvPr>
        </p:nvSpPr>
        <p:spPr/>
        <p:txBody>
          <a:bodyPr/>
          <a:lstStyle/>
          <a:p>
            <a:r>
              <a:rPr lang="en-US" sz="1800" b="1" dirty="0" smtClean="0"/>
              <a:t>Sporadically</a:t>
            </a:r>
            <a:r>
              <a:rPr lang="en-US" sz="1800" b="1" dirty="0"/>
              <a:t>.</a:t>
            </a:r>
            <a:r>
              <a:rPr lang="en-US" sz="1800" dirty="0"/>
              <a:t> Most people with classic CJD develop the disease for no apparent reason. CJD that occurs without explanation is termed spontaneous CJD or sporadic CJD and accounts for the majority of cases. </a:t>
            </a:r>
          </a:p>
          <a:p>
            <a:r>
              <a:rPr lang="en-US" sz="1800" b="1" dirty="0"/>
              <a:t>By inheritance.</a:t>
            </a:r>
            <a:r>
              <a:rPr lang="en-US" sz="1800" dirty="0"/>
              <a:t> In the United States, about 5 to 10 percent of people with CJD have a family history of the disease or test positive for a genetic mutation associated with CJD. This type is referred to as familial CJD. </a:t>
            </a:r>
            <a:endParaRPr lang="en-US" sz="1800" dirty="0" smtClean="0"/>
          </a:p>
          <a:p>
            <a:r>
              <a:rPr lang="en-US" sz="1800" b="1" dirty="0" smtClean="0"/>
              <a:t>By </a:t>
            </a:r>
            <a:r>
              <a:rPr lang="en-US" sz="1800" b="1" dirty="0"/>
              <a:t>contamination.</a:t>
            </a:r>
            <a:r>
              <a:rPr lang="en-US" sz="1800" dirty="0"/>
              <a:t> A small number of people have developed CJD after being exposed to infected human tissue during a medical procedure, such as a cornea or skin transplant. Also, because standard sterilization methods do not destroy abnormal prions, a few people have developed CJD after undergoing brain surgery with contaminated instruments. Cases of CJD related to medical procedures are referred to as iatrogenic CJD. Variant CJD is linked primarily to eating beef infected with bovine spongiform encephalopathy (BSE), the medical term for mad cow disease. </a:t>
            </a:r>
          </a:p>
          <a:p>
            <a:endParaRPr lang="en-US" sz="1800" dirty="0" smtClean="0"/>
          </a:p>
          <a:p>
            <a:endParaRPr lang="en-US" sz="1800" dirty="0"/>
          </a:p>
          <a:p>
            <a:pPr lvl="1">
              <a:defRPr/>
            </a:pPr>
            <a:endParaRPr lang="en-US" sz="20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78805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a:gradFill>
            <a:gsLst>
              <a:gs pos="0">
                <a:srgbClr val="00B0F0"/>
              </a:gs>
              <a:gs pos="5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Tuberculosis</a:t>
            </a:r>
          </a:p>
        </p:txBody>
      </p:sp>
      <p:sp>
        <p:nvSpPr>
          <p:cNvPr id="17411" name="Content Placeholder 2"/>
          <p:cNvSpPr>
            <a:spLocks noGrp="1"/>
          </p:cNvSpPr>
          <p:nvPr>
            <p:ph idx="1"/>
          </p:nvPr>
        </p:nvSpPr>
        <p:spPr/>
        <p:txBody>
          <a:bodyPr/>
          <a:lstStyle/>
          <a:p>
            <a:pPr>
              <a:buClrTx/>
              <a:defRPr/>
            </a:pPr>
            <a:r>
              <a:rPr lang="en-US" sz="1800" dirty="0" smtClean="0"/>
              <a:t>Tuberculosis (TB) is a disease caused by germs that are spread from person to person through the air. TB usually affects the lungs, but it can also affect other parts of the body, such as the brain, the kidneys, or the spine.</a:t>
            </a:r>
          </a:p>
          <a:p>
            <a:pPr>
              <a:buClrTx/>
              <a:defRPr/>
            </a:pPr>
            <a:r>
              <a:rPr lang="en-US" sz="1800" dirty="0" smtClean="0"/>
              <a:t>TB germs are exposed to the air when a person with TB disease of the lungs or throat coughs, sneezes, speaks, or sings. These germs can stay in the air for several hours, depending on the environment</a:t>
            </a:r>
          </a:p>
          <a:p>
            <a:pPr>
              <a:buClrTx/>
              <a:defRPr/>
            </a:pPr>
            <a:r>
              <a:rPr lang="en-US" sz="1800" dirty="0" smtClean="0"/>
              <a:t>The general symptoms of TB disease include feelings of sickness or weakness, weight loss, fever, and night sweats. The symptoms of TB disease of the lungs also include coughing, chest pain, and the coughing up of blood. Symptoms of TB disease in other parts of the body depend on the area affected.</a:t>
            </a:r>
          </a:p>
          <a:p>
            <a:pPr>
              <a:buClrTx/>
              <a:defRPr/>
            </a:pPr>
            <a:r>
              <a:rPr lang="en-US" sz="1800" dirty="0" smtClean="0"/>
              <a:t>The TB </a:t>
            </a:r>
            <a:r>
              <a:rPr lang="en-US" sz="1800" dirty="0"/>
              <a:t>skin test (</a:t>
            </a:r>
            <a:r>
              <a:rPr lang="en-US" sz="1800" dirty="0" err="1" smtClean="0"/>
              <a:t>Mantoux</a:t>
            </a:r>
            <a:r>
              <a:rPr lang="en-US" sz="1800" dirty="0" smtClean="0"/>
              <a:t> </a:t>
            </a:r>
            <a:r>
              <a:rPr lang="en-US" sz="1800" b="1" dirty="0"/>
              <a:t>tuberculin</a:t>
            </a:r>
            <a:r>
              <a:rPr lang="en-US" sz="1800" dirty="0"/>
              <a:t> </a:t>
            </a:r>
            <a:r>
              <a:rPr lang="en-US" sz="1800" b="1" dirty="0"/>
              <a:t>skin</a:t>
            </a:r>
            <a:r>
              <a:rPr lang="en-US" sz="1800" dirty="0"/>
              <a:t> </a:t>
            </a:r>
            <a:r>
              <a:rPr lang="en-US" sz="1800" b="1" dirty="0" smtClean="0"/>
              <a:t>test</a:t>
            </a:r>
            <a:r>
              <a:rPr lang="en-US" sz="1800" dirty="0" smtClean="0"/>
              <a:t>) is offered annually to appropriate staff by the Medical Center Employee Health Clinic.</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Title 1"/>
          <p:cNvSpPr>
            <a:spLocks noGrp="1"/>
          </p:cNvSpPr>
          <p:nvPr>
            <p:ph type="title"/>
          </p:nvPr>
        </p:nvSpPr>
        <p:spPr>
          <a:gradFill>
            <a:gsLst>
              <a:gs pos="0">
                <a:srgbClr val="92D050"/>
              </a:gs>
              <a:gs pos="50000">
                <a:srgbClr val="92D050"/>
              </a:gs>
              <a:gs pos="100000">
                <a:schemeClr val="accent1"/>
              </a:gs>
            </a:gsLst>
            <a:lin ang="5400000" scaled="0"/>
          </a:gradFill>
        </p:spPr>
        <p:txBody>
          <a:bodyPr/>
          <a:lstStyle/>
          <a:p>
            <a:pPr>
              <a:defRPr/>
            </a:pPr>
            <a:r>
              <a:rPr lang="en-US" sz="2800" dirty="0" smtClean="0"/>
              <a:t>Standard Precautions vs Universal Precautions </a:t>
            </a:r>
          </a:p>
        </p:txBody>
      </p:sp>
      <p:sp>
        <p:nvSpPr>
          <p:cNvPr id="17411" name="Content Placeholder 2"/>
          <p:cNvSpPr>
            <a:spLocks noGrp="1"/>
          </p:cNvSpPr>
          <p:nvPr>
            <p:ph idx="1"/>
          </p:nvPr>
        </p:nvSpPr>
        <p:spPr/>
        <p:txBody>
          <a:bodyPr/>
          <a:lstStyle/>
          <a:p>
            <a:pPr marL="0" indent="0">
              <a:buClrTx/>
              <a:buFont typeface="Wingdings" pitchFamily="2" charset="2"/>
              <a:buNone/>
              <a:defRPr/>
            </a:pPr>
            <a:r>
              <a:rPr lang="en-US" sz="2000" b="1" dirty="0" smtClean="0">
                <a:cs typeface="Arial" charset="0"/>
              </a:rPr>
              <a:t>Standard Precautions</a:t>
            </a:r>
            <a:r>
              <a:rPr lang="en-US" sz="2000" dirty="0" smtClean="0">
                <a:cs typeface="Arial" charset="0"/>
              </a:rPr>
              <a:t> </a:t>
            </a:r>
            <a:r>
              <a:rPr lang="en-US" sz="1600" dirty="0" smtClean="0">
                <a:cs typeface="Arial" charset="0"/>
              </a:rPr>
              <a:t>is an infection prevention process designed to reduce transmission of infectious agents between patients, hospital personnel and others. </a:t>
            </a:r>
          </a:p>
          <a:p>
            <a:pPr marL="0" lvl="1" indent="0">
              <a:buClrTx/>
              <a:buSzPct val="80000"/>
              <a:buNone/>
              <a:defRPr/>
            </a:pPr>
            <a:r>
              <a:rPr lang="en-US" sz="1600" dirty="0" smtClean="0"/>
              <a:t>In </a:t>
            </a:r>
            <a:r>
              <a:rPr lang="en-US" sz="1600" dirty="0"/>
              <a:t>1996, the CDC expanded the concept </a:t>
            </a:r>
            <a:r>
              <a:rPr lang="en-US" sz="1600" dirty="0" smtClean="0"/>
              <a:t>of Universal Precautions (defined in OSHA’s </a:t>
            </a:r>
            <a:r>
              <a:rPr lang="en-US" sz="1600" dirty="0" err="1" smtClean="0"/>
              <a:t>Bloodborne</a:t>
            </a:r>
            <a:r>
              <a:rPr lang="en-US" sz="1600" dirty="0" smtClean="0"/>
              <a:t> Pathogen Standard 29 CFR 1910.10130) and </a:t>
            </a:r>
            <a:r>
              <a:rPr lang="en-US" sz="1600" dirty="0"/>
              <a:t>changed the term to </a:t>
            </a:r>
            <a:r>
              <a:rPr lang="en-US" sz="1600" dirty="0" smtClean="0"/>
              <a:t>Standard </a:t>
            </a:r>
            <a:r>
              <a:rPr lang="en-US" sz="1600" dirty="0"/>
              <a:t>P</a:t>
            </a:r>
            <a:r>
              <a:rPr lang="en-US" sz="1600" dirty="0" smtClean="0"/>
              <a:t>recautions</a:t>
            </a:r>
            <a:r>
              <a:rPr lang="en-US" sz="1600" dirty="0"/>
              <a:t>, which integrated and expanded the elements of </a:t>
            </a:r>
            <a:r>
              <a:rPr lang="en-US" sz="1600" dirty="0" smtClean="0"/>
              <a:t>Universal </a:t>
            </a:r>
            <a:r>
              <a:rPr lang="en-US" sz="1600" dirty="0"/>
              <a:t>P</a:t>
            </a:r>
            <a:r>
              <a:rPr lang="en-US" sz="1600" dirty="0" smtClean="0"/>
              <a:t>recautions </a:t>
            </a:r>
            <a:r>
              <a:rPr lang="en-US" sz="1600" dirty="0"/>
              <a:t>to include contact with </a:t>
            </a:r>
            <a:r>
              <a:rPr lang="en-US" sz="1600" u="sng" dirty="0"/>
              <a:t>all body fluids </a:t>
            </a:r>
            <a:r>
              <a:rPr lang="en-US" sz="1600" dirty="0"/>
              <a:t>(except sweat), regardless of whether blood is present</a:t>
            </a:r>
            <a:r>
              <a:rPr lang="en-US" sz="1600" dirty="0" smtClean="0"/>
              <a:t>. Standard Precautions includes </a:t>
            </a:r>
            <a:r>
              <a:rPr lang="en-US" sz="1600" dirty="0"/>
              <a:t>the use of: hand washing, appropriate personal protective equipment such as gloves, gowns, masks, whenever touching or exposure to patients' body fluids is anticipated. </a:t>
            </a:r>
            <a:endParaRPr lang="en-US" sz="1600" dirty="0" smtClean="0"/>
          </a:p>
          <a:p>
            <a:pPr marL="0" lvl="1" indent="0">
              <a:buClrTx/>
              <a:buSzPct val="80000"/>
              <a:buNone/>
              <a:defRPr/>
            </a:pPr>
            <a:endParaRPr lang="en-US" sz="1600" dirty="0"/>
          </a:p>
          <a:p>
            <a:pPr marL="0" lvl="0" indent="0">
              <a:buClrTx/>
              <a:buNone/>
              <a:defRPr/>
            </a:pPr>
            <a:r>
              <a:rPr lang="en-US" sz="1600" dirty="0" smtClean="0"/>
              <a:t>It is best practice to use Standard Precautions on all specimens in the laboratory.</a:t>
            </a:r>
            <a:endParaRPr lang="en-US" sz="1600" dirty="0"/>
          </a:p>
          <a:p>
            <a:pPr marL="0" indent="0">
              <a:buClrTx/>
              <a:buFont typeface="Wingdings" pitchFamily="2" charset="2"/>
              <a:buNone/>
              <a:defRPr/>
            </a:pPr>
            <a:endParaRPr lang="en-US" sz="1600" dirty="0"/>
          </a:p>
          <a:p>
            <a:pPr marL="0" indent="0">
              <a:buClrTx/>
              <a:buFont typeface="Wingdings" pitchFamily="2" charset="2"/>
              <a:buNone/>
              <a:defRPr/>
            </a:pPr>
            <a:endParaRPr lang="en-US" sz="1600" dirty="0" smtClean="0"/>
          </a:p>
          <a:p>
            <a:pPr marL="0" indent="0">
              <a:buClrTx/>
              <a:buFont typeface="Wingdings" pitchFamily="2" charset="2"/>
              <a:buNone/>
              <a:defRPr/>
            </a:pPr>
            <a:endParaRPr lang="en-US" sz="20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662662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a:gradFill>
            <a:gsLst>
              <a:gs pos="0">
                <a:srgbClr val="92D050"/>
              </a:gs>
              <a:gs pos="56240">
                <a:srgbClr val="92CF81"/>
              </a:gs>
              <a:gs pos="100000">
                <a:schemeClr val="accent1">
                  <a:shade val="100000"/>
                  <a:satMod val="115000"/>
                </a:schemeClr>
              </a:gs>
            </a:gsLst>
            <a:lin ang="5400000" scaled="0"/>
          </a:gradFill>
        </p:spPr>
        <p:txBody>
          <a:bodyPr/>
          <a:lstStyle/>
          <a:p>
            <a:pPr>
              <a:defRPr/>
            </a:pPr>
            <a:r>
              <a:rPr lang="en-US" smtClean="0"/>
              <a:t>Body Fluids </a:t>
            </a:r>
          </a:p>
        </p:txBody>
      </p:sp>
      <p:sp>
        <p:nvSpPr>
          <p:cNvPr id="18435" name="Content Placeholder 2"/>
          <p:cNvSpPr>
            <a:spLocks noGrp="1"/>
          </p:cNvSpPr>
          <p:nvPr>
            <p:ph idx="1"/>
          </p:nvPr>
        </p:nvSpPr>
        <p:spPr>
          <a:xfrm>
            <a:off x="762000" y="1600200"/>
            <a:ext cx="7924800" cy="4419600"/>
          </a:xfrm>
        </p:spPr>
        <p:txBody>
          <a:bodyPr/>
          <a:lstStyle/>
          <a:p>
            <a:pPr>
              <a:buClrTx/>
            </a:pPr>
            <a:r>
              <a:rPr lang="en-US" sz="2800" dirty="0" smtClean="0"/>
              <a:t>Body Fluids that can cause infection:</a:t>
            </a:r>
          </a:p>
          <a:p>
            <a:pPr lvl="1">
              <a:buClrTx/>
            </a:pPr>
            <a:r>
              <a:rPr lang="en-US" sz="2000" dirty="0" smtClean="0"/>
              <a:t>Human Blood</a:t>
            </a:r>
          </a:p>
          <a:p>
            <a:pPr lvl="1">
              <a:buClrTx/>
            </a:pPr>
            <a:r>
              <a:rPr lang="en-US" sz="2000" dirty="0" smtClean="0"/>
              <a:t>Semen</a:t>
            </a:r>
          </a:p>
          <a:p>
            <a:pPr lvl="1">
              <a:buClrTx/>
            </a:pPr>
            <a:r>
              <a:rPr lang="en-US" sz="2000" dirty="0" smtClean="0"/>
              <a:t>Vaginal secretions</a:t>
            </a:r>
          </a:p>
          <a:p>
            <a:pPr lvl="1">
              <a:buClrTx/>
            </a:pPr>
            <a:r>
              <a:rPr lang="en-US" sz="2000" dirty="0" smtClean="0"/>
              <a:t>Body fluids (cerebrospinal, synovial, pleural, peritoneal, pericardial fluid)</a:t>
            </a:r>
          </a:p>
          <a:p>
            <a:pPr lvl="1">
              <a:buClrTx/>
            </a:pPr>
            <a:r>
              <a:rPr lang="en-US" sz="2000" dirty="0" smtClean="0"/>
              <a:t>Amniotic fluid</a:t>
            </a:r>
          </a:p>
          <a:p>
            <a:pPr lvl="1">
              <a:buClrTx/>
            </a:pPr>
            <a:r>
              <a:rPr lang="en-US" sz="2000" dirty="0" smtClean="0"/>
              <a:t>Unfixed tissue or organs other than intact skin from living or dead humans.</a:t>
            </a:r>
          </a:p>
          <a:p>
            <a:pPr lvl="1">
              <a:buClrTx/>
            </a:pPr>
            <a:r>
              <a:rPr lang="en-US" sz="2000" dirty="0" smtClean="0"/>
              <a:t>Cell or tissue cultures that contain HIV or HBV</a:t>
            </a:r>
          </a:p>
          <a:p>
            <a:pPr lvl="1">
              <a:buClrTx/>
            </a:pPr>
            <a:r>
              <a:rPr lang="en-US" sz="2000" dirty="0" smtClean="0"/>
              <a:t>Organ cultures, culture media, or similar solutions.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mtClean="0"/>
              <a:t>Safety in the Laboratory</a:t>
            </a:r>
          </a:p>
        </p:txBody>
      </p:sp>
      <p:sp>
        <p:nvSpPr>
          <p:cNvPr id="3075" name="Rectangle 3"/>
          <p:cNvSpPr>
            <a:spLocks noGrp="1" noChangeArrowheads="1"/>
          </p:cNvSpPr>
          <p:nvPr>
            <p:ph type="subTitle" idx="1"/>
          </p:nvPr>
        </p:nvSpPr>
        <p:spPr/>
        <p:txBody>
          <a:bodyPr/>
          <a:lstStyle/>
          <a:p>
            <a:pPr eaLnBrk="1" hangingPunct="1"/>
            <a:r>
              <a:rPr lang="en-US" dirty="0" smtClean="0"/>
              <a:t>Safety training takes place during new employee orientation, when required by the medical center, and annually by the lab.</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62049437"/>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1"/>
          <p:cNvSpPr>
            <a:spLocks noGrp="1"/>
          </p:cNvSpPr>
          <p:nvPr>
            <p:ph type="title"/>
          </p:nvPr>
        </p:nvSpPr>
        <p:spPr>
          <a:gradFill>
            <a:gsLst>
              <a:gs pos="0">
                <a:srgbClr val="92D050"/>
              </a:gs>
              <a:gs pos="49000">
                <a:srgbClr val="92D050"/>
              </a:gs>
              <a:gs pos="74167">
                <a:srgbClr val="91CEA6"/>
              </a:gs>
              <a:gs pos="85847">
                <a:srgbClr val="91CDCE"/>
              </a:gs>
              <a:gs pos="92000">
                <a:srgbClr val="91CDE5"/>
              </a:gs>
              <a:gs pos="100000">
                <a:schemeClr val="accent1">
                  <a:shade val="100000"/>
                  <a:satMod val="115000"/>
                </a:schemeClr>
              </a:gs>
            </a:gsLst>
            <a:lin ang="5400000" scaled="0"/>
          </a:gradFill>
        </p:spPr>
        <p:txBody>
          <a:bodyPr/>
          <a:lstStyle/>
          <a:p>
            <a:pPr>
              <a:defRPr/>
            </a:pPr>
            <a:r>
              <a:rPr lang="en-US" dirty="0" smtClean="0"/>
              <a:t>Routes of Exposure</a:t>
            </a:r>
          </a:p>
        </p:txBody>
      </p:sp>
      <p:sp>
        <p:nvSpPr>
          <p:cNvPr id="19459" name="Content Placeholder 2"/>
          <p:cNvSpPr>
            <a:spLocks noGrp="1"/>
          </p:cNvSpPr>
          <p:nvPr>
            <p:ph idx="1"/>
          </p:nvPr>
        </p:nvSpPr>
        <p:spPr/>
        <p:txBody>
          <a:bodyPr/>
          <a:lstStyle/>
          <a:p>
            <a:pPr>
              <a:buClrTx/>
            </a:pPr>
            <a:r>
              <a:rPr lang="en-US" sz="1800" b="1" dirty="0">
                <a:cs typeface="Arial" charset="0"/>
              </a:rPr>
              <a:t>Parenteral</a:t>
            </a:r>
            <a:r>
              <a:rPr lang="en-US" sz="1800" dirty="0">
                <a:cs typeface="Arial" charset="0"/>
              </a:rPr>
              <a:t> </a:t>
            </a:r>
            <a:r>
              <a:rPr lang="en-US" sz="1800" b="1" dirty="0" smtClean="0">
                <a:cs typeface="Arial" charset="0"/>
              </a:rPr>
              <a:t>Exposure</a:t>
            </a:r>
            <a:r>
              <a:rPr lang="en-US" sz="1800" dirty="0" smtClean="0">
                <a:cs typeface="Arial" charset="0"/>
              </a:rPr>
              <a:t>: blood </a:t>
            </a:r>
            <a:r>
              <a:rPr lang="en-US" sz="1800" dirty="0">
                <a:cs typeface="Arial" charset="0"/>
              </a:rPr>
              <a:t>or other infectious materials come in contact with: non-intact skin (skin with scratches, cuts, rashes, etc.); mucus membranes (such as the eyes, nose or mouth); cuts or puncture wounds </a:t>
            </a:r>
            <a:r>
              <a:rPr lang="en-US" sz="1800" dirty="0" smtClean="0">
                <a:cs typeface="Arial" charset="0"/>
              </a:rPr>
              <a:t>(needle sticks, scalpel, ). </a:t>
            </a:r>
          </a:p>
          <a:p>
            <a:pPr>
              <a:buClrTx/>
            </a:pPr>
            <a:r>
              <a:rPr lang="en-US" sz="1800" b="1" dirty="0" smtClean="0">
                <a:cs typeface="Arial" charset="0"/>
              </a:rPr>
              <a:t>Respiratory Exposure</a:t>
            </a:r>
            <a:r>
              <a:rPr lang="en-US" sz="1800" dirty="0" smtClean="0">
                <a:cs typeface="Arial" charset="0"/>
              </a:rPr>
              <a:t>: Inhalation of pathogen.</a:t>
            </a:r>
            <a:r>
              <a:rPr lang="en-US" sz="1800" dirty="0">
                <a:cs typeface="Arial" charset="0"/>
              </a:rPr>
              <a:t> The risk of infection depends on the type and concentration of pathogen and on the health status of the exposed individual. Within the laboratory, aerosols are the primary hazard for respiratory transmission</a:t>
            </a:r>
            <a:r>
              <a:rPr lang="en-US" sz="1800" dirty="0" smtClean="0">
                <a:cs typeface="Arial" charset="0"/>
              </a:rPr>
              <a:t>.</a:t>
            </a:r>
          </a:p>
          <a:p>
            <a:pPr>
              <a:buClrTx/>
            </a:pPr>
            <a:r>
              <a:rPr lang="en-US" sz="1800" b="1" dirty="0" smtClean="0">
                <a:cs typeface="Arial" charset="0"/>
              </a:rPr>
              <a:t>Contact Exposure</a:t>
            </a:r>
            <a:r>
              <a:rPr lang="en-US" sz="1800" dirty="0" smtClean="0">
                <a:cs typeface="Arial" charset="0"/>
              </a:rPr>
              <a:t>: Direct or indirect exposure to a pathogen. Proper </a:t>
            </a:r>
            <a:r>
              <a:rPr lang="en-US" sz="1800" dirty="0">
                <a:cs typeface="Arial" charset="0"/>
              </a:rPr>
              <a:t>use of gloves and keeping benchtops, instruments, computers, telephones and other surfaces clean can reduce the chance of infection due to contact transmission. </a:t>
            </a:r>
          </a:p>
          <a:p>
            <a:pPr>
              <a:buClrTx/>
            </a:pPr>
            <a:endParaRPr lang="en-US" sz="1800" dirty="0" smtClean="0">
              <a:cs typeface="Arial" charset="0"/>
            </a:endParaRPr>
          </a:p>
          <a:p>
            <a:pPr>
              <a:buClrTx/>
            </a:pPr>
            <a:endParaRPr lang="en-US" sz="1800" dirty="0">
              <a:cs typeface="Arial" charset="0"/>
            </a:endParaRPr>
          </a:p>
          <a:p>
            <a:pPr>
              <a:buClrTx/>
            </a:pPr>
            <a:endParaRPr lang="en-US" sz="2000" dirty="0"/>
          </a:p>
          <a:p>
            <a:pPr>
              <a:buClrTx/>
            </a:pPr>
            <a:endParaRPr lang="en-US" sz="2000" dirty="0">
              <a:cs typeface="Arial"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a:gradFill>
            <a:gsLst>
              <a:gs pos="0">
                <a:srgbClr val="92D050"/>
              </a:gs>
              <a:gs pos="10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How to protect yourself</a:t>
            </a:r>
          </a:p>
        </p:txBody>
      </p:sp>
      <p:sp>
        <p:nvSpPr>
          <p:cNvPr id="21507" name="Content Placeholder 2"/>
          <p:cNvSpPr>
            <a:spLocks noGrp="1"/>
          </p:cNvSpPr>
          <p:nvPr>
            <p:ph idx="1"/>
          </p:nvPr>
        </p:nvSpPr>
        <p:spPr/>
        <p:txBody>
          <a:bodyPr/>
          <a:lstStyle/>
          <a:p>
            <a:pPr marL="0" indent="0">
              <a:buFont typeface="Wingdings" pitchFamily="2" charset="2"/>
              <a:buNone/>
            </a:pPr>
            <a:r>
              <a:rPr lang="en-US" sz="2800" b="1" u="sng" dirty="0" smtClean="0"/>
              <a:t>There are five main elements of protection against exposure to </a:t>
            </a:r>
            <a:r>
              <a:rPr lang="en-US" sz="2800" b="1" u="sng" dirty="0" err="1" smtClean="0"/>
              <a:t>bloodborne</a:t>
            </a:r>
            <a:r>
              <a:rPr lang="en-US" sz="2800" b="1" u="sng" dirty="0" smtClean="0"/>
              <a:t> pathogens:</a:t>
            </a:r>
          </a:p>
          <a:p>
            <a:pPr marL="0" indent="0">
              <a:buFont typeface="Wingdings" pitchFamily="2" charset="2"/>
              <a:buNone/>
            </a:pPr>
            <a:endParaRPr lang="en-US" sz="2800" b="1" dirty="0" smtClean="0"/>
          </a:p>
          <a:p>
            <a:pPr marL="457200" lvl="1" indent="0">
              <a:buFont typeface="Wingdings" pitchFamily="2" charset="2"/>
              <a:buNone/>
            </a:pPr>
            <a:r>
              <a:rPr lang="en-US" dirty="0" smtClean="0"/>
              <a:t>1. Standard</a:t>
            </a:r>
            <a:r>
              <a:rPr lang="en-US" dirty="0" smtClean="0">
                <a:solidFill>
                  <a:srgbClr val="0070C0"/>
                </a:solidFill>
              </a:rPr>
              <a:t> </a:t>
            </a:r>
            <a:r>
              <a:rPr lang="en-US" dirty="0" smtClean="0"/>
              <a:t>Precautions</a:t>
            </a:r>
          </a:p>
          <a:p>
            <a:pPr marL="457200" lvl="1" indent="0">
              <a:buFont typeface="Wingdings" pitchFamily="2" charset="2"/>
              <a:buNone/>
            </a:pPr>
            <a:r>
              <a:rPr lang="en-US" dirty="0" smtClean="0"/>
              <a:t>2. Personal Protective Equipment (PPE)</a:t>
            </a:r>
          </a:p>
          <a:p>
            <a:pPr marL="457200" lvl="1" indent="0">
              <a:buFont typeface="Wingdings" pitchFamily="2" charset="2"/>
              <a:buNone/>
            </a:pPr>
            <a:r>
              <a:rPr lang="en-US" dirty="0" smtClean="0"/>
              <a:t>3. Housekeeping</a:t>
            </a:r>
          </a:p>
          <a:p>
            <a:pPr marL="457200" lvl="1" indent="0">
              <a:buFont typeface="Wingdings" pitchFamily="2" charset="2"/>
              <a:buNone/>
            </a:pPr>
            <a:r>
              <a:rPr lang="en-US" dirty="0" smtClean="0"/>
              <a:t>4. Engineering Controls </a:t>
            </a:r>
          </a:p>
          <a:p>
            <a:pPr marL="457200" lvl="1" indent="0">
              <a:buFont typeface="Wingdings" pitchFamily="2" charset="2"/>
              <a:buNone/>
            </a:pPr>
            <a:r>
              <a:rPr lang="en-US" dirty="0" smtClean="0"/>
              <a:t>5. Work Practice Controls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a:gradFill>
            <a:gsLst>
              <a:gs pos="0">
                <a:srgbClr val="92D050"/>
              </a:gs>
              <a:gs pos="10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1. Standard Precautions</a:t>
            </a:r>
          </a:p>
        </p:txBody>
      </p:sp>
      <p:sp>
        <p:nvSpPr>
          <p:cNvPr id="22531" name="Content Placeholder 2"/>
          <p:cNvSpPr>
            <a:spLocks noGrp="1"/>
          </p:cNvSpPr>
          <p:nvPr>
            <p:ph idx="1"/>
          </p:nvPr>
        </p:nvSpPr>
        <p:spPr/>
        <p:txBody>
          <a:bodyPr/>
          <a:lstStyle/>
          <a:p>
            <a:pPr marL="0" indent="0">
              <a:buFont typeface="Wingdings" pitchFamily="2" charset="2"/>
              <a:buNone/>
            </a:pPr>
            <a:r>
              <a:rPr lang="en-US" b="1" u="sng" dirty="0" smtClean="0"/>
              <a:t>Standard Precautions</a:t>
            </a:r>
            <a:r>
              <a:rPr lang="en-US" dirty="0" smtClean="0"/>
              <a:t>: </a:t>
            </a:r>
            <a:r>
              <a:rPr lang="en-US" sz="2400" dirty="0" smtClean="0"/>
              <a:t>See definition from Slide 18 above.</a:t>
            </a:r>
          </a:p>
          <a:p>
            <a:pPr marL="0" indent="0">
              <a:buFont typeface="Wingdings" pitchFamily="2" charset="2"/>
              <a:buNone/>
            </a:pPr>
            <a:r>
              <a:rPr lang="en-US" sz="2400" dirty="0" smtClean="0"/>
              <a:t>Note: Specimens for CJD in the clinical pathology laboratory are treated the same as any other specimen; Standard Precautions.</a:t>
            </a:r>
          </a:p>
          <a:p>
            <a:pPr marL="0" indent="0" algn="ctr">
              <a:buFont typeface="Wingdings" pitchFamily="2" charset="2"/>
              <a:buNone/>
            </a:pPr>
            <a:r>
              <a:rPr lang="en-US" dirty="0" smtClean="0"/>
              <a:t>   </a:t>
            </a:r>
            <a:endParaRPr lang="en-US" sz="2400" b="1" strike="sngStrike" dirty="0" smtClean="0">
              <a:solidFill>
                <a:srgbClr val="00B05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a:gradFill>
            <a:gsLst>
              <a:gs pos="0">
                <a:srgbClr val="92D050"/>
              </a:gs>
              <a:gs pos="100000">
                <a:schemeClr val="accent1">
                  <a:shade val="67500"/>
                  <a:satMod val="115000"/>
                </a:schemeClr>
              </a:gs>
              <a:gs pos="100000">
                <a:schemeClr val="accent1">
                  <a:shade val="100000"/>
                  <a:satMod val="115000"/>
                </a:schemeClr>
              </a:gs>
            </a:gsLst>
            <a:lin ang="5400000" scaled="0"/>
          </a:gradFill>
        </p:spPr>
        <p:txBody>
          <a:bodyPr/>
          <a:lstStyle/>
          <a:p>
            <a:pPr>
              <a:defRPr/>
            </a:pPr>
            <a:r>
              <a:rPr lang="en-US" sz="4000" dirty="0" smtClean="0"/>
              <a:t>2. Personal Protective Equipment</a:t>
            </a:r>
          </a:p>
        </p:txBody>
      </p:sp>
      <p:sp>
        <p:nvSpPr>
          <p:cNvPr id="23555" name="Content Placeholder 2"/>
          <p:cNvSpPr>
            <a:spLocks noGrp="1"/>
          </p:cNvSpPr>
          <p:nvPr>
            <p:ph idx="1"/>
          </p:nvPr>
        </p:nvSpPr>
        <p:spPr/>
        <p:txBody>
          <a:bodyPr/>
          <a:lstStyle/>
          <a:p>
            <a:pPr marL="0" indent="0">
              <a:buFont typeface="Wingdings" pitchFamily="2" charset="2"/>
              <a:buNone/>
            </a:pPr>
            <a:r>
              <a:rPr lang="en-US" sz="2800" b="1" dirty="0" smtClean="0"/>
              <a:t>PPE</a:t>
            </a:r>
            <a:r>
              <a:rPr lang="en-US" sz="2800" dirty="0" smtClean="0"/>
              <a:t> ( Personal Protective Equipment) - </a:t>
            </a:r>
            <a:r>
              <a:rPr lang="en-US" sz="2000" dirty="0" smtClean="0"/>
              <a:t>equipment that protects you from contact with potentially infectious materials may include gloves, masks, gowns, aprons, lab coats, face shields, goggles. Personal protective equipment must not allow potentially infectious materials to contact your street clothes, skin or mucous membranes. PPE is applied before you perform the tasks that require it, and never worn in clean areas such as hallways, elevators, offices etc. </a:t>
            </a:r>
          </a:p>
          <a:p>
            <a:pPr marL="0" indent="0">
              <a:buFont typeface="Wingdings" pitchFamily="2" charset="2"/>
              <a:buNone/>
            </a:pPr>
            <a:r>
              <a:rPr lang="en-US" sz="2000" b="1" dirty="0" smtClean="0"/>
              <a:t>PPE must be appropriate for the task and shall be worn according to the Laboratory Task Assessment. The VISN Risk Task Assessment is a guide that outlines the PPE and Engineering Controls for various lab section areas. Laboratory Task Assessment is found as a </a:t>
            </a:r>
            <a:r>
              <a:rPr lang="en-US" sz="2000" b="1" dirty="0" err="1" smtClean="0"/>
              <a:t>Proquis</a:t>
            </a:r>
            <a:r>
              <a:rPr lang="en-US" sz="2000" b="1" dirty="0" smtClean="0"/>
              <a:t> document and accessible to all employees.</a:t>
            </a:r>
          </a:p>
          <a:p>
            <a:pPr marL="0" indent="0">
              <a:buFont typeface="Wingdings" pitchFamily="2" charset="2"/>
              <a:buNone/>
            </a:pPr>
            <a:endParaRPr lang="en-US" sz="1800" b="1" dirty="0" smtClean="0">
              <a:solidFill>
                <a:srgbClr val="C00000"/>
              </a:solidFill>
            </a:endParaRPr>
          </a:p>
          <a:p>
            <a:pPr marL="0" indent="0">
              <a:buFont typeface="Wingdings" pitchFamily="2" charset="2"/>
              <a:buNone/>
            </a:pPr>
            <a:r>
              <a:rPr lang="en-US" sz="1800" dirty="0" smtClean="0"/>
              <a:t>		</a:t>
            </a:r>
            <a:endParaRPr lang="en-US" b="1" u="sng"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a:gradFill>
            <a:gsLst>
              <a:gs pos="0">
                <a:srgbClr val="92D050"/>
              </a:gs>
              <a:gs pos="10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2. PPE - Attire</a:t>
            </a:r>
          </a:p>
        </p:txBody>
      </p:sp>
      <p:sp>
        <p:nvSpPr>
          <p:cNvPr id="24579" name="Content Placeholder 2"/>
          <p:cNvSpPr>
            <a:spLocks noGrp="1"/>
          </p:cNvSpPr>
          <p:nvPr>
            <p:ph idx="1"/>
          </p:nvPr>
        </p:nvSpPr>
        <p:spPr/>
        <p:txBody>
          <a:bodyPr/>
          <a:lstStyle/>
          <a:p>
            <a:pPr marL="0" indent="0">
              <a:buFont typeface="Wingdings" pitchFamily="2" charset="2"/>
              <a:buNone/>
            </a:pPr>
            <a:r>
              <a:rPr lang="en-US" sz="2800" b="1" dirty="0" smtClean="0"/>
              <a:t>1</a:t>
            </a:r>
            <a:r>
              <a:rPr lang="en-US" sz="2800" dirty="0" smtClean="0"/>
              <a:t>. </a:t>
            </a:r>
            <a:r>
              <a:rPr lang="en-US" sz="2800" b="1" u="sng" dirty="0" smtClean="0"/>
              <a:t>Attire</a:t>
            </a:r>
            <a:r>
              <a:rPr lang="en-US" sz="2800" b="1" dirty="0" smtClean="0"/>
              <a:t>:</a:t>
            </a:r>
          </a:p>
          <a:p>
            <a:pPr marL="0" indent="0">
              <a:buFont typeface="Wingdings" pitchFamily="2" charset="2"/>
              <a:buNone/>
            </a:pPr>
            <a:r>
              <a:rPr lang="en-US" b="1" dirty="0" smtClean="0"/>
              <a:t>	</a:t>
            </a:r>
            <a:r>
              <a:rPr lang="en-US" sz="1800" b="1" dirty="0" smtClean="0"/>
              <a:t>a) </a:t>
            </a:r>
            <a:r>
              <a:rPr lang="en-US" sz="1800" dirty="0" smtClean="0"/>
              <a:t>Cover legs (i.e. wear long pants; no shorts or skirts, blue jeans 	are not  permitted); 		</a:t>
            </a:r>
          </a:p>
          <a:p>
            <a:pPr marL="0" indent="0">
              <a:buFont typeface="Wingdings" pitchFamily="2" charset="2"/>
              <a:buNone/>
            </a:pPr>
            <a:r>
              <a:rPr lang="en-US" sz="1800" b="1" dirty="0" smtClean="0"/>
              <a:t>	b) </a:t>
            </a:r>
            <a:r>
              <a:rPr lang="en-US" sz="1800" dirty="0" smtClean="0"/>
              <a:t>Cover feet - </a:t>
            </a:r>
            <a:r>
              <a:rPr lang="en-US" sz="1800" b="1" dirty="0" smtClean="0"/>
              <a:t>shoes should cover the entire foot. 			Shoes with closed toes/back and non-slip soles should be 	worn.  Shoes that can absorb chemicals or infectious fluids 	are not to be worn; </a:t>
            </a:r>
          </a:p>
          <a:p>
            <a:pPr marL="0" indent="0">
              <a:buFont typeface="Wingdings" pitchFamily="2" charset="2"/>
              <a:buNone/>
            </a:pPr>
            <a:r>
              <a:rPr lang="en-US" sz="1800" b="1" dirty="0" smtClean="0"/>
              <a:t>	c) </a:t>
            </a:r>
            <a:r>
              <a:rPr lang="en-US" sz="1800" dirty="0" smtClean="0"/>
              <a:t>Hair – must be secured back and off the shoulders in 		such a manner as to prevent it from coming into contact 		with contaminated materials or surfaces and moving 			instrumentation.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a:gradFill>
            <a:gsLst>
              <a:gs pos="0">
                <a:srgbClr val="92D050"/>
              </a:gs>
              <a:gs pos="10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2. PPE - Gloves</a:t>
            </a:r>
          </a:p>
        </p:txBody>
      </p:sp>
      <p:sp>
        <p:nvSpPr>
          <p:cNvPr id="24579" name="Content Placeholder 2"/>
          <p:cNvSpPr>
            <a:spLocks noGrp="1"/>
          </p:cNvSpPr>
          <p:nvPr>
            <p:ph idx="1"/>
          </p:nvPr>
        </p:nvSpPr>
        <p:spPr/>
        <p:txBody>
          <a:bodyPr/>
          <a:lstStyle/>
          <a:p>
            <a:pPr marL="0" indent="0">
              <a:buNone/>
            </a:pPr>
            <a:r>
              <a:rPr lang="en-US" sz="2800" b="1" dirty="0" smtClean="0"/>
              <a:t>2. </a:t>
            </a:r>
            <a:r>
              <a:rPr lang="en-US" sz="2800" b="1" u="sng" dirty="0"/>
              <a:t>Gloves</a:t>
            </a:r>
            <a:r>
              <a:rPr lang="en-US" sz="2800" b="1" dirty="0"/>
              <a:t>:</a:t>
            </a:r>
            <a:r>
              <a:rPr lang="en-US" sz="2800" dirty="0"/>
              <a:t> </a:t>
            </a:r>
          </a:p>
          <a:p>
            <a:pPr marL="0" indent="0">
              <a:buNone/>
            </a:pPr>
            <a:r>
              <a:rPr lang="en-US" sz="2000" dirty="0"/>
              <a:t>	</a:t>
            </a:r>
            <a:r>
              <a:rPr lang="en-US" sz="1800" b="1" dirty="0"/>
              <a:t>a) </a:t>
            </a:r>
            <a:r>
              <a:rPr lang="en-US" sz="1800" dirty="0"/>
              <a:t>You must wear gloves when </a:t>
            </a:r>
            <a:r>
              <a:rPr lang="en-US" sz="1800" dirty="0" smtClean="0"/>
              <a:t>handling primary specimens.  If you 	anticipate </a:t>
            </a:r>
            <a:r>
              <a:rPr lang="en-US" sz="1800" dirty="0"/>
              <a:t>hand </a:t>
            </a:r>
            <a:r>
              <a:rPr lang="en-US" sz="1800" dirty="0" smtClean="0"/>
              <a:t>contact </a:t>
            </a:r>
            <a:r>
              <a:rPr lang="en-US" sz="1800" dirty="0"/>
              <a:t>with blood, </a:t>
            </a:r>
            <a:r>
              <a:rPr lang="en-US" sz="1800" dirty="0" smtClean="0"/>
              <a:t>potentially infectious </a:t>
            </a:r>
            <a:r>
              <a:rPr lang="en-US" sz="1800" dirty="0"/>
              <a:t>materials, 	</a:t>
            </a:r>
            <a:r>
              <a:rPr lang="en-US" sz="1800" dirty="0" smtClean="0"/>
              <a:t>mucous membranes, non-intact skin, </a:t>
            </a:r>
            <a:r>
              <a:rPr lang="en-US" sz="1800" dirty="0"/>
              <a:t>or hazardous chemicals.</a:t>
            </a:r>
          </a:p>
          <a:p>
            <a:pPr marL="0" indent="0" eaLnBrk="1" hangingPunct="1">
              <a:lnSpc>
                <a:spcPct val="90000"/>
              </a:lnSpc>
              <a:buNone/>
            </a:pPr>
            <a:r>
              <a:rPr lang="en-US" sz="1800" dirty="0"/>
              <a:t>	</a:t>
            </a:r>
            <a:r>
              <a:rPr lang="en-US" sz="1800" b="1" dirty="0"/>
              <a:t>b) </a:t>
            </a:r>
            <a:r>
              <a:rPr lang="en-US" sz="1800" dirty="0"/>
              <a:t>Mandatory when performing phlebotomy procedures.</a:t>
            </a:r>
          </a:p>
          <a:p>
            <a:pPr marL="457200" lvl="1" indent="0" eaLnBrk="1" hangingPunct="1">
              <a:lnSpc>
                <a:spcPct val="90000"/>
              </a:lnSpc>
              <a:buNone/>
            </a:pPr>
            <a:r>
              <a:rPr lang="en-US" sz="1800" dirty="0"/>
              <a:t>	Change gloves in between each </a:t>
            </a:r>
            <a:r>
              <a:rPr lang="en-US" sz="1800" dirty="0" smtClean="0"/>
              <a:t>patient. Wash hands between 	each patient.</a:t>
            </a:r>
            <a:endParaRPr lang="en-US" sz="1800" dirty="0"/>
          </a:p>
          <a:p>
            <a:pPr marL="457200" lvl="1" indent="0" eaLnBrk="1" hangingPunct="1">
              <a:lnSpc>
                <a:spcPct val="90000"/>
              </a:lnSpc>
              <a:buNone/>
            </a:pPr>
            <a:r>
              <a:rPr lang="en-US" sz="1800" dirty="0"/>
              <a:t>	</a:t>
            </a:r>
            <a:r>
              <a:rPr lang="en-US" sz="1800" b="1" dirty="0"/>
              <a:t>c) </a:t>
            </a:r>
            <a:r>
              <a:rPr lang="en-US" sz="1800" dirty="0"/>
              <a:t>Disposable gloves are for single use only, do not wash or 	disinfect gloves for reuse. Gloves shall be disposed of into regular 	trash unless visibly contaminated with blood and other body fluids. </a:t>
            </a:r>
          </a:p>
          <a:p>
            <a:pPr marL="0" indent="0">
              <a:buNone/>
            </a:pPr>
            <a:r>
              <a:rPr lang="en-US" sz="1800" b="1" dirty="0"/>
              <a:t>	d) </a:t>
            </a:r>
            <a:r>
              <a:rPr lang="en-US" sz="1800" dirty="0"/>
              <a:t>An individual experiencing dermatitis problems should 		see the </a:t>
            </a:r>
            <a:r>
              <a:rPr lang="en-US" sz="1800" dirty="0" smtClean="0"/>
              <a:t>supervisor </a:t>
            </a:r>
            <a:r>
              <a:rPr lang="en-US" sz="1800" dirty="0"/>
              <a:t>who will then be referred to the 			Employee Health 	Physician.</a:t>
            </a:r>
            <a:endParaRPr lang="en-US" sz="1800" b="1"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851454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a:gradFill>
            <a:gsLst>
              <a:gs pos="0">
                <a:srgbClr val="92D050"/>
              </a:gs>
              <a:gs pos="10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2. PPE - Gloves</a:t>
            </a:r>
          </a:p>
        </p:txBody>
      </p:sp>
      <p:sp>
        <p:nvSpPr>
          <p:cNvPr id="24579" name="Content Placeholder 2"/>
          <p:cNvSpPr>
            <a:spLocks noGrp="1"/>
          </p:cNvSpPr>
          <p:nvPr>
            <p:ph idx="1"/>
          </p:nvPr>
        </p:nvSpPr>
        <p:spPr>
          <a:xfrm>
            <a:off x="609600" y="1447800"/>
            <a:ext cx="7924800" cy="4419600"/>
          </a:xfrm>
        </p:spPr>
        <p:txBody>
          <a:bodyPr/>
          <a:lstStyle/>
          <a:p>
            <a:pPr marL="0" indent="0">
              <a:buNone/>
            </a:pPr>
            <a:r>
              <a:rPr lang="en-US" sz="2800" b="1" dirty="0"/>
              <a:t>	</a:t>
            </a:r>
            <a:r>
              <a:rPr lang="en-US" sz="1800" b="1" dirty="0"/>
              <a:t>e) </a:t>
            </a:r>
            <a:r>
              <a:rPr lang="en-US" sz="1800" dirty="0"/>
              <a:t>Glove materials vary in their effectiveness at protecting 		against chemical hazards. </a:t>
            </a:r>
            <a:r>
              <a:rPr lang="en-US" sz="1800" dirty="0" smtClean="0">
                <a:cs typeface="Arial" charset="0"/>
              </a:rPr>
              <a:t>We use </a:t>
            </a:r>
            <a:r>
              <a:rPr lang="en-US" sz="1800" b="1" dirty="0">
                <a:cs typeface="Arial" charset="0"/>
              </a:rPr>
              <a:t>n</a:t>
            </a:r>
            <a:r>
              <a:rPr lang="en-US" sz="1800" b="1" dirty="0" smtClean="0">
                <a:cs typeface="Arial" charset="0"/>
              </a:rPr>
              <a:t>itrile</a:t>
            </a:r>
            <a:r>
              <a:rPr lang="en-US" sz="1800" dirty="0" smtClean="0">
                <a:cs typeface="Arial" charset="0"/>
              </a:rPr>
              <a:t> gloves which are</a:t>
            </a:r>
            <a:r>
              <a:rPr lang="en-US" sz="1800" dirty="0">
                <a:cs typeface="Arial" charset="0"/>
              </a:rPr>
              <a:t>	chemically resistant </a:t>
            </a:r>
            <a:r>
              <a:rPr lang="en-US" sz="1800" dirty="0" smtClean="0">
                <a:cs typeface="Arial" charset="0"/>
              </a:rPr>
              <a:t>to most chemicals. </a:t>
            </a:r>
            <a:r>
              <a:rPr lang="en-US" sz="1800" b="1" dirty="0" smtClean="0"/>
              <a:t> </a:t>
            </a:r>
            <a:r>
              <a:rPr lang="en-US" sz="1800" dirty="0" smtClean="0"/>
              <a:t>Our gloves are </a:t>
            </a:r>
            <a:r>
              <a:rPr lang="en-US" sz="1800" dirty="0"/>
              <a:t>100% latex </a:t>
            </a:r>
            <a:r>
              <a:rPr lang="en-US" sz="1800" dirty="0" smtClean="0"/>
              <a:t>	free </a:t>
            </a:r>
            <a:r>
              <a:rPr lang="en-US" sz="1800" dirty="0"/>
              <a:t>and powder </a:t>
            </a:r>
            <a:r>
              <a:rPr lang="en-US" sz="1800" dirty="0" smtClean="0"/>
              <a:t>free.</a:t>
            </a:r>
            <a:endParaRPr lang="en-US" sz="1800" dirty="0"/>
          </a:p>
          <a:p>
            <a:pPr marL="0" indent="0">
              <a:buNone/>
            </a:pPr>
            <a:r>
              <a:rPr lang="en-US" sz="1800" b="1" dirty="0"/>
              <a:t>	f) </a:t>
            </a:r>
            <a:r>
              <a:rPr lang="en-US" sz="1800" dirty="0"/>
              <a:t>Glove removal: You must follow a safe procedure for 		glove removal being careful that no substances from the 		soiled gloves contact your </a:t>
            </a:r>
            <a:r>
              <a:rPr lang="en-US" sz="1800" dirty="0" smtClean="0"/>
              <a:t>hands.</a:t>
            </a:r>
            <a:endParaRPr lang="en-US" sz="1800" b="1" dirty="0"/>
          </a:p>
          <a:p>
            <a:pPr marL="0" indent="0" eaLnBrk="1" hangingPunct="1">
              <a:buNone/>
            </a:pPr>
            <a:r>
              <a:rPr lang="en-US" sz="1800" dirty="0"/>
              <a:t>	</a:t>
            </a:r>
            <a:r>
              <a:rPr lang="en-US" sz="1800" b="1" dirty="0"/>
              <a:t>g) </a:t>
            </a:r>
            <a:r>
              <a:rPr lang="en-US" sz="1800" dirty="0"/>
              <a:t>Replace gloves immediately when torn or contaminated</a:t>
            </a:r>
            <a:r>
              <a:rPr lang="en-US" sz="1800" dirty="0" smtClean="0"/>
              <a:t>.</a:t>
            </a:r>
            <a:endParaRPr lang="en-US" sz="1800" dirty="0"/>
          </a:p>
          <a:p>
            <a:pPr marL="0" indent="0" eaLnBrk="1" hangingPunct="1">
              <a:buNone/>
            </a:pPr>
            <a:r>
              <a:rPr lang="en-US" sz="1800" dirty="0"/>
              <a:t>	</a:t>
            </a:r>
            <a:r>
              <a:rPr lang="en-US" sz="1800" b="1" dirty="0"/>
              <a:t>h</a:t>
            </a:r>
            <a:r>
              <a:rPr lang="en-US" sz="1800" b="1" dirty="0" smtClean="0"/>
              <a:t>) </a:t>
            </a:r>
            <a:r>
              <a:rPr lang="en-US" sz="1800" dirty="0"/>
              <a:t>Note: Tourniquets are disposed of after each patient.</a:t>
            </a:r>
          </a:p>
          <a:p>
            <a:pPr marL="0" indent="0" eaLnBrk="1" hangingPunct="1">
              <a:buNone/>
            </a:pPr>
            <a:r>
              <a:rPr lang="en-US" sz="1800" dirty="0"/>
              <a:t>	</a:t>
            </a:r>
            <a:r>
              <a:rPr lang="en-US" sz="1800" b="1" dirty="0"/>
              <a:t>j) </a:t>
            </a:r>
            <a:r>
              <a:rPr lang="en-US" sz="1800" dirty="0"/>
              <a:t>Proper size: </a:t>
            </a:r>
            <a:r>
              <a:rPr lang="en-US" sz="1800" dirty="0" smtClean="0"/>
              <a:t>Not </a:t>
            </a:r>
            <a:r>
              <a:rPr lang="en-US" sz="1800" dirty="0"/>
              <a:t>too small which would result in tearing;</a:t>
            </a:r>
          </a:p>
          <a:p>
            <a:pPr marL="0" indent="0" eaLnBrk="1" hangingPunct="1">
              <a:buNone/>
            </a:pPr>
            <a:r>
              <a:rPr lang="en-US" sz="1800" dirty="0"/>
              <a:t>	</a:t>
            </a:r>
            <a:r>
              <a:rPr lang="en-US" sz="1800" dirty="0" smtClean="0"/>
              <a:t>Not </a:t>
            </a:r>
            <a:r>
              <a:rPr lang="en-US" sz="1800" dirty="0"/>
              <a:t>too large which would prevent proper gripping</a:t>
            </a:r>
            <a:r>
              <a:rPr lang="en-US" sz="1800" dirty="0" smtClean="0"/>
              <a:t>.</a:t>
            </a:r>
          </a:p>
          <a:p>
            <a:pPr marL="0" indent="0" eaLnBrk="1" hangingPunct="1">
              <a:buNone/>
            </a:pPr>
            <a:r>
              <a:rPr lang="en-US" sz="1800" dirty="0"/>
              <a:t>	</a:t>
            </a:r>
            <a:r>
              <a:rPr lang="en-US" sz="1800" b="1" dirty="0" smtClean="0"/>
              <a:t>k) </a:t>
            </a:r>
            <a:r>
              <a:rPr lang="en-US" sz="1800" dirty="0"/>
              <a:t>Staff should avoid using oil-based or petroleum based skin </a:t>
            </a:r>
            <a:r>
              <a:rPr lang="en-US" sz="1800" dirty="0" smtClean="0"/>
              <a:t>	products </a:t>
            </a:r>
            <a:r>
              <a:rPr lang="en-US" sz="1800" dirty="0"/>
              <a:t>on their hands; these products can cause the gloves to </a:t>
            </a:r>
            <a:r>
              <a:rPr lang="en-US" sz="1800" dirty="0" smtClean="0"/>
              <a:t>	deteriorate</a:t>
            </a:r>
            <a:r>
              <a:rPr lang="en-US" sz="1800" dirty="0"/>
              <a:t>.</a:t>
            </a:r>
          </a:p>
          <a:p>
            <a:pPr marL="0" indent="0" eaLnBrk="1" hangingPunct="1">
              <a:buNone/>
            </a:pPr>
            <a:endParaRPr lang="en-US" sz="18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388483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a:gradFill>
            <a:gsLst>
              <a:gs pos="0">
                <a:srgbClr val="92D050"/>
              </a:gs>
              <a:gs pos="10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2. PPE – Gloves </a:t>
            </a:r>
            <a:r>
              <a:rPr lang="en-US" dirty="0"/>
              <a:t>(Latex allergy)</a:t>
            </a:r>
            <a:endParaRPr lang="en-US" dirty="0" smtClean="0"/>
          </a:p>
        </p:txBody>
      </p:sp>
      <p:sp>
        <p:nvSpPr>
          <p:cNvPr id="24579" name="Content Placeholder 2"/>
          <p:cNvSpPr>
            <a:spLocks noGrp="1"/>
          </p:cNvSpPr>
          <p:nvPr>
            <p:ph idx="1"/>
          </p:nvPr>
        </p:nvSpPr>
        <p:spPr/>
        <p:txBody>
          <a:bodyPr/>
          <a:lstStyle/>
          <a:p>
            <a:pPr>
              <a:buNone/>
              <a:defRPr/>
            </a:pPr>
            <a:r>
              <a:rPr lang="en-US" sz="2000" b="1" dirty="0"/>
              <a:t>Latex allergy or sensitivity </a:t>
            </a:r>
            <a:r>
              <a:rPr lang="en-US" sz="2000" dirty="0"/>
              <a:t>can be frightening and or disabling. People who are sensitized to natural rubber latex may experience symptoms ranging from sneezing, watery eyes and dermatitis to abdominal cramping, asthma and anaphylaxis. In an effort to avoid or minimize the risk of latex allergy or sensitivity the appropriate personal protective equipment (PPE) should be used and effective work practices implemented</a:t>
            </a:r>
            <a:r>
              <a:rPr lang="en-US" sz="2000" dirty="0" smtClean="0"/>
              <a:t>.</a:t>
            </a:r>
          </a:p>
          <a:p>
            <a:pPr>
              <a:buNone/>
              <a:defRPr/>
            </a:pPr>
            <a:r>
              <a:rPr lang="en-US" sz="2000" dirty="0" smtClean="0"/>
              <a:t>Our facility is not 100% latex free, but the laboratory supplies are.  You may come in contact with latex Chemo gloves when drawing blood. If there is a patient with a latex allergy there is a non-latex alternative.</a:t>
            </a:r>
            <a:endParaRPr 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376903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a:gradFill>
            <a:gsLst>
              <a:gs pos="0">
                <a:srgbClr val="92D050"/>
              </a:gs>
              <a:gs pos="10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2. PPE – Glove Donning/Doffing</a:t>
            </a:r>
          </a:p>
        </p:txBody>
      </p:sp>
      <p:sp>
        <p:nvSpPr>
          <p:cNvPr id="24579" name="Content Placeholder 2"/>
          <p:cNvSpPr>
            <a:spLocks noGrp="1"/>
          </p:cNvSpPr>
          <p:nvPr>
            <p:ph idx="1"/>
          </p:nvPr>
        </p:nvSpPr>
        <p:spPr/>
        <p:txBody>
          <a:bodyPr/>
          <a:lstStyle/>
          <a:p>
            <a:pPr eaLnBrk="1" hangingPunct="1">
              <a:lnSpc>
                <a:spcPct val="80000"/>
              </a:lnSpc>
              <a:buNone/>
            </a:pPr>
            <a:r>
              <a:rPr lang="en-US" sz="1800" b="1" dirty="0"/>
              <a:t>a)	</a:t>
            </a:r>
            <a:r>
              <a:rPr lang="en-US" sz="1800" b="1" u="sng" dirty="0" smtClean="0"/>
              <a:t>Donning (to put on) :</a:t>
            </a:r>
            <a:endParaRPr lang="en-US" sz="1800" b="1" u="sng" dirty="0"/>
          </a:p>
          <a:p>
            <a:pPr eaLnBrk="1" hangingPunct="1">
              <a:lnSpc>
                <a:spcPct val="80000"/>
              </a:lnSpc>
              <a:buNone/>
            </a:pPr>
            <a:r>
              <a:rPr lang="en-US" sz="1800" dirty="0"/>
              <a:t>		Pull gloves onto hands and overlap onto the cuff of isolation 	</a:t>
            </a:r>
            <a:r>
              <a:rPr lang="en-US" sz="1800" dirty="0" smtClean="0"/>
              <a:t>gown/laboratory coat.</a:t>
            </a:r>
            <a:endParaRPr lang="en-US" sz="1800" dirty="0"/>
          </a:p>
          <a:p>
            <a:pPr eaLnBrk="1" hangingPunct="1">
              <a:lnSpc>
                <a:spcPct val="80000"/>
              </a:lnSpc>
            </a:pPr>
            <a:endParaRPr lang="en-US" sz="1800" dirty="0"/>
          </a:p>
          <a:p>
            <a:pPr eaLnBrk="1" hangingPunct="1">
              <a:lnSpc>
                <a:spcPct val="80000"/>
              </a:lnSpc>
              <a:buNone/>
            </a:pPr>
            <a:r>
              <a:rPr lang="en-US" sz="1800" b="1" dirty="0"/>
              <a:t>b) </a:t>
            </a:r>
            <a:r>
              <a:rPr lang="en-US" sz="1800" b="1" u="sng" dirty="0" smtClean="0"/>
              <a:t>Doffing (to remove) </a:t>
            </a:r>
            <a:r>
              <a:rPr lang="en-US" sz="1800" u="sng" dirty="0" smtClean="0"/>
              <a:t>:</a:t>
            </a:r>
            <a:endParaRPr lang="en-US" sz="1800" u="sng" dirty="0"/>
          </a:p>
          <a:p>
            <a:pPr eaLnBrk="1" hangingPunct="1">
              <a:lnSpc>
                <a:spcPct val="80000"/>
              </a:lnSpc>
              <a:buNone/>
            </a:pPr>
            <a:r>
              <a:rPr lang="en-US" sz="1800" dirty="0"/>
              <a:t>		1.Grasp cuff of one glove and pull down toward finger tips, 	making sure that the inside now is on the outside.</a:t>
            </a:r>
          </a:p>
          <a:p>
            <a:pPr eaLnBrk="1" hangingPunct="1">
              <a:lnSpc>
                <a:spcPct val="80000"/>
              </a:lnSpc>
              <a:buNone/>
            </a:pPr>
            <a:r>
              <a:rPr lang="en-US" sz="1800" dirty="0"/>
              <a:t>		2.Transfer rolled up glove to opposite hand which is still 	gloved.</a:t>
            </a:r>
          </a:p>
          <a:p>
            <a:pPr eaLnBrk="1" hangingPunct="1">
              <a:lnSpc>
                <a:spcPct val="80000"/>
              </a:lnSpc>
              <a:buNone/>
            </a:pPr>
            <a:r>
              <a:rPr lang="en-US" sz="1800" dirty="0"/>
              <a:t>		3.Insert a finger into the inside of opposite gloved hand, 	grasp inside and proceed to pull glove down over finger tips.</a:t>
            </a:r>
          </a:p>
          <a:p>
            <a:pPr eaLnBrk="1" hangingPunct="1">
              <a:lnSpc>
                <a:spcPct val="80000"/>
              </a:lnSpc>
              <a:buNone/>
            </a:pPr>
            <a:r>
              <a:rPr lang="en-US" sz="1800" dirty="0"/>
              <a:t>		4.Discard into appropriate waste container.</a:t>
            </a:r>
          </a:p>
          <a:p>
            <a:pPr eaLnBrk="1" hangingPunct="1">
              <a:lnSpc>
                <a:spcPct val="80000"/>
              </a:lnSpc>
              <a:buNone/>
            </a:pPr>
            <a:r>
              <a:rPr lang="en-US" sz="1800" dirty="0"/>
              <a:t>		5.Wash hands using proper hand washing techniques.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927663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a:gradFill>
            <a:gsLst>
              <a:gs pos="0">
                <a:srgbClr val="92D050"/>
              </a:gs>
              <a:gs pos="10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2. PPE – Lab Coat</a:t>
            </a:r>
          </a:p>
        </p:txBody>
      </p:sp>
      <p:sp>
        <p:nvSpPr>
          <p:cNvPr id="21507" name="Content Placeholder 2"/>
          <p:cNvSpPr>
            <a:spLocks noGrp="1"/>
          </p:cNvSpPr>
          <p:nvPr>
            <p:ph idx="1"/>
          </p:nvPr>
        </p:nvSpPr>
        <p:spPr/>
        <p:txBody>
          <a:bodyPr/>
          <a:lstStyle/>
          <a:p>
            <a:pPr marL="0" indent="0">
              <a:buFont typeface="Wingdings" pitchFamily="2" charset="2"/>
              <a:buNone/>
              <a:defRPr/>
            </a:pPr>
            <a:r>
              <a:rPr lang="en-US" sz="2800" b="1" dirty="0"/>
              <a:t>3</a:t>
            </a:r>
            <a:r>
              <a:rPr lang="en-US" sz="2800" b="1" dirty="0" smtClean="0"/>
              <a:t>. </a:t>
            </a:r>
            <a:r>
              <a:rPr lang="en-US" sz="2800" b="1" u="sng" dirty="0" smtClean="0"/>
              <a:t>Lab Coat</a:t>
            </a:r>
            <a:r>
              <a:rPr lang="en-US" sz="2800" b="1" dirty="0" smtClean="0"/>
              <a:t>:</a:t>
            </a:r>
          </a:p>
          <a:p>
            <a:pPr marL="0" indent="0">
              <a:buFont typeface="Wingdings" pitchFamily="2" charset="2"/>
              <a:buNone/>
              <a:defRPr/>
            </a:pPr>
            <a:r>
              <a:rPr lang="en-US" sz="2800" dirty="0"/>
              <a:t>	</a:t>
            </a:r>
            <a:r>
              <a:rPr lang="en-US" sz="1600" b="1" dirty="0" smtClean="0"/>
              <a:t>a) </a:t>
            </a:r>
            <a:r>
              <a:rPr lang="en-US" sz="1600" dirty="0" smtClean="0"/>
              <a:t>Must be worn buttoned at all times;</a:t>
            </a:r>
          </a:p>
          <a:p>
            <a:pPr marL="0" indent="0">
              <a:buFont typeface="Wingdings" pitchFamily="2" charset="2"/>
              <a:buNone/>
              <a:defRPr/>
            </a:pPr>
            <a:r>
              <a:rPr lang="en-US" sz="1600" b="1" dirty="0" smtClean="0"/>
              <a:t>	b) </a:t>
            </a:r>
            <a:r>
              <a:rPr lang="en-US" sz="1600" dirty="0" smtClean="0"/>
              <a:t>Only to be worn in the technical/analytical areas (are not to be 	worn outside of the lab i.e. lunch room, administrative offices, rest 	rooms, copy rooms). </a:t>
            </a:r>
          </a:p>
          <a:p>
            <a:pPr marL="0" indent="0">
              <a:buFont typeface="Wingdings" pitchFamily="2" charset="2"/>
              <a:buNone/>
              <a:defRPr/>
            </a:pPr>
            <a:r>
              <a:rPr lang="en-US" sz="1600" dirty="0" smtClean="0"/>
              <a:t>	</a:t>
            </a:r>
            <a:r>
              <a:rPr lang="en-US" sz="1600" b="1" dirty="0" smtClean="0"/>
              <a:t>c) </a:t>
            </a:r>
            <a:r>
              <a:rPr lang="en-US" sz="1600" dirty="0"/>
              <a:t>C</a:t>
            </a:r>
            <a:r>
              <a:rPr lang="en-US" sz="1600" dirty="0" smtClean="0"/>
              <a:t>hanged frequently when dirty/contaminated.</a:t>
            </a:r>
            <a:endParaRPr lang="en-US" sz="1600" b="1" dirty="0" smtClean="0"/>
          </a:p>
          <a:p>
            <a:pPr marL="609600" indent="-609600" eaLnBrk="1" hangingPunct="1">
              <a:lnSpc>
                <a:spcPct val="80000"/>
              </a:lnSpc>
              <a:buFont typeface="Wingdings" pitchFamily="2" charset="2"/>
              <a:buNone/>
              <a:defRPr/>
            </a:pPr>
            <a:r>
              <a:rPr lang="en-US" sz="1600" b="1" dirty="0" smtClean="0"/>
              <a:t>Removal of Laboratory Coat for Reuse</a:t>
            </a:r>
            <a:endParaRPr lang="en-US" sz="1600" dirty="0" smtClean="0"/>
          </a:p>
          <a:p>
            <a:pPr marL="609600" indent="-609600" eaLnBrk="1" hangingPunct="1">
              <a:lnSpc>
                <a:spcPct val="80000"/>
              </a:lnSpc>
              <a:buFont typeface="Wingdings" pitchFamily="2" charset="2"/>
              <a:buNone/>
              <a:defRPr/>
            </a:pPr>
            <a:r>
              <a:rPr lang="en-US" sz="1600" dirty="0" smtClean="0"/>
              <a:t>	1.Remove gloves first using proper removal technique as previously described.</a:t>
            </a:r>
          </a:p>
          <a:p>
            <a:pPr marL="609600" indent="-609600" eaLnBrk="1" hangingPunct="1">
              <a:lnSpc>
                <a:spcPct val="80000"/>
              </a:lnSpc>
              <a:buFont typeface="Wingdings" pitchFamily="2" charset="2"/>
              <a:buNone/>
              <a:defRPr/>
            </a:pPr>
            <a:r>
              <a:rPr lang="en-US" sz="1600" dirty="0" smtClean="0"/>
              <a:t>	2.Unbutton coat, remove and hang in appropriate area.</a:t>
            </a:r>
          </a:p>
          <a:p>
            <a:pPr marL="609600" indent="-609600" eaLnBrk="1" hangingPunct="1">
              <a:lnSpc>
                <a:spcPct val="80000"/>
              </a:lnSpc>
              <a:buFont typeface="Wingdings" pitchFamily="2" charset="2"/>
              <a:buNone/>
              <a:defRPr/>
            </a:pPr>
            <a:r>
              <a:rPr lang="en-US" sz="1600" b="1" dirty="0" smtClean="0"/>
              <a:t>Removal of Laboratory Coat for Disposal</a:t>
            </a:r>
            <a:r>
              <a:rPr lang="en-US" sz="1600" dirty="0" smtClean="0"/>
              <a:t>	</a:t>
            </a:r>
          </a:p>
          <a:p>
            <a:pPr marL="609600" indent="-609600" eaLnBrk="1" hangingPunct="1">
              <a:lnSpc>
                <a:spcPct val="80000"/>
              </a:lnSpc>
              <a:buNone/>
              <a:defRPr/>
            </a:pPr>
            <a:r>
              <a:rPr lang="en-US" sz="1600" dirty="0" smtClean="0"/>
              <a:t>	1.Remove gloves first using proper removal technique as previously described.</a:t>
            </a:r>
          </a:p>
          <a:p>
            <a:pPr marL="609600" indent="-609600" eaLnBrk="1" hangingPunct="1">
              <a:lnSpc>
                <a:spcPct val="80000"/>
              </a:lnSpc>
              <a:buFont typeface="Wingdings" pitchFamily="2" charset="2"/>
              <a:buNone/>
              <a:defRPr/>
            </a:pPr>
            <a:r>
              <a:rPr lang="en-US" sz="1600" dirty="0" smtClean="0"/>
              <a:t>	2.Unbutton coat and remove.  Check all pockets, turn garment inside out and roll.</a:t>
            </a:r>
          </a:p>
          <a:p>
            <a:pPr marL="609600" indent="-609600" eaLnBrk="1" hangingPunct="1">
              <a:lnSpc>
                <a:spcPct val="80000"/>
              </a:lnSpc>
              <a:buFont typeface="Wingdings" pitchFamily="2" charset="2"/>
              <a:buNone/>
              <a:defRPr/>
            </a:pPr>
            <a:r>
              <a:rPr lang="en-US" sz="1600" dirty="0" smtClean="0"/>
              <a:t>	3.Place rolled coat into the regular waste disposal container.</a:t>
            </a:r>
          </a:p>
          <a:p>
            <a:pPr marL="0" indent="0">
              <a:buFont typeface="Wingdings" pitchFamily="2" charset="2"/>
              <a:buNone/>
              <a:defRPr/>
            </a:pPr>
            <a:endParaRPr lang="en-US" sz="1800" dirty="0" smtClean="0"/>
          </a:p>
          <a:p>
            <a:pPr marL="0" indent="0">
              <a:buFont typeface="Wingdings" pitchFamily="2" charset="2"/>
              <a:buNone/>
              <a:defRPr/>
            </a:pPr>
            <a:r>
              <a:rPr lang="en-US" sz="1800" dirty="0" smtClean="0"/>
              <a:t>	</a:t>
            </a: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8" name="Title 1"/>
          <p:cNvSpPr>
            <a:spLocks noGrp="1"/>
          </p:cNvSpPr>
          <p:nvPr>
            <p:ph type="title"/>
          </p:nvPr>
        </p:nvSpPr>
        <p:spPr>
          <a:gradFill>
            <a:gsLst>
              <a:gs pos="0">
                <a:srgbClr val="7030A0"/>
              </a:gs>
              <a:gs pos="5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Regulatory Agencies</a:t>
            </a:r>
          </a:p>
        </p:txBody>
      </p:sp>
      <p:sp>
        <p:nvSpPr>
          <p:cNvPr id="4099" name="Content Placeholder 2"/>
          <p:cNvSpPr>
            <a:spLocks noGrp="1"/>
          </p:cNvSpPr>
          <p:nvPr>
            <p:ph idx="1"/>
          </p:nvPr>
        </p:nvSpPr>
        <p:spPr/>
        <p:txBody>
          <a:bodyPr/>
          <a:lstStyle/>
          <a:p>
            <a:pPr marL="0" indent="0" algn="ctr">
              <a:buFont typeface="Wingdings" pitchFamily="2" charset="2"/>
              <a:buNone/>
            </a:pPr>
            <a:r>
              <a:rPr lang="en-US" sz="2400" dirty="0" smtClean="0"/>
              <a:t>In order to minimize the risk of PLMS personnel handling and performing testing on specimens, which are potentially infectious, certain guidelines shall be observed.</a:t>
            </a:r>
          </a:p>
          <a:p>
            <a:pPr marL="0" indent="0" algn="ctr">
              <a:buFont typeface="Wingdings" pitchFamily="2" charset="2"/>
              <a:buNone/>
            </a:pPr>
            <a:r>
              <a:rPr lang="en-US" sz="2400" dirty="0" smtClean="0"/>
              <a:t>These guidelines have been established in accordance with the regulations of:</a:t>
            </a:r>
          </a:p>
          <a:p>
            <a:pPr marL="0" indent="0">
              <a:buNone/>
              <a:defRPr/>
            </a:pPr>
            <a:r>
              <a:rPr lang="en-US" b="1" u="sng" dirty="0"/>
              <a:t>OSHA</a:t>
            </a:r>
            <a:r>
              <a:rPr lang="en-US" dirty="0"/>
              <a:t> - </a:t>
            </a:r>
            <a:r>
              <a:rPr lang="en-US" sz="2000" b="1" dirty="0"/>
              <a:t>Occupational Safety and Health 	Administration.</a:t>
            </a:r>
            <a:r>
              <a:rPr lang="en-US" sz="2000" dirty="0"/>
              <a:t> </a:t>
            </a:r>
          </a:p>
          <a:p>
            <a:pPr lvl="2">
              <a:buClrTx/>
              <a:defRPr/>
            </a:pPr>
            <a:r>
              <a:rPr lang="en-US" sz="2000" dirty="0"/>
              <a:t>Applies to </a:t>
            </a:r>
            <a:r>
              <a:rPr lang="en-US" sz="2000" dirty="0" smtClean="0"/>
              <a:t>businesses </a:t>
            </a:r>
            <a:r>
              <a:rPr lang="en-US" sz="2000" dirty="0"/>
              <a:t>with &gt;1 employee.</a:t>
            </a:r>
          </a:p>
          <a:p>
            <a:pPr lvl="2">
              <a:buClrTx/>
              <a:defRPr/>
            </a:pPr>
            <a:r>
              <a:rPr lang="en-US" sz="2000" dirty="0"/>
              <a:t>Enforces standards and recommendations of National </a:t>
            </a:r>
            <a:r>
              <a:rPr lang="en-US" sz="2000" dirty="0" smtClean="0"/>
              <a:t>Institute of </a:t>
            </a:r>
            <a:r>
              <a:rPr lang="en-US" sz="2000" dirty="0"/>
              <a:t>Occupational Safety &amp; Health</a:t>
            </a:r>
            <a:r>
              <a:rPr lang="en-US" sz="2000" dirty="0" smtClean="0"/>
              <a:t>.</a:t>
            </a:r>
          </a:p>
          <a:p>
            <a:pPr lvl="2">
              <a:buClrTx/>
              <a:defRPr/>
            </a:pPr>
            <a:r>
              <a:rPr lang="en-US" sz="2000" dirty="0"/>
              <a:t>Concerned with worker safety.</a:t>
            </a:r>
          </a:p>
          <a:p>
            <a:pPr lvl="2">
              <a:buClrTx/>
              <a:defRPr/>
            </a:pPr>
            <a:endParaRPr lang="en-US" sz="2000" dirty="0"/>
          </a:p>
          <a:p>
            <a:pPr marL="0" indent="0" algn="ctr">
              <a:buFont typeface="Wingdings" pitchFamily="2" charset="2"/>
              <a:buNone/>
            </a:pPr>
            <a:endParaRPr lang="en-US" sz="2400"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gradFill>
            <a:gsLst>
              <a:gs pos="0">
                <a:srgbClr val="92D050"/>
              </a:gs>
              <a:gs pos="50000">
                <a:schemeClr val="accent1">
                  <a:shade val="67500"/>
                  <a:satMod val="115000"/>
                </a:schemeClr>
              </a:gs>
              <a:gs pos="100000">
                <a:schemeClr val="accent1">
                  <a:shade val="100000"/>
                  <a:satMod val="115000"/>
                </a:schemeClr>
              </a:gs>
            </a:gsLst>
            <a:lin ang="5400000" scaled="0"/>
          </a:gradFill>
        </p:spPr>
        <p:txBody>
          <a:bodyPr/>
          <a:lstStyle/>
          <a:p>
            <a:pPr eaLnBrk="1" hangingPunct="1"/>
            <a:r>
              <a:rPr lang="en-US" dirty="0" smtClean="0">
                <a:solidFill>
                  <a:schemeClr val="bg1"/>
                </a:solidFill>
              </a:rPr>
              <a:t>2. PPE – Isolation Gown </a:t>
            </a:r>
          </a:p>
        </p:txBody>
      </p:sp>
      <p:sp>
        <p:nvSpPr>
          <p:cNvPr id="70659" name="Rectangle 3"/>
          <p:cNvSpPr>
            <a:spLocks noGrp="1" noChangeArrowheads="1"/>
          </p:cNvSpPr>
          <p:nvPr>
            <p:ph idx="1"/>
          </p:nvPr>
        </p:nvSpPr>
        <p:spPr/>
        <p:txBody>
          <a:bodyPr/>
          <a:lstStyle/>
          <a:p>
            <a:pPr eaLnBrk="1" hangingPunct="1">
              <a:lnSpc>
                <a:spcPct val="80000"/>
              </a:lnSpc>
              <a:buFont typeface="Wingdings" pitchFamily="2" charset="2"/>
              <a:buNone/>
            </a:pPr>
            <a:r>
              <a:rPr lang="en-US" sz="1600" b="1" dirty="0" smtClean="0"/>
              <a:t>Donning:</a:t>
            </a:r>
          </a:p>
          <a:p>
            <a:pPr eaLnBrk="1" hangingPunct="1">
              <a:lnSpc>
                <a:spcPct val="80000"/>
              </a:lnSpc>
              <a:buFont typeface="Wingdings" pitchFamily="2" charset="2"/>
              <a:buNone/>
            </a:pPr>
            <a:r>
              <a:rPr lang="en-US" sz="1600" dirty="0" smtClean="0"/>
              <a:t>1</a:t>
            </a:r>
            <a:r>
              <a:rPr lang="en-US" sz="1400" dirty="0" smtClean="0"/>
              <a:t>.   </a:t>
            </a:r>
            <a:r>
              <a:rPr lang="en-US" sz="1600" dirty="0" smtClean="0"/>
              <a:t>Holding gown at neck opening, place over head, slide arms into sleeves. </a:t>
            </a:r>
          </a:p>
          <a:p>
            <a:pPr eaLnBrk="1" hangingPunct="1">
              <a:lnSpc>
                <a:spcPct val="80000"/>
              </a:lnSpc>
              <a:buFont typeface="Wingdings" pitchFamily="2" charset="2"/>
              <a:buNone/>
            </a:pPr>
            <a:r>
              <a:rPr lang="en-US" sz="1600" dirty="0" smtClean="0"/>
              <a:t>2.   Grasping sides of the gown at hip level, overlap gown in the back ensuring complete coverage of street clothing. </a:t>
            </a:r>
          </a:p>
          <a:p>
            <a:pPr eaLnBrk="1" hangingPunct="1">
              <a:lnSpc>
                <a:spcPct val="80000"/>
              </a:lnSpc>
              <a:buFont typeface="Wingdings" pitchFamily="2" charset="2"/>
              <a:buNone/>
            </a:pPr>
            <a:r>
              <a:rPr lang="en-US" sz="1600" dirty="0" smtClean="0"/>
              <a:t>3.   Holding the strings at the waist, crisscross in the rear of the garment, around to front and tie, if possible.</a:t>
            </a:r>
          </a:p>
          <a:p>
            <a:pPr eaLnBrk="1" hangingPunct="1">
              <a:lnSpc>
                <a:spcPct val="80000"/>
              </a:lnSpc>
              <a:buFont typeface="Wingdings" pitchFamily="2" charset="2"/>
              <a:buNone/>
            </a:pPr>
            <a:r>
              <a:rPr lang="en-US" sz="1600" b="1" dirty="0" smtClean="0"/>
              <a:t>Doffing:</a:t>
            </a:r>
            <a:r>
              <a:rPr lang="en-US" sz="1600" dirty="0"/>
              <a:t> </a:t>
            </a:r>
            <a:r>
              <a:rPr lang="en-US" sz="1600" dirty="0" smtClean="0"/>
              <a:t> Remove </a:t>
            </a:r>
            <a:r>
              <a:rPr lang="en-US" sz="1600" dirty="0"/>
              <a:t>your gloves and disposable gown in such a way that all contaminated (outside surfaces) are not touched.  </a:t>
            </a:r>
          </a:p>
          <a:p>
            <a:pPr marL="0" indent="0" eaLnBrk="1" hangingPunct="1">
              <a:lnSpc>
                <a:spcPct val="80000"/>
              </a:lnSpc>
              <a:buNone/>
            </a:pPr>
            <a:r>
              <a:rPr lang="en-US" sz="1600" dirty="0" smtClean="0"/>
              <a:t>1.  Pull/undo </a:t>
            </a:r>
            <a:r>
              <a:rPr lang="en-US" sz="1600" dirty="0"/>
              <a:t>gown </a:t>
            </a:r>
            <a:r>
              <a:rPr lang="en-US" sz="1600" dirty="0" smtClean="0"/>
              <a:t>fasteners</a:t>
            </a:r>
          </a:p>
          <a:p>
            <a:pPr marL="0" indent="0" eaLnBrk="1" hangingPunct="1">
              <a:lnSpc>
                <a:spcPct val="80000"/>
              </a:lnSpc>
              <a:buNone/>
            </a:pPr>
            <a:r>
              <a:rPr lang="en-US" sz="1600" dirty="0" smtClean="0"/>
              <a:t>2.  Pull </a:t>
            </a:r>
            <a:r>
              <a:rPr lang="en-US" sz="1600" dirty="0"/>
              <a:t>gown away from neck and </a:t>
            </a:r>
            <a:r>
              <a:rPr lang="en-US" sz="1600" dirty="0" smtClean="0"/>
              <a:t>shoulders</a:t>
            </a:r>
          </a:p>
          <a:p>
            <a:pPr marL="0" indent="0" eaLnBrk="1" hangingPunct="1">
              <a:lnSpc>
                <a:spcPct val="80000"/>
              </a:lnSpc>
              <a:buNone/>
            </a:pPr>
            <a:r>
              <a:rPr lang="en-US" sz="1600" dirty="0" smtClean="0"/>
              <a:t>3.  Remove </a:t>
            </a:r>
            <a:r>
              <a:rPr lang="en-US" sz="1600" dirty="0"/>
              <a:t>one arm by scooping away gown and glove with opposite gloved hand.  </a:t>
            </a:r>
            <a:endParaRPr lang="en-US" sz="1600" dirty="0" smtClean="0"/>
          </a:p>
          <a:p>
            <a:pPr marL="0" indent="0" eaLnBrk="1" hangingPunct="1">
              <a:lnSpc>
                <a:spcPct val="80000"/>
              </a:lnSpc>
              <a:buNone/>
            </a:pPr>
            <a:r>
              <a:rPr lang="en-US" sz="1600" dirty="0" smtClean="0"/>
              <a:t>4.  Using </a:t>
            </a:r>
            <a:r>
              <a:rPr lang="en-US" sz="1600" dirty="0"/>
              <a:t>finger of ungloved hand, scoop under inside of other glove to remove.  </a:t>
            </a:r>
            <a:endParaRPr lang="en-US" sz="1600" dirty="0" smtClean="0"/>
          </a:p>
          <a:p>
            <a:pPr marL="0" indent="0" eaLnBrk="1" hangingPunct="1">
              <a:lnSpc>
                <a:spcPct val="80000"/>
              </a:lnSpc>
              <a:buNone/>
            </a:pPr>
            <a:r>
              <a:rPr lang="en-US" sz="1600" dirty="0" smtClean="0"/>
              <a:t>5.  Roll </a:t>
            </a:r>
            <a:r>
              <a:rPr lang="en-US" sz="1600" dirty="0"/>
              <a:t>inside out and toss in trash in patient’s room.  </a:t>
            </a:r>
            <a:endParaRPr lang="en-US" sz="1600" dirty="0" smtClean="0"/>
          </a:p>
          <a:p>
            <a:pPr marL="0" indent="0" eaLnBrk="1" hangingPunct="1">
              <a:lnSpc>
                <a:spcPct val="80000"/>
              </a:lnSpc>
              <a:buNone/>
            </a:pPr>
            <a:r>
              <a:rPr lang="en-US" sz="1600" dirty="0" smtClean="0"/>
              <a:t>6.  Wash </a:t>
            </a:r>
            <a:r>
              <a:rPr lang="en-US" sz="1600" dirty="0"/>
              <a:t>hands.</a:t>
            </a:r>
          </a:p>
          <a:p>
            <a:pPr eaLnBrk="1" hangingPunct="1">
              <a:lnSpc>
                <a:spcPct val="80000"/>
              </a:lnSpc>
              <a:buFont typeface="Wingdings" pitchFamily="2" charset="2"/>
              <a:buNone/>
            </a:pPr>
            <a:endParaRPr lang="en-US" sz="1600" dirty="0"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gradFill>
            <a:gsLst>
              <a:gs pos="0">
                <a:srgbClr val="92D050"/>
              </a:gs>
              <a:gs pos="50000">
                <a:schemeClr val="accent1">
                  <a:shade val="67500"/>
                  <a:satMod val="115000"/>
                </a:schemeClr>
              </a:gs>
              <a:gs pos="100000">
                <a:schemeClr val="accent1">
                  <a:shade val="100000"/>
                  <a:satMod val="115000"/>
                </a:schemeClr>
              </a:gs>
            </a:gsLst>
            <a:lin ang="5400000" scaled="0"/>
          </a:gradFill>
        </p:spPr>
        <p:txBody>
          <a:bodyPr/>
          <a:lstStyle/>
          <a:p>
            <a:pPr eaLnBrk="1" hangingPunct="1"/>
            <a:r>
              <a:rPr lang="en-US" dirty="0" smtClean="0"/>
              <a:t>2. PPE - Aprons</a:t>
            </a:r>
          </a:p>
        </p:txBody>
      </p:sp>
      <p:sp>
        <p:nvSpPr>
          <p:cNvPr id="71683" name="Rectangle 3"/>
          <p:cNvSpPr>
            <a:spLocks noGrp="1" noChangeArrowheads="1"/>
          </p:cNvSpPr>
          <p:nvPr>
            <p:ph idx="1"/>
          </p:nvPr>
        </p:nvSpPr>
        <p:spPr/>
        <p:txBody>
          <a:bodyPr/>
          <a:lstStyle/>
          <a:p>
            <a:pPr eaLnBrk="1" hangingPunct="1">
              <a:lnSpc>
                <a:spcPct val="80000"/>
              </a:lnSpc>
              <a:buFont typeface="Wingdings" pitchFamily="2" charset="2"/>
              <a:buNone/>
            </a:pPr>
            <a:r>
              <a:rPr lang="en-US" sz="2000" b="1" dirty="0" smtClean="0"/>
              <a:t>Donning:</a:t>
            </a:r>
          </a:p>
          <a:p>
            <a:pPr eaLnBrk="1" hangingPunct="1">
              <a:lnSpc>
                <a:spcPct val="80000"/>
              </a:lnSpc>
              <a:buFont typeface="Wingdings" pitchFamily="2" charset="2"/>
              <a:buNone/>
            </a:pPr>
            <a:r>
              <a:rPr lang="en-US" sz="1800" dirty="0" smtClean="0"/>
              <a:t>1.	Don apron, tie if necessary.</a:t>
            </a:r>
          </a:p>
          <a:p>
            <a:pPr eaLnBrk="1" hangingPunct="1">
              <a:lnSpc>
                <a:spcPct val="80000"/>
              </a:lnSpc>
              <a:buFont typeface="Wingdings" pitchFamily="2" charset="2"/>
              <a:buNone/>
            </a:pPr>
            <a:r>
              <a:rPr lang="en-US" sz="1800" dirty="0" smtClean="0"/>
              <a:t>2.	Don gloves using proper gloving procedure previously described.</a:t>
            </a:r>
          </a:p>
          <a:p>
            <a:pPr eaLnBrk="1" hangingPunct="1">
              <a:lnSpc>
                <a:spcPct val="80000"/>
              </a:lnSpc>
              <a:buFont typeface="Wingdings" pitchFamily="2" charset="2"/>
              <a:buNone/>
            </a:pPr>
            <a:endParaRPr lang="en-US" sz="2000" b="1" dirty="0" smtClean="0"/>
          </a:p>
          <a:p>
            <a:pPr eaLnBrk="1" hangingPunct="1">
              <a:lnSpc>
                <a:spcPct val="80000"/>
              </a:lnSpc>
              <a:buFont typeface="Wingdings" pitchFamily="2" charset="2"/>
              <a:buNone/>
            </a:pPr>
            <a:r>
              <a:rPr lang="en-US" sz="2000" b="1" dirty="0" smtClean="0"/>
              <a:t>Doffing:</a:t>
            </a:r>
            <a:r>
              <a:rPr lang="en-US" sz="2000" dirty="0" smtClean="0"/>
              <a:t>	</a:t>
            </a:r>
          </a:p>
          <a:p>
            <a:pPr eaLnBrk="1" hangingPunct="1">
              <a:lnSpc>
                <a:spcPct val="80000"/>
              </a:lnSpc>
              <a:buFont typeface="Wingdings" pitchFamily="2" charset="2"/>
              <a:buNone/>
            </a:pPr>
            <a:r>
              <a:rPr lang="en-US" sz="1800" dirty="0" smtClean="0"/>
              <a:t>1.	Remove gloves first, using proper </a:t>
            </a:r>
            <a:r>
              <a:rPr lang="en-US" sz="1800" dirty="0" err="1" smtClean="0"/>
              <a:t>degloving</a:t>
            </a:r>
            <a:r>
              <a:rPr lang="en-US" sz="1800" dirty="0" smtClean="0"/>
              <a:t> procedure previously described.</a:t>
            </a:r>
          </a:p>
          <a:p>
            <a:pPr eaLnBrk="1" hangingPunct="1">
              <a:lnSpc>
                <a:spcPct val="80000"/>
              </a:lnSpc>
              <a:buFont typeface="Wingdings" pitchFamily="2" charset="2"/>
              <a:buNone/>
            </a:pPr>
            <a:r>
              <a:rPr lang="en-US" sz="1800" dirty="0" smtClean="0"/>
              <a:t>2.	Remove apron by grasping apron on inside, and rolling it down with clean side out.  Avoid exposure to the face and mucous membranes when </a:t>
            </a:r>
            <a:r>
              <a:rPr lang="en-US" sz="1800" dirty="0" err="1" smtClean="0"/>
              <a:t>degarbing</a:t>
            </a:r>
            <a:r>
              <a:rPr lang="en-US" sz="1800" dirty="0" smtClean="0"/>
              <a:t>. 		</a:t>
            </a:r>
          </a:p>
          <a:p>
            <a:pPr eaLnBrk="1" hangingPunct="1">
              <a:lnSpc>
                <a:spcPct val="80000"/>
              </a:lnSpc>
              <a:buFont typeface="Wingdings" pitchFamily="2" charset="2"/>
              <a:buNone/>
            </a:pPr>
            <a:r>
              <a:rPr lang="en-US" sz="1800" dirty="0" smtClean="0"/>
              <a:t>3.	Discard apron into regular trash.  Aprons that are visibly contaminated with blood or other body fluids shall be discarded into </a:t>
            </a:r>
            <a:r>
              <a:rPr lang="en-US" sz="1800" dirty="0" err="1" smtClean="0"/>
              <a:t>biohazardous</a:t>
            </a:r>
            <a:r>
              <a:rPr lang="en-US" sz="1800" dirty="0" smtClean="0"/>
              <a:t> waste.</a:t>
            </a:r>
          </a:p>
          <a:p>
            <a:pPr eaLnBrk="1" hangingPunct="1">
              <a:lnSpc>
                <a:spcPct val="80000"/>
              </a:lnSpc>
              <a:buFont typeface="Wingdings" pitchFamily="2" charset="2"/>
              <a:buNone/>
            </a:pPr>
            <a:r>
              <a:rPr lang="en-US" sz="1800" dirty="0" smtClean="0"/>
              <a:t>4.	Wash hands using proper hand washing technique.</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a:xfrm>
            <a:off x="152400" y="228600"/>
            <a:ext cx="8015288" cy="914400"/>
          </a:xfrm>
          <a:gradFill>
            <a:gsLst>
              <a:gs pos="0">
                <a:srgbClr val="92D050"/>
              </a:gs>
              <a:gs pos="10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2. PPE – Eye Protection</a:t>
            </a:r>
          </a:p>
        </p:txBody>
      </p:sp>
      <p:sp>
        <p:nvSpPr>
          <p:cNvPr id="31747" name="Content Placeholder 2"/>
          <p:cNvSpPr>
            <a:spLocks noGrp="1"/>
          </p:cNvSpPr>
          <p:nvPr>
            <p:ph idx="1"/>
          </p:nvPr>
        </p:nvSpPr>
        <p:spPr/>
        <p:txBody>
          <a:bodyPr/>
          <a:lstStyle/>
          <a:p>
            <a:pPr marL="0" indent="0">
              <a:buFont typeface="Wingdings" pitchFamily="2" charset="2"/>
              <a:buNone/>
            </a:pPr>
            <a:r>
              <a:rPr lang="en-US" sz="2800" b="1" dirty="0" smtClean="0"/>
              <a:t>4. </a:t>
            </a:r>
            <a:r>
              <a:rPr lang="en-US" sz="2800" b="1" u="sng" dirty="0" smtClean="0"/>
              <a:t>Eye protection:</a:t>
            </a:r>
            <a:r>
              <a:rPr lang="en-US" sz="2800" b="1" dirty="0" smtClean="0"/>
              <a:t> </a:t>
            </a:r>
          </a:p>
          <a:p>
            <a:pPr marL="0" indent="0">
              <a:buFont typeface="Wingdings" pitchFamily="2" charset="2"/>
              <a:buNone/>
            </a:pPr>
            <a:r>
              <a:rPr lang="en-US" sz="2800" b="1" dirty="0" smtClean="0"/>
              <a:t>	</a:t>
            </a:r>
            <a:r>
              <a:rPr lang="en-US" sz="1800" b="1" dirty="0" smtClean="0"/>
              <a:t>a) </a:t>
            </a:r>
            <a:r>
              <a:rPr lang="en-US" sz="1800" dirty="0" smtClean="0"/>
              <a:t>Safety glasses and face shields are available if the procedure 	requires eye protection or when working with open specimens.</a:t>
            </a:r>
          </a:p>
          <a:p>
            <a:pPr marL="0" indent="0">
              <a:buFont typeface="Wingdings" pitchFamily="2" charset="2"/>
              <a:buNone/>
            </a:pPr>
            <a:r>
              <a:rPr lang="en-US" sz="1800" b="1" dirty="0"/>
              <a:t>	</a:t>
            </a:r>
            <a:r>
              <a:rPr lang="en-US" sz="1800" b="1" dirty="0" smtClean="0"/>
              <a:t>b) Chemical safety goggles must be worn when working when 	chemicals.</a:t>
            </a:r>
          </a:p>
          <a:p>
            <a:pPr marL="0" indent="0">
              <a:buFont typeface="Wingdings" pitchFamily="2" charset="2"/>
              <a:buNone/>
            </a:pPr>
            <a:r>
              <a:rPr lang="en-US" sz="1800" b="1" dirty="0" smtClean="0"/>
              <a:t>	c) </a:t>
            </a:r>
            <a:r>
              <a:rPr lang="en-US" sz="1800" dirty="0" smtClean="0"/>
              <a:t>Full-face shields must be worn in addition to eye protection 	when conducting a procedure that may result in a violent reaction. </a:t>
            </a:r>
          </a:p>
          <a:p>
            <a:pPr marL="0" indent="0">
              <a:buNone/>
            </a:pPr>
            <a:endParaRPr lang="en-US" sz="1800" b="1" u="sng"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a:gradFill>
            <a:gsLst>
              <a:gs pos="0">
                <a:srgbClr val="92D050"/>
              </a:gs>
              <a:gs pos="10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2. PPE – Respiratory Protection</a:t>
            </a:r>
          </a:p>
        </p:txBody>
      </p:sp>
      <p:sp>
        <p:nvSpPr>
          <p:cNvPr id="32771" name="Content Placeholder 2"/>
          <p:cNvSpPr>
            <a:spLocks noGrp="1"/>
          </p:cNvSpPr>
          <p:nvPr>
            <p:ph idx="1"/>
          </p:nvPr>
        </p:nvSpPr>
        <p:spPr/>
        <p:txBody>
          <a:bodyPr/>
          <a:lstStyle/>
          <a:p>
            <a:pPr marL="0" indent="0">
              <a:buFont typeface="Wingdings" pitchFamily="2" charset="2"/>
              <a:buNone/>
            </a:pPr>
            <a:r>
              <a:rPr lang="en-US" sz="2800" b="1" dirty="0" smtClean="0"/>
              <a:t>5. </a:t>
            </a:r>
            <a:r>
              <a:rPr lang="en-US" sz="2800" b="1" u="sng" dirty="0" smtClean="0"/>
              <a:t>Masks/Respiratory Protection: </a:t>
            </a:r>
          </a:p>
          <a:p>
            <a:pPr marL="0" indent="0">
              <a:buFont typeface="Wingdings" pitchFamily="2" charset="2"/>
              <a:buNone/>
            </a:pPr>
            <a:r>
              <a:rPr lang="en-US" sz="1800" dirty="0" smtClean="0"/>
              <a:t>	</a:t>
            </a:r>
            <a:r>
              <a:rPr lang="en-US" sz="1800" b="1" dirty="0" smtClean="0"/>
              <a:t>a) </a:t>
            </a:r>
            <a:r>
              <a:rPr lang="en-US" sz="1800" dirty="0" smtClean="0"/>
              <a:t>Always work in a fume hood or other provided local 		exhaust ventilation when working with materials that 			produce hazardous vapors or fumes. </a:t>
            </a:r>
          </a:p>
          <a:p>
            <a:pPr marL="0" indent="0">
              <a:buFont typeface="Wingdings" pitchFamily="2" charset="2"/>
              <a:buNone/>
            </a:pPr>
            <a:r>
              <a:rPr lang="en-US" sz="1800" dirty="0"/>
              <a:t>	</a:t>
            </a:r>
            <a:r>
              <a:rPr lang="en-US" sz="1800" b="1" dirty="0" smtClean="0"/>
              <a:t>b) </a:t>
            </a:r>
            <a:r>
              <a:rPr lang="en-US" sz="1800" dirty="0" smtClean="0"/>
              <a:t>Masks that cover the mouth may be used in conjunction with   	safety glasses, instead of a face shield, if the task requires face 	protection.  </a:t>
            </a:r>
          </a:p>
          <a:p>
            <a:pPr marL="0" indent="0">
              <a:buFont typeface="Wingdings" pitchFamily="2" charset="2"/>
              <a:buNone/>
            </a:pPr>
            <a:r>
              <a:rPr lang="en-US" sz="1800" dirty="0" smtClean="0"/>
              <a:t>	</a:t>
            </a:r>
            <a:r>
              <a:rPr lang="en-US" sz="1800" b="1" dirty="0" smtClean="0"/>
              <a:t>b) </a:t>
            </a:r>
            <a:r>
              <a:rPr lang="en-US" sz="1800" dirty="0" smtClean="0"/>
              <a:t>Donning: Place mask over nose/mouth and position the 	band(s). Using fingers shape the nose piece. </a:t>
            </a:r>
          </a:p>
          <a:p>
            <a:pPr marL="0" indent="0">
              <a:buFont typeface="Wingdings" pitchFamily="2" charset="2"/>
              <a:buNone/>
            </a:pPr>
            <a:r>
              <a:rPr lang="en-US" sz="1800" b="1" dirty="0" smtClean="0"/>
              <a:t>	c) </a:t>
            </a:r>
            <a:r>
              <a:rPr lang="en-US" sz="1800" dirty="0" smtClean="0"/>
              <a:t>Doffing: Remove other items of PPE prior to 		removing mask; Remove mask</a:t>
            </a:r>
            <a:r>
              <a:rPr lang="en-US" sz="1800" dirty="0"/>
              <a:t> </a:t>
            </a:r>
            <a:r>
              <a:rPr lang="en-US" sz="1800" dirty="0" smtClean="0"/>
              <a:t>handling strings/bands only, 	discard, wash hands.</a:t>
            </a:r>
            <a:endParaRPr lang="en-US" sz="1800" b="1" dirty="0" smtClean="0"/>
          </a:p>
          <a:p>
            <a:pPr marL="0" indent="0">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gradFill>
            <a:gsLst>
              <a:gs pos="0">
                <a:srgbClr val="92D050"/>
              </a:gs>
              <a:gs pos="50000">
                <a:schemeClr val="accent1">
                  <a:shade val="67500"/>
                  <a:satMod val="115000"/>
                </a:schemeClr>
              </a:gs>
              <a:gs pos="100000">
                <a:schemeClr val="accent1">
                  <a:shade val="100000"/>
                  <a:satMod val="115000"/>
                </a:schemeClr>
              </a:gs>
            </a:gsLst>
            <a:lin ang="5400000" scaled="0"/>
          </a:gradFill>
        </p:spPr>
        <p:txBody>
          <a:bodyPr/>
          <a:lstStyle/>
          <a:p>
            <a:pPr eaLnBrk="1" hangingPunct="1"/>
            <a:r>
              <a:rPr lang="en-US" sz="4000" dirty="0" smtClean="0">
                <a:solidFill>
                  <a:schemeClr val="bg1"/>
                </a:solidFill>
              </a:rPr>
              <a:t>2. PPE - N95 Respirator</a:t>
            </a:r>
          </a:p>
        </p:txBody>
      </p:sp>
      <p:sp>
        <p:nvSpPr>
          <p:cNvPr id="72707" name="Rectangle 3"/>
          <p:cNvSpPr>
            <a:spLocks noGrp="1" noChangeArrowheads="1"/>
          </p:cNvSpPr>
          <p:nvPr>
            <p:ph idx="1"/>
          </p:nvPr>
        </p:nvSpPr>
        <p:spPr/>
        <p:txBody>
          <a:bodyPr/>
          <a:lstStyle/>
          <a:p>
            <a:pPr eaLnBrk="1" hangingPunct="1">
              <a:lnSpc>
                <a:spcPct val="80000"/>
              </a:lnSpc>
              <a:buNone/>
            </a:pPr>
            <a:r>
              <a:rPr lang="en-US" sz="1800" b="1" dirty="0"/>
              <a:t>5. </a:t>
            </a:r>
            <a:r>
              <a:rPr lang="en-US" sz="1800" b="1" dirty="0" smtClean="0"/>
              <a:t>N95 Respirator </a:t>
            </a:r>
            <a:r>
              <a:rPr lang="en-US" sz="1800" dirty="0" smtClean="0"/>
              <a:t>is used on patient floors when entering Airborne Precaution rooms. </a:t>
            </a:r>
            <a:r>
              <a:rPr lang="en-US" sz="1800" dirty="0"/>
              <a:t>F</a:t>
            </a:r>
            <a:r>
              <a:rPr lang="en-US" sz="1800" dirty="0" smtClean="0"/>
              <a:t>ound in cabinet outside of patient room or in the Ante-Room.  Before using one must be fit-tested through Employee Health on an annual basis. A PAPR (Powered Air-Purifying Respirator) can also be used if fit tested as an alternative.  </a:t>
            </a:r>
          </a:p>
          <a:p>
            <a:pPr eaLnBrk="1" hangingPunct="1">
              <a:lnSpc>
                <a:spcPct val="80000"/>
              </a:lnSpc>
              <a:buNone/>
            </a:pPr>
            <a:r>
              <a:rPr lang="en-US" sz="1600" b="1" dirty="0" smtClean="0"/>
              <a:t>Donning: </a:t>
            </a:r>
          </a:p>
          <a:p>
            <a:pPr eaLnBrk="1" hangingPunct="1">
              <a:lnSpc>
                <a:spcPct val="80000"/>
              </a:lnSpc>
              <a:buNone/>
            </a:pPr>
            <a:r>
              <a:rPr lang="en-US" sz="1600" dirty="0" smtClean="0"/>
              <a:t>1.  Select N95 mask that you have been fitted for.  </a:t>
            </a:r>
          </a:p>
          <a:p>
            <a:pPr marL="0" indent="0" eaLnBrk="1" hangingPunct="1">
              <a:lnSpc>
                <a:spcPct val="80000"/>
              </a:lnSpc>
              <a:buNone/>
            </a:pPr>
            <a:r>
              <a:rPr lang="en-US" sz="1600" dirty="0" smtClean="0"/>
              <a:t>2.  Secure ties or elastic bands at middle of head and neck.</a:t>
            </a:r>
          </a:p>
          <a:p>
            <a:pPr marL="0" indent="0" eaLnBrk="1" hangingPunct="1">
              <a:lnSpc>
                <a:spcPct val="80000"/>
              </a:lnSpc>
              <a:buNone/>
            </a:pPr>
            <a:r>
              <a:rPr lang="en-US" sz="1600" dirty="0" smtClean="0"/>
              <a:t>3.  Fit flexible band to nose bridge.</a:t>
            </a:r>
          </a:p>
          <a:p>
            <a:pPr marL="0" indent="0" eaLnBrk="1" hangingPunct="1">
              <a:lnSpc>
                <a:spcPct val="80000"/>
              </a:lnSpc>
              <a:buNone/>
            </a:pPr>
            <a:r>
              <a:rPr lang="en-US" sz="1600" dirty="0" smtClean="0"/>
              <a:t>4.  Fit snug to face and below chin.</a:t>
            </a:r>
          </a:p>
          <a:p>
            <a:pPr marL="0" indent="0" eaLnBrk="1" hangingPunct="1">
              <a:lnSpc>
                <a:spcPct val="80000"/>
              </a:lnSpc>
              <a:buNone/>
            </a:pPr>
            <a:r>
              <a:rPr lang="en-US" sz="1600" dirty="0" smtClean="0"/>
              <a:t>5.  Fit-Check the mask: </a:t>
            </a:r>
            <a:r>
              <a:rPr lang="en-US" sz="1600" dirty="0"/>
              <a:t>P</a:t>
            </a:r>
            <a:r>
              <a:rPr lang="en-US" sz="1600" dirty="0" smtClean="0"/>
              <a:t>lace both hands completely over the respirator and exhale </a:t>
            </a:r>
            <a:r>
              <a:rPr lang="en-US" sz="1600" dirty="0"/>
              <a:t> </a:t>
            </a:r>
            <a:r>
              <a:rPr lang="en-US" sz="1600" dirty="0" smtClean="0"/>
              <a:t>          	forcefully.  A positive pressure should be felt under the respirator.  If air 	escapes around the nose, readjust the nose clip.  If air leaks at the 	respirator edges, adjust the straps to achieve a better fit.</a:t>
            </a:r>
          </a:p>
          <a:p>
            <a:pPr eaLnBrk="1" hangingPunct="1">
              <a:lnSpc>
                <a:spcPct val="80000"/>
              </a:lnSpc>
              <a:buNone/>
            </a:pPr>
            <a:r>
              <a:rPr lang="en-US" sz="1600" dirty="0" smtClean="0"/>
              <a:t>		</a:t>
            </a:r>
            <a:r>
              <a:rPr lang="en-US" sz="1600" b="1" dirty="0" smtClean="0"/>
              <a:t>NOTE:</a:t>
            </a:r>
            <a:r>
              <a:rPr lang="en-US" sz="1600" dirty="0" smtClean="0"/>
              <a:t>  If you are unable to achieve a proper fit, DO NOT enter the 	contaminated area.</a:t>
            </a:r>
          </a:p>
          <a:p>
            <a:pPr eaLnBrk="1" hangingPunct="1">
              <a:lnSpc>
                <a:spcPct val="90000"/>
              </a:lnSpc>
              <a:buNone/>
            </a:pPr>
            <a:r>
              <a:rPr lang="en-US" sz="1600" b="1" dirty="0" smtClean="0"/>
              <a:t>Doffing (removal): </a:t>
            </a:r>
            <a:r>
              <a:rPr lang="en-US" sz="1600" dirty="0" smtClean="0"/>
              <a:t>	</a:t>
            </a:r>
          </a:p>
          <a:p>
            <a:pPr marL="0" indent="0" eaLnBrk="1" hangingPunct="1">
              <a:lnSpc>
                <a:spcPct val="90000"/>
              </a:lnSpc>
              <a:buNone/>
            </a:pPr>
            <a:r>
              <a:rPr lang="en-US" sz="1600" dirty="0" smtClean="0"/>
              <a:t>1.  Remove N95 mask without touching front of mask pulling mask away from face, hair, and body; touch elastic strap or ties only.  </a:t>
            </a:r>
          </a:p>
          <a:p>
            <a:pPr eaLnBrk="1" hangingPunct="1">
              <a:lnSpc>
                <a:spcPct val="90000"/>
              </a:lnSpc>
              <a:buAutoNum type="arabicPeriod"/>
            </a:pPr>
            <a:endParaRPr lang="en-US" sz="1400" dirty="0"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a:gradFill>
            <a:gsLst>
              <a:gs pos="0">
                <a:srgbClr val="92D050"/>
              </a:gs>
              <a:gs pos="10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3. Housekeeping</a:t>
            </a:r>
          </a:p>
        </p:txBody>
      </p:sp>
      <p:sp>
        <p:nvSpPr>
          <p:cNvPr id="33795" name="Content Placeholder 2"/>
          <p:cNvSpPr>
            <a:spLocks noGrp="1"/>
          </p:cNvSpPr>
          <p:nvPr>
            <p:ph idx="1"/>
          </p:nvPr>
        </p:nvSpPr>
        <p:spPr/>
        <p:txBody>
          <a:bodyPr/>
          <a:lstStyle/>
          <a:p>
            <a:pPr>
              <a:buClrTx/>
            </a:pPr>
            <a:r>
              <a:rPr lang="en-US" sz="2400" dirty="0" smtClean="0"/>
              <a:t>The work site shall be maintained in a clean and sanitary condition: </a:t>
            </a:r>
            <a:r>
              <a:rPr lang="en-US" sz="1800" dirty="0" smtClean="0"/>
              <a:t>to minimize exposure to blood and other potentially infectious material. Work surfaces shall be decontaminated at the beginning and the end of each tour of duty, or immediately, or as soon as feasible, upon visible contamination or after any spillage. </a:t>
            </a:r>
            <a:endParaRPr lang="en-US" sz="2400" dirty="0" smtClean="0"/>
          </a:p>
          <a:p>
            <a:pPr>
              <a:buClrTx/>
            </a:pPr>
            <a:r>
              <a:rPr lang="en-US" sz="2400" dirty="0" smtClean="0"/>
              <a:t>Cleaning and decontaminating all infected surfaces: </a:t>
            </a:r>
            <a:r>
              <a:rPr lang="en-US" sz="1800" dirty="0" smtClean="0"/>
              <a:t>must be cleaned with 1:10 dilution of household bleach or other cleaning solution (3M Hospital Disinfectant). Bleach solution must be mixed fresh daily in order to maintain strength. PPE must be worn during cleanup operations to prevent contact with infectious substances. </a:t>
            </a:r>
          </a:p>
          <a:p>
            <a:pPr>
              <a:buClrTx/>
            </a:pPr>
            <a:r>
              <a:rPr lang="en-US" sz="2400" dirty="0" smtClean="0"/>
              <a:t>Disposing of Blood and body fluids properly: </a:t>
            </a:r>
            <a:r>
              <a:rPr lang="en-US" sz="1800" dirty="0" smtClean="0"/>
              <a:t>Regulated waste includes liquid or semi-liquid blood and other potentially infectious material along with other contaminated items. Such waste is placed in biohazard or red-colored containers or plastic bags.</a:t>
            </a:r>
            <a:endParaRPr lang="en-US" sz="2400" dirty="0" smtClean="0"/>
          </a:p>
          <a:p>
            <a:pPr>
              <a:buClrTx/>
            </a:pPr>
            <a:endParaRPr lang="en-US" sz="18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92D050"/>
              </a:gs>
              <a:gs pos="50000">
                <a:schemeClr val="accent1">
                  <a:shade val="67500"/>
                  <a:satMod val="115000"/>
                </a:schemeClr>
              </a:gs>
              <a:gs pos="100000">
                <a:schemeClr val="accent1">
                  <a:shade val="100000"/>
                  <a:satMod val="115000"/>
                </a:schemeClr>
              </a:gs>
            </a:gsLst>
            <a:lin ang="5400000" scaled="0"/>
          </a:gradFill>
        </p:spPr>
        <p:txBody>
          <a:bodyPr/>
          <a:lstStyle/>
          <a:p>
            <a:r>
              <a:rPr lang="en-US" dirty="0" smtClean="0"/>
              <a:t>3. Housekeeping</a:t>
            </a:r>
            <a:endParaRPr lang="en-US" dirty="0"/>
          </a:p>
        </p:txBody>
      </p:sp>
      <p:sp>
        <p:nvSpPr>
          <p:cNvPr id="3" name="Content Placeholder 2"/>
          <p:cNvSpPr>
            <a:spLocks noGrp="1"/>
          </p:cNvSpPr>
          <p:nvPr>
            <p:ph idx="1"/>
          </p:nvPr>
        </p:nvSpPr>
        <p:spPr/>
        <p:txBody>
          <a:bodyPr/>
          <a:lstStyle/>
          <a:p>
            <a:pPr>
              <a:buNone/>
            </a:pPr>
            <a:r>
              <a:rPr lang="en-US" u="sng" dirty="0" smtClean="0"/>
              <a:t>Regulated Waste</a:t>
            </a:r>
            <a:r>
              <a:rPr lang="en-US" dirty="0" smtClean="0"/>
              <a:t>:</a:t>
            </a:r>
          </a:p>
          <a:p>
            <a:pPr>
              <a:buNone/>
            </a:pPr>
            <a:r>
              <a:rPr lang="en-US" dirty="0" smtClean="0"/>
              <a:t>	</a:t>
            </a:r>
            <a:r>
              <a:rPr lang="en-US" sz="2400" b="1" u="sng" dirty="0" smtClean="0"/>
              <a:t>Sharps </a:t>
            </a:r>
            <a:r>
              <a:rPr lang="en-US" sz="2400" dirty="0" smtClean="0"/>
              <a:t>–  </a:t>
            </a:r>
            <a:r>
              <a:rPr lang="en-US" sz="1800" dirty="0" smtClean="0"/>
              <a:t>dispose all needles, knives, blades, slides, broken glass or anything resembling such. Never try to retrieve anything from these containers. Do not go above the over fill-line (2/3 full).</a:t>
            </a:r>
            <a:endParaRPr lang="en-US" sz="1800" strike="sngStrike" dirty="0" smtClean="0"/>
          </a:p>
          <a:p>
            <a:pPr>
              <a:buNone/>
            </a:pPr>
            <a:r>
              <a:rPr lang="en-US" sz="1800" b="1" dirty="0" smtClean="0"/>
              <a:t>	</a:t>
            </a:r>
            <a:r>
              <a:rPr lang="en-US" sz="2400" b="1" u="sng" dirty="0" smtClean="0"/>
              <a:t>Biohazard containers </a:t>
            </a:r>
            <a:r>
              <a:rPr lang="en-US" sz="1800" dirty="0" smtClean="0"/>
              <a:t>– dispose all biohazard material. Do not remove red bags from the container, please use a biohazard container on wheels from Room 2629 and transport the container to the waste.  Lifting the red bag out of the container and then hauling the red bag to the disposal area is not best practice.  </a:t>
            </a:r>
          </a:p>
          <a:p>
            <a:pPr>
              <a:buNone/>
            </a:pPr>
            <a:r>
              <a:rPr lang="en-US" sz="1800" dirty="0"/>
              <a:t>	</a:t>
            </a:r>
            <a:r>
              <a:rPr lang="en-US" sz="1800" b="1" dirty="0" smtClean="0"/>
              <a:t>Both full and closed/locked sharps containers and biohazard waste are kept in a central location (Rm 2629) for daily pick up from EMS.  </a:t>
            </a:r>
          </a:p>
          <a:p>
            <a:pPr>
              <a:buNone/>
            </a:pPr>
            <a:r>
              <a:rPr lang="en-US" sz="1800" b="1" dirty="0" smtClean="0">
                <a:solidFill>
                  <a:srgbClr val="FF0000"/>
                </a:solidFill>
              </a:rPr>
              <a:t>	</a:t>
            </a:r>
            <a:endParaRPr lang="en-US" sz="2400" b="1" dirty="0">
              <a:solidFill>
                <a:srgbClr val="FF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92D050"/>
              </a:gs>
              <a:gs pos="10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3. Housekeeping</a:t>
            </a:r>
            <a:endParaRPr lang="en-US" dirty="0"/>
          </a:p>
        </p:txBody>
      </p:sp>
      <p:sp>
        <p:nvSpPr>
          <p:cNvPr id="3" name="Content Placeholder 2"/>
          <p:cNvSpPr>
            <a:spLocks noGrp="1"/>
          </p:cNvSpPr>
          <p:nvPr>
            <p:ph idx="1"/>
          </p:nvPr>
        </p:nvSpPr>
        <p:spPr/>
        <p:txBody>
          <a:bodyPr/>
          <a:lstStyle/>
          <a:p>
            <a:pPr>
              <a:buClrTx/>
              <a:buSzPct val="150000"/>
              <a:buFont typeface="Arial" pitchFamily="34" charset="0"/>
              <a:buChar char="●"/>
              <a:defRPr/>
            </a:pPr>
            <a:r>
              <a:rPr lang="en-US" sz="2000" dirty="0" smtClean="0"/>
              <a:t>Technical areas are considered “contaminated” or “dirty”. All surfaces may be touched with gloved hands.  All telephones, doorknobs and handles, computer terminals and other surfaces would be considered contaminated.  Persons entering these areas with ungloved hands to use telephones, computer, or other equipment would be responsible for gloving.  Before leaving area, individual would be responsible for washing their hands.  Contaminated phones and keyboards have a biohazard sticker attached. NOTE: There are a few offices in the main lab that are considered “clean” areas and have a sign posted on the door to inform staff.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92D050"/>
              </a:gs>
              <a:gs pos="50000">
                <a:schemeClr val="accent1">
                  <a:shade val="67500"/>
                  <a:satMod val="115000"/>
                </a:schemeClr>
              </a:gs>
              <a:gs pos="100000">
                <a:schemeClr val="accent1">
                  <a:shade val="100000"/>
                  <a:satMod val="115000"/>
                </a:schemeClr>
              </a:gs>
            </a:gsLst>
            <a:lin ang="5400000" scaled="0"/>
          </a:gradFill>
        </p:spPr>
        <p:txBody>
          <a:bodyPr/>
          <a:lstStyle/>
          <a:p>
            <a:r>
              <a:rPr lang="en-US" dirty="0" smtClean="0"/>
              <a:t>3. </a:t>
            </a:r>
            <a:r>
              <a:rPr lang="en-US" sz="4000" dirty="0" smtClean="0"/>
              <a:t>Housekeeping/Decontamination</a:t>
            </a:r>
            <a:endParaRPr lang="en-US" sz="4000" dirty="0"/>
          </a:p>
        </p:txBody>
      </p:sp>
      <p:sp>
        <p:nvSpPr>
          <p:cNvPr id="3" name="Content Placeholder 2"/>
          <p:cNvSpPr>
            <a:spLocks noGrp="1"/>
          </p:cNvSpPr>
          <p:nvPr>
            <p:ph idx="1"/>
          </p:nvPr>
        </p:nvSpPr>
        <p:spPr/>
        <p:txBody>
          <a:bodyPr/>
          <a:lstStyle/>
          <a:p>
            <a:pPr>
              <a:buNone/>
            </a:pPr>
            <a:r>
              <a:rPr lang="en-US" sz="1800" b="1" dirty="0" smtClean="0">
                <a:solidFill>
                  <a:schemeClr val="tx1"/>
                </a:solidFill>
                <a:latin typeface="+mn-lt"/>
                <a:ea typeface="+mn-ea"/>
                <a:cs typeface="+mn-cs"/>
              </a:rPr>
              <a:t>Decontamination </a:t>
            </a:r>
            <a:r>
              <a:rPr lang="en-US" sz="1800" dirty="0" smtClean="0">
                <a:solidFill>
                  <a:schemeClr val="tx1"/>
                </a:solidFill>
                <a:latin typeface="+mn-lt"/>
                <a:ea typeface="+mn-ea"/>
                <a:cs typeface="+mn-cs"/>
              </a:rPr>
              <a:t>is the inactivation or removal of microorganisms from </a:t>
            </a:r>
            <a:r>
              <a:rPr lang="en-US" sz="1800" dirty="0" smtClean="0"/>
              <a:t>a </a:t>
            </a:r>
            <a:r>
              <a:rPr lang="en-US" sz="1800" dirty="0" smtClean="0">
                <a:solidFill>
                  <a:schemeClr val="tx1"/>
                </a:solidFill>
                <a:latin typeface="+mn-lt"/>
                <a:ea typeface="+mn-ea"/>
                <a:cs typeface="+mn-cs"/>
              </a:rPr>
              <a:t>surface or an item by the use of physical or chemical means. Decontamination can thus be accomplished by the application of a disinfectant material as dictated by a particular situation. The decontamination process renders an item or surface safe to handle. Disinfection is the chemical destruction of all vegetative cells, not spores of microorganisms.</a:t>
            </a:r>
          </a:p>
          <a:p>
            <a:pPr>
              <a:buNone/>
            </a:pPr>
            <a:r>
              <a:rPr lang="en-US" sz="1800" b="1" dirty="0" smtClean="0">
                <a:solidFill>
                  <a:schemeClr val="tx1"/>
                </a:solidFill>
                <a:latin typeface="+mn-lt"/>
                <a:ea typeface="+mn-ea"/>
                <a:cs typeface="+mn-cs"/>
              </a:rPr>
              <a:t>SA-113-018 	</a:t>
            </a:r>
            <a:r>
              <a:rPr lang="en-US" sz="1800" b="1" cap="all" dirty="0" smtClean="0">
                <a:solidFill>
                  <a:schemeClr val="tx1"/>
                </a:solidFill>
                <a:latin typeface="+mn-lt"/>
                <a:ea typeface="+mn-ea"/>
                <a:cs typeface="+mn-cs"/>
              </a:rPr>
              <a:t>Procedure for decontamination</a:t>
            </a:r>
            <a:endParaRPr lang="en-US" sz="1800" dirty="0" smtClean="0">
              <a:solidFill>
                <a:schemeClr val="tx1"/>
              </a:solidFill>
              <a:latin typeface="+mn-lt"/>
              <a:ea typeface="+mn-ea"/>
              <a:cs typeface="+mn-cs"/>
            </a:endParaRPr>
          </a:p>
          <a:p>
            <a:pPr lvl="0">
              <a:buNone/>
            </a:pPr>
            <a:r>
              <a:rPr lang="en-US" sz="1600" b="1" dirty="0" smtClean="0">
                <a:solidFill>
                  <a:schemeClr val="tx1"/>
                </a:solidFill>
                <a:latin typeface="+mn-lt"/>
                <a:ea typeface="+mn-ea"/>
                <a:cs typeface="+mn-cs"/>
              </a:rPr>
              <a:t>1. </a:t>
            </a:r>
            <a:r>
              <a:rPr lang="en-US" sz="1600" dirty="0" smtClean="0">
                <a:solidFill>
                  <a:schemeClr val="tx1"/>
                </a:solidFill>
                <a:latin typeface="+mn-lt"/>
                <a:ea typeface="+mn-ea"/>
                <a:cs typeface="+mn-cs"/>
              </a:rPr>
              <a:t>Routine (work surfaces, specimen containers, floors, etc.)</a:t>
            </a:r>
          </a:p>
          <a:p>
            <a:pPr lvl="0">
              <a:buNone/>
            </a:pPr>
            <a:r>
              <a:rPr lang="en-US" sz="1600" b="1" dirty="0" smtClean="0">
                <a:solidFill>
                  <a:schemeClr val="tx1"/>
                </a:solidFill>
                <a:latin typeface="+mn-lt"/>
                <a:ea typeface="+mn-ea"/>
                <a:cs typeface="+mn-cs"/>
              </a:rPr>
              <a:t>2. </a:t>
            </a:r>
            <a:r>
              <a:rPr lang="en-US" sz="1600" dirty="0" smtClean="0">
                <a:solidFill>
                  <a:schemeClr val="tx1"/>
                </a:solidFill>
                <a:latin typeface="+mn-lt"/>
                <a:ea typeface="+mn-ea"/>
                <a:cs typeface="+mn-cs"/>
              </a:rPr>
              <a:t>Equipment (centrifuges, fume hoods, refrigerators, freezers, </a:t>
            </a:r>
            <a:r>
              <a:rPr lang="en-US" sz="1600" dirty="0" err="1" smtClean="0">
                <a:solidFill>
                  <a:schemeClr val="tx1"/>
                </a:solidFill>
                <a:latin typeface="+mn-lt"/>
                <a:ea typeface="+mn-ea"/>
                <a:cs typeface="+mn-cs"/>
              </a:rPr>
              <a:t>biosafety</a:t>
            </a:r>
            <a:r>
              <a:rPr lang="en-US" sz="1600" dirty="0" smtClean="0">
                <a:solidFill>
                  <a:schemeClr val="tx1"/>
                </a:solidFill>
                <a:latin typeface="+mn-lt"/>
                <a:ea typeface="+mn-ea"/>
                <a:cs typeface="+mn-cs"/>
              </a:rPr>
              <a:t> cabinets).</a:t>
            </a:r>
          </a:p>
          <a:p>
            <a:pPr>
              <a:buNone/>
            </a:pPr>
            <a:r>
              <a:rPr lang="en-US" sz="1600" b="1" dirty="0" smtClean="0"/>
              <a:t>3. </a:t>
            </a:r>
            <a:r>
              <a:rPr lang="en-US" sz="1600" dirty="0" smtClean="0">
                <a:solidFill>
                  <a:schemeClr val="tx1"/>
                </a:solidFill>
                <a:latin typeface="+mn-lt"/>
                <a:ea typeface="+mn-ea"/>
                <a:cs typeface="+mn-cs"/>
              </a:rPr>
              <a:t>Instruments</a:t>
            </a:r>
          </a:p>
          <a:p>
            <a:pPr lvl="0">
              <a:buNone/>
            </a:pPr>
            <a:r>
              <a:rPr lang="en-US" sz="1600" b="1" dirty="0" smtClean="0">
                <a:solidFill>
                  <a:schemeClr val="tx1"/>
                </a:solidFill>
                <a:latin typeface="+mn-lt"/>
                <a:ea typeface="+mn-ea"/>
                <a:cs typeface="+mn-cs"/>
              </a:rPr>
              <a:t>4. </a:t>
            </a:r>
            <a:r>
              <a:rPr lang="en-US" sz="1600" dirty="0" smtClean="0">
                <a:solidFill>
                  <a:schemeClr val="tx1"/>
                </a:solidFill>
                <a:latin typeface="+mn-lt"/>
                <a:ea typeface="+mn-ea"/>
                <a:cs typeface="+mn-cs"/>
              </a:rPr>
              <a:t>ADP Computer Equipment (CRT's, keyboards, printers, cables)</a:t>
            </a:r>
          </a:p>
          <a:p>
            <a:pPr lvl="0">
              <a:buNone/>
            </a:pPr>
            <a:r>
              <a:rPr lang="en-US" sz="1600" b="1" dirty="0" smtClean="0">
                <a:solidFill>
                  <a:schemeClr val="tx1"/>
                </a:solidFill>
                <a:latin typeface="+mn-lt"/>
                <a:ea typeface="+mn-ea"/>
                <a:cs typeface="+mn-cs"/>
              </a:rPr>
              <a:t>5. </a:t>
            </a:r>
            <a:r>
              <a:rPr lang="en-US" sz="1600" dirty="0" smtClean="0">
                <a:solidFill>
                  <a:schemeClr val="tx1"/>
                </a:solidFill>
                <a:latin typeface="+mn-lt"/>
                <a:ea typeface="+mn-ea"/>
                <a:cs typeface="+mn-cs"/>
              </a:rPr>
              <a:t>Autopsy Area and Equipment (tables, pans, trays, buckets, instruments, i.e. scalpels, blades, work surfaces, and floor surrounding autopsy tables).</a:t>
            </a:r>
          </a:p>
          <a:p>
            <a:pPr>
              <a:buNone/>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tle 1"/>
          <p:cNvSpPr>
            <a:spLocks noGrp="1"/>
          </p:cNvSpPr>
          <p:nvPr>
            <p:ph type="title"/>
          </p:nvPr>
        </p:nvSpPr>
        <p:spPr>
          <a:gradFill>
            <a:gsLst>
              <a:gs pos="0">
                <a:srgbClr val="92D050"/>
              </a:gs>
              <a:gs pos="10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4. Engineering Controls</a:t>
            </a:r>
          </a:p>
        </p:txBody>
      </p:sp>
      <p:sp>
        <p:nvSpPr>
          <p:cNvPr id="32771" name="Content Placeholder 2"/>
          <p:cNvSpPr>
            <a:spLocks noGrp="1"/>
          </p:cNvSpPr>
          <p:nvPr>
            <p:ph idx="1"/>
          </p:nvPr>
        </p:nvSpPr>
        <p:spPr/>
        <p:txBody>
          <a:bodyPr/>
          <a:lstStyle/>
          <a:p>
            <a:pPr marL="0" indent="0">
              <a:buFont typeface="Wingdings" pitchFamily="2" charset="2"/>
              <a:buNone/>
              <a:defRPr/>
            </a:pPr>
            <a:r>
              <a:rPr lang="en-US" b="1" u="sng" dirty="0" smtClean="0"/>
              <a:t>Engineering Controls </a:t>
            </a:r>
            <a:r>
              <a:rPr lang="en-US" dirty="0" smtClean="0"/>
              <a:t>- </a:t>
            </a:r>
            <a:r>
              <a:rPr lang="en-US" sz="2400" b="1" dirty="0">
                <a:cs typeface="Arial" charset="0"/>
              </a:rPr>
              <a:t>are items that reduce employee exposure either by eliminating or isolating the hazard. Examples of engineering controls include:</a:t>
            </a:r>
            <a:endParaRPr lang="en-US" sz="2400" dirty="0">
              <a:cs typeface="Arial" charset="0"/>
            </a:endParaRPr>
          </a:p>
          <a:p>
            <a:pPr>
              <a:buClrTx/>
              <a:defRPr/>
            </a:pPr>
            <a:r>
              <a:rPr lang="en-US" sz="2000" dirty="0" smtClean="0"/>
              <a:t>Hospital ventilation, air conditioning;</a:t>
            </a:r>
          </a:p>
          <a:p>
            <a:pPr>
              <a:buClrTx/>
              <a:defRPr/>
            </a:pPr>
            <a:r>
              <a:rPr lang="en-US" sz="2000" dirty="0"/>
              <a:t>F</a:t>
            </a:r>
            <a:r>
              <a:rPr lang="en-US" sz="2000" dirty="0" smtClean="0"/>
              <a:t>ume hoods, biological safety cabinets;</a:t>
            </a:r>
          </a:p>
          <a:p>
            <a:pPr>
              <a:buClrTx/>
              <a:defRPr/>
            </a:pPr>
            <a:r>
              <a:rPr lang="en-US" sz="2000" dirty="0" smtClean="0"/>
              <a:t>Sharps disposal containers;</a:t>
            </a:r>
          </a:p>
          <a:p>
            <a:pPr>
              <a:buClrTx/>
              <a:defRPr/>
            </a:pPr>
            <a:r>
              <a:rPr lang="en-US" sz="2000" dirty="0" smtClean="0"/>
              <a:t>Self-sheathing needles;</a:t>
            </a:r>
          </a:p>
          <a:p>
            <a:pPr>
              <a:buClrTx/>
              <a:defRPr/>
            </a:pPr>
            <a:r>
              <a:rPr lang="en-US" sz="2000" dirty="0" smtClean="0"/>
              <a:t>Forceps;</a:t>
            </a:r>
          </a:p>
          <a:p>
            <a:pPr>
              <a:buClrTx/>
              <a:defRPr/>
            </a:pPr>
            <a:r>
              <a:rPr lang="en-US" sz="2000" dirty="0" smtClean="0"/>
              <a:t>Hand washing facilities;</a:t>
            </a:r>
          </a:p>
          <a:p>
            <a:pPr>
              <a:buClrTx/>
              <a:defRPr/>
            </a:pPr>
            <a:r>
              <a:rPr lang="en-US" sz="2000" dirty="0" smtClean="0"/>
              <a:t>Eye wash stations;</a:t>
            </a:r>
          </a:p>
          <a:p>
            <a:pPr>
              <a:buClrTx/>
              <a:defRPr/>
            </a:pPr>
            <a:endParaRPr lang="en-US" sz="2000" dirty="0" smtClean="0"/>
          </a:p>
          <a:p>
            <a:pPr marL="0" indent="0">
              <a:buFont typeface="Wingdings" pitchFamily="2" charset="2"/>
              <a:buNone/>
              <a:defRPr/>
            </a:pPr>
            <a:endParaRPr lang="en-US" sz="2000" dirty="0" smtClean="0"/>
          </a:p>
          <a:p>
            <a:pPr>
              <a:defRPr/>
            </a:pPr>
            <a:endParaRPr lang="en-US" sz="2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Title 1"/>
          <p:cNvSpPr>
            <a:spLocks noGrp="1"/>
          </p:cNvSpPr>
          <p:nvPr>
            <p:ph type="title"/>
          </p:nvPr>
        </p:nvSpPr>
        <p:spPr>
          <a:gradFill>
            <a:gsLst>
              <a:gs pos="0">
                <a:srgbClr val="7030A0"/>
              </a:gs>
              <a:gs pos="5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Regulatory Agencies</a:t>
            </a:r>
          </a:p>
        </p:txBody>
      </p:sp>
      <p:sp>
        <p:nvSpPr>
          <p:cNvPr id="5123" name="Content Placeholder 2"/>
          <p:cNvSpPr>
            <a:spLocks noGrp="1"/>
          </p:cNvSpPr>
          <p:nvPr>
            <p:ph idx="1"/>
          </p:nvPr>
        </p:nvSpPr>
        <p:spPr>
          <a:xfrm>
            <a:off x="609600" y="1524000"/>
            <a:ext cx="7924800" cy="4419600"/>
          </a:xfrm>
        </p:spPr>
        <p:txBody>
          <a:bodyPr/>
          <a:lstStyle/>
          <a:p>
            <a:pPr lvl="2">
              <a:buClrTx/>
              <a:defRPr/>
            </a:pPr>
            <a:r>
              <a:rPr lang="en-US" sz="2000" dirty="0" smtClean="0"/>
              <a:t>Fines employers for not complying with set forth standards and regulations. </a:t>
            </a:r>
          </a:p>
          <a:p>
            <a:pPr lvl="2">
              <a:buClrTx/>
              <a:buNone/>
              <a:defRPr/>
            </a:pPr>
            <a:r>
              <a:rPr lang="en-US" sz="1400" b="1" dirty="0" smtClean="0">
                <a:latin typeface="Arial Black" pitchFamily="34" charset="0"/>
              </a:rPr>
              <a:t>	</a:t>
            </a:r>
            <a:r>
              <a:rPr lang="en-US" sz="1400" b="1" u="sng" dirty="0" smtClean="0">
                <a:latin typeface="Arial Black" pitchFamily="34" charset="0"/>
              </a:rPr>
              <a:t>OSHA Code of Federal Regulations.  Occupational exposure to hazardous chemicals in laboratories; Title 29, 1910.1450.  The </a:t>
            </a:r>
            <a:r>
              <a:rPr lang="en-US" sz="1400" b="1" u="sng" dirty="0">
                <a:latin typeface="Arial Black" pitchFamily="34" charset="0"/>
              </a:rPr>
              <a:t>above link to the OSHA Laboratory Standard is incorporated into the “Chemical Hygiene Plan</a:t>
            </a:r>
            <a:r>
              <a:rPr lang="en-US" sz="1400" b="1" u="sng" dirty="0" smtClean="0">
                <a:latin typeface="Arial Black" pitchFamily="34" charset="0"/>
              </a:rPr>
              <a:t>”. </a:t>
            </a:r>
          </a:p>
          <a:p>
            <a:pPr marL="0" indent="0">
              <a:buNone/>
              <a:defRPr/>
            </a:pPr>
            <a:r>
              <a:rPr lang="en-US" b="1" u="sng" dirty="0" smtClean="0"/>
              <a:t>CAP</a:t>
            </a:r>
            <a:r>
              <a:rPr lang="en-US" dirty="0" smtClean="0"/>
              <a:t> </a:t>
            </a:r>
            <a:r>
              <a:rPr lang="en-US" dirty="0"/>
              <a:t>– </a:t>
            </a:r>
            <a:r>
              <a:rPr lang="en-US" sz="2000" b="1" dirty="0"/>
              <a:t>College of American Pathologists. </a:t>
            </a:r>
            <a:endParaRPr lang="en-US" sz="2000" dirty="0"/>
          </a:p>
          <a:p>
            <a:pPr lvl="1">
              <a:buClrTx/>
              <a:defRPr/>
            </a:pPr>
            <a:r>
              <a:rPr lang="en-US" sz="2000" dirty="0"/>
              <a:t>Sets forth rules on Administration, Computer Services, safety &amp; individual Lab section’s policies, procedures and quality control. </a:t>
            </a:r>
          </a:p>
          <a:p>
            <a:pPr marL="0" indent="0">
              <a:buClrTx/>
              <a:buNone/>
              <a:defRPr/>
            </a:pPr>
            <a:r>
              <a:rPr lang="en-US" sz="3600" b="1" u="sng" dirty="0" smtClean="0"/>
              <a:t>TJC</a:t>
            </a:r>
            <a:r>
              <a:rPr lang="en-US" sz="3600" b="1" dirty="0" smtClean="0"/>
              <a:t> </a:t>
            </a:r>
            <a:r>
              <a:rPr lang="en-US" sz="3600" dirty="0"/>
              <a:t>– </a:t>
            </a:r>
            <a:r>
              <a:rPr lang="en-US" sz="2400" b="1" dirty="0" smtClean="0"/>
              <a:t>The Joint </a:t>
            </a:r>
            <a:r>
              <a:rPr lang="en-US" sz="2400" b="1" dirty="0"/>
              <a:t>Commission.</a:t>
            </a:r>
            <a:endParaRPr lang="en-US" sz="3600" b="1" dirty="0"/>
          </a:p>
          <a:p>
            <a:pPr lvl="1">
              <a:buClrTx/>
              <a:defRPr/>
            </a:pPr>
            <a:r>
              <a:rPr lang="en-US" sz="2000" dirty="0"/>
              <a:t>Safety, Education, Training of employees.</a:t>
            </a:r>
          </a:p>
          <a:p>
            <a:pPr lvl="1">
              <a:buClrTx/>
              <a:defRPr/>
            </a:pPr>
            <a:r>
              <a:rPr lang="en-US" sz="2000" dirty="0"/>
              <a:t>Patient care.</a:t>
            </a:r>
          </a:p>
          <a:p>
            <a:pPr lvl="1">
              <a:buClrTx/>
              <a:defRPr/>
            </a:pPr>
            <a:r>
              <a:rPr lang="en-US" sz="2000" dirty="0"/>
              <a:t>Quality assurance.</a:t>
            </a:r>
          </a:p>
          <a:p>
            <a:pPr lvl="1">
              <a:buClrTx/>
              <a:defRPr/>
            </a:pPr>
            <a:endParaRPr lang="en-US" sz="2000"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1"/>
          <p:cNvSpPr>
            <a:spLocks noGrp="1"/>
          </p:cNvSpPr>
          <p:nvPr>
            <p:ph type="title"/>
          </p:nvPr>
        </p:nvSpPr>
        <p:spPr>
          <a:gradFill>
            <a:gsLst>
              <a:gs pos="0">
                <a:srgbClr val="92D050"/>
              </a:gs>
              <a:gs pos="10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5. Work Practice Controls</a:t>
            </a:r>
          </a:p>
        </p:txBody>
      </p:sp>
      <p:sp>
        <p:nvSpPr>
          <p:cNvPr id="33795" name="Content Placeholder 2"/>
          <p:cNvSpPr>
            <a:spLocks noGrp="1"/>
          </p:cNvSpPr>
          <p:nvPr>
            <p:ph idx="1"/>
          </p:nvPr>
        </p:nvSpPr>
        <p:spPr/>
        <p:txBody>
          <a:bodyPr/>
          <a:lstStyle/>
          <a:p>
            <a:pPr marL="0" indent="0">
              <a:buFont typeface="Wingdings" pitchFamily="2" charset="2"/>
              <a:buNone/>
              <a:defRPr/>
            </a:pPr>
            <a:r>
              <a:rPr lang="en-US" b="1" u="sng" dirty="0" smtClean="0"/>
              <a:t>Work Practice Controls </a:t>
            </a:r>
            <a:r>
              <a:rPr lang="en-US" dirty="0" smtClean="0"/>
              <a:t>- </a:t>
            </a:r>
            <a:r>
              <a:rPr lang="en-US" sz="2400" b="1" dirty="0">
                <a:cs typeface="Arial" charset="0"/>
              </a:rPr>
              <a:t>are the actions that employees take to protect themselves. These include</a:t>
            </a:r>
            <a:r>
              <a:rPr lang="en-US" sz="2400" b="1" dirty="0" smtClean="0">
                <a:cs typeface="Arial" charset="0"/>
              </a:rPr>
              <a:t>:</a:t>
            </a:r>
            <a:endParaRPr lang="en-US" sz="2400" b="1" dirty="0">
              <a:cs typeface="Arial" charset="0"/>
            </a:endParaRPr>
          </a:p>
          <a:p>
            <a:pPr>
              <a:defRPr/>
            </a:pPr>
            <a:r>
              <a:rPr lang="en-US" sz="1800" b="1" dirty="0" smtClean="0"/>
              <a:t>Always use Standard</a:t>
            </a:r>
            <a:r>
              <a:rPr lang="en-US" sz="1800" b="1" dirty="0" smtClean="0">
                <a:solidFill>
                  <a:srgbClr val="0070C0"/>
                </a:solidFill>
              </a:rPr>
              <a:t> </a:t>
            </a:r>
            <a:r>
              <a:rPr lang="en-US" sz="1800" b="1" dirty="0" smtClean="0"/>
              <a:t>Precautions;</a:t>
            </a:r>
            <a:r>
              <a:rPr lang="en-US" sz="2000" b="1" dirty="0" smtClean="0"/>
              <a:t> </a:t>
            </a:r>
            <a:endParaRPr lang="en-US" sz="2000" b="1" dirty="0"/>
          </a:p>
          <a:p>
            <a:pPr>
              <a:defRPr/>
            </a:pPr>
            <a:r>
              <a:rPr lang="en-US" sz="1800" b="1" dirty="0">
                <a:cs typeface="Arial" charset="0"/>
              </a:rPr>
              <a:t>A</a:t>
            </a:r>
            <a:r>
              <a:rPr lang="en-US" sz="1800" b="1" dirty="0" smtClean="0">
                <a:cs typeface="Arial" charset="0"/>
              </a:rPr>
              <a:t>voiding aerosol formation</a:t>
            </a:r>
            <a:r>
              <a:rPr lang="en-US" sz="1800" dirty="0" smtClean="0">
                <a:cs typeface="Arial" charset="0"/>
              </a:rPr>
              <a:t> (some procedures at risk for aerosol generation include: centrifugation, pipetting, sonicating, </a:t>
            </a:r>
            <a:r>
              <a:rPr lang="en-US" sz="1800" dirty="0" err="1" smtClean="0">
                <a:cs typeface="Arial" charset="0"/>
              </a:rPr>
              <a:t>vortexing</a:t>
            </a:r>
            <a:r>
              <a:rPr lang="en-US" sz="1800" dirty="0" smtClean="0">
                <a:cs typeface="Arial" charset="0"/>
              </a:rPr>
              <a:t>, opening tubes, inserting a hot loop into a culture, </a:t>
            </a:r>
            <a:r>
              <a:rPr lang="en-US" sz="1800" dirty="0" err="1" smtClean="0">
                <a:cs typeface="Arial" charset="0"/>
              </a:rPr>
              <a:t>resuspending</a:t>
            </a:r>
            <a:r>
              <a:rPr lang="en-US" sz="1800" dirty="0" smtClean="0">
                <a:cs typeface="Arial" charset="0"/>
              </a:rPr>
              <a:t> packed cells/viruses); </a:t>
            </a:r>
          </a:p>
          <a:p>
            <a:pPr>
              <a:defRPr/>
            </a:pPr>
            <a:r>
              <a:rPr lang="en-US" sz="1800" b="1" dirty="0" smtClean="0">
                <a:cs typeface="Arial" charset="0"/>
              </a:rPr>
              <a:t>Proper hand hygiene </a:t>
            </a:r>
          </a:p>
          <a:p>
            <a:pPr>
              <a:defRPr/>
            </a:pPr>
            <a:r>
              <a:rPr lang="en-US" sz="1800" b="1" dirty="0" smtClean="0">
                <a:cs typeface="Arial" charset="0"/>
              </a:rPr>
              <a:t>Proper </a:t>
            </a:r>
            <a:r>
              <a:rPr lang="en-US" sz="1800" b="1" dirty="0">
                <a:cs typeface="Arial" charset="0"/>
              </a:rPr>
              <a:t>handling of sharps</a:t>
            </a:r>
            <a:r>
              <a:rPr lang="en-US" sz="1800" dirty="0">
                <a:cs typeface="Arial" charset="0"/>
              </a:rPr>
              <a:t> - Manual manipulation of needles is generally prohibited - do not recap, bend, break, or remove from syringes. Needles and other sharps must be discarded immediately into approved puncture-resistant containers. </a:t>
            </a:r>
            <a:r>
              <a:rPr lang="en-US" sz="1800" dirty="0" smtClean="0">
                <a:cs typeface="Arial" charset="0"/>
              </a:rPr>
              <a:t>Do not overfill containers.</a:t>
            </a:r>
            <a:endParaRPr lang="en-US" sz="1800" b="1" dirty="0" smtClean="0">
              <a:cs typeface="Arial" charset="0"/>
            </a:endParaRPr>
          </a:p>
          <a:p>
            <a:pPr>
              <a:defRPr/>
            </a:pPr>
            <a:endParaRPr lang="en-US" sz="1800" b="1" dirty="0" smtClean="0">
              <a:cs typeface="Arial" charset="0"/>
            </a:endParaRPr>
          </a:p>
          <a:p>
            <a:pPr>
              <a:defRPr/>
            </a:pPr>
            <a:endParaRPr lang="en-US" sz="20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92D050"/>
              </a:gs>
              <a:gs pos="10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5. Work Practice Controls</a:t>
            </a:r>
            <a:endParaRPr lang="en-US" dirty="0"/>
          </a:p>
        </p:txBody>
      </p:sp>
      <p:sp>
        <p:nvSpPr>
          <p:cNvPr id="37891" name="Content Placeholder 2"/>
          <p:cNvSpPr>
            <a:spLocks noGrp="1"/>
          </p:cNvSpPr>
          <p:nvPr>
            <p:ph idx="1"/>
          </p:nvPr>
        </p:nvSpPr>
        <p:spPr/>
        <p:txBody>
          <a:bodyPr/>
          <a:lstStyle/>
          <a:p>
            <a:r>
              <a:rPr lang="en-US" sz="2000" b="1" dirty="0" smtClean="0">
                <a:cs typeface="Arial" charset="0"/>
              </a:rPr>
              <a:t>Proper handling of specimens</a:t>
            </a:r>
            <a:endParaRPr lang="en-US" sz="2000" dirty="0" smtClean="0">
              <a:cs typeface="Arial" charset="0"/>
            </a:endParaRPr>
          </a:p>
          <a:p>
            <a:r>
              <a:rPr lang="en-US" sz="2000" b="1" dirty="0" smtClean="0">
                <a:cs typeface="Arial" charset="0"/>
              </a:rPr>
              <a:t>Proper housekeeping</a:t>
            </a:r>
            <a:r>
              <a:rPr lang="en-US" sz="2000" dirty="0" smtClean="0">
                <a:cs typeface="Arial" charset="0"/>
              </a:rPr>
              <a:t> - </a:t>
            </a:r>
            <a:r>
              <a:rPr lang="en-US" sz="1800" dirty="0" smtClean="0">
                <a:cs typeface="Arial" charset="0"/>
              </a:rPr>
              <a:t>Disinfect work surfaces with a suitable disinfectant once per shift and immediately when visibly soiled. Absorbent bench covers should be changed daily or when visibly contaminated. </a:t>
            </a:r>
          </a:p>
          <a:p>
            <a:r>
              <a:rPr lang="en-US" sz="2000" b="1" dirty="0" smtClean="0">
                <a:cs typeface="Arial" charset="0"/>
              </a:rPr>
              <a:t>Proper laboratory etiquette</a:t>
            </a:r>
            <a:r>
              <a:rPr lang="en-US" sz="2000" dirty="0" smtClean="0">
                <a:cs typeface="Arial" charset="0"/>
              </a:rPr>
              <a:t> - </a:t>
            </a:r>
            <a:r>
              <a:rPr lang="en-US" sz="1800" dirty="0" smtClean="0">
                <a:cs typeface="Arial" charset="0"/>
              </a:rPr>
              <a:t>No eating, drinking, smoking, applying cosmetics or lip balm or manipulating contact lenses. Avoid touching face (includes no pencils or pens in mouth). Restrain long hair (longer than shoulder length) and loose, flowing clothing or jewelry.</a:t>
            </a:r>
          </a:p>
          <a:p>
            <a:pPr>
              <a:buClrTx/>
            </a:pPr>
            <a:endParaRPr lang="en-US" sz="20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92D050"/>
              </a:gs>
              <a:gs pos="100000">
                <a:schemeClr val="accent1">
                  <a:shade val="67500"/>
                  <a:satMod val="115000"/>
                </a:schemeClr>
              </a:gs>
              <a:gs pos="100000">
                <a:schemeClr val="accent1">
                  <a:shade val="100000"/>
                  <a:satMod val="115000"/>
                </a:schemeClr>
              </a:gs>
            </a:gsLst>
            <a:lin ang="5400000" scaled="0"/>
          </a:gradFill>
        </p:spPr>
        <p:txBody>
          <a:bodyPr/>
          <a:lstStyle/>
          <a:p>
            <a:pPr>
              <a:defRPr/>
            </a:pPr>
            <a:r>
              <a:rPr lang="en-US" sz="3200" dirty="0" smtClean="0"/>
              <a:t>5. Work Practice Controls - </a:t>
            </a:r>
            <a:r>
              <a:rPr lang="en-US" sz="3200" dirty="0" err="1" smtClean="0"/>
              <a:t>Handwashing</a:t>
            </a:r>
            <a:endParaRPr lang="en-US" sz="3200" dirty="0"/>
          </a:p>
        </p:txBody>
      </p:sp>
      <p:sp>
        <p:nvSpPr>
          <p:cNvPr id="38915" name="Content Placeholder 2"/>
          <p:cNvSpPr>
            <a:spLocks noGrp="1"/>
          </p:cNvSpPr>
          <p:nvPr>
            <p:ph idx="1"/>
          </p:nvPr>
        </p:nvSpPr>
        <p:spPr/>
        <p:txBody>
          <a:bodyPr/>
          <a:lstStyle/>
          <a:p>
            <a:pPr marL="0" lvl="0" indent="0" algn="ctr">
              <a:buClr>
                <a:srgbClr val="996666"/>
              </a:buClr>
              <a:buNone/>
              <a:defRPr/>
            </a:pPr>
            <a:r>
              <a:rPr lang="en-US" sz="2400" b="1" dirty="0">
                <a:solidFill>
                  <a:srgbClr val="000000"/>
                </a:solidFill>
              </a:rPr>
              <a:t>Handwashing is the single most important procedure for preventing exposure to and transmission of infectious agents. </a:t>
            </a:r>
          </a:p>
          <a:p>
            <a:pPr marL="0" lvl="0" indent="0">
              <a:buClr>
                <a:srgbClr val="996666"/>
              </a:buClr>
              <a:buNone/>
              <a:defRPr/>
            </a:pPr>
            <a:r>
              <a:rPr lang="en-US" sz="2000" dirty="0">
                <a:solidFill>
                  <a:srgbClr val="000000"/>
                </a:solidFill>
              </a:rPr>
              <a:t>Hands should be washed frequently throughout the day:</a:t>
            </a:r>
          </a:p>
          <a:p>
            <a:pPr lvl="0">
              <a:buClr>
                <a:srgbClr val="996666"/>
              </a:buClr>
              <a:buFont typeface="Arial" pitchFamily="34" charset="0"/>
              <a:buChar char="•"/>
              <a:defRPr/>
            </a:pPr>
            <a:r>
              <a:rPr lang="en-US" sz="2000" dirty="0">
                <a:solidFill>
                  <a:srgbClr val="000000"/>
                </a:solidFill>
              </a:rPr>
              <a:t>Whenever there is visible contamination with blood or body fluids,</a:t>
            </a:r>
          </a:p>
          <a:p>
            <a:pPr lvl="0">
              <a:buClr>
                <a:srgbClr val="996666"/>
              </a:buClr>
              <a:buFont typeface="Arial" pitchFamily="34" charset="0"/>
              <a:buChar char="•"/>
              <a:defRPr/>
            </a:pPr>
            <a:r>
              <a:rPr lang="en-US" sz="2000" dirty="0">
                <a:solidFill>
                  <a:srgbClr val="000000"/>
                </a:solidFill>
              </a:rPr>
              <a:t>After completion of work, </a:t>
            </a:r>
          </a:p>
          <a:p>
            <a:pPr lvl="0">
              <a:buClr>
                <a:srgbClr val="996666"/>
              </a:buClr>
              <a:buFont typeface="Arial" pitchFamily="34" charset="0"/>
              <a:buChar char="•"/>
              <a:defRPr/>
            </a:pPr>
            <a:r>
              <a:rPr lang="en-US" sz="2000" dirty="0">
                <a:solidFill>
                  <a:srgbClr val="000000"/>
                </a:solidFill>
              </a:rPr>
              <a:t>After glove removal and between glove changes,</a:t>
            </a:r>
          </a:p>
          <a:p>
            <a:pPr lvl="0">
              <a:buClr>
                <a:srgbClr val="996666"/>
              </a:buClr>
              <a:buFont typeface="Arial" pitchFamily="34" charset="0"/>
              <a:buChar char="•"/>
              <a:defRPr/>
            </a:pPr>
            <a:r>
              <a:rPr lang="en-US" sz="2000" dirty="0">
                <a:solidFill>
                  <a:srgbClr val="000000"/>
                </a:solidFill>
              </a:rPr>
              <a:t>Before leaving the laboratory, </a:t>
            </a:r>
          </a:p>
          <a:p>
            <a:pPr lvl="0">
              <a:buClr>
                <a:srgbClr val="996666"/>
              </a:buClr>
              <a:buFont typeface="Arial" pitchFamily="34" charset="0"/>
              <a:buChar char="•"/>
              <a:defRPr/>
            </a:pPr>
            <a:r>
              <a:rPr lang="en-US" sz="2000" dirty="0">
                <a:solidFill>
                  <a:srgbClr val="000000"/>
                </a:solidFill>
              </a:rPr>
              <a:t>Before and after eating, drinking, smoking or applying cosmetics, and using </a:t>
            </a:r>
            <a:r>
              <a:rPr lang="en-US" sz="2000" dirty="0" smtClean="0">
                <a:solidFill>
                  <a:srgbClr val="000000"/>
                </a:solidFill>
              </a:rPr>
              <a:t>the restroom</a:t>
            </a:r>
            <a:endParaRPr lang="en-US" sz="2000" dirty="0">
              <a:solidFill>
                <a:srgbClr val="000000"/>
              </a:solidFill>
            </a:endParaRPr>
          </a:p>
          <a:p>
            <a:pPr lvl="0">
              <a:buClr>
                <a:srgbClr val="996666"/>
              </a:buClr>
              <a:buFont typeface="Arial" pitchFamily="34" charset="0"/>
              <a:buChar char="•"/>
              <a:defRPr/>
            </a:pPr>
            <a:r>
              <a:rPr lang="en-US" sz="2000" dirty="0">
                <a:solidFill>
                  <a:srgbClr val="000000"/>
                </a:solidFill>
              </a:rPr>
              <a:t>Before and after all other activities that entail hand contact with mucous membranes, eyes, or breaks in skin.</a:t>
            </a:r>
          </a:p>
          <a:p>
            <a:pPr marL="0" indent="0">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gradFill>
            <a:gsLst>
              <a:gs pos="0">
                <a:srgbClr val="92D050"/>
              </a:gs>
              <a:gs pos="100000">
                <a:schemeClr val="accent1">
                  <a:shade val="67500"/>
                  <a:satMod val="115000"/>
                </a:schemeClr>
              </a:gs>
              <a:gs pos="100000">
                <a:schemeClr val="accent1">
                  <a:shade val="100000"/>
                  <a:satMod val="115000"/>
                </a:schemeClr>
              </a:gs>
            </a:gsLst>
            <a:lin ang="5400000" scaled="0"/>
          </a:gradFill>
        </p:spPr>
        <p:txBody>
          <a:bodyPr/>
          <a:lstStyle/>
          <a:p>
            <a:pPr eaLnBrk="1" hangingPunct="1">
              <a:defRPr/>
            </a:pPr>
            <a:r>
              <a:rPr lang="en-US" smtClean="0"/>
              <a:t>5. Handwashing </a:t>
            </a:r>
            <a:r>
              <a:rPr lang="en-US" dirty="0" smtClean="0"/>
              <a:t>Procedure</a:t>
            </a:r>
          </a:p>
        </p:txBody>
      </p:sp>
      <p:sp>
        <p:nvSpPr>
          <p:cNvPr id="39939" name="Rectangle 3"/>
          <p:cNvSpPr>
            <a:spLocks noGrp="1" noChangeArrowheads="1"/>
          </p:cNvSpPr>
          <p:nvPr>
            <p:ph idx="1"/>
          </p:nvPr>
        </p:nvSpPr>
        <p:spPr/>
        <p:txBody>
          <a:bodyPr/>
          <a:lstStyle/>
          <a:p>
            <a:pPr lvl="0">
              <a:buClr>
                <a:srgbClr val="996666"/>
              </a:buClr>
              <a:buNone/>
              <a:defRPr/>
            </a:pPr>
            <a:r>
              <a:rPr lang="en-US" sz="1400" b="1" u="sng" dirty="0">
                <a:solidFill>
                  <a:srgbClr val="000000"/>
                </a:solidFill>
              </a:rPr>
              <a:t>Soap and water technique</a:t>
            </a:r>
          </a:p>
          <a:p>
            <a:pPr lvl="1">
              <a:buClr>
                <a:srgbClr val="99CCFF"/>
              </a:buClr>
              <a:buNone/>
              <a:defRPr/>
            </a:pPr>
            <a:r>
              <a:rPr lang="en-US" sz="1400" dirty="0">
                <a:solidFill>
                  <a:srgbClr val="000000"/>
                </a:solidFill>
                <a:ea typeface="+mn-ea"/>
                <a:cs typeface="+mn-cs"/>
              </a:rPr>
              <a:t>1. This method is always used if hands are visibly soiled</a:t>
            </a:r>
          </a:p>
          <a:p>
            <a:pPr lvl="1">
              <a:buClr>
                <a:srgbClr val="99CCFF"/>
              </a:buClr>
              <a:buNone/>
              <a:defRPr/>
            </a:pPr>
            <a:r>
              <a:rPr lang="en-US" sz="1400" dirty="0">
                <a:solidFill>
                  <a:srgbClr val="000000"/>
                </a:solidFill>
                <a:ea typeface="+mn-ea"/>
                <a:cs typeface="+mn-cs"/>
              </a:rPr>
              <a:t>2. Wet hands wrists thoroughly under running water.</a:t>
            </a:r>
          </a:p>
          <a:p>
            <a:pPr lvl="1">
              <a:buClr>
                <a:srgbClr val="99CCFF"/>
              </a:buClr>
              <a:buNone/>
              <a:defRPr/>
            </a:pPr>
            <a:r>
              <a:rPr lang="en-US" sz="1400" dirty="0">
                <a:solidFill>
                  <a:srgbClr val="000000"/>
                </a:solidFill>
                <a:ea typeface="+mn-ea"/>
                <a:cs typeface="+mn-cs"/>
              </a:rPr>
              <a:t>3. Apply germicidal soap and rub hands vigorously for at least 15 seconds, including between the fingers and around and over the fingernails.</a:t>
            </a:r>
          </a:p>
          <a:p>
            <a:pPr lvl="1">
              <a:buClr>
                <a:srgbClr val="99CCFF"/>
              </a:buClr>
              <a:buNone/>
              <a:defRPr/>
            </a:pPr>
            <a:r>
              <a:rPr lang="en-US" sz="1400" dirty="0">
                <a:solidFill>
                  <a:srgbClr val="000000"/>
                </a:solidFill>
                <a:ea typeface="+mn-ea"/>
                <a:cs typeface="+mn-cs"/>
              </a:rPr>
              <a:t>4. Rinse hands thoroughly under running water in a downward flow from wrist to fingertips.</a:t>
            </a:r>
          </a:p>
          <a:p>
            <a:pPr lvl="1">
              <a:buClr>
                <a:srgbClr val="99CCFF"/>
              </a:buClr>
              <a:buNone/>
              <a:defRPr/>
            </a:pPr>
            <a:r>
              <a:rPr lang="en-US" sz="1400" dirty="0">
                <a:solidFill>
                  <a:srgbClr val="000000"/>
                </a:solidFill>
                <a:ea typeface="+mn-ea"/>
                <a:cs typeface="+mn-cs"/>
              </a:rPr>
              <a:t>5. Dry hands with a paper towel.  Use the paper towel to turn off the faucet handles.</a:t>
            </a:r>
          </a:p>
          <a:p>
            <a:pPr lvl="1">
              <a:buFont typeface="Wingdings" pitchFamily="2" charset="2"/>
              <a:buNone/>
              <a:defRPr/>
            </a:pPr>
            <a:r>
              <a:rPr lang="en-US" sz="1400" dirty="0" smtClean="0">
                <a:ea typeface="+mn-ea"/>
                <a:cs typeface="+mn-cs"/>
              </a:rPr>
              <a:t>.</a:t>
            </a:r>
          </a:p>
          <a:p>
            <a:pPr lvl="1">
              <a:buFont typeface="Wingdings" pitchFamily="2" charset="2"/>
              <a:buNone/>
              <a:defRPr/>
            </a:pPr>
            <a:r>
              <a:rPr lang="en-US" sz="1400" b="1" u="sng" dirty="0" smtClean="0">
                <a:ea typeface="+mn-ea"/>
                <a:cs typeface="+mn-cs"/>
              </a:rPr>
              <a:t>Waterless handwashing product</a:t>
            </a:r>
          </a:p>
          <a:p>
            <a:pPr lvl="1">
              <a:buFont typeface="Wingdings" pitchFamily="2" charset="2"/>
              <a:buNone/>
              <a:defRPr/>
            </a:pPr>
            <a:r>
              <a:rPr lang="en-US" sz="1400" dirty="0" smtClean="0">
                <a:ea typeface="+mn-ea"/>
                <a:cs typeface="+mn-cs"/>
              </a:rPr>
              <a:t>1. When decontaminating hands with an alcohol based hand rub, apply product to palm of one hand and rub hands together, covering all surfaces of hands and fingers, until hands are dry. Hand sanitizers (gel, foam) are available throughout the lab (dispensers available at each phlebotomy station) .</a:t>
            </a:r>
          </a:p>
          <a:p>
            <a:pPr marL="609600" indent="-609600" eaLnBrk="1" hangingPunct="1">
              <a:lnSpc>
                <a:spcPct val="80000"/>
              </a:lnSpc>
              <a:buClr>
                <a:schemeClr val="tx1"/>
              </a:buClr>
              <a:buFont typeface="Wingdings" pitchFamily="2" charset="2"/>
              <a:buNone/>
              <a:defRPr/>
            </a:pPr>
            <a:r>
              <a:rPr lang="en-US" sz="1800" dirty="0" smtClean="0"/>
              <a:t>	</a:t>
            </a:r>
            <a:r>
              <a:rPr lang="en-US" sz="1400" dirty="0" smtClean="0"/>
              <a:t>Note: Do not use waterless </a:t>
            </a:r>
            <a:r>
              <a:rPr lang="en-US" sz="1400" dirty="0" err="1" smtClean="0"/>
              <a:t>handwashing</a:t>
            </a:r>
            <a:r>
              <a:rPr lang="en-US" sz="1400" dirty="0" smtClean="0"/>
              <a:t> procedure if exposure to</a:t>
            </a:r>
            <a:r>
              <a:rPr lang="en-US" sz="1400" i="1" dirty="0" smtClean="0"/>
              <a:t> </a:t>
            </a:r>
            <a:r>
              <a:rPr lang="en-US" sz="1400" i="1" dirty="0" err="1" smtClean="0"/>
              <a:t>Bacilllus</a:t>
            </a:r>
            <a:r>
              <a:rPr lang="en-US" sz="1400" i="1" dirty="0" smtClean="0"/>
              <a:t> </a:t>
            </a:r>
            <a:r>
              <a:rPr lang="en-US" sz="1400" dirty="0" smtClean="0"/>
              <a:t>or </a:t>
            </a:r>
            <a:r>
              <a:rPr lang="en-US" sz="1400" i="1" dirty="0" smtClean="0"/>
              <a:t>Clostridium </a:t>
            </a:r>
            <a:r>
              <a:rPr lang="en-US" sz="1400" dirty="0" smtClean="0"/>
              <a:t>is suspected or proven.  The physical action of washing and rinsing hands under such circumstances is recommended because the agents in waterless </a:t>
            </a:r>
            <a:r>
              <a:rPr lang="en-US" sz="1400" dirty="0" err="1" smtClean="0"/>
              <a:t>handwashing</a:t>
            </a:r>
            <a:r>
              <a:rPr lang="en-US" sz="1400" dirty="0" smtClean="0"/>
              <a:t> products have poor activity against spores.</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itle 1"/>
          <p:cNvSpPr>
            <a:spLocks noGrp="1"/>
          </p:cNvSpPr>
          <p:nvPr>
            <p:ph type="title"/>
          </p:nvPr>
        </p:nvSpPr>
        <p:spPr>
          <a:gradFill>
            <a:gsLst>
              <a:gs pos="0">
                <a:srgbClr val="FFFF00">
                  <a:lumMod val="100000"/>
                </a:srgbClr>
              </a:gs>
              <a:gs pos="100000">
                <a:schemeClr val="accent1">
                  <a:shade val="67500"/>
                  <a:satMod val="115000"/>
                </a:schemeClr>
              </a:gs>
              <a:gs pos="100000">
                <a:srgbClr val="FFC000"/>
              </a:gs>
            </a:gsLst>
            <a:lin ang="5400000" scaled="0"/>
          </a:gradFill>
        </p:spPr>
        <p:txBody>
          <a:bodyPr/>
          <a:lstStyle/>
          <a:p>
            <a:pPr>
              <a:defRPr/>
            </a:pPr>
            <a:r>
              <a:rPr lang="en-US" dirty="0" smtClean="0"/>
              <a:t>Chemical Safety</a:t>
            </a:r>
          </a:p>
        </p:txBody>
      </p:sp>
      <p:sp>
        <p:nvSpPr>
          <p:cNvPr id="43011" name="Content Placeholder 2"/>
          <p:cNvSpPr>
            <a:spLocks noGrp="1"/>
          </p:cNvSpPr>
          <p:nvPr>
            <p:ph idx="1"/>
          </p:nvPr>
        </p:nvSpPr>
        <p:spPr/>
        <p:txBody>
          <a:bodyPr/>
          <a:lstStyle/>
          <a:p>
            <a:pPr marL="0" indent="0">
              <a:buNone/>
            </a:pPr>
            <a:r>
              <a:rPr lang="en-US" b="1" u="sng" dirty="0" smtClean="0"/>
              <a:t>Chemical Hygiene Plan </a:t>
            </a:r>
            <a:endParaRPr lang="en-US" dirty="0"/>
          </a:p>
          <a:p>
            <a:pPr marL="0" indent="0">
              <a:buNone/>
            </a:pPr>
            <a:r>
              <a:rPr lang="en-US" sz="2000" dirty="0" smtClean="0"/>
              <a:t>Educates laboratory workers about the health hazards associated with hazardous chemicals. Ensures and promotes a safe work environment and protects employees, patients, and visitors from exposure to hazards associated with the use and storage of chemicals in the clinical laboratory areas. </a:t>
            </a:r>
          </a:p>
          <a:p>
            <a:pPr marL="0" indent="0">
              <a:buNone/>
            </a:pPr>
            <a:endParaRPr lang="en-US" sz="2000" dirty="0" smtClean="0"/>
          </a:p>
          <a:p>
            <a:pPr marL="0" indent="0">
              <a:buNone/>
            </a:pPr>
            <a:r>
              <a:rPr lang="en-US" sz="2000" dirty="0" smtClean="0"/>
              <a:t>The </a:t>
            </a:r>
            <a:r>
              <a:rPr lang="en-US" sz="2000" dirty="0"/>
              <a:t>chemical hazards </a:t>
            </a:r>
            <a:r>
              <a:rPr lang="en-US" sz="2000" dirty="0" smtClean="0"/>
              <a:t>are </a:t>
            </a:r>
            <a:r>
              <a:rPr lang="en-US" sz="2000" dirty="0"/>
              <a:t>determined from the </a:t>
            </a:r>
            <a:r>
              <a:rPr lang="en-US" sz="2000" dirty="0" smtClean="0"/>
              <a:t>SDS</a:t>
            </a:r>
            <a:r>
              <a:rPr lang="en-US" sz="2000" dirty="0"/>
              <a:t>, labels, and other appropriate references. </a:t>
            </a:r>
            <a:r>
              <a:rPr lang="en-US" sz="2000" dirty="0" smtClean="0"/>
              <a:t> SDS </a:t>
            </a:r>
            <a:r>
              <a:rPr lang="en-US" sz="2000" dirty="0"/>
              <a:t>files are available to every employee. </a:t>
            </a:r>
            <a:endParaRPr lang="en-US" sz="2000" dirty="0" smtClean="0"/>
          </a:p>
          <a:p>
            <a:pPr marL="0" indent="0">
              <a:buNone/>
            </a:pPr>
            <a:endParaRPr lang="en-US" sz="2000" dirty="0" smtClean="0"/>
          </a:p>
          <a:p>
            <a:pPr marL="0" indent="0">
              <a:buNone/>
            </a:pPr>
            <a:r>
              <a:rPr lang="en-US" sz="2000" dirty="0" smtClean="0"/>
              <a:t>Each year the staff will review the CHP and take a quiz.</a:t>
            </a:r>
            <a:endParaRPr lang="en-US" sz="2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97771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FFFF00"/>
              </a:gs>
              <a:gs pos="10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GHS &amp; Hazard Communication</a:t>
            </a:r>
            <a:endParaRPr lang="en-US" dirty="0"/>
          </a:p>
        </p:txBody>
      </p:sp>
      <p:sp>
        <p:nvSpPr>
          <p:cNvPr id="44035" name="Content Placeholder 2"/>
          <p:cNvSpPr>
            <a:spLocks noGrp="1"/>
          </p:cNvSpPr>
          <p:nvPr>
            <p:ph idx="1"/>
          </p:nvPr>
        </p:nvSpPr>
        <p:spPr/>
        <p:txBody>
          <a:bodyPr/>
          <a:lstStyle/>
          <a:p>
            <a:pPr marL="0" indent="0">
              <a:buFont typeface="Wingdings" pitchFamily="2" charset="2"/>
              <a:buNone/>
            </a:pPr>
            <a:r>
              <a:rPr lang="en-US" sz="2000" b="1" dirty="0" smtClean="0"/>
              <a:t>The Hazard Communication Standard was updated in 2012 to align with the United Nations Globally Harmonized System .</a:t>
            </a:r>
          </a:p>
          <a:p>
            <a:pPr marL="0" indent="0">
              <a:buFont typeface="Wingdings" pitchFamily="2" charset="2"/>
              <a:buNone/>
            </a:pPr>
            <a:endParaRPr lang="en-US" sz="2000" b="1" dirty="0" smtClean="0"/>
          </a:p>
          <a:p>
            <a:pPr marL="0" indent="0">
              <a:buFont typeface="Wingdings" pitchFamily="2" charset="2"/>
              <a:buNone/>
            </a:pPr>
            <a:r>
              <a:rPr lang="en-US" sz="2000" b="1" dirty="0" smtClean="0"/>
              <a:t>OSHA has modified the Hazard Communication Standard (HCS) to adopt the GHS to improve safety and health of workers through more effective communications on chemical hazards.</a:t>
            </a:r>
          </a:p>
          <a:p>
            <a:pPr marL="0" indent="0">
              <a:buFont typeface="Wingdings" pitchFamily="2" charset="2"/>
              <a:buNone/>
            </a:pPr>
            <a:endParaRPr lang="en-US" sz="2000" b="1" dirty="0" smtClean="0"/>
          </a:p>
          <a:p>
            <a:pPr marL="0" indent="0">
              <a:buFont typeface="Wingdings" pitchFamily="2" charset="2"/>
              <a:buNone/>
            </a:pPr>
            <a:r>
              <a:rPr lang="en-US" sz="2000" dirty="0" smtClean="0"/>
              <a:t>The </a:t>
            </a:r>
            <a:r>
              <a:rPr lang="en-US" sz="2000" b="1" dirty="0" smtClean="0"/>
              <a:t>Globally Harmonized system (GHS) </a:t>
            </a:r>
            <a:r>
              <a:rPr lang="en-US" sz="2000" dirty="0" smtClean="0"/>
              <a:t>is an international approach to hazard communication, providing agreed criteria for classification of chemical hazards, and a standardized approach to label elements and safety data sheets. </a:t>
            </a:r>
          </a:p>
          <a:p>
            <a:pPr marL="0" indent="0">
              <a:buFont typeface="Wingdings" pitchFamily="2" charset="2"/>
              <a:buNone/>
            </a:pPr>
            <a:endParaRPr lang="en-US" sz="2000" b="1" dirty="0" smtClean="0"/>
          </a:p>
          <a:p>
            <a:pPr marL="0" indent="0">
              <a:buFont typeface="Wingdings" pitchFamily="2" charset="2"/>
              <a:buNone/>
            </a:pPr>
            <a:endParaRPr lang="en-US" sz="20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669976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1"/>
          <p:cNvSpPr>
            <a:spLocks noGrp="1"/>
          </p:cNvSpPr>
          <p:nvPr>
            <p:ph type="title"/>
          </p:nvPr>
        </p:nvSpPr>
        <p:spPr>
          <a:gradFill>
            <a:gsLst>
              <a:gs pos="0">
                <a:srgbClr val="FFFF00">
                  <a:lumMod val="100000"/>
                </a:srgbClr>
              </a:gs>
              <a:gs pos="100000">
                <a:schemeClr val="accent1">
                  <a:shade val="67500"/>
                  <a:satMod val="115000"/>
                </a:schemeClr>
              </a:gs>
              <a:gs pos="100000">
                <a:srgbClr val="FFC000"/>
              </a:gs>
            </a:gsLst>
            <a:lin ang="5400000" scaled="0"/>
          </a:gradFill>
        </p:spPr>
        <p:txBody>
          <a:bodyPr/>
          <a:lstStyle/>
          <a:p>
            <a:pPr>
              <a:defRPr/>
            </a:pPr>
            <a:r>
              <a:rPr lang="en-US" dirty="0" smtClean="0"/>
              <a:t>Chemical Labeling</a:t>
            </a:r>
          </a:p>
        </p:txBody>
      </p:sp>
      <p:sp>
        <p:nvSpPr>
          <p:cNvPr id="3" name="Content Placeholder 2"/>
          <p:cNvSpPr>
            <a:spLocks noGrp="1"/>
          </p:cNvSpPr>
          <p:nvPr>
            <p:ph idx="1"/>
          </p:nvPr>
        </p:nvSpPr>
        <p:spPr>
          <a:xfrm>
            <a:off x="533400" y="1524000"/>
            <a:ext cx="7924800" cy="4419600"/>
          </a:xfrm>
        </p:spPr>
        <p:txBody>
          <a:bodyPr/>
          <a:lstStyle/>
          <a:p>
            <a:pPr marL="0" indent="0">
              <a:buNone/>
            </a:pPr>
            <a:r>
              <a:rPr lang="en-US" sz="2400" b="1" u="sng" dirty="0" smtClean="0"/>
              <a:t>Primary chemical containers </a:t>
            </a:r>
          </a:p>
          <a:p>
            <a:pPr marL="0" indent="0">
              <a:buNone/>
            </a:pPr>
            <a:r>
              <a:rPr lang="en-US" sz="1800" dirty="0" smtClean="0"/>
              <a:t>Must </a:t>
            </a:r>
            <a:r>
              <a:rPr lang="en-US" sz="1800" dirty="0"/>
              <a:t>be affixed with a legible manufacturer label.  Note that </a:t>
            </a:r>
            <a:r>
              <a:rPr lang="en-US" sz="1800" dirty="0" smtClean="0"/>
              <a:t>distributors </a:t>
            </a:r>
            <a:r>
              <a:rPr lang="en-US" sz="1800" dirty="0"/>
              <a:t>may ship products labeled by manufacturers under the </a:t>
            </a:r>
            <a:r>
              <a:rPr lang="en-US" sz="1800" dirty="0" smtClean="0"/>
              <a:t>old </a:t>
            </a:r>
            <a:r>
              <a:rPr lang="en-US" sz="1800" dirty="0"/>
              <a:t>system until December 1, 2015. </a:t>
            </a:r>
            <a:r>
              <a:rPr lang="en-US" sz="1800" baseline="30000" dirty="0"/>
              <a:t>*</a:t>
            </a:r>
            <a:endParaRPr lang="en-US" sz="1800" dirty="0"/>
          </a:p>
          <a:p>
            <a:pPr marL="0" indent="0">
              <a:buNone/>
            </a:pPr>
            <a:r>
              <a:rPr lang="en-US" sz="1800" dirty="0" smtClean="0"/>
              <a:t>The </a:t>
            </a:r>
            <a:r>
              <a:rPr lang="en-US" sz="1800" dirty="0"/>
              <a:t>following is included on the label:</a:t>
            </a:r>
          </a:p>
          <a:p>
            <a:pPr>
              <a:buFont typeface="Wingdings" panose="05000000000000000000" pitchFamily="2" charset="2"/>
              <a:buChar char="v"/>
            </a:pPr>
            <a:r>
              <a:rPr lang="en-US" sz="1800" dirty="0" smtClean="0"/>
              <a:t>Product identifier</a:t>
            </a:r>
          </a:p>
          <a:p>
            <a:pPr>
              <a:buFont typeface="Wingdings" panose="05000000000000000000" pitchFamily="2" charset="2"/>
              <a:buChar char="v"/>
            </a:pPr>
            <a:r>
              <a:rPr lang="en-US" sz="1800" dirty="0" smtClean="0"/>
              <a:t>Signal </a:t>
            </a:r>
            <a:r>
              <a:rPr lang="en-US" sz="1800" dirty="0"/>
              <a:t>word </a:t>
            </a:r>
            <a:r>
              <a:rPr lang="en-US" sz="1800" baseline="30000" dirty="0"/>
              <a:t>*</a:t>
            </a:r>
            <a:endParaRPr lang="en-US" sz="1800" dirty="0"/>
          </a:p>
          <a:p>
            <a:pPr>
              <a:buFont typeface="Wingdings" panose="05000000000000000000" pitchFamily="2" charset="2"/>
              <a:buChar char="v"/>
            </a:pPr>
            <a:r>
              <a:rPr lang="en-US" sz="1800" dirty="0" smtClean="0"/>
              <a:t>Hazard </a:t>
            </a:r>
            <a:r>
              <a:rPr lang="en-US" sz="1800" dirty="0"/>
              <a:t>statement(s)</a:t>
            </a:r>
          </a:p>
          <a:p>
            <a:pPr>
              <a:buFont typeface="Wingdings" panose="05000000000000000000" pitchFamily="2" charset="2"/>
              <a:buChar char="v"/>
            </a:pPr>
            <a:r>
              <a:rPr lang="en-US" sz="1800" dirty="0" smtClean="0"/>
              <a:t>Pictogram(s</a:t>
            </a:r>
            <a:r>
              <a:rPr lang="en-US" sz="1800" dirty="0"/>
              <a:t>) </a:t>
            </a:r>
            <a:r>
              <a:rPr lang="en-US" sz="1800" baseline="30000" dirty="0"/>
              <a:t>*</a:t>
            </a:r>
            <a:endParaRPr lang="en-US" sz="1800" dirty="0"/>
          </a:p>
          <a:p>
            <a:pPr>
              <a:buFont typeface="Wingdings" panose="05000000000000000000" pitchFamily="2" charset="2"/>
              <a:buChar char="v"/>
            </a:pPr>
            <a:r>
              <a:rPr lang="en-US" sz="1800" dirty="0" smtClean="0"/>
              <a:t>Precautionary </a:t>
            </a:r>
            <a:r>
              <a:rPr lang="en-US" sz="1800" dirty="0"/>
              <a:t>statement(s)</a:t>
            </a:r>
          </a:p>
          <a:p>
            <a:pPr>
              <a:buFont typeface="Wingdings" panose="05000000000000000000" pitchFamily="2" charset="2"/>
              <a:buChar char="v"/>
            </a:pPr>
            <a:r>
              <a:rPr lang="en-US" sz="1800" dirty="0" smtClean="0"/>
              <a:t>Name, address and telephone number of the chemical manufacturer, importer or other responsible party.</a:t>
            </a:r>
          </a:p>
          <a:p>
            <a:pPr marL="0" indent="0" algn="ctr">
              <a:buFont typeface="Wingdings" pitchFamily="2" charset="2"/>
              <a:buNone/>
              <a:defRPr/>
            </a:pPr>
            <a:endParaRPr lang="en-US" sz="1800" b="1" i="1" dirty="0" smtClean="0"/>
          </a:p>
          <a:p>
            <a:pPr>
              <a:defRPr/>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947231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le 1"/>
          <p:cNvSpPr>
            <a:spLocks noGrp="1"/>
          </p:cNvSpPr>
          <p:nvPr>
            <p:ph type="title"/>
          </p:nvPr>
        </p:nvSpPr>
        <p:spPr>
          <a:gradFill>
            <a:gsLst>
              <a:gs pos="0">
                <a:srgbClr val="FFFF00">
                  <a:lumMod val="100000"/>
                </a:srgbClr>
              </a:gs>
              <a:gs pos="100000">
                <a:schemeClr val="accent1">
                  <a:shade val="67500"/>
                  <a:satMod val="115000"/>
                </a:schemeClr>
              </a:gs>
              <a:gs pos="100000">
                <a:srgbClr val="FFC000"/>
              </a:gs>
            </a:gsLst>
            <a:lin ang="5400000" scaled="0"/>
          </a:gradFill>
        </p:spPr>
        <p:txBody>
          <a:bodyPr/>
          <a:lstStyle/>
          <a:p>
            <a:pPr>
              <a:defRPr/>
            </a:pPr>
            <a:r>
              <a:rPr lang="en-US" dirty="0" smtClean="0"/>
              <a:t>Chemical Labeling</a:t>
            </a:r>
          </a:p>
        </p:txBody>
      </p:sp>
      <p:sp>
        <p:nvSpPr>
          <p:cNvPr id="59395" name="Content Placeholder 2"/>
          <p:cNvSpPr>
            <a:spLocks noGrp="1"/>
          </p:cNvSpPr>
          <p:nvPr>
            <p:ph idx="1"/>
          </p:nvPr>
        </p:nvSpPr>
        <p:spPr>
          <a:xfrm>
            <a:off x="457200" y="1524000"/>
            <a:ext cx="7924800" cy="4419600"/>
          </a:xfrm>
        </p:spPr>
        <p:txBody>
          <a:bodyPr/>
          <a:lstStyle/>
          <a:p>
            <a:pPr algn="ctr">
              <a:buFont typeface="Wingdings" pitchFamily="2" charset="2"/>
              <a:buNone/>
            </a:pPr>
            <a:endParaRPr lang="en-US" sz="1800" dirty="0" smtClean="0"/>
          </a:p>
          <a:p>
            <a:pPr algn="ctr">
              <a:buFont typeface="Wingdings" pitchFamily="2" charset="2"/>
              <a:buNone/>
            </a:pPr>
            <a:r>
              <a:rPr lang="en-US" sz="1800" dirty="0" smtClean="0"/>
              <a:t>When portions of chemicals are removed from the original bottles, or if new solutions are created in the laboratory, these containers must be labeled with </a:t>
            </a:r>
            <a:r>
              <a:rPr lang="en-US" sz="2400" b="1" u="sng" dirty="0" smtClean="0"/>
              <a:t>Secondary </a:t>
            </a:r>
            <a:r>
              <a:rPr lang="en-US" sz="2400" b="1" u="sng" dirty="0"/>
              <a:t>L</a:t>
            </a:r>
            <a:r>
              <a:rPr lang="en-US" sz="2400" b="1" u="sng" dirty="0" smtClean="0"/>
              <a:t>abels</a:t>
            </a:r>
            <a:r>
              <a:rPr lang="en-US" sz="1800" dirty="0" smtClean="0"/>
              <a:t>, or "workplace" labels. </a:t>
            </a:r>
          </a:p>
          <a:p>
            <a:pPr algn="ctr">
              <a:buFont typeface="Wingdings" pitchFamily="2" charset="2"/>
              <a:buNone/>
            </a:pPr>
            <a:endParaRPr lang="en-US" sz="1800" dirty="0" smtClean="0"/>
          </a:p>
          <a:p>
            <a:pPr>
              <a:buFont typeface="Wingdings" pitchFamily="2" charset="2"/>
              <a:buNone/>
            </a:pPr>
            <a:r>
              <a:rPr lang="en-US" sz="1800" dirty="0" smtClean="0"/>
              <a:t>	Secondary labels do not have to be GHS labels,</a:t>
            </a:r>
            <a:r>
              <a:rPr lang="en-US" sz="1800" strike="sngStrike" dirty="0" smtClean="0"/>
              <a:t> </a:t>
            </a:r>
            <a:r>
              <a:rPr lang="en-US" sz="1800" dirty="0" smtClean="0"/>
              <a:t>but must include:</a:t>
            </a:r>
          </a:p>
          <a:p>
            <a:pPr>
              <a:buFont typeface="Wingdings" panose="05000000000000000000" pitchFamily="2" charset="2"/>
              <a:buChar char="v"/>
            </a:pPr>
            <a:r>
              <a:rPr lang="en-US" sz="1800" dirty="0" smtClean="0"/>
              <a:t>the identity of the hazardous chemical</a:t>
            </a:r>
          </a:p>
          <a:p>
            <a:pPr>
              <a:buFont typeface="Wingdings" panose="05000000000000000000" pitchFamily="2" charset="2"/>
              <a:buChar char="v"/>
            </a:pPr>
            <a:r>
              <a:rPr lang="en-US" sz="1800" dirty="0" smtClean="0"/>
              <a:t>the date filled</a:t>
            </a:r>
          </a:p>
          <a:p>
            <a:pPr>
              <a:buFont typeface="Wingdings" panose="05000000000000000000" pitchFamily="2" charset="2"/>
              <a:buChar char="v"/>
            </a:pPr>
            <a:r>
              <a:rPr lang="en-US" sz="1800" dirty="0" smtClean="0"/>
              <a:t>precautionary/hazard warning label; a hazard rating system, i.e. NFPA, HMIS, etc</a:t>
            </a:r>
            <a:r>
              <a:rPr lang="en-US" sz="1800" dirty="0"/>
              <a:t>.</a:t>
            </a:r>
            <a:r>
              <a:rPr lang="en-US" sz="1800" dirty="0" smtClean="0"/>
              <a:t> </a:t>
            </a:r>
          </a:p>
          <a:p>
            <a:pPr>
              <a:buFont typeface="Wingdings" panose="05000000000000000000" pitchFamily="2" charset="2"/>
              <a:buChar char="v"/>
            </a:pPr>
            <a:r>
              <a:rPr lang="en-US" sz="1800" dirty="0" smtClean="0"/>
              <a:t>what to do if accidental contact occurs.  </a:t>
            </a:r>
            <a:endParaRPr lang="en-US" sz="1800" strike="sngStrike"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137914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itle 1"/>
          <p:cNvSpPr>
            <a:spLocks noGrp="1"/>
          </p:cNvSpPr>
          <p:nvPr>
            <p:ph type="title"/>
          </p:nvPr>
        </p:nvSpPr>
        <p:spPr>
          <a:gradFill>
            <a:gsLst>
              <a:gs pos="0">
                <a:srgbClr val="FFFF00">
                  <a:lumMod val="100000"/>
                </a:srgbClr>
              </a:gs>
              <a:gs pos="100000">
                <a:schemeClr val="accent1">
                  <a:shade val="67500"/>
                  <a:satMod val="115000"/>
                </a:schemeClr>
              </a:gs>
              <a:gs pos="100000">
                <a:srgbClr val="FFC000"/>
              </a:gs>
            </a:gsLst>
            <a:lin ang="5400000" scaled="0"/>
          </a:gradFill>
        </p:spPr>
        <p:txBody>
          <a:bodyPr/>
          <a:lstStyle/>
          <a:p>
            <a:pPr>
              <a:defRPr/>
            </a:pPr>
            <a:r>
              <a:rPr lang="en-US" dirty="0" smtClean="0"/>
              <a:t>NFPA </a:t>
            </a:r>
            <a:r>
              <a:rPr lang="en-US" sz="2800" dirty="0" smtClean="0"/>
              <a:t>(National Fire Protection Association) </a:t>
            </a:r>
          </a:p>
        </p:txBody>
      </p:sp>
      <p:sp>
        <p:nvSpPr>
          <p:cNvPr id="46083" name="Content Placeholder 2"/>
          <p:cNvSpPr>
            <a:spLocks noGrp="1"/>
          </p:cNvSpPr>
          <p:nvPr>
            <p:ph idx="1"/>
          </p:nvPr>
        </p:nvSpPr>
        <p:spPr/>
        <p:txBody>
          <a:bodyPr/>
          <a:lstStyle/>
          <a:p>
            <a:pPr>
              <a:buClrTx/>
            </a:pPr>
            <a:r>
              <a:rPr lang="en-US" sz="2000" smtClean="0"/>
              <a:t>The National Fire Protection Agency (NFPA) has developed a chemical hazard warning system to guide fire and rescue personnel in the even of an emergency.</a:t>
            </a:r>
          </a:p>
          <a:p>
            <a:pPr lvl="1">
              <a:buClrTx/>
            </a:pPr>
            <a:r>
              <a:rPr lang="en-US" sz="1600" b="1" smtClean="0"/>
              <a:t>Left Quadrant – Health Hazard (Blue) – </a:t>
            </a:r>
            <a:r>
              <a:rPr lang="en-US" sz="1600" smtClean="0"/>
              <a:t>Indicates that the material may, directly or indirectly , cause permanent or temporary injury as a result of acute exposure by physical contact, inhalation, or ingestion. </a:t>
            </a:r>
          </a:p>
          <a:p>
            <a:pPr lvl="1">
              <a:buClrTx/>
            </a:pPr>
            <a:r>
              <a:rPr lang="en-US" sz="1600" b="1" smtClean="0"/>
              <a:t>Top Quadrant – Flammability (Red) – </a:t>
            </a:r>
            <a:r>
              <a:rPr lang="en-US" sz="1600" smtClean="0"/>
              <a:t>assesses the relative susceptibility of materials to fireburst, based on the form or condition of the material and its surrounding environment. </a:t>
            </a:r>
          </a:p>
          <a:p>
            <a:pPr lvl="1">
              <a:buClrTx/>
            </a:pPr>
            <a:r>
              <a:rPr lang="en-US" sz="1600" b="1" smtClean="0"/>
              <a:t>Right Quadrant – Reactivity, Instability (Yellow) – </a:t>
            </a:r>
            <a:r>
              <a:rPr lang="en-US" sz="1600" smtClean="0"/>
              <a:t>Advises that the material may be susceptible to explosion, whether through self-reaction, polymerization, or exposure to certain conditions or substances. </a:t>
            </a:r>
          </a:p>
          <a:p>
            <a:pPr lvl="1">
              <a:buClrTx/>
            </a:pPr>
            <a:r>
              <a:rPr lang="en-US" sz="1600" b="1" smtClean="0"/>
              <a:t>Bottom Quadrant – Special hazard (White) – </a:t>
            </a:r>
            <a:r>
              <a:rPr lang="en-US" sz="1600" smtClean="0"/>
              <a:t>Covers special properties and other hazards associated with a particular material: Oxidizer, No water, Acid, Alkali, Corrosive, Radioactive. </a:t>
            </a:r>
            <a:endParaRPr lang="en-US" sz="1600" b="1"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6026557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Title 1"/>
          <p:cNvSpPr>
            <a:spLocks noGrp="1"/>
          </p:cNvSpPr>
          <p:nvPr>
            <p:ph type="title"/>
          </p:nvPr>
        </p:nvSpPr>
        <p:spPr>
          <a:gradFill>
            <a:gsLst>
              <a:gs pos="0">
                <a:srgbClr val="FFFF00">
                  <a:lumMod val="100000"/>
                </a:srgbClr>
              </a:gs>
              <a:gs pos="100000">
                <a:schemeClr val="accent1">
                  <a:shade val="67500"/>
                  <a:satMod val="115000"/>
                </a:schemeClr>
              </a:gs>
              <a:gs pos="100000">
                <a:srgbClr val="FFC000"/>
              </a:gs>
            </a:gsLst>
            <a:lin ang="5400000" scaled="0"/>
          </a:gradFill>
        </p:spPr>
        <p:txBody>
          <a:bodyPr/>
          <a:lstStyle/>
          <a:p>
            <a:pPr>
              <a:defRPr/>
            </a:pPr>
            <a:r>
              <a:rPr lang="en-US" dirty="0" smtClean="0"/>
              <a:t>NFPA </a:t>
            </a:r>
            <a:r>
              <a:rPr lang="en-US" sz="2800" dirty="0" smtClean="0"/>
              <a:t>(National Fire Protection Association)</a:t>
            </a:r>
          </a:p>
        </p:txBody>
      </p:sp>
      <p:pic>
        <p:nvPicPr>
          <p:cNvPr id="47107" name="Picture 2" descr="C:\Documents and Settings\L\My Documents\My Pictures\safety\nfpa.gif"/>
          <p:cNvPicPr>
            <a:picLocks noGrp="1" noChangeAspect="1" noChangeArrowheads="1"/>
          </p:cNvPicPr>
          <p:nvPr>
            <p:ph idx="1"/>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1524000" y="1828800"/>
            <a:ext cx="5638800" cy="3886200"/>
          </a:xfrm>
          <a:noFill/>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4927232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gradFill>
            <a:gsLst>
              <a:gs pos="0">
                <a:srgbClr val="7030A0"/>
              </a:gs>
              <a:gs pos="50000">
                <a:schemeClr val="accent1">
                  <a:shade val="67500"/>
                  <a:satMod val="115000"/>
                </a:schemeClr>
              </a:gs>
              <a:gs pos="100000">
                <a:schemeClr val="accent1">
                  <a:shade val="100000"/>
                  <a:satMod val="115000"/>
                </a:schemeClr>
              </a:gs>
            </a:gsLst>
            <a:lin ang="5400000" scaled="0"/>
          </a:gradFill>
        </p:spPr>
        <p:txBody>
          <a:bodyPr/>
          <a:lstStyle/>
          <a:p>
            <a:pPr eaLnBrk="1" hangingPunct="1">
              <a:defRPr/>
            </a:pPr>
            <a:r>
              <a:rPr lang="en-US" dirty="0" smtClean="0"/>
              <a:t>Safety Policies</a:t>
            </a:r>
          </a:p>
        </p:txBody>
      </p:sp>
      <p:sp>
        <p:nvSpPr>
          <p:cNvPr id="4099" name="Rectangle 3"/>
          <p:cNvSpPr>
            <a:spLocks noGrp="1" noChangeArrowheads="1"/>
          </p:cNvSpPr>
          <p:nvPr>
            <p:ph idx="1"/>
          </p:nvPr>
        </p:nvSpPr>
        <p:spPr/>
        <p:txBody>
          <a:bodyPr/>
          <a:lstStyle/>
          <a:p>
            <a:pPr marL="609600" indent="-609600" eaLnBrk="1" hangingPunct="1">
              <a:lnSpc>
                <a:spcPct val="90000"/>
              </a:lnSpc>
              <a:buClrTx/>
              <a:defRPr/>
            </a:pPr>
            <a:r>
              <a:rPr lang="en-US" sz="2400" dirty="0" smtClean="0"/>
              <a:t>Currently VISN and local safety policies and procedures can be found </a:t>
            </a:r>
            <a:r>
              <a:rPr lang="en-US" sz="2400" dirty="0"/>
              <a:t>i</a:t>
            </a:r>
            <a:r>
              <a:rPr lang="en-US" sz="2400" dirty="0" smtClean="0"/>
              <a:t>n </a:t>
            </a:r>
            <a:r>
              <a:rPr lang="en-US" sz="2400" dirty="0" err="1" smtClean="0"/>
              <a:t>Proquis</a:t>
            </a:r>
            <a:r>
              <a:rPr lang="en-US" sz="2400" dirty="0" smtClean="0"/>
              <a:t> (document control system). A hard copy of Safety policies and procedures is located in a Safety binder in the Central Processing Area.</a:t>
            </a:r>
            <a:endParaRPr lang="en-US" sz="2400" dirty="0" smtClean="0">
              <a:solidFill>
                <a:srgbClr val="FF0000"/>
              </a:solidFill>
            </a:endParaRPr>
          </a:p>
          <a:p>
            <a:pPr marL="0" indent="0" eaLnBrk="1" hangingPunct="1">
              <a:lnSpc>
                <a:spcPct val="90000"/>
              </a:lnSpc>
              <a:buFont typeface="Wingdings" pitchFamily="2" charset="2"/>
              <a:buNone/>
              <a:defRPr/>
            </a:pPr>
            <a:endParaRPr lang="en-US" sz="2400" dirty="0" smtClean="0"/>
          </a:p>
          <a:p>
            <a:pPr marL="609600" indent="-609600" eaLnBrk="1" hangingPunct="1">
              <a:lnSpc>
                <a:spcPct val="90000"/>
              </a:lnSpc>
              <a:buClrTx/>
              <a:defRPr/>
            </a:pPr>
            <a:r>
              <a:rPr lang="en-US" sz="2400" dirty="0" smtClean="0"/>
              <a:t>It is each person’s responsibility to know how to readily access the policies and procedures.  </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FFFF00"/>
              </a:gs>
              <a:gs pos="100000">
                <a:schemeClr val="accent1">
                  <a:shade val="67500"/>
                  <a:satMod val="115000"/>
                </a:schemeClr>
              </a:gs>
              <a:gs pos="100000">
                <a:schemeClr val="accent1">
                  <a:shade val="100000"/>
                  <a:satMod val="115000"/>
                </a:schemeClr>
              </a:gs>
            </a:gsLst>
            <a:lin ang="5400000" scaled="0"/>
          </a:gradFill>
        </p:spPr>
        <p:txBody>
          <a:bodyPr/>
          <a:lstStyle/>
          <a:p>
            <a:pPr>
              <a:defRPr/>
            </a:pPr>
            <a:r>
              <a:rPr lang="en-US" sz="4000" dirty="0" smtClean="0"/>
              <a:t>HMIS (Hazard Material Information System) Label</a:t>
            </a:r>
            <a:endParaRPr lang="en-US" sz="4000" dirty="0"/>
          </a:p>
        </p:txBody>
      </p:sp>
      <p:sp>
        <p:nvSpPr>
          <p:cNvPr id="48131" name="Content Placeholder 2"/>
          <p:cNvSpPr>
            <a:spLocks noGrp="1"/>
          </p:cNvSpPr>
          <p:nvPr>
            <p:ph idx="1"/>
          </p:nvPr>
        </p:nvSpPr>
        <p:spPr>
          <a:xfrm>
            <a:off x="609600" y="1524000"/>
            <a:ext cx="7924800" cy="4419600"/>
          </a:xfrm>
        </p:spPr>
        <p:txBody>
          <a:bodyPr/>
          <a:lstStyle/>
          <a:p>
            <a:pPr marL="0" indent="0">
              <a:buFont typeface="Wingdings" pitchFamily="2" charset="2"/>
              <a:buNone/>
            </a:pPr>
            <a:r>
              <a:rPr lang="en-US" sz="1800" b="1" u="sng" dirty="0" smtClean="0"/>
              <a:t>HMIS Label </a:t>
            </a:r>
            <a:r>
              <a:rPr lang="en-US" sz="1800" dirty="0" smtClean="0"/>
              <a:t>– This labeling system is not intended for emergencies (NFPA), rather to inform users of a broader range of information regarding a chemical.</a:t>
            </a:r>
          </a:p>
          <a:p>
            <a:pPr marL="0" indent="0">
              <a:buFont typeface="Wingdings" pitchFamily="2" charset="2"/>
              <a:buNone/>
            </a:pPr>
            <a:endParaRPr lang="en-US" sz="1800" dirty="0"/>
          </a:p>
          <a:p>
            <a:pPr marL="0" indent="0">
              <a:buFont typeface="Wingdings" pitchFamily="2" charset="2"/>
              <a:buNone/>
            </a:pPr>
            <a:r>
              <a:rPr lang="en-US" sz="1800" dirty="0" smtClean="0"/>
              <a:t>The four bars are color-coded indicating type of hazard: </a:t>
            </a:r>
          </a:p>
          <a:p>
            <a:pPr marL="0" indent="0">
              <a:buFont typeface="Wingdings" pitchFamily="2" charset="2"/>
              <a:buNone/>
            </a:pPr>
            <a:r>
              <a:rPr lang="en-US" sz="1800" dirty="0" smtClean="0"/>
              <a:t>Blue = Health</a:t>
            </a:r>
          </a:p>
          <a:p>
            <a:pPr marL="0" indent="0">
              <a:buFont typeface="Wingdings" pitchFamily="2" charset="2"/>
              <a:buNone/>
            </a:pPr>
            <a:r>
              <a:rPr lang="en-US" sz="1800" dirty="0" smtClean="0"/>
              <a:t>Red = Flammability</a:t>
            </a:r>
          </a:p>
          <a:p>
            <a:pPr marL="0" indent="0">
              <a:buFont typeface="Wingdings" pitchFamily="2" charset="2"/>
              <a:buNone/>
            </a:pPr>
            <a:r>
              <a:rPr lang="en-US" sz="1800" dirty="0" smtClean="0"/>
              <a:t>Yellow = Reactivity</a:t>
            </a:r>
          </a:p>
          <a:p>
            <a:pPr marL="0" indent="0">
              <a:buFont typeface="Wingdings" pitchFamily="2" charset="2"/>
              <a:buNone/>
            </a:pPr>
            <a:r>
              <a:rPr lang="en-US" sz="1800" dirty="0" smtClean="0"/>
              <a:t>White = PPE</a:t>
            </a:r>
          </a:p>
          <a:p>
            <a:pPr marL="0" indent="0">
              <a:buFont typeface="Wingdings" pitchFamily="2" charset="2"/>
              <a:buNone/>
            </a:pPr>
            <a:r>
              <a:rPr lang="en-US" sz="1800" dirty="0" smtClean="0"/>
              <a:t>Ratings on a scale of 0 to 4, with 4 being the most hazardous.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600307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le 1"/>
          <p:cNvSpPr>
            <a:spLocks noGrp="1"/>
          </p:cNvSpPr>
          <p:nvPr>
            <p:ph type="title"/>
          </p:nvPr>
        </p:nvSpPr>
        <p:spPr>
          <a:gradFill>
            <a:gsLst>
              <a:gs pos="0">
                <a:srgbClr val="FFFF00">
                  <a:lumMod val="100000"/>
                </a:srgbClr>
              </a:gs>
              <a:gs pos="100000">
                <a:schemeClr val="accent1">
                  <a:shade val="67500"/>
                  <a:satMod val="115000"/>
                </a:schemeClr>
              </a:gs>
              <a:gs pos="100000">
                <a:srgbClr val="FFC000"/>
              </a:gs>
            </a:gsLst>
            <a:lin ang="5400000" scaled="0"/>
          </a:gradFill>
        </p:spPr>
        <p:txBody>
          <a:bodyPr/>
          <a:lstStyle/>
          <a:p>
            <a:pPr>
              <a:defRPr/>
            </a:pPr>
            <a:r>
              <a:rPr lang="en-US" dirty="0" smtClean="0"/>
              <a:t>HMIS (Hazard Material Information </a:t>
            </a:r>
            <a:r>
              <a:rPr lang="en-US" sz="3600" dirty="0" smtClean="0"/>
              <a:t>System</a:t>
            </a:r>
            <a:r>
              <a:rPr lang="en-US" dirty="0" smtClean="0"/>
              <a:t>) Label </a:t>
            </a:r>
          </a:p>
        </p:txBody>
      </p:sp>
      <p:sp>
        <p:nvSpPr>
          <p:cNvPr id="49155" name="Content Placeholder 2"/>
          <p:cNvSpPr>
            <a:spLocks noGrp="1"/>
          </p:cNvSpPr>
          <p:nvPr>
            <p:ph idx="1"/>
          </p:nvPr>
        </p:nvSpPr>
        <p:spPr>
          <a:xfrm>
            <a:off x="457200" y="1524000"/>
            <a:ext cx="7924800" cy="4419600"/>
          </a:xfrm>
        </p:spPr>
        <p:txBody>
          <a:bodyPr/>
          <a:lstStyle/>
          <a:p>
            <a:pPr>
              <a:buFont typeface="Wingdings" pitchFamily="2" charset="2"/>
              <a:buNone/>
              <a:defRPr/>
            </a:pPr>
            <a:endParaRPr lang="en-US" sz="2000" dirty="0" smtClean="0"/>
          </a:p>
          <a:p>
            <a:pPr marL="0" indent="0">
              <a:buFont typeface="Wingdings" pitchFamily="2" charset="2"/>
              <a:buNone/>
              <a:defRPr/>
            </a:pPr>
            <a:endParaRPr lang="en-US" sz="2400" dirty="0" smtClean="0"/>
          </a:p>
        </p:txBody>
      </p:sp>
      <p:pic>
        <p:nvPicPr>
          <p:cNvPr id="1027" name="Picture 3" descr="C:\Users\vhamiwcrivel\Desktop\hmis.jpg"/>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438401" y="1905000"/>
            <a:ext cx="4038600" cy="3047999"/>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7181563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itle 1"/>
          <p:cNvSpPr>
            <a:spLocks noGrp="1"/>
          </p:cNvSpPr>
          <p:nvPr>
            <p:ph type="title"/>
          </p:nvPr>
        </p:nvSpPr>
        <p:spPr>
          <a:gradFill>
            <a:gsLst>
              <a:gs pos="0">
                <a:srgbClr val="FFFF00">
                  <a:lumMod val="100000"/>
                </a:srgbClr>
              </a:gs>
              <a:gs pos="100000">
                <a:schemeClr val="accent1">
                  <a:shade val="67500"/>
                  <a:satMod val="115000"/>
                </a:schemeClr>
              </a:gs>
              <a:gs pos="100000">
                <a:srgbClr val="FFC000"/>
              </a:gs>
            </a:gsLst>
            <a:lin ang="5400000" scaled="0"/>
          </a:gradFill>
        </p:spPr>
        <p:txBody>
          <a:bodyPr/>
          <a:lstStyle/>
          <a:p>
            <a:pPr>
              <a:defRPr/>
            </a:pPr>
            <a:r>
              <a:rPr lang="en-US" dirty="0" smtClean="0"/>
              <a:t>Labels Denoting Hazards</a:t>
            </a:r>
          </a:p>
        </p:txBody>
      </p:sp>
      <p:pic>
        <p:nvPicPr>
          <p:cNvPr id="53251" name="Picture 2"/>
          <p:cNvPicPr>
            <a:picLocks noGrp="1" noChangeAspect="1" noChangeArrowheads="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6324600" y="1524000"/>
            <a:ext cx="2133600" cy="4419600"/>
          </a:xfrm>
          <a:noFill/>
        </p:spPr>
      </p:pic>
      <p:pic>
        <p:nvPicPr>
          <p:cNvPr id="53252" name="Picture 2"/>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143000" y="1524000"/>
            <a:ext cx="4800600" cy="4572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995473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le 1"/>
          <p:cNvSpPr>
            <a:spLocks noGrp="1"/>
          </p:cNvSpPr>
          <p:nvPr>
            <p:ph type="title"/>
          </p:nvPr>
        </p:nvSpPr>
        <p:spPr>
          <a:gradFill>
            <a:gsLst>
              <a:gs pos="0">
                <a:srgbClr val="FFFF00">
                  <a:lumMod val="100000"/>
                </a:srgbClr>
              </a:gs>
              <a:gs pos="100000">
                <a:schemeClr val="accent1">
                  <a:shade val="67500"/>
                  <a:satMod val="115000"/>
                </a:schemeClr>
              </a:gs>
              <a:gs pos="100000">
                <a:srgbClr val="FFC000"/>
              </a:gs>
            </a:gsLst>
            <a:lin ang="5400000" scaled="0"/>
          </a:gradFill>
        </p:spPr>
        <p:txBody>
          <a:bodyPr/>
          <a:lstStyle/>
          <a:p>
            <a:pPr>
              <a:defRPr/>
            </a:pPr>
            <a:r>
              <a:rPr lang="en-US" dirty="0" smtClean="0"/>
              <a:t>Chemical Labeling- GHS</a:t>
            </a:r>
          </a:p>
        </p:txBody>
      </p:sp>
      <p:sp>
        <p:nvSpPr>
          <p:cNvPr id="49155" name="Content Placeholder 2"/>
          <p:cNvSpPr>
            <a:spLocks noGrp="1"/>
          </p:cNvSpPr>
          <p:nvPr>
            <p:ph idx="1"/>
          </p:nvPr>
        </p:nvSpPr>
        <p:spPr>
          <a:xfrm>
            <a:off x="457200" y="1524000"/>
            <a:ext cx="7924800" cy="4419600"/>
          </a:xfrm>
        </p:spPr>
        <p:txBody>
          <a:bodyPr/>
          <a:lstStyle/>
          <a:p>
            <a:pPr>
              <a:buFont typeface="Wingdings" pitchFamily="2" charset="2"/>
              <a:buNone/>
              <a:defRPr/>
            </a:pPr>
            <a:r>
              <a:rPr lang="en-US" sz="2000" dirty="0" smtClean="0"/>
              <a:t>Following the GHS standard in addition to the chemical name or identifier and manufacturer’s name and contact information, labels must contain the following elements for each hazard class associated with that chemical:</a:t>
            </a:r>
          </a:p>
          <a:p>
            <a:pPr>
              <a:buFont typeface="Wingdings" pitchFamily="2" charset="2"/>
              <a:buNone/>
              <a:defRPr/>
            </a:pPr>
            <a:endParaRPr lang="en-US" sz="2000" dirty="0" smtClean="0"/>
          </a:p>
          <a:p>
            <a:pPr>
              <a:defRPr/>
            </a:pPr>
            <a:r>
              <a:rPr lang="en-US" sz="2000" dirty="0" smtClean="0"/>
              <a:t> </a:t>
            </a:r>
            <a:r>
              <a:rPr lang="en-US" sz="2000" b="1" dirty="0" smtClean="0"/>
              <a:t>Pictogram</a:t>
            </a:r>
            <a:r>
              <a:rPr lang="en-US" sz="2000" dirty="0" smtClean="0"/>
              <a:t> – a symbol to give a visual clue of the hazard class</a:t>
            </a:r>
          </a:p>
          <a:p>
            <a:pPr>
              <a:defRPr/>
            </a:pPr>
            <a:r>
              <a:rPr lang="en-US" sz="2000" dirty="0" smtClean="0"/>
              <a:t> </a:t>
            </a:r>
            <a:r>
              <a:rPr lang="en-US" sz="2000" b="1" dirty="0" smtClean="0"/>
              <a:t>Signal Word </a:t>
            </a:r>
            <a:r>
              <a:rPr lang="en-US" sz="2000" dirty="0" smtClean="0"/>
              <a:t>(either ‘Danger’ or ‘Warning’)</a:t>
            </a:r>
          </a:p>
          <a:p>
            <a:pPr>
              <a:defRPr/>
            </a:pPr>
            <a:r>
              <a:rPr lang="en-US" sz="2000" dirty="0" smtClean="0"/>
              <a:t> </a:t>
            </a:r>
            <a:r>
              <a:rPr lang="en-US" sz="2000" b="1" dirty="0" smtClean="0"/>
              <a:t>Hazard Statement(s)</a:t>
            </a:r>
          </a:p>
          <a:p>
            <a:pPr>
              <a:defRPr/>
            </a:pPr>
            <a:r>
              <a:rPr lang="en-US" sz="2000" dirty="0" smtClean="0"/>
              <a:t> </a:t>
            </a:r>
            <a:r>
              <a:rPr lang="en-US" sz="2000" b="1" dirty="0" smtClean="0"/>
              <a:t>Precautionary Statement(s)</a:t>
            </a:r>
          </a:p>
          <a:p>
            <a:pPr>
              <a:buFont typeface="Wingdings" pitchFamily="2" charset="2"/>
              <a:buNone/>
              <a:defRPr/>
            </a:pPr>
            <a:endParaRPr lang="en-US" sz="2000" dirty="0" smtClean="0"/>
          </a:p>
          <a:p>
            <a:pPr marL="0" indent="0">
              <a:buFont typeface="Wingdings" pitchFamily="2" charset="2"/>
              <a:buNone/>
              <a:defRPr/>
            </a:pPr>
            <a:endParaRPr lang="en-US" sz="24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110830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le 1"/>
          <p:cNvSpPr>
            <a:spLocks noGrp="1"/>
          </p:cNvSpPr>
          <p:nvPr>
            <p:ph type="title"/>
          </p:nvPr>
        </p:nvSpPr>
        <p:spPr>
          <a:gradFill>
            <a:gsLst>
              <a:gs pos="0">
                <a:srgbClr val="FFFF00">
                  <a:lumMod val="100000"/>
                </a:srgbClr>
              </a:gs>
              <a:gs pos="100000">
                <a:schemeClr val="accent1">
                  <a:shade val="67500"/>
                  <a:satMod val="115000"/>
                </a:schemeClr>
              </a:gs>
              <a:gs pos="100000">
                <a:srgbClr val="FFC000"/>
              </a:gs>
            </a:gsLst>
            <a:lin ang="5400000" scaled="0"/>
          </a:gradFill>
        </p:spPr>
        <p:txBody>
          <a:bodyPr/>
          <a:lstStyle/>
          <a:p>
            <a:pPr>
              <a:defRPr/>
            </a:pPr>
            <a:r>
              <a:rPr lang="en-US" dirty="0" smtClean="0"/>
              <a:t>Pictogram</a:t>
            </a:r>
          </a:p>
        </p:txBody>
      </p:sp>
      <p:sp>
        <p:nvSpPr>
          <p:cNvPr id="49155" name="Content Placeholder 2"/>
          <p:cNvSpPr>
            <a:spLocks noGrp="1"/>
          </p:cNvSpPr>
          <p:nvPr>
            <p:ph idx="1"/>
          </p:nvPr>
        </p:nvSpPr>
        <p:spPr>
          <a:xfrm>
            <a:off x="457200" y="1524000"/>
            <a:ext cx="7924800" cy="4419600"/>
          </a:xfrm>
        </p:spPr>
        <p:txBody>
          <a:bodyPr/>
          <a:lstStyle/>
          <a:p>
            <a:pPr algn="ctr">
              <a:buFont typeface="Wingdings" pitchFamily="2" charset="2"/>
              <a:buNone/>
              <a:defRPr/>
            </a:pPr>
            <a:endParaRPr lang="en-US" sz="1800" b="1" dirty="0" smtClean="0"/>
          </a:p>
          <a:p>
            <a:pPr algn="ctr">
              <a:buFont typeface="Wingdings" pitchFamily="2" charset="2"/>
              <a:buNone/>
              <a:defRPr/>
            </a:pPr>
            <a:r>
              <a:rPr lang="en-US" sz="1800" b="1" u="sng" dirty="0" smtClean="0"/>
              <a:t>Pictograms</a:t>
            </a:r>
            <a:r>
              <a:rPr lang="en-US" sz="1800" dirty="0" smtClean="0"/>
              <a:t> are symbols that convey health, physical and environmental hazard information.</a:t>
            </a:r>
          </a:p>
          <a:p>
            <a:pPr algn="ctr">
              <a:buFont typeface="Wingdings" pitchFamily="2" charset="2"/>
              <a:buNone/>
              <a:defRPr/>
            </a:pPr>
            <a:r>
              <a:rPr lang="en-US" sz="1800" dirty="0" smtClean="0"/>
              <a:t> </a:t>
            </a:r>
            <a:r>
              <a:rPr lang="en-US" sz="2000" dirty="0" smtClean="0"/>
              <a:t/>
            </a:r>
            <a:br>
              <a:rPr lang="en-US" sz="2000" dirty="0" smtClean="0"/>
            </a:br>
            <a:r>
              <a:rPr lang="en-US" sz="2000" b="1" dirty="0" smtClean="0"/>
              <a:t> The pictograms on chemical containers must be a red diamond with a black GHS symbol inside. If the chemical has more than one hazard, multiple pictograms will be used.</a:t>
            </a:r>
            <a:endParaRPr lang="en-US" sz="2000" dirty="0" smtClean="0"/>
          </a:p>
          <a:p>
            <a:pPr marL="0" indent="0">
              <a:buFont typeface="Wingdings" pitchFamily="2" charset="2"/>
              <a:buNone/>
              <a:defRPr/>
            </a:pPr>
            <a:endParaRPr lang="en-US" sz="24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7513449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le 1"/>
          <p:cNvSpPr>
            <a:spLocks noGrp="1"/>
          </p:cNvSpPr>
          <p:nvPr>
            <p:ph type="title"/>
          </p:nvPr>
        </p:nvSpPr>
        <p:spPr>
          <a:gradFill>
            <a:gsLst>
              <a:gs pos="0">
                <a:srgbClr val="FFFF00">
                  <a:lumMod val="100000"/>
                </a:srgbClr>
              </a:gs>
              <a:gs pos="100000">
                <a:schemeClr val="accent1">
                  <a:shade val="67500"/>
                  <a:satMod val="115000"/>
                </a:schemeClr>
              </a:gs>
              <a:gs pos="100000">
                <a:srgbClr val="FFC000"/>
              </a:gs>
            </a:gsLst>
            <a:lin ang="5400000" scaled="0"/>
          </a:gradFill>
        </p:spPr>
        <p:txBody>
          <a:bodyPr/>
          <a:lstStyle/>
          <a:p>
            <a:pPr>
              <a:defRPr/>
            </a:pPr>
            <a:r>
              <a:rPr lang="en-US" dirty="0" smtClean="0"/>
              <a:t>Pictogram</a:t>
            </a:r>
          </a:p>
        </p:txBody>
      </p:sp>
      <p:sp>
        <p:nvSpPr>
          <p:cNvPr id="49155" name="Content Placeholder 2"/>
          <p:cNvSpPr>
            <a:spLocks noGrp="1"/>
          </p:cNvSpPr>
          <p:nvPr>
            <p:ph idx="1"/>
          </p:nvPr>
        </p:nvSpPr>
        <p:spPr>
          <a:xfrm>
            <a:off x="457200" y="1524000"/>
            <a:ext cx="7924800" cy="4419600"/>
          </a:xfrm>
        </p:spPr>
        <p:txBody>
          <a:bodyPr/>
          <a:lstStyle/>
          <a:p>
            <a:pPr>
              <a:defRPr/>
            </a:pPr>
            <a:r>
              <a:rPr lang="en-US" sz="1600" dirty="0" smtClean="0"/>
              <a:t>Flame (flammable or reactive)                                                      </a:t>
            </a:r>
          </a:p>
          <a:p>
            <a:pPr>
              <a:defRPr/>
            </a:pPr>
            <a:r>
              <a:rPr lang="en-US" sz="1600" dirty="0" smtClean="0"/>
              <a:t>Flame over circle (oxidizers)</a:t>
            </a:r>
          </a:p>
          <a:p>
            <a:pPr>
              <a:defRPr/>
            </a:pPr>
            <a:r>
              <a:rPr lang="en-US" sz="1600" dirty="0" smtClean="0"/>
              <a:t>Corrosion (corrosive to skin, </a:t>
            </a:r>
          </a:p>
          <a:p>
            <a:pPr>
              <a:buFont typeface="Wingdings" pitchFamily="2" charset="2"/>
              <a:buNone/>
              <a:defRPr/>
            </a:pPr>
            <a:r>
              <a:rPr lang="en-US" sz="1600" dirty="0" smtClean="0"/>
              <a:t>	eyes or metal)</a:t>
            </a:r>
          </a:p>
          <a:p>
            <a:pPr>
              <a:defRPr/>
            </a:pPr>
            <a:r>
              <a:rPr lang="en-US" sz="1600" dirty="0" smtClean="0"/>
              <a:t>Gas Cylinder (pressurized gas)</a:t>
            </a:r>
          </a:p>
          <a:p>
            <a:pPr>
              <a:defRPr/>
            </a:pPr>
            <a:r>
              <a:rPr lang="en-US" sz="1600" dirty="0" smtClean="0"/>
              <a:t>Exploding bomb (explosives)</a:t>
            </a:r>
          </a:p>
          <a:p>
            <a:pPr>
              <a:defRPr/>
            </a:pPr>
            <a:r>
              <a:rPr lang="en-US" sz="1600" dirty="0" smtClean="0"/>
              <a:t>Exclamation Mark (health </a:t>
            </a:r>
          </a:p>
          <a:p>
            <a:pPr>
              <a:buFont typeface="Wingdings" pitchFamily="2" charset="2"/>
              <a:buNone/>
              <a:defRPr/>
            </a:pPr>
            <a:r>
              <a:rPr lang="en-US" sz="1600" dirty="0" smtClean="0"/>
              <a:t>	warnings)</a:t>
            </a:r>
          </a:p>
          <a:p>
            <a:pPr>
              <a:defRPr/>
            </a:pPr>
            <a:r>
              <a:rPr lang="en-US" sz="1600" dirty="0" smtClean="0"/>
              <a:t>Skull &amp; Crossbones (acutely toxic)</a:t>
            </a:r>
          </a:p>
          <a:p>
            <a:pPr>
              <a:defRPr/>
            </a:pPr>
            <a:r>
              <a:rPr lang="en-US" sz="1600" dirty="0" smtClean="0"/>
              <a:t>Health Hazard (serious health </a:t>
            </a:r>
          </a:p>
          <a:p>
            <a:pPr>
              <a:buFont typeface="Wingdings" pitchFamily="2" charset="2"/>
              <a:buNone/>
              <a:defRPr/>
            </a:pPr>
            <a:r>
              <a:rPr lang="en-US" sz="1600" dirty="0" smtClean="0"/>
              <a:t>	hazards)</a:t>
            </a:r>
          </a:p>
          <a:p>
            <a:pPr>
              <a:defRPr/>
            </a:pPr>
            <a:r>
              <a:rPr lang="en-US" sz="1600" dirty="0" smtClean="0"/>
              <a:t>Environment </a:t>
            </a:r>
          </a:p>
          <a:p>
            <a:pPr>
              <a:buFont typeface="Wingdings" pitchFamily="2" charset="2"/>
              <a:buNone/>
              <a:defRPr/>
            </a:pPr>
            <a:r>
              <a:rPr lang="en-US" sz="1600" dirty="0" smtClean="0"/>
              <a:t>	(environmental toxicity – not </a:t>
            </a:r>
          </a:p>
          <a:p>
            <a:pPr>
              <a:buFont typeface="Wingdings" pitchFamily="2" charset="2"/>
              <a:buNone/>
              <a:defRPr/>
            </a:pPr>
            <a:r>
              <a:rPr lang="en-US" sz="1600" dirty="0" smtClean="0"/>
              <a:t>	mandatory)</a:t>
            </a:r>
          </a:p>
          <a:p>
            <a:pPr marL="0" indent="0">
              <a:buFont typeface="Wingdings" pitchFamily="2" charset="2"/>
              <a:buNone/>
              <a:defRPr/>
            </a:pPr>
            <a:endParaRPr lang="en-US" sz="2400" dirty="0" smtClean="0"/>
          </a:p>
        </p:txBody>
      </p:sp>
      <p:pic>
        <p:nvPicPr>
          <p:cNvPr id="55300" name="Content Placeholder 3" descr="Pictograms.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038600" y="1295400"/>
            <a:ext cx="4495800" cy="4876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5932544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le 1"/>
          <p:cNvSpPr>
            <a:spLocks noGrp="1"/>
          </p:cNvSpPr>
          <p:nvPr>
            <p:ph type="title"/>
          </p:nvPr>
        </p:nvSpPr>
        <p:spPr>
          <a:gradFill>
            <a:gsLst>
              <a:gs pos="0">
                <a:srgbClr val="FFFF00">
                  <a:lumMod val="100000"/>
                </a:srgbClr>
              </a:gs>
              <a:gs pos="100000">
                <a:schemeClr val="accent1">
                  <a:shade val="67500"/>
                  <a:satMod val="115000"/>
                </a:schemeClr>
              </a:gs>
              <a:gs pos="100000">
                <a:srgbClr val="FFC000"/>
              </a:gs>
            </a:gsLst>
            <a:lin ang="5400000" scaled="0"/>
          </a:gradFill>
        </p:spPr>
        <p:txBody>
          <a:bodyPr/>
          <a:lstStyle/>
          <a:p>
            <a:pPr>
              <a:defRPr/>
            </a:pPr>
            <a:r>
              <a:rPr lang="en-US" dirty="0" smtClean="0"/>
              <a:t>Signal Words</a:t>
            </a:r>
          </a:p>
        </p:txBody>
      </p:sp>
      <p:sp>
        <p:nvSpPr>
          <p:cNvPr id="49155" name="Content Placeholder 2"/>
          <p:cNvSpPr>
            <a:spLocks noGrp="1"/>
          </p:cNvSpPr>
          <p:nvPr>
            <p:ph idx="1"/>
          </p:nvPr>
        </p:nvSpPr>
        <p:spPr>
          <a:xfrm>
            <a:off x="457200" y="1524000"/>
            <a:ext cx="7924800" cy="4419600"/>
          </a:xfrm>
        </p:spPr>
        <p:txBody>
          <a:bodyPr/>
          <a:lstStyle/>
          <a:p>
            <a:pPr algn="ctr">
              <a:buFont typeface="Wingdings" pitchFamily="2" charset="2"/>
              <a:buNone/>
              <a:defRPr/>
            </a:pPr>
            <a:endParaRPr lang="en-US" sz="1800" b="1" dirty="0" smtClean="0"/>
          </a:p>
          <a:p>
            <a:pPr marL="0" indent="0">
              <a:buFont typeface="Wingdings" pitchFamily="2" charset="2"/>
              <a:buNone/>
              <a:defRPr/>
            </a:pPr>
            <a:r>
              <a:rPr lang="en-US" sz="2400" dirty="0" smtClean="0"/>
              <a:t>In the </a:t>
            </a:r>
            <a:r>
              <a:rPr lang="en-US" sz="2400" b="1" dirty="0" smtClean="0"/>
              <a:t>GHS</a:t>
            </a:r>
            <a:r>
              <a:rPr lang="en-US" sz="2400" dirty="0" smtClean="0"/>
              <a:t>, two </a:t>
            </a:r>
            <a:r>
              <a:rPr lang="en-US" sz="2400" b="1" u="sng" dirty="0" smtClean="0"/>
              <a:t>signal words</a:t>
            </a:r>
            <a:r>
              <a:rPr lang="en-US" sz="2400" u="sng" dirty="0" smtClean="0"/>
              <a:t> </a:t>
            </a:r>
            <a:r>
              <a:rPr lang="en-US" sz="2400" dirty="0" smtClean="0"/>
              <a:t>are used to emphasize hazards and indicate the relative level of severity of the hazard.</a:t>
            </a:r>
            <a:br>
              <a:rPr lang="en-US" sz="2400" dirty="0" smtClean="0"/>
            </a:br>
            <a:r>
              <a:rPr lang="en-US" sz="2400" dirty="0" smtClean="0"/>
              <a:t/>
            </a:r>
            <a:br>
              <a:rPr lang="en-US" sz="2400" dirty="0" smtClean="0"/>
            </a:br>
            <a:r>
              <a:rPr lang="en-US" sz="2400" b="1" dirty="0" smtClean="0"/>
              <a:t>"Danger"</a:t>
            </a:r>
            <a:r>
              <a:rPr lang="en-US" sz="2400" dirty="0" smtClean="0"/>
              <a:t> is used for more severe hazards.</a:t>
            </a:r>
            <a:br>
              <a:rPr lang="en-US" sz="2400" dirty="0" smtClean="0"/>
            </a:br>
            <a:r>
              <a:rPr lang="en-US" sz="2400" dirty="0" smtClean="0"/>
              <a:t/>
            </a:r>
            <a:br>
              <a:rPr lang="en-US" sz="2400" dirty="0" smtClean="0"/>
            </a:br>
            <a:r>
              <a:rPr lang="en-US" sz="2400" b="1" dirty="0" smtClean="0"/>
              <a:t>"Warning"</a:t>
            </a:r>
            <a:r>
              <a:rPr lang="en-US" sz="2400" dirty="0" smtClean="0"/>
              <a:t> is used for less severe hazards.</a:t>
            </a:r>
          </a:p>
          <a:p>
            <a:pPr marL="0" indent="0">
              <a:buFont typeface="Wingdings" pitchFamily="2" charset="2"/>
              <a:buNone/>
              <a:defRPr/>
            </a:pPr>
            <a:endParaRPr lang="en-US" sz="24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816210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le 1"/>
          <p:cNvSpPr>
            <a:spLocks noGrp="1"/>
          </p:cNvSpPr>
          <p:nvPr>
            <p:ph type="title"/>
          </p:nvPr>
        </p:nvSpPr>
        <p:spPr>
          <a:gradFill>
            <a:gsLst>
              <a:gs pos="0">
                <a:srgbClr val="FFFF00">
                  <a:lumMod val="100000"/>
                </a:srgbClr>
              </a:gs>
              <a:gs pos="100000">
                <a:schemeClr val="accent1">
                  <a:shade val="67500"/>
                  <a:satMod val="115000"/>
                </a:schemeClr>
              </a:gs>
              <a:gs pos="100000">
                <a:srgbClr val="FFC000"/>
              </a:gs>
            </a:gsLst>
            <a:lin ang="5400000" scaled="0"/>
          </a:gradFill>
        </p:spPr>
        <p:txBody>
          <a:bodyPr/>
          <a:lstStyle/>
          <a:p>
            <a:pPr>
              <a:defRPr/>
            </a:pPr>
            <a:r>
              <a:rPr lang="en-US" dirty="0" smtClean="0"/>
              <a:t>Hazard Statements</a:t>
            </a:r>
          </a:p>
        </p:txBody>
      </p:sp>
      <p:sp>
        <p:nvSpPr>
          <p:cNvPr id="57347" name="Content Placeholder 2"/>
          <p:cNvSpPr>
            <a:spLocks noGrp="1"/>
          </p:cNvSpPr>
          <p:nvPr>
            <p:ph idx="1"/>
          </p:nvPr>
        </p:nvSpPr>
        <p:spPr>
          <a:xfrm>
            <a:off x="457200" y="1524000"/>
            <a:ext cx="7924800" cy="4419600"/>
          </a:xfrm>
        </p:spPr>
        <p:txBody>
          <a:bodyPr/>
          <a:lstStyle/>
          <a:p>
            <a:pPr>
              <a:buFont typeface="Wingdings" pitchFamily="2" charset="2"/>
              <a:buNone/>
            </a:pPr>
            <a:r>
              <a:rPr lang="en-US" sz="1800" b="1" u="sng" smtClean="0"/>
              <a:t>Hazard Statements</a:t>
            </a:r>
            <a:r>
              <a:rPr lang="en-US" sz="1800" u="sng" smtClean="0"/>
              <a:t> </a:t>
            </a:r>
            <a:r>
              <a:rPr lang="en-US" sz="1800" smtClean="0"/>
              <a:t>are </a:t>
            </a:r>
          </a:p>
          <a:p>
            <a:pPr>
              <a:buFont typeface="Wingdings" pitchFamily="2" charset="2"/>
              <a:buNone/>
            </a:pPr>
            <a:r>
              <a:rPr lang="en-US" sz="1800" smtClean="0"/>
              <a:t>standard phrases that </a:t>
            </a:r>
          </a:p>
          <a:p>
            <a:pPr>
              <a:buFont typeface="Wingdings" pitchFamily="2" charset="2"/>
              <a:buNone/>
            </a:pPr>
            <a:r>
              <a:rPr lang="en-US" sz="1800" smtClean="0"/>
              <a:t>describe the nature of </a:t>
            </a:r>
          </a:p>
          <a:p>
            <a:pPr>
              <a:buFont typeface="Wingdings" pitchFamily="2" charset="2"/>
              <a:buNone/>
            </a:pPr>
            <a:r>
              <a:rPr lang="en-US" sz="1800" smtClean="0"/>
              <a:t>the physical, health, or </a:t>
            </a:r>
          </a:p>
          <a:p>
            <a:pPr>
              <a:buFont typeface="Wingdings" pitchFamily="2" charset="2"/>
              <a:buNone/>
            </a:pPr>
            <a:r>
              <a:rPr lang="en-US" sz="1800" smtClean="0"/>
              <a:t>environmental hazard. </a:t>
            </a:r>
          </a:p>
          <a:p>
            <a:pPr>
              <a:buFont typeface="Wingdings" pitchFamily="2" charset="2"/>
              <a:buNone/>
            </a:pPr>
            <a:r>
              <a:rPr lang="en-US" sz="1800" smtClean="0"/>
              <a:t>Hazard statements are</a:t>
            </a:r>
          </a:p>
          <a:p>
            <a:pPr>
              <a:buFont typeface="Wingdings" pitchFamily="2" charset="2"/>
              <a:buNone/>
            </a:pPr>
            <a:r>
              <a:rPr lang="en-US" sz="1800" smtClean="0"/>
              <a:t>also standardized and</a:t>
            </a:r>
          </a:p>
          <a:p>
            <a:pPr>
              <a:buFont typeface="Wingdings" pitchFamily="2" charset="2"/>
              <a:buNone/>
            </a:pPr>
            <a:r>
              <a:rPr lang="en-US" sz="1800" smtClean="0"/>
              <a:t>not subject to variation.</a:t>
            </a:r>
          </a:p>
        </p:txBody>
      </p:sp>
      <p:pic>
        <p:nvPicPr>
          <p:cNvPr id="57348" name="Picture 3" descr="HazardStatements.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48000" y="1295400"/>
            <a:ext cx="5715000" cy="495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682228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le 1"/>
          <p:cNvSpPr>
            <a:spLocks noGrp="1"/>
          </p:cNvSpPr>
          <p:nvPr>
            <p:ph type="title"/>
          </p:nvPr>
        </p:nvSpPr>
        <p:spPr>
          <a:gradFill>
            <a:gsLst>
              <a:gs pos="0">
                <a:srgbClr val="FFFF00">
                  <a:lumMod val="100000"/>
                </a:srgbClr>
              </a:gs>
              <a:gs pos="100000">
                <a:schemeClr val="accent1">
                  <a:shade val="67500"/>
                  <a:satMod val="115000"/>
                </a:schemeClr>
              </a:gs>
              <a:gs pos="100000">
                <a:srgbClr val="FFC000"/>
              </a:gs>
            </a:gsLst>
            <a:lin ang="5400000" scaled="0"/>
          </a:gradFill>
        </p:spPr>
        <p:txBody>
          <a:bodyPr/>
          <a:lstStyle/>
          <a:p>
            <a:pPr>
              <a:defRPr/>
            </a:pPr>
            <a:r>
              <a:rPr lang="en-US" dirty="0" smtClean="0"/>
              <a:t>Precautionary Statements</a:t>
            </a:r>
          </a:p>
        </p:txBody>
      </p:sp>
      <p:sp>
        <p:nvSpPr>
          <p:cNvPr id="49155" name="Content Placeholder 2"/>
          <p:cNvSpPr>
            <a:spLocks noGrp="1"/>
          </p:cNvSpPr>
          <p:nvPr>
            <p:ph idx="1"/>
          </p:nvPr>
        </p:nvSpPr>
        <p:spPr>
          <a:xfrm>
            <a:off x="457200" y="1524000"/>
            <a:ext cx="7924800" cy="4419600"/>
          </a:xfrm>
        </p:spPr>
        <p:txBody>
          <a:bodyPr/>
          <a:lstStyle/>
          <a:p>
            <a:pPr algn="ctr">
              <a:buFont typeface="Wingdings" pitchFamily="2" charset="2"/>
              <a:buNone/>
              <a:defRPr/>
            </a:pPr>
            <a:endParaRPr lang="en-US" sz="1800" b="1" dirty="0" smtClean="0"/>
          </a:p>
          <a:p>
            <a:pPr>
              <a:buFont typeface="Wingdings" pitchFamily="2" charset="2"/>
              <a:buNone/>
              <a:defRPr/>
            </a:pPr>
            <a:r>
              <a:rPr lang="en-US" sz="2000" b="1" u="sng" dirty="0" smtClean="0"/>
              <a:t>Precautionary statements</a:t>
            </a:r>
          </a:p>
          <a:p>
            <a:pPr>
              <a:buFont typeface="Wingdings" pitchFamily="2" charset="2"/>
              <a:buNone/>
              <a:defRPr/>
            </a:pPr>
            <a:r>
              <a:rPr lang="en-US" sz="2000" dirty="0" smtClean="0"/>
              <a:t>are a set of standardized </a:t>
            </a:r>
          </a:p>
          <a:p>
            <a:pPr>
              <a:buFont typeface="Wingdings" pitchFamily="2" charset="2"/>
              <a:buNone/>
              <a:defRPr/>
            </a:pPr>
            <a:r>
              <a:rPr lang="en-US" sz="2000" dirty="0" smtClean="0"/>
              <a:t>phrases that give advice on</a:t>
            </a:r>
          </a:p>
          <a:p>
            <a:pPr>
              <a:buFont typeface="Wingdings" pitchFamily="2" charset="2"/>
              <a:buNone/>
              <a:defRPr/>
            </a:pPr>
            <a:r>
              <a:rPr lang="en-US" sz="2000" dirty="0" smtClean="0"/>
              <a:t>the correct handling of the </a:t>
            </a:r>
          </a:p>
          <a:p>
            <a:pPr>
              <a:buFont typeface="Wingdings" pitchFamily="2" charset="2"/>
              <a:buNone/>
              <a:defRPr/>
            </a:pPr>
            <a:r>
              <a:rPr lang="en-US" sz="2000" dirty="0" smtClean="0"/>
              <a:t>chemical product.</a:t>
            </a:r>
          </a:p>
          <a:p>
            <a:pPr marL="0" indent="0">
              <a:buFont typeface="Wingdings" pitchFamily="2" charset="2"/>
              <a:buNone/>
              <a:defRPr/>
            </a:pPr>
            <a:endParaRPr lang="en-US" sz="2400" dirty="0" smtClean="0"/>
          </a:p>
        </p:txBody>
      </p:sp>
      <p:pic>
        <p:nvPicPr>
          <p:cNvPr id="58372" name="Picture 3" descr="PrecautionaryStatements.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10000" y="1295400"/>
            <a:ext cx="4724400" cy="4876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174147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FFFF00"/>
              </a:gs>
              <a:gs pos="10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Formaldehyde</a:t>
            </a:r>
            <a:endParaRPr lang="en-US" dirty="0"/>
          </a:p>
        </p:txBody>
      </p:sp>
      <p:sp>
        <p:nvSpPr>
          <p:cNvPr id="48131" name="Content Placeholder 2"/>
          <p:cNvSpPr>
            <a:spLocks noGrp="1"/>
          </p:cNvSpPr>
          <p:nvPr>
            <p:ph idx="1"/>
          </p:nvPr>
        </p:nvSpPr>
        <p:spPr>
          <a:xfrm>
            <a:off x="609600" y="1524000"/>
            <a:ext cx="7924800" cy="4419600"/>
          </a:xfrm>
        </p:spPr>
        <p:txBody>
          <a:bodyPr/>
          <a:lstStyle/>
          <a:p>
            <a:pPr marL="0" indent="0">
              <a:buFont typeface="Wingdings" pitchFamily="2" charset="2"/>
              <a:buNone/>
            </a:pPr>
            <a:r>
              <a:rPr lang="en-US" sz="2000" b="1" u="sng" dirty="0" smtClean="0"/>
              <a:t>Formaldehyde</a:t>
            </a:r>
            <a:r>
              <a:rPr lang="en-US" sz="1800" dirty="0" smtClean="0"/>
              <a:t> is a highly flammable gas or combustible liquid. It is a suspect carcinogen in humans. Formaldehyde has been linked to cancers of the lung, nose, and throat. It is also considered a possible mutagen and teratogen, meaning it has been shown to impair DNA in laboratory experiments and may contribute to congenital defects. Formaldehyde is a strong sensitizer, irritant and corrosive, so the liquid or vapor can cause eye and skin burns. The eyes are especially vulnerable to the corrosive effects of formaldehyde. An air concentration of 2 ppm is quickly irritating to the eyes, causing redness, pain and blurred vision, while 20 ppm can cause permanent clouding of the cornea or blindness after only one exposure. </a:t>
            </a:r>
          </a:p>
          <a:p>
            <a:pPr marL="0" indent="0">
              <a:buFont typeface="Wingdings" pitchFamily="2" charset="2"/>
              <a:buNone/>
            </a:pPr>
            <a:r>
              <a:rPr lang="en-US" sz="1800" dirty="0" smtClean="0"/>
              <a:t>Exposure to formaldehyde can cause acute or chronic health effects. The degree of impact is related to the level and duration of exposure. Persons with a history of skin, eye, liver, kidney or respiratory disorders may be at increased risk from exposure, even at lower levels. </a:t>
            </a:r>
          </a:p>
          <a:p>
            <a:pPr marL="0" indent="0">
              <a:buFont typeface="Wingdings" pitchFamily="2" charset="2"/>
              <a:buNone/>
            </a:pPr>
            <a:endParaRPr lang="en-US" sz="1800" dirty="0" smtClean="0"/>
          </a:p>
          <a:p>
            <a:pPr marL="0" indent="0">
              <a:buFont typeface="Wingdings" pitchFamily="2" charset="2"/>
              <a:buNone/>
            </a:pPr>
            <a:endParaRPr lang="en-US" sz="18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80167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7030A0"/>
              </a:gs>
              <a:gs pos="50000">
                <a:schemeClr val="accent1">
                  <a:shade val="67500"/>
                  <a:satMod val="115000"/>
                </a:schemeClr>
              </a:gs>
              <a:gs pos="100000">
                <a:schemeClr val="accent1">
                  <a:shade val="100000"/>
                  <a:satMod val="115000"/>
                </a:schemeClr>
              </a:gs>
            </a:gsLst>
            <a:lin ang="5400000" scaled="0"/>
          </a:gradFill>
        </p:spPr>
        <p:txBody>
          <a:bodyPr/>
          <a:lstStyle/>
          <a:p>
            <a:r>
              <a:rPr lang="en-US" sz="3600" dirty="0" smtClean="0"/>
              <a:t>Reporting of Quality/Safety Concerns</a:t>
            </a:r>
            <a:endParaRPr lang="en-US" sz="3600" dirty="0"/>
          </a:p>
        </p:txBody>
      </p:sp>
      <p:sp>
        <p:nvSpPr>
          <p:cNvPr id="3" name="Content Placeholder 2"/>
          <p:cNvSpPr>
            <a:spLocks noGrp="1"/>
          </p:cNvSpPr>
          <p:nvPr>
            <p:ph idx="1"/>
          </p:nvPr>
        </p:nvSpPr>
        <p:spPr/>
        <p:txBody>
          <a:bodyPr/>
          <a:lstStyle/>
          <a:p>
            <a:pPr>
              <a:buClrTx/>
            </a:pPr>
            <a:r>
              <a:rPr lang="en-US" sz="2400" dirty="0" smtClean="0"/>
              <a:t>Any health or safety concerns that are not addressed or that you may not want to  report to your Supervisor may be reported to the College of American Pathologists (CAP) or to Hospital Safety (see Hazard Reporting Form on Quick Navigation Links on our Homepage).</a:t>
            </a:r>
            <a:endParaRPr lang="en-US" sz="2400" dirty="0">
              <a:solidFill>
                <a:srgbClr val="FF0000"/>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itle 1"/>
          <p:cNvSpPr>
            <a:spLocks noGrp="1"/>
          </p:cNvSpPr>
          <p:nvPr>
            <p:ph type="title"/>
          </p:nvPr>
        </p:nvSpPr>
        <p:spPr>
          <a:gradFill>
            <a:gsLst>
              <a:gs pos="0">
                <a:srgbClr val="FFFF00">
                  <a:lumMod val="100000"/>
                </a:srgbClr>
              </a:gs>
              <a:gs pos="100000">
                <a:schemeClr val="accent1">
                  <a:shade val="67500"/>
                  <a:satMod val="115000"/>
                </a:schemeClr>
              </a:gs>
              <a:gs pos="100000">
                <a:srgbClr val="FFC000"/>
              </a:gs>
            </a:gsLst>
            <a:lin ang="5400000" scaled="0"/>
          </a:gradFill>
        </p:spPr>
        <p:txBody>
          <a:bodyPr/>
          <a:lstStyle/>
          <a:p>
            <a:pPr>
              <a:defRPr/>
            </a:pPr>
            <a:r>
              <a:rPr lang="en-US" sz="3600" dirty="0" smtClean="0"/>
              <a:t>Safety Data Sheet (SDS)</a:t>
            </a:r>
          </a:p>
        </p:txBody>
      </p:sp>
      <p:sp>
        <p:nvSpPr>
          <p:cNvPr id="3" name="Content Placeholder 2"/>
          <p:cNvSpPr>
            <a:spLocks noGrp="1"/>
          </p:cNvSpPr>
          <p:nvPr>
            <p:ph idx="1"/>
          </p:nvPr>
        </p:nvSpPr>
        <p:spPr/>
        <p:txBody>
          <a:bodyPr/>
          <a:lstStyle/>
          <a:p>
            <a:pPr>
              <a:buClrTx/>
              <a:defRPr/>
            </a:pPr>
            <a:r>
              <a:rPr lang="en-US" sz="2400" b="1" dirty="0" smtClean="0"/>
              <a:t>Safety Data Sheets (SDS)</a:t>
            </a:r>
            <a:r>
              <a:rPr lang="en-US" sz="2400" dirty="0" smtClean="0"/>
              <a:t> </a:t>
            </a:r>
            <a:r>
              <a:rPr lang="en-US" sz="2400" b="1" dirty="0" smtClean="0"/>
              <a:t>(previously called Material Safety Data Sheets (MSDS) </a:t>
            </a:r>
            <a:r>
              <a:rPr lang="en-US" sz="2400" dirty="0" smtClean="0"/>
              <a:t>are safety documents which provide detailed information about the physical and health hazards of chemicals. </a:t>
            </a:r>
          </a:p>
          <a:p>
            <a:pPr>
              <a:buClrTx/>
              <a:defRPr/>
            </a:pPr>
            <a:r>
              <a:rPr lang="en-US" sz="2400" dirty="0" smtClean="0"/>
              <a:t>Manufacturers are required to create SDS’ for every hazardous product they produce, and send one with the first shipment of product to a buyer. </a:t>
            </a:r>
          </a:p>
          <a:p>
            <a:pPr>
              <a:buClrTx/>
              <a:defRPr/>
            </a:pPr>
            <a:r>
              <a:rPr lang="en-US" sz="2400" dirty="0" smtClean="0"/>
              <a:t>A laboratory must obtain a SDS for all hazardous chemicals used in the laboratory, and a paper or electronic version of the SDS must be available to employees at any time they are working with the chemical. </a:t>
            </a:r>
          </a:p>
          <a:p>
            <a:pPr marL="0" indent="0">
              <a:buFont typeface="Wingdings" pitchFamily="2" charset="2"/>
              <a:buNone/>
              <a:defRPr/>
            </a:pP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93533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itle 1"/>
          <p:cNvSpPr>
            <a:spLocks noGrp="1"/>
          </p:cNvSpPr>
          <p:nvPr>
            <p:ph type="title"/>
          </p:nvPr>
        </p:nvSpPr>
        <p:spPr>
          <a:gradFill>
            <a:gsLst>
              <a:gs pos="0">
                <a:srgbClr val="FFFF00">
                  <a:lumMod val="100000"/>
                </a:srgbClr>
              </a:gs>
              <a:gs pos="100000">
                <a:schemeClr val="accent1">
                  <a:shade val="67500"/>
                  <a:satMod val="115000"/>
                </a:schemeClr>
              </a:gs>
              <a:gs pos="100000">
                <a:srgbClr val="FFC000"/>
              </a:gs>
            </a:gsLst>
            <a:lin ang="5400000" scaled="0"/>
          </a:gradFill>
        </p:spPr>
        <p:txBody>
          <a:bodyPr/>
          <a:lstStyle/>
          <a:p>
            <a:pPr>
              <a:defRPr/>
            </a:pPr>
            <a:r>
              <a:rPr lang="en-US" sz="3600" dirty="0" smtClean="0"/>
              <a:t>Safety Data Sheet (SDS)</a:t>
            </a:r>
          </a:p>
        </p:txBody>
      </p:sp>
      <p:sp>
        <p:nvSpPr>
          <p:cNvPr id="3" name="Content Placeholder 2"/>
          <p:cNvSpPr>
            <a:spLocks noGrp="1"/>
          </p:cNvSpPr>
          <p:nvPr>
            <p:ph idx="1"/>
          </p:nvPr>
        </p:nvSpPr>
        <p:spPr/>
        <p:txBody>
          <a:bodyPr/>
          <a:lstStyle/>
          <a:p>
            <a:pPr>
              <a:buClrTx/>
              <a:defRPr/>
            </a:pPr>
            <a:r>
              <a:rPr lang="en-US" sz="2400" b="1" dirty="0" smtClean="0"/>
              <a:t>Our “Hazardous Chemical Inventory” is a list of chemicals that includes an evaluation of the carcinogenic potential, reproductive, and acute toxicities.  This document is updated annually to include new chemicals and changes with chemical use in all major departments of the lab.  An updated hard copy is kept in the departments, for easy access for staff, and electronically in </a:t>
            </a:r>
            <a:r>
              <a:rPr lang="en-US" sz="2400" b="1" dirty="0" err="1" smtClean="0"/>
              <a:t>Proquis</a:t>
            </a:r>
            <a:r>
              <a:rPr lang="en-US" sz="2400" b="1" dirty="0" smtClean="0"/>
              <a:t>.</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64677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itle 1"/>
          <p:cNvSpPr>
            <a:spLocks noGrp="1"/>
          </p:cNvSpPr>
          <p:nvPr>
            <p:ph type="title"/>
          </p:nvPr>
        </p:nvSpPr>
        <p:spPr>
          <a:gradFill>
            <a:gsLst>
              <a:gs pos="0">
                <a:srgbClr val="FFFF00">
                  <a:lumMod val="100000"/>
                </a:srgbClr>
              </a:gs>
              <a:gs pos="100000">
                <a:schemeClr val="accent1">
                  <a:shade val="67500"/>
                  <a:satMod val="115000"/>
                </a:schemeClr>
              </a:gs>
              <a:gs pos="100000">
                <a:srgbClr val="FFC000"/>
              </a:gs>
            </a:gsLst>
            <a:lin ang="5400000" scaled="0"/>
          </a:gradFill>
        </p:spPr>
        <p:txBody>
          <a:bodyPr/>
          <a:lstStyle/>
          <a:p>
            <a:pPr>
              <a:defRPr/>
            </a:pPr>
            <a:r>
              <a:rPr lang="en-US" sz="3600" dirty="0" smtClean="0"/>
              <a:t>Safety Data Sheet (SDS)</a:t>
            </a:r>
          </a:p>
        </p:txBody>
      </p:sp>
      <p:pic>
        <p:nvPicPr>
          <p:cNvPr id="61443" name="Content Placeholder 3" descr="SDSOverview.jpg"/>
          <p:cNvPicPr>
            <a:picLocks noGrp="1" noChangeAspect="1"/>
          </p:cNvPicPr>
          <p:nvPr>
            <p:ph idx="1"/>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a:xfrm>
            <a:off x="1371600" y="1371600"/>
            <a:ext cx="6553200" cy="5486400"/>
          </a:xfr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722886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FFFF00"/>
              </a:gs>
              <a:gs pos="10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Fume Hoods</a:t>
            </a:r>
            <a:endParaRPr lang="en-US" dirty="0"/>
          </a:p>
        </p:txBody>
      </p:sp>
      <p:sp>
        <p:nvSpPr>
          <p:cNvPr id="3" name="Content Placeholder 2"/>
          <p:cNvSpPr>
            <a:spLocks noGrp="1"/>
          </p:cNvSpPr>
          <p:nvPr>
            <p:ph idx="1"/>
          </p:nvPr>
        </p:nvSpPr>
        <p:spPr/>
        <p:txBody>
          <a:bodyPr/>
          <a:lstStyle/>
          <a:p>
            <a:pPr marL="0" indent="0">
              <a:buFont typeface="Wingdings" pitchFamily="2" charset="2"/>
              <a:buNone/>
              <a:defRPr/>
            </a:pPr>
            <a:r>
              <a:rPr lang="en-US" sz="2000" b="1" dirty="0" smtClean="0"/>
              <a:t>Fume Hoods are ventilation devices used:</a:t>
            </a:r>
            <a:r>
              <a:rPr lang="en-US" sz="2000" dirty="0" smtClean="0"/>
              <a:t> to prevent toxic, flammable or carcinogenic vapors from entering the ambient air and to provide a barrier which will afford the laboratory staff protection from hazardous chemical splashes, sprays or fumes.</a:t>
            </a:r>
          </a:p>
          <a:p>
            <a:pPr marL="0" indent="0">
              <a:buFont typeface="Wingdings" pitchFamily="2" charset="2"/>
              <a:buNone/>
              <a:defRPr/>
            </a:pPr>
            <a:r>
              <a:rPr lang="en-US" sz="2000" b="1" dirty="0" smtClean="0"/>
              <a:t>Here are some tips for proper operation of a fume hood: </a:t>
            </a:r>
          </a:p>
          <a:p>
            <a:pPr>
              <a:buClrTx/>
              <a:defRPr/>
            </a:pPr>
            <a:r>
              <a:rPr lang="en-US" sz="1800" dirty="0" smtClean="0"/>
              <a:t>Ensure the exhaust blower is running</a:t>
            </a:r>
          </a:p>
          <a:p>
            <a:pPr>
              <a:buClrTx/>
              <a:defRPr/>
            </a:pPr>
            <a:r>
              <a:rPr lang="en-US" sz="1800" dirty="0" smtClean="0"/>
              <a:t>Keep the interior of the hood as uncluttered as possible</a:t>
            </a:r>
          </a:p>
          <a:p>
            <a:pPr>
              <a:buClrTx/>
              <a:defRPr/>
            </a:pPr>
            <a:r>
              <a:rPr lang="en-US" sz="1800" dirty="0" smtClean="0"/>
              <a:t>Perform work as far back in the hood as possible, but always work back at least 6 inches from the front of the hood</a:t>
            </a:r>
          </a:p>
          <a:p>
            <a:pPr>
              <a:buClrTx/>
              <a:defRPr/>
            </a:pPr>
            <a:r>
              <a:rPr lang="en-US" sz="1800" dirty="0" smtClean="0"/>
              <a:t>Keep the sash at the correct height while in use</a:t>
            </a:r>
          </a:p>
          <a:p>
            <a:pPr>
              <a:buClrTx/>
              <a:defRPr/>
            </a:pPr>
            <a:r>
              <a:rPr lang="en-US" sz="1800" dirty="0" smtClean="0"/>
              <a:t>Avoid cross drafts or air disturbances in the hood</a:t>
            </a:r>
          </a:p>
          <a:p>
            <a:pPr>
              <a:buClrTx/>
              <a:defRPr/>
            </a:pPr>
            <a:r>
              <a:rPr lang="en-US" sz="1800" dirty="0" smtClean="0"/>
              <a:t>Keep the vents free of obstruction</a:t>
            </a:r>
          </a:p>
          <a:p>
            <a:pPr>
              <a:buClrTx/>
              <a:defRPr/>
            </a:pPr>
            <a:r>
              <a:rPr lang="en-US" sz="1800" dirty="0" smtClean="0"/>
              <a:t>Keep hood surfaces clean</a:t>
            </a:r>
            <a:r>
              <a:rPr lang="en-US" dirty="0" smtClean="0"/>
              <a:t/>
            </a:r>
            <a:br>
              <a:rPr lang="en-US" dirty="0" smtClean="0"/>
            </a:br>
            <a:endParaRPr lang="en-US" dirty="0" smtClean="0"/>
          </a:p>
          <a:p>
            <a:pPr marL="0" indent="0">
              <a:buFont typeface="Wingdings" pitchFamily="2" charset="2"/>
              <a:buNone/>
              <a:defRPr/>
            </a:pP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FFFF00"/>
              </a:gs>
              <a:gs pos="5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Fume Hood Locations</a:t>
            </a:r>
            <a:endParaRPr lang="en-US" dirty="0"/>
          </a:p>
        </p:txBody>
      </p:sp>
      <p:sp>
        <p:nvSpPr>
          <p:cNvPr id="56323" name="Content Placeholder 2"/>
          <p:cNvSpPr>
            <a:spLocks noGrp="1"/>
          </p:cNvSpPr>
          <p:nvPr>
            <p:ph idx="1"/>
          </p:nvPr>
        </p:nvSpPr>
        <p:spPr/>
        <p:txBody>
          <a:bodyPr/>
          <a:lstStyle/>
          <a:p>
            <a:r>
              <a:rPr lang="en-US" sz="2400" dirty="0" smtClean="0"/>
              <a:t>Rm 2640 (back Micro Room) – green hood on left</a:t>
            </a:r>
            <a:r>
              <a:rPr lang="en-US" sz="2400" dirty="0"/>
              <a:t> </a:t>
            </a:r>
            <a:endParaRPr lang="en-US" sz="2400" dirty="0" smtClean="0"/>
          </a:p>
          <a:p>
            <a:r>
              <a:rPr lang="en-US" sz="2400" dirty="0" smtClean="0"/>
              <a:t>Rm </a:t>
            </a:r>
            <a:r>
              <a:rPr lang="en-US" sz="2400" dirty="0"/>
              <a:t>2641 (morgue)</a:t>
            </a:r>
          </a:p>
          <a:p>
            <a:r>
              <a:rPr lang="en-US" sz="2400" dirty="0"/>
              <a:t>Rm 2633 (</a:t>
            </a:r>
            <a:r>
              <a:rPr lang="en-US" sz="2400" dirty="0" smtClean="0"/>
              <a:t>Histology)</a:t>
            </a:r>
            <a:endParaRPr lang="en-US" sz="2400" dirty="0"/>
          </a:p>
          <a:p>
            <a:r>
              <a:rPr lang="en-US" sz="2400" dirty="0"/>
              <a:t>Rm 2637 (</a:t>
            </a:r>
            <a:r>
              <a:rPr lang="en-US" sz="2400" dirty="0" smtClean="0"/>
              <a:t>Histology)</a:t>
            </a:r>
            <a:endParaRPr lang="en-US" sz="2400" dirty="0"/>
          </a:p>
          <a:p>
            <a:r>
              <a:rPr lang="en-US" sz="2400" dirty="0"/>
              <a:t>Rm 2638 (gross room) – at grossing station, please wear goggles since this is an “open” fume </a:t>
            </a:r>
            <a:r>
              <a:rPr lang="en-US" sz="2400" dirty="0" smtClean="0"/>
              <a:t>bench.</a:t>
            </a:r>
          </a:p>
          <a:p>
            <a:pPr marL="0" indent="0">
              <a:buNone/>
            </a:pPr>
            <a:r>
              <a:rPr lang="en-US" sz="2400" dirty="0"/>
              <a:t> </a:t>
            </a:r>
            <a:r>
              <a:rPr lang="en-US" sz="2400" dirty="0" smtClean="0"/>
              <a:t>   There is a small </a:t>
            </a:r>
            <a:r>
              <a:rPr lang="en-US" sz="2400" dirty="0"/>
              <a:t>counter top “fume extractor” </a:t>
            </a:r>
            <a:r>
              <a:rPr lang="en-US" sz="2400" dirty="0" smtClean="0"/>
              <a:t>available     </a:t>
            </a:r>
          </a:p>
          <a:p>
            <a:pPr marL="0" indent="0">
              <a:buNone/>
            </a:pPr>
            <a:r>
              <a:rPr lang="en-US" sz="2400" dirty="0"/>
              <a:t> </a:t>
            </a:r>
            <a:r>
              <a:rPr lang="en-US" sz="2400" dirty="0" smtClean="0"/>
              <a:t>   as well.</a:t>
            </a:r>
          </a:p>
          <a:p>
            <a:pPr>
              <a:buFont typeface="Wingdings" pitchFamily="2" charset="2"/>
              <a:buNone/>
            </a:pPr>
            <a:endParaRPr lang="en-US" sz="2400" dirty="0" smtClean="0"/>
          </a:p>
          <a:p>
            <a:pPr>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FFFF00"/>
              </a:gs>
              <a:gs pos="5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Fume Hood</a:t>
            </a:r>
            <a:endParaRPr lang="en-US" dirty="0"/>
          </a:p>
        </p:txBody>
      </p:sp>
      <p:pic>
        <p:nvPicPr>
          <p:cNvPr id="54275" name="Content Placeholder 3" descr="Fume_hood.jpg"/>
          <p:cNvPicPr>
            <a:picLocks noGrp="1" noChangeAspect="1"/>
          </p:cNvPicPr>
          <p:nvPr>
            <p:ph idx="1"/>
          </p:nvPr>
        </p:nvPicPr>
        <p:blipFill>
          <a:blip r:embed="rId2" cstate="print"/>
          <a:srcRect/>
          <a:stretch>
            <a:fillRect/>
          </a:stretch>
        </p:blipFill>
        <p:spPr>
          <a:xfrm>
            <a:off x="1625600" y="1600200"/>
            <a:ext cx="5892800" cy="4419600"/>
          </a:xfr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FFFF00"/>
              </a:gs>
              <a:gs pos="5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Fume Hood</a:t>
            </a:r>
            <a:endParaRPr lang="en-US" dirty="0"/>
          </a:p>
        </p:txBody>
      </p:sp>
      <p:pic>
        <p:nvPicPr>
          <p:cNvPr id="55299" name="Content Placeholder 3" descr="fume_hood_clutter.jpg"/>
          <p:cNvPicPr>
            <a:picLocks noGrp="1" noChangeAspect="1"/>
          </p:cNvPicPr>
          <p:nvPr>
            <p:ph idx="1"/>
          </p:nvPr>
        </p:nvPicPr>
        <p:blipFill>
          <a:blip r:embed="rId2" cstate="print"/>
          <a:srcRect/>
          <a:stretch>
            <a:fillRect/>
          </a:stretch>
        </p:blipFill>
        <p:spPr>
          <a:xfrm>
            <a:off x="1990725" y="1600200"/>
            <a:ext cx="5162550" cy="4419600"/>
          </a:xfr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FFFF00"/>
              </a:gs>
              <a:gs pos="5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Biological Safety Cabinet (BSC)</a:t>
            </a:r>
            <a:endParaRPr lang="en-US" dirty="0"/>
          </a:p>
        </p:txBody>
      </p:sp>
      <p:sp>
        <p:nvSpPr>
          <p:cNvPr id="56323" name="Content Placeholder 2"/>
          <p:cNvSpPr>
            <a:spLocks noGrp="1"/>
          </p:cNvSpPr>
          <p:nvPr>
            <p:ph idx="1"/>
          </p:nvPr>
        </p:nvSpPr>
        <p:spPr/>
        <p:txBody>
          <a:bodyPr/>
          <a:lstStyle/>
          <a:p>
            <a:pPr>
              <a:buFont typeface="Wingdings" pitchFamily="2" charset="2"/>
              <a:buNone/>
            </a:pPr>
            <a:r>
              <a:rPr lang="en-US" sz="2000" b="1" dirty="0" smtClean="0"/>
              <a:t>Biological Safety Cabinet </a:t>
            </a:r>
            <a:r>
              <a:rPr lang="en-US" sz="2000" dirty="0" smtClean="0"/>
              <a:t>(BSC): a safety cabinet that serves as a primary containment device in laboratories working with infectious agents. These units are designed to protect the operator from biohazards OR to protect the internal materials from external contamination. This is accomplished through the use of HEPA filters. The HEPA filtered air is exhausted either through the Hospital/Medical Center Vacuum and Air Conditioning System (HVAC) or is discharged to the room.</a:t>
            </a:r>
          </a:p>
          <a:p>
            <a:pPr>
              <a:buFont typeface="Wingdings" pitchFamily="2" charset="2"/>
              <a:buNone/>
            </a:pPr>
            <a:endParaRPr lang="en-US" sz="2000" dirty="0" smtClean="0"/>
          </a:p>
          <a:p>
            <a:pPr>
              <a:spcBef>
                <a:spcPts val="0"/>
              </a:spcBef>
              <a:buFont typeface="Wingdings" pitchFamily="2" charset="2"/>
              <a:buNone/>
            </a:pPr>
            <a:endParaRPr lang="en-US" sz="2000" dirty="0" smtClean="0"/>
          </a:p>
          <a:p>
            <a:pPr>
              <a:spcBef>
                <a:spcPts val="0"/>
              </a:spcBef>
              <a:buFont typeface="Wingdings" pitchFamily="2" charset="2"/>
              <a:buNone/>
            </a:pPr>
            <a:endParaRPr lang="en-US" sz="2000" dirty="0" smtClean="0"/>
          </a:p>
          <a:p>
            <a:pPr>
              <a:buFont typeface="Wingdings" pitchFamily="2" charset="2"/>
              <a:buNone/>
            </a:pPr>
            <a:endParaRPr lang="en-U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3069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FFFF00"/>
              </a:gs>
              <a:gs pos="5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BSC Locations</a:t>
            </a:r>
            <a:endParaRPr lang="en-US" dirty="0"/>
          </a:p>
        </p:txBody>
      </p:sp>
      <p:sp>
        <p:nvSpPr>
          <p:cNvPr id="56323" name="Content Placeholder 2"/>
          <p:cNvSpPr>
            <a:spLocks noGrp="1"/>
          </p:cNvSpPr>
          <p:nvPr>
            <p:ph idx="1"/>
          </p:nvPr>
        </p:nvSpPr>
        <p:spPr/>
        <p:txBody>
          <a:bodyPr/>
          <a:lstStyle/>
          <a:p>
            <a:r>
              <a:rPr lang="en-US" sz="2400" dirty="0" smtClean="0"/>
              <a:t>Rm 2653 (BSLIII Room)</a:t>
            </a:r>
          </a:p>
          <a:p>
            <a:r>
              <a:rPr lang="en-US" sz="2400" dirty="0" smtClean="0"/>
              <a:t>Rm 2640 (back Micro Room)</a:t>
            </a:r>
          </a:p>
          <a:p>
            <a:r>
              <a:rPr lang="en-US" sz="2400" dirty="0" smtClean="0"/>
              <a:t>Rm 2638 (gross room)</a:t>
            </a:r>
          </a:p>
          <a:p>
            <a:r>
              <a:rPr lang="en-US" sz="2400" dirty="0" smtClean="0"/>
              <a:t>Rm 2634 (Cytology)</a:t>
            </a:r>
          </a:p>
          <a:p>
            <a:r>
              <a:rPr lang="en-US" sz="2400" dirty="0" smtClean="0"/>
              <a:t>Rm 2600 (main lab)</a:t>
            </a:r>
          </a:p>
          <a:p>
            <a:r>
              <a:rPr lang="en-US" sz="2400" dirty="0" smtClean="0"/>
              <a:t>Rm 2655 (Micro)</a:t>
            </a:r>
            <a:endParaRPr lang="en-US" sz="2400" dirty="0"/>
          </a:p>
          <a:p>
            <a:pPr>
              <a:spcBef>
                <a:spcPts val="0"/>
              </a:spcBef>
            </a:pPr>
            <a:endParaRPr lang="en-US" sz="2000" dirty="0" smtClean="0"/>
          </a:p>
          <a:p>
            <a:pPr>
              <a:spcBef>
                <a:spcPts val="0"/>
              </a:spcBef>
            </a:pPr>
            <a:endParaRPr lang="en-US" sz="2000" dirty="0" smtClean="0"/>
          </a:p>
          <a:p>
            <a:endParaRPr lang="en-US"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2984724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FFFF00"/>
              </a:gs>
              <a:gs pos="10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Flammable Cabinet</a:t>
            </a:r>
            <a:endParaRPr lang="en-US" dirty="0"/>
          </a:p>
        </p:txBody>
      </p:sp>
      <p:sp>
        <p:nvSpPr>
          <p:cNvPr id="3" name="Content Placeholder 2"/>
          <p:cNvSpPr>
            <a:spLocks noGrp="1"/>
          </p:cNvSpPr>
          <p:nvPr>
            <p:ph idx="1"/>
          </p:nvPr>
        </p:nvSpPr>
        <p:spPr/>
        <p:txBody>
          <a:bodyPr/>
          <a:lstStyle/>
          <a:p>
            <a:pPr marL="0" indent="0">
              <a:buFont typeface="Wingdings" pitchFamily="2" charset="2"/>
              <a:buNone/>
              <a:defRPr/>
            </a:pPr>
            <a:r>
              <a:rPr lang="en-US" sz="2400" b="1" dirty="0" smtClean="0"/>
              <a:t>Proper storage of flammables and combustibles includes: </a:t>
            </a:r>
          </a:p>
          <a:p>
            <a:pPr>
              <a:buClrTx/>
              <a:defRPr/>
            </a:pPr>
            <a:r>
              <a:rPr lang="en-US" sz="1800" dirty="0" smtClean="0"/>
              <a:t>Store away from heat, light and ignition sources</a:t>
            </a:r>
          </a:p>
          <a:p>
            <a:pPr>
              <a:buClrTx/>
              <a:defRPr/>
            </a:pPr>
            <a:r>
              <a:rPr lang="en-US" sz="1800" dirty="0" smtClean="0"/>
              <a:t>Store away from incompatible materials (reactive substances and oxidizers)</a:t>
            </a:r>
          </a:p>
          <a:p>
            <a:pPr>
              <a:buClrTx/>
              <a:defRPr/>
            </a:pPr>
            <a:r>
              <a:rPr lang="en-US" sz="1800" dirty="0" smtClean="0"/>
              <a:t>Store in approved flammable liquid storage cabinets</a:t>
            </a:r>
            <a:r>
              <a:rPr lang="en-US" dirty="0" smtClean="0"/>
              <a:t/>
            </a:r>
            <a:br>
              <a:rPr lang="en-US" dirty="0" smtClean="0"/>
            </a:br>
            <a:endParaRPr lang="en-US" dirty="0" smtClean="0"/>
          </a:p>
          <a:p>
            <a:pPr marL="0" indent="0">
              <a:buFont typeface="Wingdings" pitchFamily="2" charset="2"/>
              <a:buNone/>
              <a:defRPr/>
            </a:pP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352800" y="3733800"/>
            <a:ext cx="2212975" cy="2286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7030A0"/>
              </a:gs>
              <a:gs pos="50000">
                <a:schemeClr val="accent1">
                  <a:shade val="67500"/>
                  <a:satMod val="115000"/>
                </a:schemeClr>
              </a:gs>
              <a:gs pos="100000">
                <a:schemeClr val="accent1">
                  <a:shade val="100000"/>
                  <a:satMod val="115000"/>
                </a:schemeClr>
              </a:gs>
            </a:gsLst>
            <a:lin ang="5400000" scaled="0"/>
          </a:gradFill>
        </p:spPr>
        <p:txBody>
          <a:bodyPr/>
          <a:lstStyle/>
          <a:p>
            <a:r>
              <a:rPr lang="en-US" dirty="0" smtClean="0"/>
              <a:t>Prevention</a:t>
            </a:r>
            <a:endParaRPr lang="en-US" dirty="0"/>
          </a:p>
        </p:txBody>
      </p:sp>
      <p:sp>
        <p:nvSpPr>
          <p:cNvPr id="3" name="Content Placeholder 2"/>
          <p:cNvSpPr>
            <a:spLocks noGrp="1"/>
          </p:cNvSpPr>
          <p:nvPr>
            <p:ph idx="1"/>
          </p:nvPr>
        </p:nvSpPr>
        <p:spPr/>
        <p:txBody>
          <a:bodyPr/>
          <a:lstStyle/>
          <a:p>
            <a:pPr>
              <a:buNone/>
            </a:pPr>
            <a:r>
              <a:rPr lang="en-US" sz="1800" b="1" dirty="0" smtClean="0"/>
              <a:t>Hepatitis B vaccination program </a:t>
            </a:r>
            <a:r>
              <a:rPr lang="en-US" sz="1800" dirty="0" smtClean="0"/>
              <a:t>is conducted in accordance with the Hospital/Medical Center Exposure Control Plan at each facility in the PLMS Service Line.</a:t>
            </a:r>
          </a:p>
          <a:p>
            <a:pPr>
              <a:buNone/>
            </a:pPr>
            <a:endParaRPr lang="en-US" sz="1800" dirty="0" smtClean="0"/>
          </a:p>
          <a:p>
            <a:pPr>
              <a:buNone/>
            </a:pPr>
            <a:r>
              <a:rPr lang="en-US" sz="1800" b="1" dirty="0" smtClean="0"/>
              <a:t>A Tuberculosis screening program </a:t>
            </a:r>
            <a:r>
              <a:rPr lang="en-US" sz="1800" dirty="0" smtClean="0"/>
              <a:t>is conducted in accordance with Hospital/Medical Center Employee Health Policies &amp; Procedures for employees identified in the facility Tuberculosis Exposure Control Plan.</a:t>
            </a:r>
          </a:p>
          <a:p>
            <a:pPr>
              <a:buNone/>
            </a:pPr>
            <a:endParaRPr lang="en-US" sz="1800" dirty="0" smtClean="0"/>
          </a:p>
          <a:p>
            <a:pPr>
              <a:buNone/>
            </a:pPr>
            <a:r>
              <a:rPr lang="en-US" sz="1800" b="1" dirty="0" smtClean="0"/>
              <a:t>An</a:t>
            </a:r>
            <a:r>
              <a:rPr lang="en-US" sz="1800" dirty="0" smtClean="0"/>
              <a:t> </a:t>
            </a:r>
            <a:r>
              <a:rPr lang="en-US" sz="1800" b="1" dirty="0" smtClean="0"/>
              <a:t>Influenza vaccination program </a:t>
            </a:r>
            <a:r>
              <a:rPr lang="en-US" sz="1800" dirty="0" smtClean="0"/>
              <a:t>is conducted annually through the Hospital/Medical Center Employee Health Section. </a:t>
            </a:r>
            <a:endParaRPr lang="en-US" sz="1800" dirty="0"/>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FFFF00"/>
              </a:gs>
              <a:gs pos="10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Acid and Base Cabinet</a:t>
            </a:r>
            <a:endParaRPr lang="en-US" dirty="0"/>
          </a:p>
        </p:txBody>
      </p:sp>
      <p:sp>
        <p:nvSpPr>
          <p:cNvPr id="3" name="Content Placeholder 2"/>
          <p:cNvSpPr>
            <a:spLocks noGrp="1"/>
          </p:cNvSpPr>
          <p:nvPr>
            <p:ph idx="1"/>
          </p:nvPr>
        </p:nvSpPr>
        <p:spPr/>
        <p:txBody>
          <a:bodyPr/>
          <a:lstStyle/>
          <a:p>
            <a:pPr marL="0" indent="0">
              <a:buFont typeface="Wingdings" pitchFamily="2" charset="2"/>
              <a:buNone/>
              <a:defRPr/>
            </a:pPr>
            <a:r>
              <a:rPr lang="en-US" sz="2400" b="1" dirty="0" smtClean="0"/>
              <a:t>Proper storage of acids and bases: </a:t>
            </a:r>
          </a:p>
          <a:p>
            <a:pPr>
              <a:buClrTx/>
              <a:defRPr/>
            </a:pPr>
            <a:r>
              <a:rPr lang="en-US" sz="1800" dirty="0" smtClean="0"/>
              <a:t>Store below head height</a:t>
            </a:r>
          </a:p>
          <a:p>
            <a:pPr>
              <a:buClrTx/>
              <a:defRPr/>
            </a:pPr>
            <a:r>
              <a:rPr lang="en-US" sz="1800" dirty="0" smtClean="0"/>
              <a:t>Can store acid chemicals in an acid cabinet, base chemicals in a base cabinet or on a low shelf</a:t>
            </a:r>
          </a:p>
          <a:p>
            <a:pPr>
              <a:buClrTx/>
              <a:defRPr/>
            </a:pPr>
            <a:r>
              <a:rPr lang="en-US" sz="1800" dirty="0" smtClean="0"/>
              <a:t>Store away from incompatible materials.  DO NOT STORE ACIDS AND BASES TOGETHER. </a:t>
            </a:r>
          </a:p>
          <a:p>
            <a:pPr marL="0" indent="0">
              <a:buClrTx/>
              <a:buNone/>
              <a:defRPr/>
            </a:pPr>
            <a:endParaRPr lang="en-US" dirty="0" smtClean="0"/>
          </a:p>
          <a:p>
            <a:pPr marL="0" indent="0">
              <a:buFont typeface="Wingdings" pitchFamily="2" charset="2"/>
              <a:buNone/>
              <a:defRP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124200" y="3810000"/>
            <a:ext cx="2286000" cy="219075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943718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FFFF00"/>
              </a:gs>
              <a:gs pos="10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Compressed gas cylinders</a:t>
            </a:r>
            <a:endParaRPr lang="en-US" dirty="0"/>
          </a:p>
        </p:txBody>
      </p:sp>
      <p:sp>
        <p:nvSpPr>
          <p:cNvPr id="52227" name="Content Placeholder 2"/>
          <p:cNvSpPr>
            <a:spLocks noGrp="1"/>
          </p:cNvSpPr>
          <p:nvPr>
            <p:ph idx="1"/>
          </p:nvPr>
        </p:nvSpPr>
        <p:spPr/>
        <p:txBody>
          <a:bodyPr/>
          <a:lstStyle/>
          <a:p>
            <a:pPr>
              <a:buFont typeface="Wingdings" pitchFamily="2" charset="2"/>
              <a:buNone/>
              <a:defRPr/>
            </a:pPr>
            <a:r>
              <a:rPr lang="en-US" sz="2800" dirty="0" smtClean="0"/>
              <a:t>	Compressed gas tanks should be stored away from flammable materials, have safety covers on when pressure regulators are unattached and transported chained to a hand cart or dolly. Compressed gas cylinders should be secured upright to the wall or other stable source. </a:t>
            </a:r>
          </a:p>
          <a:p>
            <a:pPr>
              <a:buFont typeface="Wingdings" pitchFamily="2" charset="2"/>
              <a:buNone/>
              <a:defRPr/>
            </a:pPr>
            <a:r>
              <a:rPr lang="en-US" sz="2000" dirty="0" smtClean="0"/>
              <a:t>	Note:  Our only gas cylinder is in Micro.  When empty, it is picked up by appropriate hospital staff.</a:t>
            </a:r>
          </a:p>
          <a:p>
            <a:pPr marL="0" indent="0">
              <a:buFont typeface="Wingdings" pitchFamily="2" charset="2"/>
              <a:buNone/>
              <a:defRPr/>
            </a:pPr>
            <a:endParaRPr lang="en-US" sz="2000"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Title 1"/>
          <p:cNvSpPr>
            <a:spLocks noGrp="1"/>
          </p:cNvSpPr>
          <p:nvPr>
            <p:ph type="title"/>
          </p:nvPr>
        </p:nvSpPr>
        <p:spPr>
          <a:gradFill>
            <a:gsLst>
              <a:gs pos="0">
                <a:srgbClr val="FFFF00">
                  <a:lumMod val="100000"/>
                </a:srgbClr>
              </a:gs>
              <a:gs pos="100000">
                <a:schemeClr val="accent1">
                  <a:shade val="67500"/>
                  <a:satMod val="115000"/>
                </a:schemeClr>
              </a:gs>
              <a:gs pos="100000">
                <a:srgbClr val="FFC000"/>
              </a:gs>
            </a:gsLst>
            <a:lin ang="5400000" scaled="0"/>
          </a:gradFill>
        </p:spPr>
        <p:txBody>
          <a:bodyPr/>
          <a:lstStyle/>
          <a:p>
            <a:pPr>
              <a:defRPr/>
            </a:pPr>
            <a:r>
              <a:rPr lang="en-US" dirty="0" smtClean="0"/>
              <a:t>Chemical Definitions</a:t>
            </a:r>
          </a:p>
        </p:txBody>
      </p:sp>
      <p:sp>
        <p:nvSpPr>
          <p:cNvPr id="60419" name="Content Placeholder 2"/>
          <p:cNvSpPr>
            <a:spLocks noGrp="1"/>
          </p:cNvSpPr>
          <p:nvPr>
            <p:ph idx="1"/>
          </p:nvPr>
        </p:nvSpPr>
        <p:spPr/>
        <p:txBody>
          <a:bodyPr/>
          <a:lstStyle/>
          <a:p>
            <a:pPr marL="0" indent="0">
              <a:buFont typeface="Wingdings" pitchFamily="2" charset="2"/>
              <a:buNone/>
            </a:pPr>
            <a:r>
              <a:rPr lang="en-US" sz="1600" b="1" dirty="0" smtClean="0">
                <a:ea typeface="BatangChe" pitchFamily="49" charset="-127"/>
              </a:rPr>
              <a:t>Irritants</a:t>
            </a:r>
            <a:r>
              <a:rPr lang="en-US" sz="1600" dirty="0" smtClean="0"/>
              <a:t> cause pain or reddening at area of contact and may cause headache, itching, dryness or coughing. Common irritants are solvents, acetic acid and ammonia. </a:t>
            </a:r>
          </a:p>
          <a:p>
            <a:pPr marL="0" indent="0">
              <a:buFont typeface="Wingdings" pitchFamily="2" charset="2"/>
              <a:buNone/>
            </a:pPr>
            <a:r>
              <a:rPr lang="en-US" sz="1600" b="1" dirty="0" smtClean="0"/>
              <a:t>Corrosives </a:t>
            </a:r>
            <a:r>
              <a:rPr lang="en-US" sz="1600" dirty="0" smtClean="0"/>
              <a:t>cause immediate action to human tissue - blistering and burns on skin, and fumes can damage respiratory passages. Common corrosives are 	sulfuric and hydrochloric acid. </a:t>
            </a:r>
          </a:p>
          <a:p>
            <a:pPr marL="0" indent="0">
              <a:buFont typeface="Wingdings" pitchFamily="2" charset="2"/>
              <a:buNone/>
            </a:pPr>
            <a:r>
              <a:rPr lang="en-US" sz="1600" b="1" dirty="0" smtClean="0"/>
              <a:t>Sensitizers</a:t>
            </a:r>
            <a:r>
              <a:rPr lang="en-US" sz="1600" dirty="0" smtClean="0"/>
              <a:t> are chemicals that cause allergic reactions. </a:t>
            </a:r>
          </a:p>
          <a:p>
            <a:pPr marL="0" indent="0">
              <a:buNone/>
            </a:pPr>
            <a:r>
              <a:rPr lang="en-US" sz="1600" b="1" dirty="0" smtClean="0"/>
              <a:t>Flammable liquid </a:t>
            </a:r>
            <a:r>
              <a:rPr lang="en-US" sz="1600" dirty="0" smtClean="0"/>
              <a:t>any </a:t>
            </a:r>
            <a:r>
              <a:rPr lang="en-US" sz="1600" dirty="0"/>
              <a:t>liquid having a flash point below 100ºF (37.8ºC</a:t>
            </a:r>
            <a:r>
              <a:rPr lang="en-US" sz="1600" dirty="0" smtClean="0"/>
              <a:t>). Considered Class I Flammables and are divided into Class IA, Class IB, and Class IC based on flash point and boiling point.</a:t>
            </a:r>
          </a:p>
          <a:p>
            <a:pPr marL="0" indent="0">
              <a:buNone/>
            </a:pPr>
            <a:r>
              <a:rPr lang="en-US" sz="1600" b="1" dirty="0" smtClean="0"/>
              <a:t>Combustible liquid </a:t>
            </a:r>
            <a:r>
              <a:rPr lang="en-US" sz="1600" dirty="0"/>
              <a:t>any liquid having a flash point at or above 100ºF (37.8ºC</a:t>
            </a:r>
            <a:r>
              <a:rPr lang="en-US" sz="1600" dirty="0" smtClean="0"/>
              <a:t>). Divided into Class II and Class III based on flash point and boiling point.</a:t>
            </a:r>
            <a:endParaRPr lang="en-US" sz="1600" b="1" dirty="0" smtClean="0"/>
          </a:p>
          <a:p>
            <a:pPr marL="0" indent="0">
              <a:buNone/>
            </a:pPr>
            <a:r>
              <a:rPr lang="en-US" sz="1600" b="1" dirty="0" smtClean="0"/>
              <a:t>Acute Toxicity </a:t>
            </a:r>
            <a:r>
              <a:rPr lang="en-US" sz="1600" dirty="0"/>
              <a:t>adverse effects resulting from a single exposure to a substance </a:t>
            </a:r>
            <a:r>
              <a:rPr lang="en-US" sz="1600" dirty="0" smtClean="0"/>
              <a:t>(short-term)</a:t>
            </a:r>
          </a:p>
          <a:p>
            <a:pPr marL="0" indent="0">
              <a:buNone/>
            </a:pPr>
            <a:r>
              <a:rPr lang="en-US" sz="1600" b="1" dirty="0" smtClean="0"/>
              <a:t>Chronic Toxicity </a:t>
            </a:r>
            <a:r>
              <a:rPr lang="en-US" sz="1600" dirty="0"/>
              <a:t>adverse effects resulting from multiple exposures to a substance over time (long-term).</a:t>
            </a:r>
          </a:p>
          <a:p>
            <a:pPr marL="0" indent="0">
              <a:buNone/>
            </a:pPr>
            <a:r>
              <a:rPr lang="en-US" sz="1600" b="1" dirty="0" smtClean="0"/>
              <a:t>Reproductive Toxicity </a:t>
            </a:r>
            <a:r>
              <a:rPr lang="en-US" sz="1600" dirty="0"/>
              <a:t>adverse effects on sexual function and fertility in adult males and females, as well as adverse effects </a:t>
            </a:r>
            <a:r>
              <a:rPr lang="en-US" sz="1600" dirty="0" smtClean="0"/>
              <a:t>on development </a:t>
            </a:r>
            <a:r>
              <a:rPr lang="en-US" sz="1600" dirty="0"/>
              <a:t>of the offspring per OSHA.</a:t>
            </a:r>
          </a:p>
          <a:p>
            <a:pPr marL="0" indent="0">
              <a:buFont typeface="Wingdings" pitchFamily="2" charset="2"/>
              <a:buNone/>
            </a:pPr>
            <a:r>
              <a:rPr lang="en-US" sz="1600" b="1" dirty="0" smtClean="0"/>
              <a:t>Carcinogen </a:t>
            </a:r>
            <a:r>
              <a:rPr lang="en-US" sz="1600" dirty="0" smtClean="0"/>
              <a:t>agents that can cause cancer per OSHA (formaldehyde).</a:t>
            </a:r>
          </a:p>
          <a:p>
            <a:pPr marL="0" indent="0">
              <a:buFont typeface="Wingdings" pitchFamily="2" charset="2"/>
              <a:buNone/>
            </a:pPr>
            <a:endParaRPr lang="en-US" sz="1600" b="1" dirty="0" smtClean="0"/>
          </a:p>
          <a:p>
            <a:pPr marL="0" indent="0">
              <a:buFont typeface="Wingdings" pitchFamily="2" charset="2"/>
              <a:buNone/>
            </a:pPr>
            <a:endParaRPr lang="en-US" sz="1600" b="1" dirty="0" smtClean="0"/>
          </a:p>
          <a:p>
            <a:pPr marL="0" indent="0">
              <a:buFont typeface="Wingdings" pitchFamily="2" charset="2"/>
              <a:buNone/>
            </a:pPr>
            <a:endParaRPr lang="en-US" sz="1600" dirty="0" smtClean="0"/>
          </a:p>
          <a:p>
            <a:pPr marL="0" indent="0">
              <a:buFont typeface="Wingdings" pitchFamily="2" charset="2"/>
              <a:buNone/>
            </a:pPr>
            <a:endParaRPr lang="en-US" sz="1800" dirty="0" smtClean="0">
              <a:solidFill>
                <a:srgbClr val="FF0000"/>
              </a:solidFill>
            </a:endParaRPr>
          </a:p>
          <a:p>
            <a:pPr marL="0" indent="0">
              <a:buFont typeface="Wingdings" pitchFamily="2" charset="2"/>
              <a:buNone/>
            </a:pPr>
            <a:endParaRPr lang="en-US" sz="2400" dirty="0" smtClean="0"/>
          </a:p>
          <a:p>
            <a:pPr marL="0" indent="0">
              <a:buFont typeface="Wingdings" pitchFamily="2" charset="2"/>
              <a:buNone/>
            </a:pPr>
            <a:endParaRPr lang="en-US" sz="2400" dirty="0" smtClean="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Title 1"/>
          <p:cNvSpPr>
            <a:spLocks noGrp="1"/>
          </p:cNvSpPr>
          <p:nvPr>
            <p:ph type="title"/>
          </p:nvPr>
        </p:nvSpPr>
        <p:spPr>
          <a:gradFill>
            <a:gsLst>
              <a:gs pos="1000">
                <a:srgbClr val="FFFF00"/>
              </a:gs>
              <a:gs pos="0">
                <a:schemeClr val="accent1">
                  <a:shade val="30000"/>
                  <a:satMod val="115000"/>
                </a:schemeClr>
              </a:gs>
              <a:gs pos="10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Spill Response</a:t>
            </a:r>
          </a:p>
        </p:txBody>
      </p:sp>
      <p:sp>
        <p:nvSpPr>
          <p:cNvPr id="61443" name="Content Placeholder 2"/>
          <p:cNvSpPr>
            <a:spLocks noGrp="1"/>
          </p:cNvSpPr>
          <p:nvPr>
            <p:ph idx="1"/>
          </p:nvPr>
        </p:nvSpPr>
        <p:spPr>
          <a:xfrm>
            <a:off x="533400" y="1600200"/>
            <a:ext cx="7924800" cy="4419600"/>
          </a:xfrm>
        </p:spPr>
        <p:txBody>
          <a:bodyPr/>
          <a:lstStyle/>
          <a:p>
            <a:pPr marL="0" indent="0">
              <a:buNone/>
            </a:pPr>
            <a:r>
              <a:rPr lang="en-US" sz="2800" b="1" u="sng" dirty="0" err="1" smtClean="0">
                <a:cs typeface="Arial" charset="0"/>
              </a:rPr>
              <a:t>Biohazardous</a:t>
            </a:r>
            <a:r>
              <a:rPr lang="en-US" sz="1400" b="1" u="sng" dirty="0" smtClean="0">
                <a:cs typeface="Arial" charset="0"/>
              </a:rPr>
              <a:t> </a:t>
            </a:r>
            <a:r>
              <a:rPr lang="en-US" sz="2800" b="1" u="sng" dirty="0" smtClean="0">
                <a:cs typeface="Arial" charset="0"/>
              </a:rPr>
              <a:t>spill</a:t>
            </a:r>
            <a:r>
              <a:rPr lang="en-US" sz="2000" b="1" u="sng" dirty="0" smtClean="0">
                <a:cs typeface="Arial" charset="0"/>
              </a:rPr>
              <a:t> </a:t>
            </a:r>
            <a:r>
              <a:rPr lang="en-US" sz="2000" b="1" dirty="0" smtClean="0">
                <a:cs typeface="Arial" charset="0"/>
              </a:rPr>
              <a:t>- an unplanned release of potentially infectious material into the work environment </a:t>
            </a:r>
            <a:r>
              <a:rPr lang="en-US" sz="1600" b="1" dirty="0" smtClean="0">
                <a:cs typeface="Arial" charset="0"/>
              </a:rPr>
              <a:t>(Refer to Procedure for Blood and Body Fluid Spill SA-113-019):</a:t>
            </a:r>
          </a:p>
          <a:p>
            <a:pPr marL="0" indent="0">
              <a:buFont typeface="Wingdings" pitchFamily="2" charset="2"/>
              <a:buNone/>
            </a:pPr>
            <a:r>
              <a:rPr lang="en-US" sz="1800" dirty="0" smtClean="0">
                <a:cs typeface="Arial" charset="0"/>
              </a:rPr>
              <a:t>To clean up a </a:t>
            </a:r>
            <a:r>
              <a:rPr lang="en-US" sz="1800" dirty="0" err="1" smtClean="0">
                <a:cs typeface="Arial" charset="0"/>
              </a:rPr>
              <a:t>biohazardous</a:t>
            </a:r>
            <a:r>
              <a:rPr lang="en-US" sz="1800" dirty="0" smtClean="0">
                <a:cs typeface="Arial" charset="0"/>
              </a:rPr>
              <a:t> spill, follow this general procedure: </a:t>
            </a:r>
            <a:endParaRPr lang="en-US" sz="1400" b="1" dirty="0" smtClean="0">
              <a:cs typeface="Arial" charset="0"/>
            </a:endParaRPr>
          </a:p>
          <a:p>
            <a:pPr marL="0" indent="0">
              <a:buClrTx/>
              <a:buSzPct val="160000"/>
              <a:buFont typeface="Wingdings" pitchFamily="2" charset="2"/>
              <a:buNone/>
            </a:pPr>
            <a:r>
              <a:rPr lang="en-US" sz="1800" dirty="0" smtClean="0">
                <a:cs typeface="Arial" charset="0"/>
              </a:rPr>
              <a:t>	</a:t>
            </a:r>
            <a:r>
              <a:rPr lang="en-US" sz="1800" b="1" dirty="0" smtClean="0">
                <a:cs typeface="Arial" charset="0"/>
              </a:rPr>
              <a:t>a) </a:t>
            </a:r>
            <a:r>
              <a:rPr lang="en-US" sz="1800" dirty="0" smtClean="0">
                <a:cs typeface="Arial" charset="0"/>
              </a:rPr>
              <a:t>Wear appropriate PPE: gloves, lab coat and eye protection.</a:t>
            </a:r>
          </a:p>
          <a:p>
            <a:pPr marL="0" indent="0">
              <a:buClr>
                <a:srgbClr val="FF00FF"/>
              </a:buClr>
              <a:buSzPct val="160000"/>
              <a:buFont typeface="Wingdings" pitchFamily="2" charset="2"/>
              <a:buNone/>
            </a:pPr>
            <a:r>
              <a:rPr lang="en-US" sz="1800" dirty="0" smtClean="0">
                <a:cs typeface="Arial" charset="0"/>
              </a:rPr>
              <a:t>	</a:t>
            </a:r>
            <a:r>
              <a:rPr lang="en-US" sz="1800" b="1" dirty="0" smtClean="0">
                <a:cs typeface="Arial" charset="0"/>
              </a:rPr>
              <a:t>b) </a:t>
            </a:r>
            <a:r>
              <a:rPr lang="en-US" sz="1800" dirty="0" smtClean="0">
                <a:cs typeface="Arial" charset="0"/>
              </a:rPr>
              <a:t>Contain spill with absorbent materials.</a:t>
            </a:r>
          </a:p>
          <a:p>
            <a:pPr marL="0" indent="0">
              <a:buClr>
                <a:srgbClr val="FF00FF"/>
              </a:buClr>
              <a:buSzPct val="160000"/>
              <a:buFont typeface="Wingdings" pitchFamily="2" charset="2"/>
              <a:buNone/>
            </a:pPr>
            <a:r>
              <a:rPr lang="en-US" sz="1800" dirty="0" smtClean="0">
                <a:cs typeface="Arial" charset="0"/>
              </a:rPr>
              <a:t>	</a:t>
            </a:r>
            <a:r>
              <a:rPr lang="en-US" sz="1800" b="1" dirty="0" smtClean="0">
                <a:cs typeface="Arial" charset="0"/>
              </a:rPr>
              <a:t>c) </a:t>
            </a:r>
            <a:r>
              <a:rPr lang="en-US" sz="1800" dirty="0" smtClean="0">
                <a:cs typeface="Arial" charset="0"/>
              </a:rPr>
              <a:t>Wet spill with disinfectant. To minimize aerosols, pour 	disinfectant around the perimeter of spill and work toward the 	center. Let sit for the required contact time.</a:t>
            </a:r>
          </a:p>
          <a:p>
            <a:pPr marL="0" indent="0">
              <a:buClr>
                <a:srgbClr val="FF00FF"/>
              </a:buClr>
              <a:buSzPct val="160000"/>
              <a:buFont typeface="Wingdings" pitchFamily="2" charset="2"/>
              <a:buNone/>
            </a:pPr>
            <a:r>
              <a:rPr lang="en-US" sz="1800" dirty="0" smtClean="0">
                <a:cs typeface="Arial" charset="0"/>
              </a:rPr>
              <a:t>	</a:t>
            </a:r>
            <a:r>
              <a:rPr lang="en-US" sz="1800" b="1" dirty="0" smtClean="0">
                <a:cs typeface="Arial" charset="0"/>
              </a:rPr>
              <a:t>d) </a:t>
            </a:r>
            <a:r>
              <a:rPr lang="en-US" sz="1800" dirty="0" smtClean="0">
                <a:cs typeface="Arial" charset="0"/>
              </a:rPr>
              <a:t>Remove absorbent material and broken glassware using 	mechanical means - dustpan and broom and deposit into a 	biohazard bag or sharps container.</a:t>
            </a:r>
          </a:p>
          <a:p>
            <a:pPr marL="0" indent="0">
              <a:buClr>
                <a:srgbClr val="FF00FF"/>
              </a:buClr>
              <a:buSzPct val="160000"/>
              <a:buFont typeface="Wingdings" pitchFamily="2" charset="2"/>
              <a:buNone/>
            </a:pPr>
            <a:r>
              <a:rPr lang="en-US" sz="1800" dirty="0" smtClean="0">
                <a:cs typeface="Arial" charset="0"/>
              </a:rPr>
              <a:t>	</a:t>
            </a:r>
            <a:r>
              <a:rPr lang="en-US" sz="1800" b="1" dirty="0" smtClean="0">
                <a:cs typeface="Arial" charset="0"/>
              </a:rPr>
              <a:t>e) </a:t>
            </a:r>
            <a:r>
              <a:rPr lang="en-US" sz="1800" dirty="0" smtClean="0">
                <a:cs typeface="Arial" charset="0"/>
              </a:rPr>
              <a:t>If a second cleaning is necessary, apply disinfectant a second 	time and blot up after sufficient contact time. </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Title 1"/>
          <p:cNvSpPr>
            <a:spLocks noGrp="1"/>
          </p:cNvSpPr>
          <p:nvPr>
            <p:ph type="title"/>
          </p:nvPr>
        </p:nvSpPr>
        <p:spPr>
          <a:gradFill>
            <a:gsLst>
              <a:gs pos="1000">
                <a:srgbClr val="FFFF00"/>
              </a:gs>
              <a:gs pos="0">
                <a:schemeClr val="accent1">
                  <a:shade val="30000"/>
                  <a:satMod val="115000"/>
                </a:schemeClr>
              </a:gs>
              <a:gs pos="100000">
                <a:schemeClr val="accent1">
                  <a:shade val="67500"/>
                  <a:satMod val="115000"/>
                </a:schemeClr>
              </a:gs>
              <a:gs pos="100000">
                <a:schemeClr val="accent1">
                  <a:shade val="100000"/>
                  <a:satMod val="115000"/>
                </a:schemeClr>
              </a:gs>
            </a:gsLst>
            <a:lin ang="5400000" scaled="0"/>
          </a:gradFill>
        </p:spPr>
        <p:txBody>
          <a:bodyPr/>
          <a:lstStyle/>
          <a:p>
            <a:pPr>
              <a:defRPr/>
            </a:pPr>
            <a:r>
              <a:rPr lang="en-US" smtClean="0"/>
              <a:t>Spill Response</a:t>
            </a:r>
          </a:p>
        </p:txBody>
      </p:sp>
      <p:sp>
        <p:nvSpPr>
          <p:cNvPr id="56323" name="Content Placeholder 2"/>
          <p:cNvSpPr>
            <a:spLocks noGrp="1"/>
          </p:cNvSpPr>
          <p:nvPr>
            <p:ph idx="1"/>
          </p:nvPr>
        </p:nvSpPr>
        <p:spPr>
          <a:xfrm>
            <a:off x="609600" y="1447800"/>
            <a:ext cx="7924800" cy="4419600"/>
          </a:xfrm>
        </p:spPr>
        <p:txBody>
          <a:bodyPr/>
          <a:lstStyle/>
          <a:p>
            <a:pPr marL="0" indent="0">
              <a:buFont typeface="Wingdings" pitchFamily="2" charset="2"/>
              <a:buNone/>
              <a:defRPr/>
            </a:pPr>
            <a:r>
              <a:rPr lang="en-US" sz="2800" b="1" u="sng" dirty="0" smtClean="0"/>
              <a:t>Procedure for Chemical Spill </a:t>
            </a:r>
            <a:r>
              <a:rPr lang="en-US" sz="2000" b="1" u="sng" dirty="0" smtClean="0"/>
              <a:t>(refer to Chemical </a:t>
            </a:r>
            <a:r>
              <a:rPr lang="en-US" sz="2000" b="1" u="sng" dirty="0" err="1" smtClean="0"/>
              <a:t>Hygene</a:t>
            </a:r>
            <a:r>
              <a:rPr lang="en-US" sz="2000" b="1" u="sng" dirty="0" smtClean="0"/>
              <a:t> plan and local medical center policy)</a:t>
            </a:r>
          </a:p>
          <a:p>
            <a:pPr marL="0" indent="0">
              <a:buFont typeface="Wingdings" pitchFamily="2" charset="2"/>
              <a:buNone/>
              <a:defRPr/>
            </a:pPr>
            <a:r>
              <a:rPr lang="en-US" sz="2000" dirty="0" smtClean="0"/>
              <a:t>Only the specific amount of chemicals needed for a certain procedure should be on a bench. All large containers should be stored in safety cabinets.</a:t>
            </a:r>
          </a:p>
          <a:p>
            <a:pPr lvl="1">
              <a:buClrTx/>
              <a:defRPr/>
            </a:pPr>
            <a:r>
              <a:rPr lang="en-US" sz="1800" b="1" dirty="0" smtClean="0"/>
              <a:t>Minor spills</a:t>
            </a:r>
            <a:r>
              <a:rPr lang="en-US" sz="1800" dirty="0" smtClean="0"/>
              <a:t> are small spills of chemicals that do not pose a hazard. Minor spills may be cleaned up immediately by laboratory personnel wearing appropriate personal protective equipment.</a:t>
            </a:r>
            <a:r>
              <a:rPr lang="en-US" sz="1800" dirty="0" smtClean="0">
                <a:ea typeface="+mn-ea"/>
                <a:cs typeface="+mn-cs"/>
              </a:rPr>
              <a:t> To clean up a small spill, go to nearest spill response kit and follow stated procedures.</a:t>
            </a:r>
            <a:r>
              <a:rPr lang="en-US" sz="1800" b="1" dirty="0" smtClean="0"/>
              <a:t> </a:t>
            </a:r>
            <a:endParaRPr lang="en-US" sz="1800" dirty="0" smtClean="0">
              <a:ea typeface="+mn-ea"/>
              <a:cs typeface="+mn-cs"/>
            </a:endParaRPr>
          </a:p>
          <a:p>
            <a:pPr lvl="1">
              <a:buClrTx/>
              <a:defRPr/>
            </a:pPr>
            <a:r>
              <a:rPr lang="en-US" sz="1800" dirty="0" smtClean="0">
                <a:ea typeface="+mn-ea"/>
                <a:cs typeface="+mn-cs"/>
              </a:rPr>
              <a:t>Should a </a:t>
            </a:r>
            <a:r>
              <a:rPr lang="en-US" sz="1800" b="1" dirty="0" smtClean="0">
                <a:ea typeface="+mn-ea"/>
                <a:cs typeface="+mn-cs"/>
              </a:rPr>
              <a:t>large spill </a:t>
            </a:r>
            <a:r>
              <a:rPr lang="en-US" sz="1800" dirty="0" smtClean="0">
                <a:ea typeface="+mn-ea"/>
                <a:cs typeface="+mn-cs"/>
              </a:rPr>
              <a:t>occur, immediately notify Supervisor/Director/ Leader and follow site specific procedures.</a:t>
            </a:r>
            <a:r>
              <a:rPr lang="en-US" sz="1800" dirty="0" smtClean="0"/>
              <a:t> In general, spills of carcinogenic, reactive, toxic or reproductive hazard chemicals should only be cleaned up by specially trained personnel using specialized equipment. </a:t>
            </a:r>
          </a:p>
          <a:p>
            <a:pPr lvl="1">
              <a:buClrTx/>
              <a:defRPr/>
            </a:pPr>
            <a:endParaRPr lang="en-US" sz="1800" dirty="0" smtClean="0">
              <a:ea typeface="+mn-ea"/>
              <a:cs typeface="+mn-cs"/>
            </a:endParaRPr>
          </a:p>
          <a:p>
            <a:pPr marL="0" indent="0">
              <a:buFont typeface="Wingdings" pitchFamily="2" charset="2"/>
              <a:buNone/>
              <a:defRPr/>
            </a:pPr>
            <a:endParaRPr lang="en-US" sz="2800" b="1" u="sng"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Title 1"/>
          <p:cNvSpPr>
            <a:spLocks noGrp="1"/>
          </p:cNvSpPr>
          <p:nvPr>
            <p:ph type="title"/>
          </p:nvPr>
        </p:nvSpPr>
        <p:spPr>
          <a:gradFill>
            <a:gsLst>
              <a:gs pos="1000">
                <a:srgbClr val="FFFF00"/>
              </a:gs>
              <a:gs pos="0">
                <a:schemeClr val="accent1">
                  <a:shade val="30000"/>
                  <a:satMod val="115000"/>
                </a:schemeClr>
              </a:gs>
              <a:gs pos="10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Waste Disposal</a:t>
            </a:r>
          </a:p>
        </p:txBody>
      </p:sp>
      <p:sp>
        <p:nvSpPr>
          <p:cNvPr id="63491" name="Content Placeholder 2"/>
          <p:cNvSpPr>
            <a:spLocks noGrp="1"/>
          </p:cNvSpPr>
          <p:nvPr>
            <p:ph idx="1"/>
          </p:nvPr>
        </p:nvSpPr>
        <p:spPr/>
        <p:txBody>
          <a:bodyPr/>
          <a:lstStyle/>
          <a:p>
            <a:pPr marL="0" indent="0">
              <a:buClrTx/>
              <a:buNone/>
            </a:pPr>
            <a:r>
              <a:rPr lang="en-US" sz="1800" b="1" u="sng" dirty="0"/>
              <a:t>General waste </a:t>
            </a:r>
            <a:r>
              <a:rPr lang="en-US" sz="1800" dirty="0"/>
              <a:t>– consists of paper, paper towels, gloves, cardboard, gauze, </a:t>
            </a:r>
            <a:r>
              <a:rPr lang="en-US" sz="1800" dirty="0" err="1"/>
              <a:t>kimwipes</a:t>
            </a:r>
            <a:r>
              <a:rPr lang="en-US" sz="1800" dirty="0"/>
              <a:t>, for example, which are not visibly contaminated with blood/body fluids are considered non-infectious waste and shall be disposed of in clear plastic bags which are housed in general waste containers or recycled.  </a:t>
            </a:r>
          </a:p>
          <a:p>
            <a:pPr marL="0" indent="0">
              <a:buClrTx/>
              <a:buNone/>
            </a:pPr>
            <a:r>
              <a:rPr lang="en-US" sz="1800" b="1" u="sng" dirty="0" smtClean="0"/>
              <a:t>Chemical and biohazard </a:t>
            </a:r>
            <a:r>
              <a:rPr lang="en-US" sz="1800" dirty="0" smtClean="0"/>
              <a:t>waste should not go down the drain unless approved by the medical center.</a:t>
            </a:r>
          </a:p>
          <a:p>
            <a:pPr marL="0" indent="0">
              <a:buClrTx/>
              <a:buNone/>
            </a:pPr>
            <a:r>
              <a:rPr lang="en-US" sz="1800" b="1" u="sng" dirty="0" smtClean="0"/>
              <a:t>Biohazard</a:t>
            </a:r>
            <a:r>
              <a:rPr lang="en-US" sz="1800" dirty="0" smtClean="0"/>
              <a:t>- Specimen containers, evacuated blood collection tubes, and sample cups that have been contaminated with blood and other potentially infectious material (tissue, plasma, other blood components) shall be carefully placed in big red (biohazard) containers or bags.  This includes clear plastic biohazard-labeled bags.  </a:t>
            </a:r>
          </a:p>
          <a:p>
            <a:pPr marL="0" indent="0">
              <a:buClrTx/>
              <a:buNone/>
            </a:pPr>
            <a:endParaRPr lang="en-US" sz="1800" dirty="0" smtClean="0"/>
          </a:p>
          <a:p>
            <a:pPr marL="0" indent="0">
              <a:buClrTx/>
              <a:buNone/>
            </a:pPr>
            <a:r>
              <a:rPr lang="en-US" sz="1800" dirty="0" smtClean="0"/>
              <a:t>Lids are placed on the biohazard floor and tabletop waste containers when not in use.</a:t>
            </a:r>
          </a:p>
          <a:p>
            <a:pPr marL="0" indent="0">
              <a:buClrTx/>
              <a:buNone/>
            </a:pPr>
            <a:endParaRPr lang="en-US" sz="2000" dirty="0"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Title 1"/>
          <p:cNvSpPr>
            <a:spLocks noGrp="1"/>
          </p:cNvSpPr>
          <p:nvPr>
            <p:ph type="title"/>
          </p:nvPr>
        </p:nvSpPr>
        <p:spPr>
          <a:gradFill>
            <a:gsLst>
              <a:gs pos="1000">
                <a:srgbClr val="FFFF00"/>
              </a:gs>
              <a:gs pos="0">
                <a:schemeClr val="accent1">
                  <a:shade val="30000"/>
                  <a:satMod val="115000"/>
                </a:schemeClr>
              </a:gs>
              <a:gs pos="10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Waste Disposal</a:t>
            </a:r>
          </a:p>
        </p:txBody>
      </p:sp>
      <p:sp>
        <p:nvSpPr>
          <p:cNvPr id="63491" name="Content Placeholder 2"/>
          <p:cNvSpPr>
            <a:spLocks noGrp="1"/>
          </p:cNvSpPr>
          <p:nvPr>
            <p:ph idx="1"/>
          </p:nvPr>
        </p:nvSpPr>
        <p:spPr/>
        <p:txBody>
          <a:bodyPr/>
          <a:lstStyle/>
          <a:p>
            <a:pPr marL="0" indent="0">
              <a:buClrTx/>
              <a:buNone/>
            </a:pPr>
            <a:r>
              <a:rPr lang="en-US" sz="1600" dirty="0" smtClean="0"/>
              <a:t>Note: When working with CJD specimens the waste generated should be collected, labeled and the medical center safety officer contacted for waste pick up guidance.  It is recommended that the laboratory utilize disposable equipment (or designated equipment).  In addition, a counter top liner with a plastic backing should be used to eliminate the need for using the special clean up procedure, longer timing requirements, in the event of a spill.</a:t>
            </a:r>
          </a:p>
          <a:p>
            <a:pPr marL="0" indent="0">
              <a:buClrTx/>
              <a:buNone/>
            </a:pPr>
            <a:endParaRPr lang="en-US" sz="1800" dirty="0" smtClean="0"/>
          </a:p>
          <a:p>
            <a:pPr marL="0" indent="0">
              <a:buClrTx/>
              <a:buNone/>
            </a:pPr>
            <a:endParaRPr lang="en-US" sz="20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4061173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FFFF00"/>
              </a:gs>
              <a:gs pos="10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Chemical Waste Disposal</a:t>
            </a:r>
            <a:endParaRPr lang="en-US" dirty="0"/>
          </a:p>
        </p:txBody>
      </p:sp>
      <p:sp>
        <p:nvSpPr>
          <p:cNvPr id="64515" name="Content Placeholder 2"/>
          <p:cNvSpPr>
            <a:spLocks noGrp="1"/>
          </p:cNvSpPr>
          <p:nvPr>
            <p:ph idx="1"/>
          </p:nvPr>
        </p:nvSpPr>
        <p:spPr/>
        <p:txBody>
          <a:bodyPr/>
          <a:lstStyle/>
          <a:p>
            <a:pPr>
              <a:buFont typeface="Wingdings" pitchFamily="2" charset="2"/>
              <a:buNone/>
            </a:pPr>
            <a:r>
              <a:rPr lang="en-US" sz="1800" b="1" u="sng" dirty="0" smtClean="0"/>
              <a:t>Hazardous chemical waste</a:t>
            </a:r>
            <a:r>
              <a:rPr lang="en-US" sz="1800" b="1" dirty="0" smtClean="0"/>
              <a:t> </a:t>
            </a:r>
            <a:r>
              <a:rPr lang="en-US" sz="1800" dirty="0" smtClean="0"/>
              <a:t>– any material that poses a health or physical hazard. These are materials, which on intense or continued exposure could cause temporary incapacitation or possible residual injury unless prompt medical treatment is given. These chemicals pose a potential danger to one’s health and safety because of the chemical(s) inherent properties. Any chemical that possesses one or more of the following characteristics: ignitability, </a:t>
            </a:r>
            <a:r>
              <a:rPr lang="en-US" sz="1800" dirty="0" err="1" smtClean="0"/>
              <a:t>corrositivity</a:t>
            </a:r>
            <a:r>
              <a:rPr lang="en-US" sz="1800" dirty="0" smtClean="0"/>
              <a:t>, reactivity, or toxicity is considered RCRA hazardous and should not be disposed of in the sewer system. RCRA stands for Resource </a:t>
            </a:r>
            <a:r>
              <a:rPr lang="en-US" sz="1800" dirty="0"/>
              <a:t>Conservation and Recovery Act (1976) – Environmental </a:t>
            </a:r>
            <a:r>
              <a:rPr lang="en-US" sz="1800" dirty="0" smtClean="0"/>
              <a:t>Protection Agency’s </a:t>
            </a:r>
            <a:r>
              <a:rPr lang="en-US" sz="1800" dirty="0"/>
              <a:t>waste management regulations governing the disposal of solid and </a:t>
            </a:r>
            <a:r>
              <a:rPr lang="en-US" sz="1800" dirty="0" smtClean="0"/>
              <a:t>hazardous waste </a:t>
            </a:r>
            <a:r>
              <a:rPr lang="en-US" sz="1800" dirty="0"/>
              <a:t>(Title 40 Code of Federal Regulations).</a:t>
            </a:r>
            <a:endParaRPr lang="en-US" sz="1800" dirty="0" smtClean="0"/>
          </a:p>
          <a:p>
            <a:pPr>
              <a:buFont typeface="Wingdings" pitchFamily="2" charset="2"/>
              <a:buNone/>
            </a:pPr>
            <a:r>
              <a:rPr lang="en-US" sz="1800" dirty="0" smtClean="0">
                <a:solidFill>
                  <a:srgbClr val="0070C0"/>
                </a:solidFill>
              </a:rPr>
              <a:t>	</a:t>
            </a:r>
            <a:r>
              <a:rPr lang="en-US" sz="1800" dirty="0" smtClean="0"/>
              <a:t>All waste streams have been evaluated by the VISN GEMS Coordinator/Industrial Hygienist and proper waste collection implemented.</a:t>
            </a:r>
          </a:p>
          <a:p>
            <a:pPr>
              <a:buFont typeface="Wingdings" pitchFamily="2" charset="2"/>
              <a:buNone/>
            </a:pPr>
            <a:endParaRPr lang="en-US" sz="1800" dirty="0" smtClean="0"/>
          </a:p>
          <a:p>
            <a:pPr algn="ctr">
              <a:buFont typeface="Wingdings" pitchFamily="2" charset="2"/>
              <a:buNone/>
            </a:pPr>
            <a:r>
              <a:rPr lang="en-US" sz="1800" dirty="0" smtClean="0"/>
              <a:t>	</a:t>
            </a:r>
            <a:r>
              <a:rPr lang="en-US" sz="1800" b="1" dirty="0" smtClean="0"/>
              <a:t>Always consult SDS for proper waste disposal or address questions to the laboratory safety officer.</a:t>
            </a:r>
          </a:p>
          <a:p>
            <a:pPr>
              <a:buFont typeface="Wingdings" pitchFamily="2" charset="2"/>
              <a:buNone/>
            </a:pPr>
            <a:endParaRPr lang="en-US" sz="1800" dirty="0" smtClean="0"/>
          </a:p>
          <a:p>
            <a:endParaRPr lang="en-US" dirty="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FFFF00"/>
              </a:gs>
              <a:gs pos="5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Ergonomics</a:t>
            </a:r>
            <a:endParaRPr lang="en-US" dirty="0"/>
          </a:p>
        </p:txBody>
      </p:sp>
      <p:sp>
        <p:nvSpPr>
          <p:cNvPr id="66563" name="Content Placeholder 2"/>
          <p:cNvSpPr>
            <a:spLocks noGrp="1"/>
          </p:cNvSpPr>
          <p:nvPr>
            <p:ph idx="1"/>
          </p:nvPr>
        </p:nvSpPr>
        <p:spPr/>
        <p:txBody>
          <a:bodyPr/>
          <a:lstStyle/>
          <a:p>
            <a:pPr>
              <a:buFont typeface="Wingdings" pitchFamily="2" charset="2"/>
              <a:buNone/>
            </a:pPr>
            <a:r>
              <a:rPr lang="en-US" sz="2000" b="1" u="sng" dirty="0" smtClean="0"/>
              <a:t>Ergonomics</a:t>
            </a:r>
            <a:r>
              <a:rPr lang="en-US" sz="2000" dirty="0" smtClean="0"/>
              <a:t> </a:t>
            </a:r>
            <a:r>
              <a:rPr lang="en-US" sz="1800" dirty="0" smtClean="0"/>
              <a:t>is a discipline that involves arranging the environment to fit the person in it. Following ergonomic principles helps reduce stress and eliminate many potential injuries and disorders associated with the overuse of muscle, bad posture, and repeated tasks. This is accomplished by designing tasks, work spaces, controls, displays, tools, lighting, and equipment to fit the employee’s physical capabilities and limitations. </a:t>
            </a:r>
          </a:p>
          <a:p>
            <a:pPr>
              <a:buFont typeface="Wingdings" pitchFamily="2" charset="2"/>
              <a:buNone/>
            </a:pPr>
            <a:endParaRPr lang="en-US" sz="1800" dirty="0" smtClean="0"/>
          </a:p>
          <a:p>
            <a:pPr>
              <a:buNone/>
            </a:pPr>
            <a:r>
              <a:rPr lang="en-US" sz="1800" b="1" u="sng" dirty="0"/>
              <a:t>Laboratory Ergonomic Stressors include: </a:t>
            </a:r>
            <a:r>
              <a:rPr lang="en-US" sz="1800" u="sng" dirty="0"/>
              <a:t>routine laboratory activity (pipetting, use of Biological Safety Cabinets (BCS) and Fume Hoods , microscopy, microtomy, lifting, and materials Handling), functionality of the workspace (including laboratory floor matting, bright lighting, and noise generation), and equipment design (computer keyboards and displays, workstations and chairs).</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FFFF00"/>
              </a:gs>
              <a:gs pos="5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Ergonomics</a:t>
            </a:r>
            <a:endParaRPr lang="en-US" dirty="0"/>
          </a:p>
        </p:txBody>
      </p:sp>
      <p:sp>
        <p:nvSpPr>
          <p:cNvPr id="3" name="Content Placeholder 2"/>
          <p:cNvSpPr>
            <a:spLocks noGrp="1"/>
          </p:cNvSpPr>
          <p:nvPr>
            <p:ph idx="1"/>
          </p:nvPr>
        </p:nvSpPr>
        <p:spPr/>
        <p:txBody>
          <a:bodyPr/>
          <a:lstStyle/>
          <a:p>
            <a:pPr>
              <a:buFont typeface="Wingdings" pitchFamily="2" charset="2"/>
              <a:buNone/>
              <a:defRPr/>
            </a:pPr>
            <a:r>
              <a:rPr lang="en-US" sz="1600" dirty="0" smtClean="0"/>
              <a:t>Common problems in laboratories and offices involve hand exertions such as </a:t>
            </a:r>
            <a:r>
              <a:rPr lang="en-US" sz="1600" dirty="0" err="1" smtClean="0"/>
              <a:t>pipetting</a:t>
            </a:r>
            <a:r>
              <a:rPr lang="en-US" sz="1600" dirty="0" smtClean="0"/>
              <a:t>, opening and closing vials and using excess force when writing or typing. To reduce forceful exertion: </a:t>
            </a:r>
          </a:p>
          <a:p>
            <a:pPr lvl="1">
              <a:buClrTx/>
              <a:defRPr/>
            </a:pPr>
            <a:r>
              <a:rPr lang="en-US" sz="1400" dirty="0" smtClean="0">
                <a:ea typeface="+mn-ea"/>
                <a:cs typeface="+mn-cs"/>
              </a:rPr>
              <a:t>Select equipment that requires less force to activate</a:t>
            </a:r>
          </a:p>
          <a:p>
            <a:pPr lvl="1">
              <a:buClrTx/>
              <a:defRPr/>
            </a:pPr>
            <a:r>
              <a:rPr lang="en-US" sz="1400" dirty="0" smtClean="0">
                <a:ea typeface="+mn-ea"/>
                <a:cs typeface="+mn-cs"/>
              </a:rPr>
              <a:t>Use only the force necessary to activate or use an item</a:t>
            </a:r>
          </a:p>
          <a:p>
            <a:pPr lvl="1">
              <a:buClrTx/>
              <a:defRPr/>
            </a:pPr>
            <a:r>
              <a:rPr lang="en-US" sz="1400" dirty="0" smtClean="0">
                <a:ea typeface="+mn-ea"/>
                <a:cs typeface="+mn-cs"/>
              </a:rPr>
              <a:t>Avoid holding objects for long periods</a:t>
            </a:r>
          </a:p>
          <a:p>
            <a:pPr lvl="1">
              <a:buClrTx/>
              <a:defRPr/>
            </a:pPr>
            <a:r>
              <a:rPr lang="en-US" sz="1400" dirty="0" smtClean="0">
                <a:ea typeface="+mn-ea"/>
                <a:cs typeface="+mn-cs"/>
              </a:rPr>
              <a:t>Avoid pinch grips – use your whole hand when grasping something</a:t>
            </a:r>
          </a:p>
          <a:p>
            <a:pPr lvl="1">
              <a:buClrTx/>
              <a:defRPr/>
            </a:pPr>
            <a:r>
              <a:rPr lang="en-US" sz="1400" dirty="0" smtClean="0">
                <a:ea typeface="+mn-ea"/>
                <a:cs typeface="+mn-cs"/>
              </a:rPr>
              <a:t>Use both hands to grasp an object</a:t>
            </a:r>
          </a:p>
          <a:p>
            <a:pPr lvl="1">
              <a:buClrTx/>
              <a:defRPr/>
            </a:pPr>
            <a:r>
              <a:rPr lang="en-US" sz="1400" dirty="0" smtClean="0">
                <a:ea typeface="+mn-ea"/>
                <a:cs typeface="+mn-cs"/>
              </a:rPr>
              <a:t>Keep wrists straight when grasping, as grip strength decreases when wrists are bent </a:t>
            </a:r>
          </a:p>
          <a:p>
            <a:pPr>
              <a:buClrTx/>
              <a:buFont typeface="Wingdings" pitchFamily="2" charset="2"/>
              <a:buNone/>
              <a:defRPr/>
            </a:pPr>
            <a:r>
              <a:rPr lang="en-US" sz="1600" dirty="0" smtClean="0"/>
              <a:t>Lifting injuries are one of the most common RSI (Repetitive Stress Injuries). When possible, eliminate lifting by using mechanical assistance such as carts or </a:t>
            </a:r>
            <a:r>
              <a:rPr lang="en-US" sz="1600" dirty="0" err="1" smtClean="0"/>
              <a:t>handtrucks</a:t>
            </a:r>
            <a:r>
              <a:rPr lang="en-US" sz="1600" dirty="0" smtClean="0"/>
              <a:t>, or slide objects instead of lifting them. For safer lifting:</a:t>
            </a:r>
          </a:p>
          <a:p>
            <a:pPr lvl="1">
              <a:buClrTx/>
              <a:defRPr/>
            </a:pPr>
            <a:r>
              <a:rPr lang="en-US" sz="1400" dirty="0" smtClean="0">
                <a:ea typeface="+mn-ea"/>
                <a:cs typeface="+mn-cs"/>
              </a:rPr>
              <a:t>When lifting any object, correct posture should be applied: i.e. bend knees not back, no twisting, firm grasp, stand close to object. it is important to bend at the </a:t>
            </a:r>
            <a:r>
              <a:rPr lang="en-US" sz="1400" b="1" dirty="0" smtClean="0"/>
              <a:t>k</a:t>
            </a:r>
            <a:r>
              <a:rPr lang="en-US" sz="1400" b="1" dirty="0" smtClean="0">
                <a:ea typeface="+mn-ea"/>
                <a:cs typeface="+mn-cs"/>
              </a:rPr>
              <a:t>nees and hips and lift with legs and buttocks.</a:t>
            </a:r>
            <a:endParaRPr lang="en-US" sz="1400" dirty="0" smtClean="0"/>
          </a:p>
          <a:p>
            <a:pPr lvl="1">
              <a:buClrTx/>
              <a:defRPr/>
            </a:pPr>
            <a:r>
              <a:rPr lang="en-US" sz="1400" dirty="0" smtClean="0">
                <a:ea typeface="+mn-ea"/>
                <a:cs typeface="+mn-cs"/>
              </a:rPr>
              <a:t>Additional items that may include mechanical aids should be applied: clear pathways, getting help either mechanical or person to assist with overhead lifting, obtaining help with heavy or difficult items. </a:t>
            </a:r>
          </a:p>
          <a:p>
            <a:pPr>
              <a:buClrTx/>
              <a:buFont typeface="Wingdings" pitchFamily="2" charset="2"/>
              <a:buNone/>
              <a:defRPr/>
            </a:pPr>
            <a:endParaRPr lang="en-US" sz="1800" dirty="0" smtClean="0"/>
          </a:p>
          <a:p>
            <a:pPr>
              <a:defRPr/>
            </a:pPr>
            <a:endParaRPr lang="en-US"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Title 1"/>
          <p:cNvSpPr>
            <a:spLocks noGrp="1"/>
          </p:cNvSpPr>
          <p:nvPr>
            <p:ph type="title"/>
          </p:nvPr>
        </p:nvSpPr>
        <p:spPr>
          <a:gradFill>
            <a:gsLst>
              <a:gs pos="0">
                <a:srgbClr val="002060"/>
              </a:gs>
              <a:gs pos="50000">
                <a:schemeClr val="accent1">
                  <a:shade val="67500"/>
                  <a:satMod val="115000"/>
                </a:schemeClr>
              </a:gs>
              <a:gs pos="100000">
                <a:schemeClr val="accent1">
                  <a:shade val="100000"/>
                  <a:satMod val="115000"/>
                </a:schemeClr>
              </a:gs>
            </a:gsLst>
            <a:lin ang="5400000" scaled="0"/>
          </a:gradFill>
        </p:spPr>
        <p:txBody>
          <a:bodyPr/>
          <a:lstStyle/>
          <a:p>
            <a:pPr>
              <a:defRPr/>
            </a:pPr>
            <a:r>
              <a:rPr lang="en-US" smtClean="0">
                <a:solidFill>
                  <a:schemeClr val="tx1"/>
                </a:solidFill>
              </a:rPr>
              <a:t>Basic Safety Rules</a:t>
            </a:r>
          </a:p>
        </p:txBody>
      </p:sp>
      <p:sp>
        <p:nvSpPr>
          <p:cNvPr id="9219" name="Content Placeholder 2"/>
          <p:cNvSpPr>
            <a:spLocks noGrp="1"/>
          </p:cNvSpPr>
          <p:nvPr>
            <p:ph idx="1"/>
          </p:nvPr>
        </p:nvSpPr>
        <p:spPr/>
        <p:txBody>
          <a:bodyPr/>
          <a:lstStyle/>
          <a:p>
            <a:pPr marL="0" indent="0">
              <a:buFont typeface="Wingdings" pitchFamily="2" charset="2"/>
              <a:buNone/>
            </a:pPr>
            <a:r>
              <a:rPr lang="en-US" b="1" u="sng" dirty="0" smtClean="0"/>
              <a:t>Food, Drink, Cosmetics:</a:t>
            </a:r>
          </a:p>
          <a:p>
            <a:pPr>
              <a:buClrTx/>
            </a:pPr>
            <a:r>
              <a:rPr lang="en-US" dirty="0" smtClean="0"/>
              <a:t>	</a:t>
            </a:r>
            <a:r>
              <a:rPr lang="en-US" sz="2400" dirty="0" smtClean="0"/>
              <a:t>Eating, drinking, chewing gum, smoking, and application of cosmetics are forbidden in laboratory area. Such activities should be done only in well-defined, designated clean areas. Do not store food in the same refrigerator with chemical or biohazard materials. </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FFC000"/>
              </a:gs>
              <a:gs pos="10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Accident / Incident Exposure</a:t>
            </a:r>
            <a:endParaRPr lang="en-US" dirty="0"/>
          </a:p>
        </p:txBody>
      </p:sp>
      <p:sp>
        <p:nvSpPr>
          <p:cNvPr id="68611" name="Content Placeholder 2"/>
          <p:cNvSpPr>
            <a:spLocks noGrp="1"/>
          </p:cNvSpPr>
          <p:nvPr>
            <p:ph idx="1"/>
          </p:nvPr>
        </p:nvSpPr>
        <p:spPr/>
        <p:txBody>
          <a:bodyPr/>
          <a:lstStyle/>
          <a:p>
            <a:pPr marL="0" indent="0">
              <a:buFont typeface="Wingdings" pitchFamily="2" charset="2"/>
              <a:buNone/>
            </a:pPr>
            <a:r>
              <a:rPr lang="en-US" sz="2800" dirty="0" smtClean="0"/>
              <a:t>If you have an accident/incident, report it immediately to your supervisor and then go to Employee Health Clinic (days 08:00a.m. – 04:30p.m.) or the Emergency Department for evaluation and treatment if appropriate. Prophylaxis treatment for exposure to HIV should be started within 2 hours of exposure. If your supervisor is unavailable, report to EHC or ED immediately.</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FFC000"/>
              </a:gs>
              <a:gs pos="10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ASISTS</a:t>
            </a:r>
            <a:endParaRPr lang="en-US" dirty="0"/>
          </a:p>
        </p:txBody>
      </p:sp>
      <p:sp>
        <p:nvSpPr>
          <p:cNvPr id="3" name="Content Placeholder 2"/>
          <p:cNvSpPr>
            <a:spLocks noGrp="1"/>
          </p:cNvSpPr>
          <p:nvPr>
            <p:ph idx="1"/>
          </p:nvPr>
        </p:nvSpPr>
        <p:spPr/>
        <p:txBody>
          <a:bodyPr/>
          <a:lstStyle/>
          <a:p>
            <a:pPr>
              <a:buNone/>
              <a:defRPr/>
            </a:pPr>
            <a:r>
              <a:rPr lang="en-US" sz="1800" b="1" dirty="0"/>
              <a:t>All accidents are reported in the facility computer system </a:t>
            </a:r>
            <a:r>
              <a:rPr lang="en-US" sz="1800" b="1" dirty="0" smtClean="0"/>
              <a:t>program entitled</a:t>
            </a:r>
            <a:r>
              <a:rPr lang="en-US" sz="1800" b="1" dirty="0"/>
              <a:t>, “</a:t>
            </a:r>
            <a:r>
              <a:rPr lang="en-US" sz="1800" b="1" u="sng" dirty="0"/>
              <a:t>Automated Safety Incident Surveillance Tracking System </a:t>
            </a:r>
            <a:r>
              <a:rPr lang="en-US" sz="1800" b="1" dirty="0"/>
              <a:t>(ASISTS).  </a:t>
            </a:r>
            <a:endParaRPr lang="en-US" sz="1800" b="1" dirty="0" smtClean="0"/>
          </a:p>
          <a:p>
            <a:pPr>
              <a:buNone/>
              <a:defRPr/>
            </a:pPr>
            <a:r>
              <a:rPr lang="en-US" sz="1800" b="1" dirty="0" smtClean="0"/>
              <a:t>Incidents </a:t>
            </a:r>
            <a:r>
              <a:rPr lang="en-US" sz="1800" b="1" dirty="0"/>
              <a:t>should be entered within 48 hours of </a:t>
            </a:r>
            <a:r>
              <a:rPr lang="en-US" sz="1800" b="1" dirty="0" smtClean="0"/>
              <a:t>occurrence and the incident report (2162) should be filled out as complete and detailed as possible.</a:t>
            </a:r>
            <a:endParaRPr lang="en-US" sz="1800" b="1" dirty="0"/>
          </a:p>
          <a:p>
            <a:pPr>
              <a:buFont typeface="Wingdings" pitchFamily="2" charset="2"/>
              <a:buNone/>
              <a:defRPr/>
            </a:pPr>
            <a:endParaRPr lang="en-US" sz="1800" dirty="0"/>
          </a:p>
          <a:p>
            <a:pPr>
              <a:buFont typeface="Wingdings" pitchFamily="2" charset="2"/>
              <a:buNone/>
              <a:defRPr/>
            </a:pPr>
            <a:r>
              <a:rPr lang="en-US" sz="1800" dirty="0" smtClean="0"/>
              <a:t>An accident is an unanticipated occurrence, which has or could have caused personal injury. For both the prevention of similar accidents and for complete documentation of the employee injury, accidents (injurious or non-injurious (such as a clean needle stick) must be reported in accordance with OSHA regulations. Accident reports are filed to ensure employee protection, tracking to monitor problem areas, and for training purposes.</a:t>
            </a:r>
          </a:p>
          <a:p>
            <a:pPr>
              <a:buFont typeface="Wingdings" pitchFamily="2" charset="2"/>
              <a:buNone/>
              <a:defRPr/>
            </a:pPr>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Title 1"/>
          <p:cNvSpPr>
            <a:spLocks noGrp="1"/>
          </p:cNvSpPr>
          <p:nvPr>
            <p:ph type="title"/>
          </p:nvPr>
        </p:nvSpPr>
        <p:spPr>
          <a:gradFill>
            <a:gsLst>
              <a:gs pos="1000">
                <a:srgbClr val="FFC000"/>
              </a:gs>
              <a:gs pos="0">
                <a:schemeClr val="accent1">
                  <a:shade val="30000"/>
                  <a:satMod val="115000"/>
                </a:schemeClr>
              </a:gs>
              <a:gs pos="10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Laboratory Accidents</a:t>
            </a:r>
          </a:p>
        </p:txBody>
      </p:sp>
      <p:sp>
        <p:nvSpPr>
          <p:cNvPr id="70659" name="Content Placeholder 2"/>
          <p:cNvSpPr>
            <a:spLocks noGrp="1"/>
          </p:cNvSpPr>
          <p:nvPr>
            <p:ph idx="1"/>
          </p:nvPr>
        </p:nvSpPr>
        <p:spPr/>
        <p:txBody>
          <a:bodyPr/>
          <a:lstStyle/>
          <a:p>
            <a:pPr marL="0" indent="0">
              <a:buFont typeface="Wingdings" pitchFamily="2" charset="2"/>
              <a:buNone/>
            </a:pPr>
            <a:r>
              <a:rPr lang="en-US" sz="2000" b="1" dirty="0" smtClean="0"/>
              <a:t>Eye (Blood/Body Fluid Splash):</a:t>
            </a:r>
          </a:p>
          <a:p>
            <a:pPr marL="0" indent="0">
              <a:buFont typeface="Wingdings" pitchFamily="2" charset="2"/>
              <a:buNone/>
            </a:pPr>
            <a:r>
              <a:rPr lang="en-US" sz="2000" b="1" dirty="0" smtClean="0"/>
              <a:t>	</a:t>
            </a:r>
            <a:r>
              <a:rPr lang="en-US" sz="1800" dirty="0" smtClean="0"/>
              <a:t>1. Proceed to eyewash.</a:t>
            </a:r>
          </a:p>
          <a:p>
            <a:pPr marL="0" indent="0">
              <a:buFont typeface="Wingdings" pitchFamily="2" charset="2"/>
              <a:buNone/>
            </a:pPr>
            <a:r>
              <a:rPr lang="en-US" sz="1800" b="1" dirty="0" smtClean="0"/>
              <a:t>	</a:t>
            </a:r>
            <a:r>
              <a:rPr lang="en-US" sz="1800" dirty="0" smtClean="0"/>
              <a:t>2. Flush for 15 minutes.</a:t>
            </a:r>
          </a:p>
          <a:p>
            <a:pPr marL="0" indent="0">
              <a:buFont typeface="Wingdings" pitchFamily="2" charset="2"/>
              <a:buNone/>
            </a:pPr>
            <a:r>
              <a:rPr lang="en-US" sz="1800" b="1" dirty="0" smtClean="0"/>
              <a:t>	</a:t>
            </a:r>
            <a:r>
              <a:rPr lang="en-US" sz="1800" dirty="0" smtClean="0"/>
              <a:t>3. Notify Supervisor &amp; report to Employee Health/ED.</a:t>
            </a:r>
          </a:p>
          <a:p>
            <a:pPr marL="0" indent="0">
              <a:buFont typeface="Wingdings" pitchFamily="2" charset="2"/>
              <a:buNone/>
            </a:pPr>
            <a:r>
              <a:rPr lang="en-US" sz="1800" b="1" dirty="0" smtClean="0"/>
              <a:t>	</a:t>
            </a:r>
            <a:r>
              <a:rPr lang="en-US" sz="1800" dirty="0" smtClean="0"/>
              <a:t>4. Complete Accident report.</a:t>
            </a:r>
          </a:p>
          <a:p>
            <a:pPr marL="0" indent="0">
              <a:buFont typeface="Wingdings" pitchFamily="2" charset="2"/>
              <a:buNone/>
            </a:pPr>
            <a:r>
              <a:rPr lang="en-US" sz="2000" b="1" dirty="0" err="1" smtClean="0"/>
              <a:t>Needlestick</a:t>
            </a:r>
            <a:r>
              <a:rPr lang="en-US" sz="2000" b="1" dirty="0" smtClean="0"/>
              <a:t>/Cut = </a:t>
            </a:r>
            <a:r>
              <a:rPr lang="en-US" sz="2000" b="1" dirty="0" err="1" smtClean="0"/>
              <a:t>Bloodborne</a:t>
            </a:r>
            <a:r>
              <a:rPr lang="en-US" sz="2000" b="1" dirty="0" smtClean="0"/>
              <a:t> Pathogen Exposure:</a:t>
            </a:r>
          </a:p>
          <a:p>
            <a:pPr marL="0" indent="0">
              <a:buFont typeface="Wingdings" pitchFamily="2" charset="2"/>
              <a:buNone/>
            </a:pPr>
            <a:r>
              <a:rPr lang="en-US" sz="2000" b="1" dirty="0" smtClean="0"/>
              <a:t>	</a:t>
            </a:r>
            <a:r>
              <a:rPr lang="en-US" sz="1800" dirty="0" smtClean="0"/>
              <a:t>1. Proceed to sink.</a:t>
            </a:r>
          </a:p>
          <a:p>
            <a:pPr marL="0" indent="0">
              <a:buFont typeface="Wingdings" pitchFamily="2" charset="2"/>
              <a:buNone/>
            </a:pPr>
            <a:r>
              <a:rPr lang="en-US" sz="1800" b="1" dirty="0" smtClean="0"/>
              <a:t>	</a:t>
            </a:r>
            <a:r>
              <a:rPr lang="en-US" sz="1800" dirty="0" smtClean="0"/>
              <a:t>2. Force bleeding.</a:t>
            </a:r>
          </a:p>
          <a:p>
            <a:pPr marL="0" indent="0">
              <a:buFont typeface="Wingdings" pitchFamily="2" charset="2"/>
              <a:buNone/>
            </a:pPr>
            <a:r>
              <a:rPr lang="en-US" sz="1800" b="1" dirty="0" smtClean="0"/>
              <a:t>	</a:t>
            </a:r>
            <a:r>
              <a:rPr lang="en-US" sz="1800" dirty="0" smtClean="0"/>
              <a:t>3. Flush and cleanse.</a:t>
            </a:r>
          </a:p>
          <a:p>
            <a:pPr marL="0" indent="0">
              <a:buFont typeface="Wingdings" pitchFamily="2" charset="2"/>
              <a:buNone/>
            </a:pPr>
            <a:r>
              <a:rPr lang="en-US" sz="1800" dirty="0" smtClean="0"/>
              <a:t>	4. Notify supervisor, report to Employee Health/ED.</a:t>
            </a:r>
            <a:endParaRPr lang="en-US" sz="2000" dirty="0" smtClean="0"/>
          </a:p>
          <a:p>
            <a:pPr marL="0" indent="0">
              <a:buFont typeface="Wingdings" pitchFamily="2" charset="2"/>
              <a:buNone/>
            </a:pPr>
            <a:r>
              <a:rPr lang="en-US" sz="1800" b="1" dirty="0" smtClean="0"/>
              <a:t>	</a:t>
            </a:r>
            <a:endParaRPr lang="en-US" sz="2000" b="1" dirty="0"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Title 1"/>
          <p:cNvSpPr>
            <a:spLocks noGrp="1"/>
          </p:cNvSpPr>
          <p:nvPr>
            <p:ph type="title"/>
          </p:nvPr>
        </p:nvSpPr>
        <p:spPr>
          <a:gradFill>
            <a:gsLst>
              <a:gs pos="1000">
                <a:srgbClr val="FFC000"/>
              </a:gs>
              <a:gs pos="0">
                <a:schemeClr val="accent1">
                  <a:shade val="30000"/>
                  <a:satMod val="115000"/>
                </a:schemeClr>
              </a:gs>
              <a:gs pos="10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Laboratory Accidents</a:t>
            </a:r>
          </a:p>
        </p:txBody>
      </p:sp>
      <p:sp>
        <p:nvSpPr>
          <p:cNvPr id="71683" name="Content Placeholder 2"/>
          <p:cNvSpPr>
            <a:spLocks noGrp="1"/>
          </p:cNvSpPr>
          <p:nvPr>
            <p:ph idx="1"/>
          </p:nvPr>
        </p:nvSpPr>
        <p:spPr/>
        <p:txBody>
          <a:bodyPr/>
          <a:lstStyle/>
          <a:p>
            <a:pPr marL="0" indent="0">
              <a:buFont typeface="Wingdings" pitchFamily="2" charset="2"/>
              <a:buNone/>
            </a:pPr>
            <a:r>
              <a:rPr lang="en-US" sz="2000" b="1" u="sng" dirty="0" smtClean="0"/>
              <a:t>Chemical Splash:</a:t>
            </a:r>
          </a:p>
          <a:p>
            <a:pPr marL="0" indent="0">
              <a:buFont typeface="Wingdings" pitchFamily="2" charset="2"/>
              <a:buNone/>
            </a:pPr>
            <a:r>
              <a:rPr lang="en-US" sz="2000" dirty="0" smtClean="0"/>
              <a:t>	</a:t>
            </a:r>
            <a:r>
              <a:rPr lang="en-US" sz="1800" dirty="0" smtClean="0"/>
              <a:t>1. Proceed to eyewash.</a:t>
            </a:r>
          </a:p>
          <a:p>
            <a:pPr marL="0" indent="0">
              <a:buFont typeface="Wingdings" pitchFamily="2" charset="2"/>
              <a:buNone/>
            </a:pPr>
            <a:r>
              <a:rPr lang="en-US" sz="1800" dirty="0" smtClean="0"/>
              <a:t>	2. Flush for 15 minutes.</a:t>
            </a:r>
          </a:p>
          <a:p>
            <a:pPr marL="0" indent="0">
              <a:buFont typeface="Wingdings" pitchFamily="2" charset="2"/>
              <a:buNone/>
            </a:pPr>
            <a:r>
              <a:rPr lang="en-US" sz="1800" dirty="0" smtClean="0"/>
              <a:t>	3. Consult SDS.</a:t>
            </a:r>
            <a:endParaRPr lang="en-US" sz="2000" dirty="0" smtClean="0"/>
          </a:p>
          <a:p>
            <a:pPr marL="0" indent="0">
              <a:buFont typeface="Wingdings" pitchFamily="2" charset="2"/>
              <a:buNone/>
            </a:pPr>
            <a:r>
              <a:rPr lang="en-US" sz="2000" dirty="0" smtClean="0"/>
              <a:t>	</a:t>
            </a:r>
            <a:r>
              <a:rPr lang="en-US" sz="1800" dirty="0" smtClean="0"/>
              <a:t>4. Notify supervisor, report to Employee Health/ED. </a:t>
            </a:r>
          </a:p>
          <a:p>
            <a:pPr marL="0" indent="0">
              <a:buFont typeface="Wingdings" pitchFamily="2" charset="2"/>
              <a:buNone/>
            </a:pPr>
            <a:r>
              <a:rPr lang="en-US" sz="1800" dirty="0" smtClean="0"/>
              <a:t>	5. Complete accident report. </a:t>
            </a:r>
          </a:p>
          <a:p>
            <a:pPr marL="0" indent="0">
              <a:buFont typeface="Wingdings" pitchFamily="2" charset="2"/>
              <a:buNone/>
            </a:pPr>
            <a:r>
              <a:rPr lang="en-US" sz="1800" dirty="0"/>
              <a:t>	</a:t>
            </a:r>
            <a:r>
              <a:rPr lang="en-US" sz="1800" dirty="0" smtClean="0"/>
              <a:t>6. Contact lenses should be removed as soon as possible.</a:t>
            </a:r>
          </a:p>
          <a:p>
            <a:pPr marL="0" indent="0">
              <a:buFont typeface="Wingdings" pitchFamily="2" charset="2"/>
              <a:buNone/>
            </a:pPr>
            <a:r>
              <a:rPr lang="en-US" sz="2000" b="1" u="sng" dirty="0" smtClean="0"/>
              <a:t>Skin – Chemical Splash/Spill:</a:t>
            </a:r>
          </a:p>
          <a:p>
            <a:pPr marL="0" indent="0">
              <a:buFont typeface="Wingdings" pitchFamily="2" charset="2"/>
              <a:buNone/>
            </a:pPr>
            <a:r>
              <a:rPr lang="en-US" sz="1800" dirty="0" smtClean="0"/>
              <a:t>	1. Proceed to safety shower and remove contaminated clothing if 	possible.	</a:t>
            </a:r>
          </a:p>
          <a:p>
            <a:pPr marL="0" indent="0">
              <a:buFont typeface="Wingdings" pitchFamily="2" charset="2"/>
              <a:buNone/>
            </a:pPr>
            <a:r>
              <a:rPr lang="en-US" sz="1800" dirty="0" smtClean="0"/>
              <a:t>	2. Flush/dilute with copious amounts of water.</a:t>
            </a:r>
          </a:p>
          <a:p>
            <a:pPr marL="0" indent="0">
              <a:buFont typeface="Wingdings" pitchFamily="2" charset="2"/>
              <a:buNone/>
            </a:pPr>
            <a:r>
              <a:rPr lang="en-US" sz="1800" dirty="0" smtClean="0"/>
              <a:t>	3. Consult SDS.</a:t>
            </a:r>
          </a:p>
          <a:p>
            <a:pPr marL="0" indent="0">
              <a:buFont typeface="Wingdings" pitchFamily="2" charset="2"/>
              <a:buNone/>
            </a:pPr>
            <a:r>
              <a:rPr lang="en-US" sz="1800" dirty="0" smtClean="0"/>
              <a:t>	4. Notify supervisor and report to Employee Health/ED.</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1000">
                <a:srgbClr val="FFC000"/>
              </a:gs>
              <a:gs pos="0">
                <a:schemeClr val="accent1">
                  <a:shade val="30000"/>
                  <a:satMod val="115000"/>
                </a:schemeClr>
              </a:gs>
              <a:gs pos="100000">
                <a:schemeClr val="accent1">
                  <a:shade val="67500"/>
                  <a:satMod val="115000"/>
                </a:schemeClr>
              </a:gs>
              <a:gs pos="100000">
                <a:schemeClr val="accent1">
                  <a:shade val="100000"/>
                  <a:satMod val="115000"/>
                </a:schemeClr>
              </a:gs>
            </a:gsLst>
            <a:lin ang="5400000" scaled="0"/>
          </a:gradFill>
        </p:spPr>
        <p:txBody>
          <a:bodyPr/>
          <a:lstStyle/>
          <a:p>
            <a:pPr>
              <a:defRPr/>
            </a:pPr>
            <a:r>
              <a:rPr lang="en-US" sz="4000" dirty="0" smtClean="0"/>
              <a:t>Safety Shower / Eyewash Station</a:t>
            </a:r>
            <a:endParaRPr lang="en-US" sz="4000" dirty="0"/>
          </a:p>
        </p:txBody>
      </p:sp>
      <p:sp>
        <p:nvSpPr>
          <p:cNvPr id="72707" name="Content Placeholder 2"/>
          <p:cNvSpPr>
            <a:spLocks noGrp="1"/>
          </p:cNvSpPr>
          <p:nvPr>
            <p:ph idx="1"/>
          </p:nvPr>
        </p:nvSpPr>
        <p:spPr>
          <a:xfrm>
            <a:off x="609600" y="1600200"/>
            <a:ext cx="7924800" cy="4648200"/>
          </a:xfrm>
        </p:spPr>
        <p:txBody>
          <a:bodyPr/>
          <a:lstStyle/>
          <a:p>
            <a:pPr marL="0" indent="0">
              <a:buFont typeface="Wingdings" pitchFamily="2" charset="2"/>
              <a:buNone/>
            </a:pPr>
            <a:r>
              <a:rPr lang="en-US" sz="1800" b="1" dirty="0" smtClean="0"/>
              <a:t>REMEMBER YOUR VISION MAY BE IMPAIRED AND YOU MAY BE PANICKED WHEN YOU NEED THESE FACILITIES. KEEP THIS IN MIND WHEN LEARNING THE LOCATION AND USE OF THE SAFETY SHOWER AND EYEWASH STATION. </a:t>
            </a:r>
          </a:p>
          <a:p>
            <a:pPr marL="0" indent="0">
              <a:buFont typeface="Wingdings" pitchFamily="2" charset="2"/>
              <a:buNone/>
            </a:pPr>
            <a:endParaRPr lang="en-US" sz="1800" b="1" dirty="0"/>
          </a:p>
          <a:p>
            <a:pPr marL="0" indent="0">
              <a:buFont typeface="Wingdings" pitchFamily="2" charset="2"/>
              <a:buNone/>
            </a:pPr>
            <a:r>
              <a:rPr lang="en-US" sz="1800" b="1" dirty="0" smtClean="0"/>
              <a:t> Instructions are posted at each station.</a:t>
            </a:r>
          </a:p>
          <a:p>
            <a:pPr marL="0" indent="0">
              <a:buFont typeface="Wingdings" pitchFamily="2" charset="2"/>
              <a:buNone/>
            </a:pPr>
            <a:endParaRPr lang="en-US" sz="1800" b="1" dirty="0" smtClean="0"/>
          </a:p>
          <a:p>
            <a:pPr marL="0" indent="0">
              <a:buFont typeface="Wingdings" pitchFamily="2" charset="2"/>
              <a:buNone/>
            </a:pPr>
            <a:r>
              <a:rPr lang="en-US" sz="1800" b="1" dirty="0" smtClean="0"/>
              <a:t>Time is of the essence and a few seconds may mean the difference between permanent injury and full recovery. </a:t>
            </a:r>
          </a:p>
          <a:p>
            <a:pPr marL="0" indent="0">
              <a:buFont typeface="Wingdings" pitchFamily="2" charset="2"/>
              <a:buNone/>
            </a:pPr>
            <a:endParaRPr lang="en-US" sz="1800" b="1"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FFC000"/>
              </a:gs>
              <a:gs pos="5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SDR – Safety Deviation Report</a:t>
            </a:r>
            <a:endParaRPr lang="en-US" dirty="0"/>
          </a:p>
        </p:txBody>
      </p:sp>
      <p:sp>
        <p:nvSpPr>
          <p:cNvPr id="73731" name="Content Placeholder 2"/>
          <p:cNvSpPr>
            <a:spLocks noGrp="1"/>
          </p:cNvSpPr>
          <p:nvPr>
            <p:ph idx="1"/>
          </p:nvPr>
        </p:nvSpPr>
        <p:spPr/>
        <p:txBody>
          <a:bodyPr/>
          <a:lstStyle/>
          <a:p>
            <a:pPr>
              <a:buFont typeface="Wingdings" pitchFamily="2" charset="2"/>
              <a:buNone/>
            </a:pPr>
            <a:r>
              <a:rPr lang="en-US" sz="2000" b="1" dirty="0" smtClean="0"/>
              <a:t>Safety Deviation Report (SDR) </a:t>
            </a:r>
            <a:r>
              <a:rPr lang="en-US" sz="1800" dirty="0" smtClean="0"/>
              <a:t>- A Safety Deviation Report can be initiated by any individual in Pathology and Laboratory Medicine Service who observes an instance in which established safety policies/ procedures are not being followed:</a:t>
            </a:r>
          </a:p>
          <a:p>
            <a:pPr>
              <a:buFont typeface="Wingdings" pitchFamily="2" charset="2"/>
              <a:buNone/>
            </a:pPr>
            <a:endParaRPr lang="en-US" sz="1800" dirty="0" smtClean="0"/>
          </a:p>
          <a:p>
            <a:pPr eaLnBrk="1" hangingPunct="1">
              <a:buClrTx/>
            </a:pPr>
            <a:r>
              <a:rPr lang="en-US" sz="1800" dirty="0" smtClean="0"/>
              <a:t>Form should be completed by PLMS staff when they see that someone is not following safety guidelines.</a:t>
            </a:r>
          </a:p>
          <a:p>
            <a:pPr eaLnBrk="1" hangingPunct="1">
              <a:buClrTx/>
            </a:pPr>
            <a:r>
              <a:rPr lang="en-US" sz="1800" dirty="0" smtClean="0"/>
              <a:t>Form should be completed by PLMS staff when there is a safety problem in the laboratory.</a:t>
            </a:r>
          </a:p>
          <a:p>
            <a:pPr eaLnBrk="1" hangingPunct="1">
              <a:buClrTx/>
            </a:pPr>
            <a:r>
              <a:rPr lang="en-US" sz="1800" dirty="0" smtClean="0"/>
              <a:t>Submit  form to supervisor or Safety Coordinator.</a:t>
            </a:r>
          </a:p>
          <a:p>
            <a:pPr>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itle 1"/>
          <p:cNvSpPr>
            <a:spLocks noGrp="1"/>
          </p:cNvSpPr>
          <p:nvPr>
            <p:ph type="title"/>
          </p:nvPr>
        </p:nvSpPr>
        <p:spPr>
          <a:gradFill>
            <a:gsLst>
              <a:gs pos="1000">
                <a:srgbClr val="C00000"/>
              </a:gs>
              <a:gs pos="0">
                <a:schemeClr val="accent1">
                  <a:shade val="30000"/>
                  <a:satMod val="115000"/>
                </a:schemeClr>
              </a:gs>
              <a:gs pos="100000">
                <a:schemeClr val="accent1">
                  <a:shade val="67500"/>
                  <a:satMod val="115000"/>
                </a:schemeClr>
              </a:gs>
              <a:gs pos="100000">
                <a:schemeClr val="accent1">
                  <a:shade val="100000"/>
                  <a:satMod val="115000"/>
                </a:schemeClr>
              </a:gs>
            </a:gsLst>
            <a:lin ang="5400000" scaled="0"/>
          </a:gradFill>
        </p:spPr>
        <p:txBody>
          <a:bodyPr/>
          <a:lstStyle/>
          <a:p>
            <a:pPr>
              <a:defRPr/>
            </a:pPr>
            <a:r>
              <a:rPr lang="en-US" smtClean="0"/>
              <a:t>Fire Safety</a:t>
            </a:r>
          </a:p>
        </p:txBody>
      </p:sp>
      <p:sp>
        <p:nvSpPr>
          <p:cNvPr id="74755" name="Content Placeholder 2"/>
          <p:cNvSpPr>
            <a:spLocks noGrp="1"/>
          </p:cNvSpPr>
          <p:nvPr>
            <p:ph idx="1"/>
          </p:nvPr>
        </p:nvSpPr>
        <p:spPr/>
        <p:txBody>
          <a:bodyPr/>
          <a:lstStyle/>
          <a:p>
            <a:pPr marL="0" indent="0">
              <a:buFont typeface="Wingdings" pitchFamily="2" charset="2"/>
              <a:buNone/>
            </a:pPr>
            <a:r>
              <a:rPr lang="en-US" sz="2000" b="1" u="sng" dirty="0" smtClean="0"/>
              <a:t>Based on fuel type there are four major classes of fires:</a:t>
            </a:r>
          </a:p>
          <a:p>
            <a:pPr marL="0" indent="0">
              <a:buFont typeface="Wingdings" pitchFamily="2" charset="2"/>
              <a:buNone/>
            </a:pPr>
            <a:r>
              <a:rPr lang="en-US" dirty="0" smtClean="0"/>
              <a:t>	</a:t>
            </a:r>
            <a:r>
              <a:rPr lang="en-US" sz="1800" u="sng" dirty="0" smtClean="0"/>
              <a:t>Class A</a:t>
            </a:r>
            <a:r>
              <a:rPr lang="en-US" sz="1800" dirty="0" smtClean="0"/>
              <a:t>: Ordinary combustibles such as wood, cloth, paper, 	cardboard, many plastics, rubber, dust, etc. This is the most 	common type. </a:t>
            </a:r>
          </a:p>
          <a:p>
            <a:pPr marL="0" indent="0">
              <a:buFont typeface="Wingdings" pitchFamily="2" charset="2"/>
              <a:buNone/>
            </a:pPr>
            <a:r>
              <a:rPr lang="en-US" sz="1800" dirty="0" smtClean="0"/>
              <a:t>	</a:t>
            </a:r>
            <a:r>
              <a:rPr lang="en-US" sz="1800" u="sng" dirty="0" smtClean="0"/>
              <a:t>Class B</a:t>
            </a:r>
            <a:r>
              <a:rPr lang="en-US" sz="1800" dirty="0" smtClean="0"/>
              <a:t>: Flammable liquids such as oils, gasoline, solvents, 	paints or grease. Only the surface vapors burn because oxygen 	cannot penetrate the Depth of the fluid.</a:t>
            </a:r>
          </a:p>
          <a:p>
            <a:pPr marL="0" indent="0">
              <a:buFont typeface="Wingdings" pitchFamily="2" charset="2"/>
              <a:buNone/>
            </a:pPr>
            <a:r>
              <a:rPr lang="en-US" sz="1800" dirty="0" smtClean="0"/>
              <a:t>	</a:t>
            </a:r>
            <a:r>
              <a:rPr lang="en-US" sz="1800" u="sng" dirty="0" smtClean="0"/>
              <a:t>Class C</a:t>
            </a:r>
            <a:r>
              <a:rPr lang="en-US" sz="1800" dirty="0" smtClean="0"/>
              <a:t>: Energized electrical equipment such as wiring, 	fuse boxes and motors. 	</a:t>
            </a:r>
          </a:p>
          <a:p>
            <a:pPr marL="0" indent="0">
              <a:buFont typeface="Wingdings" pitchFamily="2" charset="2"/>
              <a:buNone/>
            </a:pPr>
            <a:r>
              <a:rPr lang="en-US" sz="1800" dirty="0" smtClean="0"/>
              <a:t>	</a:t>
            </a:r>
            <a:r>
              <a:rPr lang="en-US" sz="1800" u="sng" dirty="0" smtClean="0"/>
              <a:t>Class D</a:t>
            </a:r>
            <a:r>
              <a:rPr lang="en-US" sz="1800" dirty="0" smtClean="0"/>
              <a:t>: Combustible metals such as sodium, magnesium, 	aluminum or titanium.</a:t>
            </a:r>
          </a:p>
          <a:p>
            <a:pPr marL="0" indent="0">
              <a:buNone/>
            </a:pPr>
            <a:r>
              <a:rPr lang="en-US" sz="1800" b="1" dirty="0"/>
              <a:t>A multipurpose fire extinguisher (ABC) can be used on all 3 major types of fire</a:t>
            </a:r>
            <a:r>
              <a:rPr lang="en-US" sz="1800" b="1" dirty="0" smtClean="0"/>
              <a:t>.  These are the most common extinguishers in our facility.</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Title 1"/>
          <p:cNvSpPr>
            <a:spLocks noGrp="1"/>
          </p:cNvSpPr>
          <p:nvPr>
            <p:ph type="title"/>
          </p:nvPr>
        </p:nvSpPr>
        <p:spPr>
          <a:gradFill>
            <a:gsLst>
              <a:gs pos="1000">
                <a:srgbClr val="C00000"/>
              </a:gs>
              <a:gs pos="0">
                <a:schemeClr val="accent1">
                  <a:shade val="30000"/>
                  <a:satMod val="115000"/>
                </a:schemeClr>
              </a:gs>
              <a:gs pos="100000">
                <a:schemeClr val="accent1">
                  <a:shade val="67500"/>
                  <a:satMod val="115000"/>
                </a:schemeClr>
              </a:gs>
              <a:gs pos="100000">
                <a:schemeClr val="accent1">
                  <a:shade val="100000"/>
                  <a:satMod val="115000"/>
                </a:schemeClr>
              </a:gs>
            </a:gsLst>
            <a:lin ang="5400000" scaled="0"/>
          </a:gradFill>
        </p:spPr>
        <p:txBody>
          <a:bodyPr/>
          <a:lstStyle/>
          <a:p>
            <a:pPr>
              <a:defRPr/>
            </a:pPr>
            <a:r>
              <a:rPr lang="en-US" smtClean="0"/>
              <a:t>Fire Safety</a:t>
            </a:r>
          </a:p>
        </p:txBody>
      </p:sp>
      <p:sp>
        <p:nvSpPr>
          <p:cNvPr id="75779" name="Content Placeholder 2"/>
          <p:cNvSpPr>
            <a:spLocks noGrp="1"/>
          </p:cNvSpPr>
          <p:nvPr>
            <p:ph idx="1"/>
          </p:nvPr>
        </p:nvSpPr>
        <p:spPr/>
        <p:txBody>
          <a:bodyPr/>
          <a:lstStyle/>
          <a:p>
            <a:pPr marL="0" indent="0">
              <a:buFont typeface="Wingdings" pitchFamily="2" charset="2"/>
              <a:buNone/>
            </a:pPr>
            <a:r>
              <a:rPr lang="en-US" sz="2800" b="1" u="sng" smtClean="0"/>
              <a:t>The Fire Alarm system consists of 4 main components:</a:t>
            </a:r>
          </a:p>
          <a:p>
            <a:pPr marL="0" indent="0">
              <a:buFont typeface="Wingdings" pitchFamily="2" charset="2"/>
              <a:buNone/>
            </a:pPr>
            <a:endParaRPr lang="en-US" sz="2800" b="1" u="sng" smtClean="0"/>
          </a:p>
          <a:p>
            <a:pPr lvl="1">
              <a:buClrTx/>
            </a:pPr>
            <a:r>
              <a:rPr lang="en-US" sz="2400" smtClean="0"/>
              <a:t>Fire alarm pull station - mostly located in building corridors.</a:t>
            </a:r>
          </a:p>
          <a:p>
            <a:pPr lvl="1">
              <a:buClrTx/>
            </a:pPr>
            <a:r>
              <a:rPr lang="en-US" sz="2400" smtClean="0"/>
              <a:t>Indicators such as Voice announcements, bells and lights.</a:t>
            </a:r>
          </a:p>
          <a:p>
            <a:pPr lvl="1">
              <a:buClrTx/>
            </a:pPr>
            <a:r>
              <a:rPr lang="en-US" sz="2400" smtClean="0"/>
              <a:t>Smoke detectors.</a:t>
            </a:r>
          </a:p>
          <a:p>
            <a:pPr lvl="1">
              <a:buClrTx/>
            </a:pPr>
            <a:r>
              <a:rPr lang="en-US" sz="2400" smtClean="0"/>
              <a:t>Water flow devices (sprinklers).</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Title 1"/>
          <p:cNvSpPr>
            <a:spLocks noGrp="1"/>
          </p:cNvSpPr>
          <p:nvPr>
            <p:ph type="title"/>
          </p:nvPr>
        </p:nvSpPr>
        <p:spPr>
          <a:gradFill>
            <a:gsLst>
              <a:gs pos="1000">
                <a:srgbClr val="C00000"/>
              </a:gs>
              <a:gs pos="0">
                <a:schemeClr val="accent1">
                  <a:shade val="30000"/>
                  <a:satMod val="115000"/>
                </a:schemeClr>
              </a:gs>
              <a:gs pos="100000">
                <a:schemeClr val="accent1">
                  <a:shade val="67500"/>
                  <a:satMod val="115000"/>
                </a:schemeClr>
              </a:gs>
              <a:gs pos="100000">
                <a:schemeClr val="accent1">
                  <a:shade val="100000"/>
                  <a:satMod val="115000"/>
                </a:schemeClr>
              </a:gs>
            </a:gsLst>
            <a:lin ang="5400000" scaled="0"/>
          </a:gradFill>
        </p:spPr>
        <p:txBody>
          <a:bodyPr/>
          <a:lstStyle/>
          <a:p>
            <a:pPr>
              <a:defRPr/>
            </a:pPr>
            <a:r>
              <a:rPr lang="en-US" smtClean="0"/>
              <a:t>Fire Safety - RACE</a:t>
            </a:r>
          </a:p>
        </p:txBody>
      </p:sp>
      <p:sp>
        <p:nvSpPr>
          <p:cNvPr id="76803" name="Content Placeholder 2"/>
          <p:cNvSpPr>
            <a:spLocks noGrp="1"/>
          </p:cNvSpPr>
          <p:nvPr>
            <p:ph idx="1"/>
          </p:nvPr>
        </p:nvSpPr>
        <p:spPr/>
        <p:txBody>
          <a:bodyPr/>
          <a:lstStyle/>
          <a:p>
            <a:pPr marL="0" indent="0">
              <a:buFont typeface="Wingdings" pitchFamily="2" charset="2"/>
              <a:buNone/>
            </a:pPr>
            <a:endParaRPr lang="en-US" b="1" u="sng" dirty="0" smtClean="0"/>
          </a:p>
          <a:p>
            <a:pPr marL="0" indent="0">
              <a:buFont typeface="Wingdings" pitchFamily="2" charset="2"/>
              <a:buNone/>
            </a:pPr>
            <a:r>
              <a:rPr lang="en-US" b="1" u="sng" dirty="0" smtClean="0">
                <a:solidFill>
                  <a:srgbClr val="FF0000"/>
                </a:solidFill>
              </a:rPr>
              <a:t>R</a:t>
            </a:r>
            <a:r>
              <a:rPr lang="en-US" b="1" u="sng" dirty="0" smtClean="0"/>
              <a:t>ESCUE:</a:t>
            </a:r>
            <a:r>
              <a:rPr lang="en-US" dirty="0" smtClean="0"/>
              <a:t> </a:t>
            </a:r>
            <a:r>
              <a:rPr lang="en-US" sz="2000" dirty="0" smtClean="0"/>
              <a:t>Remove persons from area.</a:t>
            </a:r>
          </a:p>
          <a:p>
            <a:pPr marL="0" indent="0">
              <a:buFont typeface="Wingdings" pitchFamily="2" charset="2"/>
              <a:buNone/>
            </a:pPr>
            <a:r>
              <a:rPr lang="en-US" b="1" u="sng" dirty="0" smtClean="0">
                <a:solidFill>
                  <a:srgbClr val="FF0000"/>
                </a:solidFill>
              </a:rPr>
              <a:t>A</a:t>
            </a:r>
            <a:r>
              <a:rPr lang="en-US" b="1" u="sng" dirty="0" smtClean="0"/>
              <a:t>LARM:</a:t>
            </a:r>
            <a:r>
              <a:rPr lang="en-US" dirty="0" smtClean="0"/>
              <a:t> </a:t>
            </a:r>
            <a:r>
              <a:rPr lang="en-US" sz="2000" dirty="0" smtClean="0"/>
              <a:t>Pull alarm and call 911 to reach VA police.</a:t>
            </a:r>
          </a:p>
          <a:p>
            <a:pPr marL="0" indent="0">
              <a:buFont typeface="Wingdings" pitchFamily="2" charset="2"/>
              <a:buNone/>
            </a:pPr>
            <a:r>
              <a:rPr lang="en-US" b="1" u="sng" dirty="0" smtClean="0">
                <a:solidFill>
                  <a:srgbClr val="FF0000"/>
                </a:solidFill>
              </a:rPr>
              <a:t>C</a:t>
            </a:r>
            <a:r>
              <a:rPr lang="en-US" b="1" u="sng" dirty="0" smtClean="0"/>
              <a:t>ONFINE/CONTAIN:</a:t>
            </a:r>
            <a:r>
              <a:rPr lang="en-US" dirty="0" smtClean="0"/>
              <a:t> </a:t>
            </a:r>
            <a:r>
              <a:rPr lang="en-US" sz="2000" dirty="0" smtClean="0"/>
              <a:t>Confine by closing all doors.</a:t>
            </a:r>
          </a:p>
          <a:p>
            <a:pPr marL="0" indent="0">
              <a:buFont typeface="Wingdings" pitchFamily="2" charset="2"/>
              <a:buNone/>
            </a:pPr>
            <a:r>
              <a:rPr lang="en-US" b="1" u="sng" dirty="0" smtClean="0">
                <a:solidFill>
                  <a:srgbClr val="FF0000"/>
                </a:solidFill>
              </a:rPr>
              <a:t>E</a:t>
            </a:r>
            <a:r>
              <a:rPr lang="en-US" b="1" u="sng" dirty="0" smtClean="0"/>
              <a:t>XTINGUISH/EVACUATE:</a:t>
            </a:r>
            <a:r>
              <a:rPr lang="en-US" dirty="0" smtClean="0"/>
              <a:t>  </a:t>
            </a:r>
            <a:r>
              <a:rPr lang="en-US" sz="2000" dirty="0" smtClean="0"/>
              <a:t>Extinguish small fire if Possible and Evacuate.</a:t>
            </a:r>
          </a:p>
          <a:p>
            <a:pPr marL="0" indent="0">
              <a:buFont typeface="Wingdings" pitchFamily="2" charset="2"/>
              <a:buNone/>
            </a:pPr>
            <a:r>
              <a:rPr lang="en-US" sz="2400" b="1" dirty="0" smtClean="0"/>
              <a:t>Fire Alarm Pull Stations are located by any stairwell.  The closest one is by Stairwell #2 across by Micro.</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Title 1"/>
          <p:cNvSpPr>
            <a:spLocks noGrp="1"/>
          </p:cNvSpPr>
          <p:nvPr>
            <p:ph type="title"/>
          </p:nvPr>
        </p:nvSpPr>
        <p:spPr>
          <a:gradFill>
            <a:gsLst>
              <a:gs pos="1000">
                <a:srgbClr val="C00000"/>
              </a:gs>
              <a:gs pos="0">
                <a:schemeClr val="accent1">
                  <a:shade val="30000"/>
                  <a:satMod val="115000"/>
                </a:schemeClr>
              </a:gs>
              <a:gs pos="10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Fire Safety - PASS</a:t>
            </a:r>
          </a:p>
        </p:txBody>
      </p:sp>
      <p:sp>
        <p:nvSpPr>
          <p:cNvPr id="79875" name="Content Placeholder 2"/>
          <p:cNvSpPr>
            <a:spLocks noGrp="1"/>
          </p:cNvSpPr>
          <p:nvPr>
            <p:ph idx="1"/>
          </p:nvPr>
        </p:nvSpPr>
        <p:spPr/>
        <p:txBody>
          <a:bodyPr/>
          <a:lstStyle/>
          <a:p>
            <a:pPr marL="0" indent="0">
              <a:buFont typeface="Wingdings" pitchFamily="2" charset="2"/>
              <a:buNone/>
            </a:pPr>
            <a:r>
              <a:rPr lang="en-US" b="1" u="sng" smtClean="0"/>
              <a:t>Extinguish:</a:t>
            </a:r>
          </a:p>
          <a:p>
            <a:pPr marL="0" indent="0">
              <a:buFont typeface="Wingdings" pitchFamily="2" charset="2"/>
              <a:buNone/>
            </a:pPr>
            <a:endParaRPr lang="en-US" smtClean="0"/>
          </a:p>
          <a:p>
            <a:pPr marL="0" indent="0">
              <a:buFont typeface="Wingdings" pitchFamily="2" charset="2"/>
              <a:buNone/>
            </a:pPr>
            <a:r>
              <a:rPr lang="en-US" b="1" smtClean="0">
                <a:solidFill>
                  <a:srgbClr val="FF0000"/>
                </a:solidFill>
              </a:rPr>
              <a:t>P</a:t>
            </a:r>
            <a:r>
              <a:rPr lang="en-US" smtClean="0"/>
              <a:t>ull the pin</a:t>
            </a:r>
          </a:p>
          <a:p>
            <a:pPr marL="0" indent="0">
              <a:buFont typeface="Wingdings" pitchFamily="2" charset="2"/>
              <a:buNone/>
            </a:pPr>
            <a:r>
              <a:rPr lang="en-US" b="1" smtClean="0">
                <a:solidFill>
                  <a:srgbClr val="FF0000"/>
                </a:solidFill>
              </a:rPr>
              <a:t>A</a:t>
            </a:r>
            <a:r>
              <a:rPr lang="en-US" smtClean="0"/>
              <a:t>im the nozzle at the base of the fire</a:t>
            </a:r>
          </a:p>
          <a:p>
            <a:pPr marL="0" indent="0">
              <a:buFont typeface="Wingdings" pitchFamily="2" charset="2"/>
              <a:buNone/>
            </a:pPr>
            <a:r>
              <a:rPr lang="en-US" b="1" smtClean="0">
                <a:solidFill>
                  <a:srgbClr val="FF0000"/>
                </a:solidFill>
              </a:rPr>
              <a:t>S</a:t>
            </a:r>
            <a:r>
              <a:rPr lang="en-US" smtClean="0"/>
              <a:t>queeze the handle</a:t>
            </a:r>
          </a:p>
          <a:p>
            <a:pPr marL="0" indent="0">
              <a:buFont typeface="Wingdings" pitchFamily="2" charset="2"/>
              <a:buNone/>
            </a:pPr>
            <a:r>
              <a:rPr lang="en-US" b="1" smtClean="0">
                <a:solidFill>
                  <a:srgbClr val="FF0000"/>
                </a:solidFill>
              </a:rPr>
              <a:t>S</a:t>
            </a:r>
            <a:r>
              <a:rPr lang="en-US" smtClean="0"/>
              <a:t>weep the nozzle from the side to side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8" name="Title 1"/>
          <p:cNvSpPr>
            <a:spLocks noGrp="1"/>
          </p:cNvSpPr>
          <p:nvPr>
            <p:ph type="title"/>
          </p:nvPr>
        </p:nvSpPr>
        <p:spPr>
          <a:gradFill>
            <a:gsLst>
              <a:gs pos="0">
                <a:srgbClr val="002060"/>
              </a:gs>
              <a:gs pos="50000">
                <a:schemeClr val="accent1">
                  <a:shade val="67500"/>
                  <a:satMod val="115000"/>
                </a:schemeClr>
              </a:gs>
              <a:gs pos="100000">
                <a:schemeClr val="accent1">
                  <a:shade val="100000"/>
                  <a:satMod val="115000"/>
                </a:schemeClr>
              </a:gs>
            </a:gsLst>
            <a:lin ang="5400000" scaled="0"/>
          </a:gradFill>
        </p:spPr>
        <p:txBody>
          <a:bodyPr/>
          <a:lstStyle/>
          <a:p>
            <a:pPr>
              <a:defRPr/>
            </a:pPr>
            <a:r>
              <a:rPr lang="en-US" smtClean="0">
                <a:solidFill>
                  <a:schemeClr val="tx1"/>
                </a:solidFill>
              </a:rPr>
              <a:t>Basic Safety Rules</a:t>
            </a:r>
          </a:p>
        </p:txBody>
      </p:sp>
      <p:sp>
        <p:nvSpPr>
          <p:cNvPr id="9219" name="Content Placeholder 2"/>
          <p:cNvSpPr>
            <a:spLocks noGrp="1"/>
          </p:cNvSpPr>
          <p:nvPr>
            <p:ph idx="1"/>
          </p:nvPr>
        </p:nvSpPr>
        <p:spPr/>
        <p:txBody>
          <a:bodyPr/>
          <a:lstStyle/>
          <a:p>
            <a:pPr marL="0" indent="0">
              <a:buFont typeface="Wingdings" pitchFamily="2" charset="2"/>
              <a:buNone/>
            </a:pPr>
            <a:r>
              <a:rPr lang="en-US" b="1" u="sng" dirty="0" smtClean="0"/>
              <a:t>Personal Items:</a:t>
            </a:r>
          </a:p>
          <a:p>
            <a:pPr>
              <a:buClrTx/>
              <a:buFont typeface="Wingdings" panose="05000000000000000000" pitchFamily="2" charset="2"/>
              <a:buChar char="v"/>
            </a:pPr>
            <a:r>
              <a:rPr lang="en-US" sz="2400" dirty="0" smtClean="0"/>
              <a:t>Personal </a:t>
            </a:r>
            <a:r>
              <a:rPr lang="en-US" sz="2400" dirty="0"/>
              <a:t>electronic devices are not to be used in the technical work </a:t>
            </a:r>
            <a:r>
              <a:rPr lang="en-US" sz="2400" dirty="0" smtClean="0"/>
              <a:t>areas.</a:t>
            </a:r>
          </a:p>
          <a:p>
            <a:pPr>
              <a:buClrTx/>
              <a:buFont typeface="Wingdings" panose="05000000000000000000" pitchFamily="2" charset="2"/>
              <a:buChar char="v"/>
            </a:pPr>
            <a:r>
              <a:rPr lang="en-US" sz="2400" dirty="0"/>
              <a:t>Do not store personal belongings, i.e. purse, backpack, coat, boots, coffee mugs, sweaters, prepackaged foods, medications, etc. in the technical work areas.  These items should be stored in staff lockers</a:t>
            </a:r>
            <a:r>
              <a:rPr lang="en-US" sz="2400" dirty="0" smtClean="0"/>
              <a:t>.</a:t>
            </a:r>
            <a:endParaRPr lang="en-US" sz="2400" dirty="0"/>
          </a:p>
          <a:p>
            <a:pPr>
              <a:buFont typeface="Wingdings" panose="05000000000000000000" pitchFamily="2" charset="2"/>
              <a:buChar char="v"/>
            </a:pPr>
            <a:endParaRPr lang="en-US" sz="2800" dirty="0" smtClean="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0752735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Content Placeholder 2"/>
          <p:cNvSpPr>
            <a:spLocks noGrp="1"/>
          </p:cNvSpPr>
          <p:nvPr>
            <p:ph idx="1"/>
          </p:nvPr>
        </p:nvSpPr>
        <p:spPr/>
        <p:txBody>
          <a:bodyPr/>
          <a:lstStyle/>
          <a:p>
            <a:r>
              <a:rPr lang="en-US" sz="2400" dirty="0"/>
              <a:t>The drill will be announced as an “ALL HOUSE FIRE DRILL” by the police dispatcher</a:t>
            </a:r>
          </a:p>
          <a:p>
            <a:r>
              <a:rPr lang="en-US" sz="2400" dirty="0" smtClean="0"/>
              <a:t>All announcements made via the PA system will begin with “May I have your attention please” and then the  “Code Red” will be announced along with the location.  </a:t>
            </a:r>
          </a:p>
          <a:p>
            <a:r>
              <a:rPr lang="en-US" sz="2400" dirty="0" smtClean="0"/>
              <a:t>The </a:t>
            </a:r>
            <a:r>
              <a:rPr lang="en-US" sz="2400" dirty="0"/>
              <a:t>“ALL HOUSE FIRE </a:t>
            </a:r>
            <a:r>
              <a:rPr lang="en-US" sz="2400" dirty="0" smtClean="0"/>
              <a:t>DRILL” announcement </a:t>
            </a:r>
            <a:r>
              <a:rPr lang="en-US" sz="2400" dirty="0"/>
              <a:t>is your cue to participate in the fire drill</a:t>
            </a:r>
            <a:r>
              <a:rPr lang="en-US" sz="2400" dirty="0" smtClean="0"/>
              <a:t>.</a:t>
            </a:r>
          </a:p>
          <a:p>
            <a:r>
              <a:rPr lang="en-US" sz="2400" dirty="0" smtClean="0"/>
              <a:t>Always evacuate horizontally to the other side of the hospital, unless unsafe.  Never evacuate vertically unless the Fire </a:t>
            </a:r>
            <a:r>
              <a:rPr lang="en-US" sz="2400" dirty="0" err="1" smtClean="0"/>
              <a:t>Dept</a:t>
            </a:r>
            <a:r>
              <a:rPr lang="en-US" sz="2400" dirty="0" smtClean="0"/>
              <a:t> tells you to do so.  </a:t>
            </a:r>
          </a:p>
          <a:p>
            <a:r>
              <a:rPr lang="en-US" sz="2400" dirty="0" smtClean="0"/>
              <a:t>Do not use elevators.</a:t>
            </a:r>
          </a:p>
          <a:p>
            <a:endParaRPr lang="en-US" sz="2400" b="1" dirty="0" smtClean="0">
              <a:solidFill>
                <a:srgbClr val="FF0000"/>
              </a:solidFill>
            </a:endParaRPr>
          </a:p>
        </p:txBody>
      </p:sp>
      <p:sp>
        <p:nvSpPr>
          <p:cNvPr id="59395" name="Title 1"/>
          <p:cNvSpPr>
            <a:spLocks noGrp="1"/>
          </p:cNvSpPr>
          <p:nvPr>
            <p:ph type="title"/>
          </p:nvPr>
        </p:nvSpPr>
        <p:spPr>
          <a:gradFill>
            <a:gsLst>
              <a:gs pos="1000">
                <a:srgbClr val="C00000"/>
              </a:gs>
              <a:gs pos="0">
                <a:schemeClr val="accent1">
                  <a:shade val="30000"/>
                  <a:satMod val="115000"/>
                </a:schemeClr>
              </a:gs>
              <a:gs pos="10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Fire Safety - DRILL</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Title 1"/>
          <p:cNvSpPr>
            <a:spLocks noGrp="1"/>
          </p:cNvSpPr>
          <p:nvPr>
            <p:ph type="title"/>
          </p:nvPr>
        </p:nvSpPr>
        <p:spPr>
          <a:gradFill>
            <a:gsLst>
              <a:gs pos="1000">
                <a:srgbClr val="C00000"/>
              </a:gs>
              <a:gs pos="0">
                <a:schemeClr val="accent1">
                  <a:shade val="30000"/>
                  <a:satMod val="115000"/>
                </a:schemeClr>
              </a:gs>
              <a:gs pos="100000">
                <a:schemeClr val="accent1">
                  <a:shade val="67500"/>
                  <a:satMod val="115000"/>
                </a:schemeClr>
              </a:gs>
              <a:gs pos="100000">
                <a:schemeClr val="accent1">
                  <a:shade val="100000"/>
                  <a:satMod val="115000"/>
                </a:schemeClr>
              </a:gs>
            </a:gsLst>
            <a:lin ang="5400000" scaled="0"/>
          </a:gradFill>
        </p:spPr>
        <p:txBody>
          <a:bodyPr/>
          <a:lstStyle/>
          <a:p>
            <a:pPr>
              <a:defRPr/>
            </a:pPr>
            <a:r>
              <a:rPr lang="en-US" smtClean="0"/>
              <a:t>Fire Evacuation Routes</a:t>
            </a:r>
          </a:p>
        </p:txBody>
      </p:sp>
      <p:sp>
        <p:nvSpPr>
          <p:cNvPr id="81923" name="Content Placeholder 2"/>
          <p:cNvSpPr>
            <a:spLocks noGrp="1"/>
          </p:cNvSpPr>
          <p:nvPr>
            <p:ph idx="1"/>
          </p:nvPr>
        </p:nvSpPr>
        <p:spPr/>
        <p:txBody>
          <a:bodyPr/>
          <a:lstStyle/>
          <a:p>
            <a:pPr marL="0" indent="0">
              <a:buNone/>
            </a:pPr>
            <a:r>
              <a:rPr lang="en-US" sz="1600" u="sng" dirty="0"/>
              <a:t>Fire Drill/alarm for 2A or B</a:t>
            </a:r>
            <a:r>
              <a:rPr lang="en-US" sz="1600" dirty="0"/>
              <a:t>:</a:t>
            </a:r>
          </a:p>
          <a:p>
            <a:pPr marL="0" indent="0">
              <a:buNone/>
            </a:pPr>
            <a:r>
              <a:rPr lang="en-US" sz="1600" dirty="0"/>
              <a:t>When the drill/alarm is announced for 2A or B, you send one person to that area to </a:t>
            </a:r>
            <a:r>
              <a:rPr lang="en-US" sz="1600" dirty="0" smtClean="0"/>
              <a:t>offer assistance</a:t>
            </a:r>
            <a:r>
              <a:rPr lang="en-US" sz="1600" dirty="0"/>
              <a:t>. The rest of the staff remains in place as A or B will be coming to C wing </a:t>
            </a:r>
            <a:r>
              <a:rPr lang="en-US" sz="1600" dirty="0" smtClean="0"/>
              <a:t>as their </a:t>
            </a:r>
            <a:r>
              <a:rPr lang="en-US" sz="1600" dirty="0"/>
              <a:t>point of refuge.</a:t>
            </a:r>
          </a:p>
          <a:p>
            <a:pPr marL="0" indent="0">
              <a:buNone/>
            </a:pPr>
            <a:r>
              <a:rPr lang="en-US" sz="1600" u="sng" dirty="0"/>
              <a:t>Fire Drill/alarm 2C</a:t>
            </a:r>
            <a:r>
              <a:rPr lang="en-US" sz="1600" dirty="0"/>
              <a:t>:</a:t>
            </a:r>
          </a:p>
          <a:p>
            <a:pPr marL="0" indent="0">
              <a:buNone/>
            </a:pPr>
            <a:r>
              <a:rPr lang="en-US" sz="1600" dirty="0"/>
              <a:t>Evacuate to A wing.</a:t>
            </a:r>
          </a:p>
          <a:p>
            <a:pPr marL="0" indent="0">
              <a:buNone/>
            </a:pPr>
            <a:r>
              <a:rPr lang="en-US" sz="1600" u="sng" dirty="0"/>
              <a:t>Fire Drill/alarm 1C or 3C</a:t>
            </a:r>
            <a:r>
              <a:rPr lang="en-US" sz="1600" dirty="0"/>
              <a:t>:</a:t>
            </a:r>
          </a:p>
          <a:p>
            <a:pPr marL="0" indent="0">
              <a:buNone/>
            </a:pPr>
            <a:r>
              <a:rPr lang="en-US" sz="1600" dirty="0"/>
              <a:t>Send one representative to the area to offer assistance. The rest of staff remains </a:t>
            </a:r>
            <a:r>
              <a:rPr lang="en-US" sz="1600" dirty="0" smtClean="0"/>
              <a:t>in area</a:t>
            </a:r>
            <a:r>
              <a:rPr lang="en-US" sz="1600" dirty="0"/>
              <a:t>.</a:t>
            </a:r>
          </a:p>
          <a:p>
            <a:pPr marL="0" indent="0">
              <a:buNone/>
            </a:pPr>
            <a:r>
              <a:rPr lang="en-US" sz="1600" u="sng" dirty="0"/>
              <a:t>Fire DRILL in any other area of the hospital</a:t>
            </a:r>
            <a:r>
              <a:rPr lang="en-US" sz="1600" dirty="0"/>
              <a:t>:</a:t>
            </a:r>
          </a:p>
          <a:p>
            <a:pPr marL="0" indent="0">
              <a:buNone/>
            </a:pPr>
            <a:r>
              <a:rPr lang="en-US" sz="1600" dirty="0"/>
              <a:t>When announced as an ALL HOUSE FIRE DRILL by VA Police, respond as though </a:t>
            </a:r>
            <a:r>
              <a:rPr lang="en-US" sz="1600" dirty="0" smtClean="0"/>
              <a:t>the fire </a:t>
            </a:r>
            <a:r>
              <a:rPr lang="en-US" sz="1600" dirty="0"/>
              <a:t>is in your area and evacuate to A wing; 2A and B should also be evacuating to </a:t>
            </a:r>
            <a:r>
              <a:rPr lang="en-US" sz="1600" dirty="0" smtClean="0"/>
              <a:t>enact their </a:t>
            </a:r>
            <a:r>
              <a:rPr lang="en-US" sz="1600" dirty="0"/>
              <a:t>fire plan and will come to C wing; so you will be crossing in the corridor.</a:t>
            </a:r>
          </a:p>
          <a:p>
            <a:pPr marL="0" indent="0">
              <a:buNone/>
            </a:pPr>
            <a:r>
              <a:rPr lang="en-US" sz="1600" u="sng" dirty="0"/>
              <a:t>Fire ALARM in any other area of the hospital</a:t>
            </a:r>
            <a:r>
              <a:rPr lang="en-US" sz="1600" dirty="0"/>
              <a:t>:</a:t>
            </a:r>
          </a:p>
          <a:p>
            <a:pPr marL="0" indent="0">
              <a:buNone/>
            </a:pPr>
            <a:r>
              <a:rPr lang="en-US" sz="1600" dirty="0"/>
              <a:t>Remain in your area and wait for further instruction. The VA Police should not be</a:t>
            </a:r>
          </a:p>
          <a:p>
            <a:pPr marL="0" indent="0">
              <a:buNone/>
            </a:pPr>
            <a:r>
              <a:rPr lang="en-US" sz="1600" dirty="0"/>
              <a:t>making any announcement and the alarm should continue until they address it</a:t>
            </a:r>
            <a:r>
              <a:rPr lang="en-US" sz="1600" dirty="0" smtClean="0"/>
              <a:t>.</a:t>
            </a:r>
            <a:endParaRPr lang="en-US" sz="1600" dirty="0" smtClean="0">
              <a:solidFill>
                <a:srgbClr val="FF0000"/>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Title 1"/>
          <p:cNvSpPr>
            <a:spLocks noGrp="1"/>
          </p:cNvSpPr>
          <p:nvPr>
            <p:ph type="title"/>
          </p:nvPr>
        </p:nvSpPr>
        <p:spPr>
          <a:gradFill>
            <a:gsLst>
              <a:gs pos="1000">
                <a:schemeClr val="accent2">
                  <a:lumMod val="50000"/>
                </a:schemeClr>
              </a:gs>
              <a:gs pos="0">
                <a:schemeClr val="accent1">
                  <a:shade val="30000"/>
                  <a:satMod val="115000"/>
                </a:schemeClr>
              </a:gs>
              <a:gs pos="100000">
                <a:schemeClr val="accent1">
                  <a:shade val="67500"/>
                  <a:satMod val="115000"/>
                </a:schemeClr>
              </a:gs>
              <a:gs pos="100000">
                <a:schemeClr val="accent1">
                  <a:shade val="100000"/>
                  <a:satMod val="115000"/>
                </a:schemeClr>
              </a:gs>
            </a:gsLst>
            <a:lin ang="5400000" scaled="0"/>
          </a:gradFill>
        </p:spPr>
        <p:txBody>
          <a:bodyPr/>
          <a:lstStyle/>
          <a:p>
            <a:pPr>
              <a:defRPr/>
            </a:pPr>
            <a:r>
              <a:rPr lang="en-US" smtClean="0"/>
              <a:t>Electrical Safety</a:t>
            </a:r>
          </a:p>
        </p:txBody>
      </p:sp>
      <p:sp>
        <p:nvSpPr>
          <p:cNvPr id="3" name="Content Placeholder 2"/>
          <p:cNvSpPr>
            <a:spLocks noGrp="1"/>
          </p:cNvSpPr>
          <p:nvPr>
            <p:ph idx="1"/>
          </p:nvPr>
        </p:nvSpPr>
        <p:spPr/>
        <p:txBody>
          <a:bodyPr/>
          <a:lstStyle/>
          <a:p>
            <a:pPr marL="0" indent="0">
              <a:buFont typeface="Wingdings" pitchFamily="2" charset="2"/>
              <a:buNone/>
              <a:defRPr/>
            </a:pPr>
            <a:r>
              <a:rPr lang="en-US" sz="1600" b="1" dirty="0" smtClean="0"/>
              <a:t>New electrical items are inspected by Biomed department for safety a preventative maintenance sticker is placed. Notify you Supervisor if there are devices/equipment in your area which appear to need servicing or repairs. </a:t>
            </a:r>
          </a:p>
          <a:p>
            <a:pPr marL="0" indent="0">
              <a:buFont typeface="Wingdings" pitchFamily="2" charset="2"/>
              <a:buNone/>
              <a:defRPr/>
            </a:pPr>
            <a:r>
              <a:rPr lang="en-US" sz="1600" b="1" u="sng" dirty="0" smtClean="0"/>
              <a:t>Ways to prevent Shock:</a:t>
            </a:r>
          </a:p>
          <a:p>
            <a:pPr>
              <a:buClrTx/>
              <a:buSzPct val="100000"/>
              <a:buFont typeface="Arial" pitchFamily="34" charset="0"/>
              <a:buChar char="•"/>
              <a:defRPr/>
            </a:pPr>
            <a:r>
              <a:rPr lang="en-US" sz="1600" dirty="0" smtClean="0"/>
              <a:t>Do not remove the wall plug by pulling on the cord.</a:t>
            </a:r>
          </a:p>
          <a:p>
            <a:pPr>
              <a:buClrTx/>
              <a:buSzPct val="100000"/>
              <a:buFont typeface="Arial" pitchFamily="34" charset="0"/>
              <a:buChar char="•"/>
              <a:defRPr/>
            </a:pPr>
            <a:r>
              <a:rPr lang="en-US" sz="1600" dirty="0" smtClean="0"/>
              <a:t>Do not use loose / damaged connections or frayed power cords.</a:t>
            </a:r>
          </a:p>
          <a:p>
            <a:pPr>
              <a:buClrTx/>
              <a:buSzPct val="100000"/>
              <a:buFont typeface="Arial" pitchFamily="34" charset="0"/>
              <a:buChar char="•"/>
              <a:defRPr/>
            </a:pPr>
            <a:r>
              <a:rPr lang="en-US" sz="1600" dirty="0" smtClean="0"/>
              <a:t>All electrical equipment shall have 3-prong plugs – grounded.</a:t>
            </a:r>
          </a:p>
          <a:p>
            <a:pPr>
              <a:buClrTx/>
              <a:buSzPct val="100000"/>
              <a:buFont typeface="Arial" pitchFamily="34" charset="0"/>
              <a:buChar char="•"/>
              <a:defRPr/>
            </a:pPr>
            <a:r>
              <a:rPr lang="en-US" sz="1600" dirty="0" smtClean="0"/>
              <a:t>Electrical shock or leakage current-immediately take it out of service.</a:t>
            </a:r>
          </a:p>
          <a:p>
            <a:pPr>
              <a:buClrTx/>
              <a:buSzPct val="100000"/>
              <a:buFont typeface="Arial" pitchFamily="34" charset="0"/>
              <a:buChar char="•"/>
              <a:defRPr/>
            </a:pPr>
            <a:r>
              <a:rPr lang="en-US" sz="1600" dirty="0" smtClean="0"/>
              <a:t>Use of extensions are prohibited.</a:t>
            </a:r>
          </a:p>
          <a:p>
            <a:pPr>
              <a:buClrTx/>
              <a:buSzPct val="100000"/>
              <a:buFont typeface="Arial" pitchFamily="34" charset="0"/>
              <a:buChar char="•"/>
              <a:defRPr/>
            </a:pPr>
            <a:r>
              <a:rPr lang="en-US" sz="1600" dirty="0" smtClean="0"/>
              <a:t>Use of portable heaters, toasters, hot </a:t>
            </a:r>
            <a:r>
              <a:rPr lang="en-US" sz="1600" smtClean="0"/>
              <a:t>plates are prohibited</a:t>
            </a:r>
            <a:r>
              <a:rPr lang="en-US" sz="1600" dirty="0" smtClean="0"/>
              <a:t>.</a:t>
            </a:r>
          </a:p>
          <a:p>
            <a:pPr marL="0" indent="0">
              <a:buClrTx/>
              <a:buSzPct val="100000"/>
              <a:buFont typeface="Wingdings" pitchFamily="2" charset="2"/>
              <a:buNone/>
              <a:defRPr/>
            </a:pPr>
            <a:r>
              <a:rPr lang="en-US" sz="1600" b="1" u="sng" dirty="0" smtClean="0"/>
              <a:t>First-Aid/Electrical Burns &amp; Shock</a:t>
            </a:r>
          </a:p>
          <a:p>
            <a:pPr>
              <a:buClrTx/>
              <a:buSzPct val="100000"/>
              <a:buFont typeface="Arial" pitchFamily="34" charset="0"/>
              <a:buChar char="•"/>
              <a:defRPr/>
            </a:pPr>
            <a:r>
              <a:rPr lang="en-US" sz="1600" dirty="0" smtClean="0"/>
              <a:t>Turn off the electrical circuit.</a:t>
            </a:r>
          </a:p>
          <a:p>
            <a:pPr>
              <a:buClrTx/>
              <a:buSzPct val="100000"/>
              <a:buFont typeface="Arial" pitchFamily="34" charset="0"/>
              <a:buChar char="•"/>
              <a:defRPr/>
            </a:pPr>
            <a:r>
              <a:rPr lang="en-US" sz="1600" dirty="0" smtClean="0"/>
              <a:t>If the circuit cannot be disconnected, disengage victim by using a piece of wood (i.e. broom handle) or another non-conductive object. Avoid contact with the victim or electrical source. </a:t>
            </a:r>
          </a:p>
          <a:p>
            <a:pPr>
              <a:buClrTx/>
              <a:buSzPct val="100000"/>
              <a:buFont typeface="Arial" pitchFamily="34" charset="0"/>
              <a:buChar char="•"/>
              <a:defRPr/>
            </a:pPr>
            <a:r>
              <a:rPr lang="en-US" sz="1600" dirty="0" smtClean="0"/>
              <a:t>If victim is unconscious begin CPR.</a:t>
            </a:r>
            <a:endParaRPr lang="en-US" sz="1600"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Title 1"/>
          <p:cNvSpPr>
            <a:spLocks noGrp="1"/>
          </p:cNvSpPr>
          <p:nvPr>
            <p:ph type="title"/>
          </p:nvPr>
        </p:nvSpPr>
        <p:spPr>
          <a:gradFill>
            <a:gsLst>
              <a:gs pos="1000">
                <a:schemeClr val="accent2">
                  <a:lumMod val="50000"/>
                </a:schemeClr>
              </a:gs>
              <a:gs pos="0">
                <a:schemeClr val="accent1">
                  <a:shade val="30000"/>
                  <a:satMod val="115000"/>
                </a:schemeClr>
              </a:gs>
              <a:gs pos="10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Disaster preparedness</a:t>
            </a:r>
          </a:p>
        </p:txBody>
      </p:sp>
      <p:sp>
        <p:nvSpPr>
          <p:cNvPr id="83971" name="Content Placeholder 2"/>
          <p:cNvSpPr>
            <a:spLocks noGrp="1"/>
          </p:cNvSpPr>
          <p:nvPr>
            <p:ph idx="1"/>
          </p:nvPr>
        </p:nvSpPr>
        <p:spPr/>
        <p:txBody>
          <a:bodyPr/>
          <a:lstStyle/>
          <a:p>
            <a:pPr marL="0" indent="0">
              <a:buFont typeface="Wingdings" pitchFamily="2" charset="2"/>
              <a:buNone/>
            </a:pPr>
            <a:r>
              <a:rPr lang="en-US" sz="2400" dirty="0" smtClean="0"/>
              <a:t>For information on Emergency or Disaster events please refer to our Hospital “Emergency Response Guide” posted on department bulletin boards and in various areas throughout the laboratory.  Another reference would be our “Emergency Response and Evacuation Plan” found in </a:t>
            </a:r>
            <a:r>
              <a:rPr lang="en-US" sz="2400" dirty="0" err="1" smtClean="0"/>
              <a:t>Proquis</a:t>
            </a:r>
            <a:r>
              <a:rPr lang="en-US" sz="2400" dirty="0" smtClean="0"/>
              <a:t> SA-695-001.  A hard copy is kept in the Safety binder in the Central Processing area of the laboratory.</a:t>
            </a:r>
            <a:endParaRPr lang="en-US" sz="2400"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Title 1"/>
          <p:cNvSpPr>
            <a:spLocks noGrp="1"/>
          </p:cNvSpPr>
          <p:nvPr>
            <p:ph type="title"/>
          </p:nvPr>
        </p:nvSpPr>
        <p:spPr>
          <a:gradFill>
            <a:gsLst>
              <a:gs pos="1000">
                <a:schemeClr val="accent2">
                  <a:lumMod val="50000"/>
                </a:schemeClr>
              </a:gs>
              <a:gs pos="0">
                <a:schemeClr val="accent1">
                  <a:shade val="30000"/>
                  <a:satMod val="115000"/>
                </a:schemeClr>
              </a:gs>
              <a:gs pos="10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Emergency Telephone Numbers</a:t>
            </a:r>
          </a:p>
        </p:txBody>
      </p:sp>
      <p:sp>
        <p:nvSpPr>
          <p:cNvPr id="3" name="Content Placeholder 2"/>
          <p:cNvSpPr>
            <a:spLocks noGrp="1"/>
          </p:cNvSpPr>
          <p:nvPr>
            <p:ph idx="1"/>
          </p:nvPr>
        </p:nvSpPr>
        <p:spPr/>
        <p:txBody>
          <a:bodyPr/>
          <a:lstStyle/>
          <a:p>
            <a:pPr marL="0" indent="0">
              <a:buFont typeface="Wingdings" pitchFamily="2" charset="2"/>
              <a:buNone/>
              <a:defRPr/>
            </a:pPr>
            <a:r>
              <a:rPr lang="en-US" sz="2400" dirty="0" smtClean="0"/>
              <a:t>Posted on bulletin boards in main lab and on Microbiology, Anatomic Pathology, and Safety bulletin boards in hallway.</a:t>
            </a:r>
          </a:p>
          <a:p>
            <a:pPr lvl="0"/>
            <a:r>
              <a:rPr lang="en-US" sz="1800" dirty="0"/>
              <a:t>911 – transferred to Police Desk</a:t>
            </a:r>
          </a:p>
          <a:p>
            <a:pPr lvl="0"/>
            <a:r>
              <a:rPr lang="en-US" sz="1800" dirty="0"/>
              <a:t>Graphics (Engineering/FM)– x41010 </a:t>
            </a:r>
          </a:p>
          <a:p>
            <a:pPr lvl="0"/>
            <a:r>
              <a:rPr lang="en-US" sz="1800" dirty="0"/>
              <a:t>EMS – x44367; x44517; 44518 </a:t>
            </a:r>
          </a:p>
          <a:p>
            <a:pPr lvl="0"/>
            <a:r>
              <a:rPr lang="en-US" sz="1800" dirty="0"/>
              <a:t>Hospital Safety Manager – x42934</a:t>
            </a:r>
          </a:p>
          <a:p>
            <a:pPr lvl="0"/>
            <a:r>
              <a:rPr lang="en-US" sz="1800" dirty="0"/>
              <a:t>Industrial Hygienist – x42933</a:t>
            </a:r>
          </a:p>
          <a:p>
            <a:pPr lvl="0"/>
            <a:r>
              <a:rPr lang="en-US" sz="1800" dirty="0"/>
              <a:t>Hazardous waste pick up – x46490; x42879</a:t>
            </a:r>
          </a:p>
          <a:p>
            <a:pPr lvl="0"/>
            <a:r>
              <a:rPr lang="en-US" sz="1800" dirty="0"/>
              <a:t>Hospital Safety cell phone – 414-303-8615</a:t>
            </a:r>
          </a:p>
          <a:p>
            <a:pPr lvl="0"/>
            <a:r>
              <a:rPr lang="en-US" sz="1800" dirty="0"/>
              <a:t>AOD – x42038 </a:t>
            </a:r>
          </a:p>
          <a:p>
            <a:pPr lvl="0"/>
            <a:r>
              <a:rPr lang="en-US" sz="1800" dirty="0"/>
              <a:t>Housekeeping – x42177; x42178</a:t>
            </a:r>
          </a:p>
          <a:p>
            <a:pPr marL="0" indent="0">
              <a:buNone/>
              <a:defRPr/>
            </a:pPr>
            <a:endParaRPr lang="en-US" sz="1800" dirty="0">
              <a:solidFill>
                <a:srgbClr val="FF0000"/>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784096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Title 1"/>
          <p:cNvSpPr>
            <a:spLocks noGrp="1"/>
          </p:cNvSpPr>
          <p:nvPr>
            <p:ph type="title"/>
          </p:nvPr>
        </p:nvSpPr>
        <p:spPr>
          <a:gradFill>
            <a:gsLst>
              <a:gs pos="1000">
                <a:schemeClr val="accent2">
                  <a:lumMod val="50000"/>
                </a:schemeClr>
              </a:gs>
              <a:gs pos="0">
                <a:schemeClr val="accent1">
                  <a:shade val="30000"/>
                  <a:satMod val="115000"/>
                </a:schemeClr>
              </a:gs>
              <a:gs pos="100000">
                <a:schemeClr val="accent1">
                  <a:shade val="67500"/>
                  <a:satMod val="115000"/>
                </a:schemeClr>
              </a:gs>
              <a:gs pos="100000">
                <a:schemeClr val="accent1">
                  <a:shade val="100000"/>
                  <a:satMod val="115000"/>
                </a:schemeClr>
              </a:gs>
            </a:gsLst>
            <a:lin ang="5400000" scaled="0"/>
          </a:gradFill>
        </p:spPr>
        <p:txBody>
          <a:bodyPr/>
          <a:lstStyle/>
          <a:p>
            <a:pPr>
              <a:defRPr/>
            </a:pPr>
            <a:r>
              <a:rPr lang="en-US" dirty="0" smtClean="0"/>
              <a:t>References:</a:t>
            </a:r>
          </a:p>
        </p:txBody>
      </p:sp>
      <p:sp>
        <p:nvSpPr>
          <p:cNvPr id="3" name="Content Placeholder 2"/>
          <p:cNvSpPr>
            <a:spLocks noGrp="1"/>
          </p:cNvSpPr>
          <p:nvPr>
            <p:ph idx="1"/>
          </p:nvPr>
        </p:nvSpPr>
        <p:spPr/>
        <p:txBody>
          <a:bodyPr/>
          <a:lstStyle/>
          <a:p>
            <a:pPr marL="0" indent="0">
              <a:spcBef>
                <a:spcPts val="0"/>
              </a:spcBef>
              <a:buFont typeface="Wingdings" pitchFamily="2" charset="2"/>
              <a:buNone/>
              <a:defRPr/>
            </a:pPr>
            <a:r>
              <a:rPr lang="en-US" sz="2400" u="sng" dirty="0" smtClean="0"/>
              <a:t>OSHA Laboratory Standards</a:t>
            </a:r>
            <a:r>
              <a:rPr lang="en-US" sz="2400" dirty="0" smtClean="0"/>
              <a:t>:</a:t>
            </a:r>
          </a:p>
          <a:p>
            <a:pPr>
              <a:spcBef>
                <a:spcPts val="0"/>
              </a:spcBef>
              <a:defRPr/>
            </a:pPr>
            <a:r>
              <a:rPr lang="en-US" sz="2000" b="1" dirty="0" err="1" smtClean="0"/>
              <a:t>Bloodborne</a:t>
            </a:r>
            <a:r>
              <a:rPr lang="en-US" sz="2000" b="1" dirty="0" smtClean="0"/>
              <a:t> Pathogen Standard </a:t>
            </a:r>
            <a:r>
              <a:rPr lang="en-US" sz="2000" dirty="0" smtClean="0"/>
              <a:t>29 CFR 1910.1030</a:t>
            </a:r>
          </a:p>
          <a:p>
            <a:pPr>
              <a:spcBef>
                <a:spcPts val="0"/>
              </a:spcBef>
              <a:defRPr/>
            </a:pPr>
            <a:r>
              <a:rPr lang="en-US" sz="2000" b="1" dirty="0" smtClean="0"/>
              <a:t>Occupational Exposure to Hazardous Chemicals in </a:t>
            </a:r>
          </a:p>
          <a:p>
            <a:pPr marL="0" indent="0">
              <a:spcBef>
                <a:spcPts val="0"/>
              </a:spcBef>
              <a:buFont typeface="Wingdings" pitchFamily="2" charset="2"/>
              <a:buNone/>
              <a:defRPr/>
            </a:pPr>
            <a:r>
              <a:rPr lang="en-US" sz="2000" b="1" dirty="0"/>
              <a:t> </a:t>
            </a:r>
            <a:r>
              <a:rPr lang="en-US" sz="2000" b="1" dirty="0" smtClean="0"/>
              <a:t>     Laboratories Standard</a:t>
            </a:r>
            <a:r>
              <a:rPr lang="en-US" sz="2000" dirty="0" smtClean="0"/>
              <a:t> 29 CFR 1910.1450</a:t>
            </a:r>
          </a:p>
          <a:p>
            <a:r>
              <a:rPr lang="en-US" sz="2000" b="1" dirty="0"/>
              <a:t>The Personal Protective Equipment (PPE) </a:t>
            </a:r>
            <a:r>
              <a:rPr lang="en-US" sz="2000" b="1" dirty="0" smtClean="0"/>
              <a:t>standard </a:t>
            </a:r>
            <a:r>
              <a:rPr lang="en-US" sz="2000" dirty="0" smtClean="0"/>
              <a:t>29 </a:t>
            </a:r>
            <a:r>
              <a:rPr lang="en-US" sz="2000" dirty="0"/>
              <a:t>CFR </a:t>
            </a:r>
            <a:r>
              <a:rPr lang="en-US" sz="2000" dirty="0" smtClean="0"/>
              <a:t>1910.132</a:t>
            </a:r>
          </a:p>
          <a:p>
            <a:r>
              <a:rPr lang="en-US" sz="2000" b="1" dirty="0"/>
              <a:t>The Eye and Face Protection standard </a:t>
            </a:r>
            <a:r>
              <a:rPr lang="en-US" sz="2000" b="1" dirty="0" smtClean="0"/>
              <a:t> </a:t>
            </a:r>
            <a:r>
              <a:rPr lang="en-US" sz="2000" dirty="0" smtClean="0"/>
              <a:t>29 </a:t>
            </a:r>
            <a:r>
              <a:rPr lang="en-US" sz="2000" dirty="0"/>
              <a:t>CFR</a:t>
            </a:r>
          </a:p>
          <a:p>
            <a:pPr marL="0" indent="0">
              <a:buNone/>
            </a:pPr>
            <a:r>
              <a:rPr lang="en-US" sz="2000" dirty="0" smtClean="0"/>
              <a:t>      1910.133</a:t>
            </a:r>
          </a:p>
          <a:p>
            <a:r>
              <a:rPr lang="en-US" sz="2000" b="1" dirty="0"/>
              <a:t>The Respiratory Protection standard </a:t>
            </a:r>
            <a:r>
              <a:rPr lang="en-US" sz="2000" dirty="0" smtClean="0"/>
              <a:t>29 </a:t>
            </a:r>
            <a:r>
              <a:rPr lang="en-US" sz="2000" dirty="0"/>
              <a:t>CFR</a:t>
            </a:r>
          </a:p>
          <a:p>
            <a:pPr marL="0" indent="0">
              <a:buNone/>
            </a:pPr>
            <a:r>
              <a:rPr lang="en-US" sz="2000" dirty="0" smtClean="0"/>
              <a:t>      1910.134</a:t>
            </a:r>
          </a:p>
          <a:p>
            <a:pPr marL="0" indent="0">
              <a:buNone/>
            </a:pPr>
            <a:r>
              <a:rPr lang="en-US" sz="2400" dirty="0" smtClean="0"/>
              <a:t>VISN Safety Documents- </a:t>
            </a:r>
            <a:r>
              <a:rPr lang="en-US" sz="2400" dirty="0" err="1" smtClean="0"/>
              <a:t>Proquis</a:t>
            </a:r>
            <a:r>
              <a:rPr lang="en-US" sz="2400" dirty="0" smtClean="0"/>
              <a:t>/Safety Binder</a:t>
            </a:r>
          </a:p>
          <a:p>
            <a:pPr marL="0" indent="0">
              <a:buNone/>
            </a:pPr>
            <a:r>
              <a:rPr lang="en-US" sz="2400" dirty="0" smtClean="0"/>
              <a:t>CDC website </a:t>
            </a:r>
            <a:r>
              <a:rPr lang="en-US" sz="2400" dirty="0" smtClean="0">
                <a:hlinkClick r:id="rId2"/>
              </a:rPr>
              <a:t>www.cdc.gov</a:t>
            </a:r>
            <a:r>
              <a:rPr lang="en-US" sz="2400" dirty="0" smtClean="0"/>
              <a:t>; EPA </a:t>
            </a:r>
            <a:r>
              <a:rPr lang="en-US" sz="2400" smtClean="0"/>
              <a:t>website </a:t>
            </a:r>
            <a:r>
              <a:rPr lang="en-US" sz="2400" smtClean="0">
                <a:hlinkClick r:id="rId3"/>
              </a:rPr>
              <a:t>www.epa.gov</a:t>
            </a:r>
            <a:endParaRPr lang="en-US" sz="2400" smtClean="0"/>
          </a:p>
          <a:p>
            <a:pPr marL="0" indent="0">
              <a:buNone/>
            </a:pPr>
            <a:endParaRPr lang="en-US" sz="2400" dirty="0" smtClean="0"/>
          </a:p>
          <a:p>
            <a:pPr marL="0" indent="0">
              <a:buNone/>
            </a:pPr>
            <a:endParaRPr lang="en-US" sz="24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5898</TotalTime>
  <Words>9300</Words>
  <Application>Microsoft Office PowerPoint</Application>
  <PresentationFormat>On-screen Show (4:3)</PresentationFormat>
  <Paragraphs>616</Paragraphs>
  <Slides>95</Slides>
  <Notes>4</Notes>
  <HiddenSlides>0</HiddenSlides>
  <MMClips>0</MMClips>
  <ScaleCrop>false</ScaleCrop>
  <HeadingPairs>
    <vt:vector size="4" baseType="variant">
      <vt:variant>
        <vt:lpstr>Design Template</vt:lpstr>
      </vt:variant>
      <vt:variant>
        <vt:i4>1</vt:i4>
      </vt:variant>
      <vt:variant>
        <vt:lpstr>Slide Titles</vt:lpstr>
      </vt:variant>
      <vt:variant>
        <vt:i4>95</vt:i4>
      </vt:variant>
    </vt:vector>
  </HeadingPairs>
  <TitlesOfParts>
    <vt:vector size="96" baseType="lpstr">
      <vt:lpstr>Radial</vt:lpstr>
      <vt:lpstr>Safety in the Laboratory</vt:lpstr>
      <vt:lpstr>Safety in the Laboratory</vt:lpstr>
      <vt:lpstr>Regulatory Agencies</vt:lpstr>
      <vt:lpstr>Regulatory Agencies</vt:lpstr>
      <vt:lpstr>Safety Policies</vt:lpstr>
      <vt:lpstr>Reporting of Quality/Safety Concerns</vt:lpstr>
      <vt:lpstr>Prevention</vt:lpstr>
      <vt:lpstr>Basic Safety Rules</vt:lpstr>
      <vt:lpstr>Basic Safety Rules</vt:lpstr>
      <vt:lpstr>Basic Safety Rules</vt:lpstr>
      <vt:lpstr>Basic Safety Rules</vt:lpstr>
      <vt:lpstr>Bloodborne Pathogens</vt:lpstr>
      <vt:lpstr>Bloodborne Pathogens</vt:lpstr>
      <vt:lpstr>Bloodborne Pathogens</vt:lpstr>
      <vt:lpstr>Bloodborne Pathogens</vt:lpstr>
      <vt:lpstr>Bloodborne Pathogens</vt:lpstr>
      <vt:lpstr>Tuberculosis</vt:lpstr>
      <vt:lpstr>Standard Precautions vs Universal Precautions </vt:lpstr>
      <vt:lpstr>Body Fluids </vt:lpstr>
      <vt:lpstr>Routes of Exposure</vt:lpstr>
      <vt:lpstr>How to protect yourself</vt:lpstr>
      <vt:lpstr>1. Standard Precautions</vt:lpstr>
      <vt:lpstr>2. Personal Protective Equipment</vt:lpstr>
      <vt:lpstr>2. PPE - Attire</vt:lpstr>
      <vt:lpstr>2. PPE - Gloves</vt:lpstr>
      <vt:lpstr>2. PPE - Gloves</vt:lpstr>
      <vt:lpstr>2. PPE – Gloves (Latex allergy)</vt:lpstr>
      <vt:lpstr>2. PPE – Glove Donning/Doffing</vt:lpstr>
      <vt:lpstr>2. PPE – Lab Coat</vt:lpstr>
      <vt:lpstr>2. PPE – Isolation Gown </vt:lpstr>
      <vt:lpstr>2. PPE - Aprons</vt:lpstr>
      <vt:lpstr>2. PPE – Eye Protection</vt:lpstr>
      <vt:lpstr>2. PPE – Respiratory Protection</vt:lpstr>
      <vt:lpstr>2. PPE - N95 Respirator</vt:lpstr>
      <vt:lpstr>3. Housekeeping</vt:lpstr>
      <vt:lpstr>3. Housekeeping</vt:lpstr>
      <vt:lpstr>3. Housekeeping</vt:lpstr>
      <vt:lpstr>3. Housekeeping/Decontamination</vt:lpstr>
      <vt:lpstr>4. Engineering Controls</vt:lpstr>
      <vt:lpstr>5. Work Practice Controls</vt:lpstr>
      <vt:lpstr>5. Work Practice Controls</vt:lpstr>
      <vt:lpstr>5. Work Practice Controls - Handwashing</vt:lpstr>
      <vt:lpstr>5. Handwashing Procedure</vt:lpstr>
      <vt:lpstr>Chemical Safety</vt:lpstr>
      <vt:lpstr>GHS &amp; Hazard Communication</vt:lpstr>
      <vt:lpstr>Chemical Labeling</vt:lpstr>
      <vt:lpstr>Chemical Labeling</vt:lpstr>
      <vt:lpstr>NFPA (National Fire Protection Association) </vt:lpstr>
      <vt:lpstr>NFPA (National Fire Protection Association)</vt:lpstr>
      <vt:lpstr>HMIS (Hazard Material Information System) Label</vt:lpstr>
      <vt:lpstr>HMIS (Hazard Material Information System) Label </vt:lpstr>
      <vt:lpstr>Labels Denoting Hazards</vt:lpstr>
      <vt:lpstr>Chemical Labeling- GHS</vt:lpstr>
      <vt:lpstr>Pictogram</vt:lpstr>
      <vt:lpstr>Pictogram</vt:lpstr>
      <vt:lpstr>Signal Words</vt:lpstr>
      <vt:lpstr>Hazard Statements</vt:lpstr>
      <vt:lpstr>Precautionary Statements</vt:lpstr>
      <vt:lpstr>Formaldehyde</vt:lpstr>
      <vt:lpstr>Safety Data Sheet (SDS)</vt:lpstr>
      <vt:lpstr>Safety Data Sheet (SDS)</vt:lpstr>
      <vt:lpstr>Safety Data Sheet (SDS)</vt:lpstr>
      <vt:lpstr>Fume Hoods</vt:lpstr>
      <vt:lpstr>Fume Hood Locations</vt:lpstr>
      <vt:lpstr>Fume Hood</vt:lpstr>
      <vt:lpstr>Fume Hood</vt:lpstr>
      <vt:lpstr>Biological Safety Cabinet (BSC)</vt:lpstr>
      <vt:lpstr>BSC Locations</vt:lpstr>
      <vt:lpstr>Flammable Cabinet</vt:lpstr>
      <vt:lpstr>Acid and Base Cabinet</vt:lpstr>
      <vt:lpstr>Compressed gas cylinders</vt:lpstr>
      <vt:lpstr>Chemical Definitions</vt:lpstr>
      <vt:lpstr>Spill Response</vt:lpstr>
      <vt:lpstr>Spill Response</vt:lpstr>
      <vt:lpstr>Waste Disposal</vt:lpstr>
      <vt:lpstr>Waste Disposal</vt:lpstr>
      <vt:lpstr>Chemical Waste Disposal</vt:lpstr>
      <vt:lpstr>Ergonomics</vt:lpstr>
      <vt:lpstr>Ergonomics</vt:lpstr>
      <vt:lpstr>Accident / Incident Exposure</vt:lpstr>
      <vt:lpstr>ASISTS</vt:lpstr>
      <vt:lpstr>Laboratory Accidents</vt:lpstr>
      <vt:lpstr>Laboratory Accidents</vt:lpstr>
      <vt:lpstr>Safety Shower / Eyewash Station</vt:lpstr>
      <vt:lpstr>SDR – Safety Deviation Report</vt:lpstr>
      <vt:lpstr>Fire Safety</vt:lpstr>
      <vt:lpstr>Fire Safety</vt:lpstr>
      <vt:lpstr>Fire Safety - RACE</vt:lpstr>
      <vt:lpstr>Fire Safety - PASS</vt:lpstr>
      <vt:lpstr>Fire Safety - DRILL</vt:lpstr>
      <vt:lpstr>Fire Evacuation Routes</vt:lpstr>
      <vt:lpstr>Electrical Safety</vt:lpstr>
      <vt:lpstr>Disaster preparedness</vt:lpstr>
      <vt:lpstr>Emergency Telephone Numbers</vt:lpstr>
      <vt:lpstr>References:</vt:lpstr>
    </vt:vector>
  </TitlesOfParts>
  <Company>Department of Veterans Affairs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in the Laboratory</dc:title>
  <dc:creator>Vhachsuser</dc:creator>
  <cp:lastModifiedBy>Patricia Boyer</cp:lastModifiedBy>
  <cp:revision>509</cp:revision>
  <cp:lastPrinted>2014-08-16T21:34:41Z</cp:lastPrinted>
  <dcterms:created xsi:type="dcterms:W3CDTF">2015-10-30T00:16:12Z</dcterms:created>
  <dcterms:modified xsi:type="dcterms:W3CDTF">2015-10-30T00:20:30Z</dcterms:modified>
</cp:coreProperties>
</file>