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0"/>
  </p:notesMasterIdLst>
  <p:handoutMasterIdLst>
    <p:handoutMasterId r:id="rId71"/>
  </p:handoutMasterIdLst>
  <p:sldIdLst>
    <p:sldId id="259" r:id="rId2"/>
    <p:sldId id="262" r:id="rId3"/>
    <p:sldId id="287" r:id="rId4"/>
    <p:sldId id="286" r:id="rId5"/>
    <p:sldId id="404" r:id="rId6"/>
    <p:sldId id="406" r:id="rId7"/>
    <p:sldId id="407" r:id="rId8"/>
    <p:sldId id="291" r:id="rId9"/>
    <p:sldId id="408" r:id="rId10"/>
    <p:sldId id="405" r:id="rId11"/>
    <p:sldId id="292" r:id="rId12"/>
    <p:sldId id="290" r:id="rId13"/>
    <p:sldId id="293" r:id="rId14"/>
    <p:sldId id="296" r:id="rId15"/>
    <p:sldId id="294" r:id="rId16"/>
    <p:sldId id="295" r:id="rId17"/>
    <p:sldId id="409" r:id="rId18"/>
    <p:sldId id="298" r:id="rId19"/>
    <p:sldId id="300" r:id="rId20"/>
    <p:sldId id="310" r:id="rId21"/>
    <p:sldId id="410" r:id="rId22"/>
    <p:sldId id="411" r:id="rId23"/>
    <p:sldId id="412" r:id="rId24"/>
    <p:sldId id="414" r:id="rId25"/>
    <p:sldId id="415" r:id="rId26"/>
    <p:sldId id="413" r:id="rId27"/>
    <p:sldId id="419" r:id="rId28"/>
    <p:sldId id="418" r:id="rId29"/>
    <p:sldId id="417" r:id="rId30"/>
    <p:sldId id="416" r:id="rId31"/>
    <p:sldId id="420" r:id="rId32"/>
    <p:sldId id="421" r:id="rId33"/>
    <p:sldId id="422" r:id="rId34"/>
    <p:sldId id="423" r:id="rId35"/>
    <p:sldId id="424" r:id="rId36"/>
    <p:sldId id="425" r:id="rId37"/>
    <p:sldId id="426" r:id="rId38"/>
    <p:sldId id="348" r:id="rId39"/>
    <p:sldId id="330" r:id="rId40"/>
    <p:sldId id="331" r:id="rId41"/>
    <p:sldId id="332" r:id="rId42"/>
    <p:sldId id="333" r:id="rId43"/>
    <p:sldId id="334" r:id="rId44"/>
    <p:sldId id="335" r:id="rId45"/>
    <p:sldId id="336" r:id="rId46"/>
    <p:sldId id="337" r:id="rId47"/>
    <p:sldId id="349" r:id="rId48"/>
    <p:sldId id="338" r:id="rId49"/>
    <p:sldId id="313" r:id="rId50"/>
    <p:sldId id="314" r:id="rId51"/>
    <p:sldId id="340" r:id="rId52"/>
    <p:sldId id="321" r:id="rId53"/>
    <p:sldId id="322" r:id="rId54"/>
    <p:sldId id="429" r:id="rId55"/>
    <p:sldId id="323" r:id="rId56"/>
    <p:sldId id="324" r:id="rId57"/>
    <p:sldId id="325" r:id="rId58"/>
    <p:sldId id="326" r:id="rId59"/>
    <p:sldId id="327" r:id="rId60"/>
    <p:sldId id="427" r:id="rId61"/>
    <p:sldId id="428" r:id="rId62"/>
    <p:sldId id="434" r:id="rId63"/>
    <p:sldId id="433" r:id="rId64"/>
    <p:sldId id="435" r:id="rId65"/>
    <p:sldId id="436" r:id="rId66"/>
    <p:sldId id="437" r:id="rId67"/>
    <p:sldId id="438" r:id="rId68"/>
    <p:sldId id="34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79CC93D-E52E-4D84-901B-11D7331DD495}">
          <p14:sldIdLst>
            <p14:sldId id="259"/>
            <p14:sldId id="262"/>
            <p14:sldId id="287"/>
            <p14:sldId id="286"/>
            <p14:sldId id="404"/>
            <p14:sldId id="406"/>
            <p14:sldId id="407"/>
            <p14:sldId id="291"/>
            <p14:sldId id="408"/>
            <p14:sldId id="405"/>
            <p14:sldId id="292"/>
            <p14:sldId id="290"/>
            <p14:sldId id="293"/>
            <p14:sldId id="296"/>
            <p14:sldId id="294"/>
            <p14:sldId id="295"/>
            <p14:sldId id="409"/>
            <p14:sldId id="298"/>
            <p14:sldId id="300"/>
            <p14:sldId id="310"/>
            <p14:sldId id="410"/>
            <p14:sldId id="411"/>
            <p14:sldId id="412"/>
            <p14:sldId id="414"/>
            <p14:sldId id="415"/>
            <p14:sldId id="413"/>
            <p14:sldId id="419"/>
            <p14:sldId id="418"/>
            <p14:sldId id="417"/>
            <p14:sldId id="416"/>
            <p14:sldId id="420"/>
            <p14:sldId id="421"/>
            <p14:sldId id="422"/>
            <p14:sldId id="423"/>
            <p14:sldId id="424"/>
            <p14:sldId id="425"/>
            <p14:sldId id="426"/>
          </p14:sldIdLst>
        </p14:section>
        <p14:section name="Learning Domains" id="{18E373F1-46A8-45F0-B04F-BC4351FBE51F}">
          <p14:sldIdLst>
            <p14:sldId id="348"/>
            <p14:sldId id="330"/>
            <p14:sldId id="331"/>
            <p14:sldId id="332"/>
            <p14:sldId id="333"/>
            <p14:sldId id="334"/>
            <p14:sldId id="335"/>
            <p14:sldId id="336"/>
            <p14:sldId id="337"/>
            <p14:sldId id="349"/>
            <p14:sldId id="338"/>
            <p14:sldId id="313"/>
            <p14:sldId id="314"/>
            <p14:sldId id="340"/>
            <p14:sldId id="321"/>
            <p14:sldId id="322"/>
            <p14:sldId id="429"/>
            <p14:sldId id="323"/>
            <p14:sldId id="324"/>
            <p14:sldId id="325"/>
            <p14:sldId id="326"/>
            <p14:sldId id="327"/>
            <p14:sldId id="427"/>
            <p14:sldId id="428"/>
            <p14:sldId id="434"/>
            <p14:sldId id="433"/>
          </p14:sldIdLst>
        </p14:section>
        <p14:section name="Testimonials" id="{129B384A-7E6A-4DC6-A5C0-90515D353490}">
          <p14:sldIdLst>
            <p14:sldId id="435"/>
            <p14:sldId id="436"/>
            <p14:sldId id="437"/>
            <p14:sldId id="438"/>
          </p14:sldIdLst>
        </p14:section>
        <p14:section name="Conclusion and Summary" id="{790CEF5B-569A-4C2F-BED5-750B08C0E5AD}">
          <p14:sldIdLst>
            <p14:sldId id="34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9" autoAdjust="0"/>
    <p:restoredTop sz="88633" autoAdjust="0"/>
  </p:normalViewPr>
  <p:slideViewPr>
    <p:cSldViewPr>
      <p:cViewPr>
        <p:scale>
          <a:sx n="70" d="100"/>
          <a:sy n="70" d="100"/>
        </p:scale>
        <p:origin x="-1680" y="-342"/>
      </p:cViewPr>
      <p:guideLst>
        <p:guide orient="horz" pos="2160"/>
        <p:guide pos="2880"/>
      </p:guideLst>
    </p:cSldViewPr>
  </p:slideViewPr>
  <p:notesTextViewPr>
    <p:cViewPr>
      <p:scale>
        <a:sx n="100" d="100"/>
        <a:sy n="100" d="100"/>
      </p:scale>
      <p:origin x="0" y="0"/>
    </p:cViewPr>
  </p:notesTextViewPr>
  <p:sorterViewPr>
    <p:cViewPr>
      <p:scale>
        <a:sx n="30" d="100"/>
        <a:sy n="30" d="100"/>
      </p:scale>
      <p:origin x="0" y="1092"/>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Evaluating student performance</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Instructor “Testimonials”</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000" dirty="0" smtClean="0">
              <a:effectLst>
                <a:outerShdw blurRad="38100" dist="38100" dir="2700000" algn="tl">
                  <a:srgbClr val="000000">
                    <a:alpha val="43137"/>
                  </a:srgbClr>
                </a:outerShdw>
              </a:effectLst>
            </a:rPr>
            <a:t>Review the roles and responsibilities of clinical preceptors</a:t>
          </a:r>
          <a:endParaRPr lang="en-US" sz="20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n-US" sz="2000" kern="1200" dirty="0" smtClean="0">
              <a:effectLst>
                <a:outerShdw blurRad="38100" dist="38100" dir="2700000" algn="tl">
                  <a:srgbClr val="000000">
                    <a:alpha val="43137"/>
                  </a:srgbClr>
                </a:outerShdw>
              </a:effectLst>
            </a:rPr>
            <a:t>Review the roles and responsibilities of clinical preceptors</a:t>
          </a:r>
          <a:endParaRPr lang="en-US" sz="20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Evaluating student performance</a:t>
          </a:r>
          <a:endParaRPr lang="en-US"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Instructor “Testimonials”</a:t>
          </a:r>
          <a:endParaRPr lang="en-US"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57637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36592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51762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16</a:t>
            </a:fld>
            <a:endParaRPr lang="en-US" dirty="0"/>
          </a:p>
        </p:txBody>
      </p:sp>
    </p:spTree>
    <p:extLst>
      <p:ext uri="{BB962C8B-B14F-4D97-AF65-F5344CB8AC3E}">
        <p14:creationId xmlns:p14="http://schemas.microsoft.com/office/powerpoint/2010/main" val="125764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18</a:t>
            </a:fld>
            <a:endParaRPr lang="en-US"/>
          </a:p>
        </p:txBody>
      </p:sp>
    </p:spTree>
    <p:extLst>
      <p:ext uri="{BB962C8B-B14F-4D97-AF65-F5344CB8AC3E}">
        <p14:creationId xmlns:p14="http://schemas.microsoft.com/office/powerpoint/2010/main" val="164609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discuss what activities</a:t>
            </a:r>
            <a:r>
              <a:rPr lang="en-US" baseline="0" dirty="0" smtClean="0"/>
              <a:t> are planned for the day.  Encourage the student to be an active learner, to tell you when they do understand and to ask questions.  However, you may need to ask probing questions to test their understanding as well.  Once the student gains confidence and becomes more comfortable with the clinical routine and you are comfortable with their performance, allow the student more independence to test their abilities.  You must still watch over them as they perform their work and you may need to revise your expectations as the student progresses through their clinical experience.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57315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many</a:t>
            </a:r>
            <a:r>
              <a:rPr lang="en-US" baseline="0" dirty="0" smtClean="0"/>
              <a:t> roles, and we may wear many hats in our jobs here.  You are a role model, whether you realize it or not (or want to be or not).  You are part coach, part supervisor, and part teacher.</a:t>
            </a:r>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20</a:t>
            </a:fld>
            <a:endParaRPr lang="en-US" dirty="0"/>
          </a:p>
        </p:txBody>
      </p:sp>
    </p:spTree>
    <p:extLst>
      <p:ext uri="{BB962C8B-B14F-4D97-AF65-F5344CB8AC3E}">
        <p14:creationId xmlns:p14="http://schemas.microsoft.com/office/powerpoint/2010/main" val="153630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54463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extLst>
      <p:ext uri="{BB962C8B-B14F-4D97-AF65-F5344CB8AC3E}">
        <p14:creationId xmlns:p14="http://schemas.microsoft.com/office/powerpoint/2010/main" val="1138755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NAACLS = National Accrediting</a:t>
            </a:r>
            <a:r>
              <a:rPr lang="en-US" baseline="0" dirty="0" smtClean="0"/>
              <a:t> Agency for Clinical Laboratory Science.</a:t>
            </a:r>
          </a:p>
          <a:p>
            <a:r>
              <a:rPr lang="en-US" dirty="0" smtClean="0"/>
              <a:t>Besides</a:t>
            </a:r>
            <a:r>
              <a:rPr lang="en-US" baseline="0" dirty="0" smtClean="0"/>
              <a:t> this blurb in their Standards of Accredited Programs, there are no explicit requirements laid out for programs to use in determining how to evaluate students.  There is no silver bullet or perfect way to evaluate students in the clinical setting.  It is complex and may even sometimes be neglected.</a:t>
            </a:r>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49</a:t>
            </a:fld>
            <a:endParaRPr lang="en-US" dirty="0"/>
          </a:p>
        </p:txBody>
      </p:sp>
    </p:spTree>
    <p:extLst>
      <p:ext uri="{BB962C8B-B14F-4D97-AF65-F5344CB8AC3E}">
        <p14:creationId xmlns:p14="http://schemas.microsoft.com/office/powerpoint/2010/main" val="1593182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core exams and previous</a:t>
            </a:r>
            <a:r>
              <a:rPr lang="en-US" b="1" baseline="0" dirty="0" smtClean="0"/>
              <a:t> coursework evaluate the student’s knowledge, or </a:t>
            </a:r>
            <a:r>
              <a:rPr lang="en-US" b="1" i="1" baseline="0" dirty="0" smtClean="0"/>
              <a:t>cognitive</a:t>
            </a:r>
            <a:r>
              <a:rPr lang="en-US" b="1" baseline="0" dirty="0" smtClean="0"/>
              <a:t> skills.  Our primary evaluations then are of </a:t>
            </a:r>
            <a:r>
              <a:rPr lang="en-US" b="1" i="1" baseline="0" dirty="0" smtClean="0"/>
              <a:t>psychomotor and affective objectives</a:t>
            </a:r>
            <a:r>
              <a:rPr lang="en-US" b="1" baseline="0" dirty="0" smtClean="0"/>
              <a:t>, so the manual or physical performance of procedures and professional attitudes and values that guide behaviors.  Student performance in the clinical laboratory can readily be observed but it is not always easy to obtain objective information for evaluation (grading) purposes.</a:t>
            </a:r>
          </a:p>
          <a:p>
            <a:r>
              <a:rPr lang="en-US" b="1" baseline="0" dirty="0" smtClean="0"/>
              <a:t>Checklists work best for psychomotor objectives, and rating scales are better for measuring affective objectives.</a:t>
            </a:r>
            <a:endParaRPr lang="en-US" b="1"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50</a:t>
            </a:fld>
            <a:endParaRPr lang="en-US" dirty="0"/>
          </a:p>
        </p:txBody>
      </p:sp>
    </p:spTree>
    <p:extLst>
      <p:ext uri="{BB962C8B-B14F-4D97-AF65-F5344CB8AC3E}">
        <p14:creationId xmlns:p14="http://schemas.microsoft.com/office/powerpoint/2010/main" val="1794469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477DF-9E25-4F72-B40D-84BDAE1BA743}" type="slidenum">
              <a:rPr lang="en-US"/>
              <a:pPr/>
              <a:t>52</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r>
              <a:rPr lang="en-US" dirty="0" smtClean="0"/>
              <a:t>Advantages:</a:t>
            </a:r>
            <a:r>
              <a:rPr lang="en-US" baseline="0" dirty="0" smtClean="0"/>
              <a:t>  </a:t>
            </a:r>
            <a:r>
              <a:rPr lang="en-US" dirty="0" smtClean="0"/>
              <a:t>The results</a:t>
            </a:r>
            <a:r>
              <a:rPr lang="en-US" baseline="0" dirty="0" smtClean="0"/>
              <a:t> of the tool can yield specific, concrete feedback for the student when filled out thoughtfully and with specific comments to support evaluating decisions.  </a:t>
            </a:r>
          </a:p>
          <a:p>
            <a:r>
              <a:rPr lang="en-US" baseline="0" dirty="0" smtClean="0"/>
              <a:t>Disadvantages:  Our tool often relies on instructor recall of student performance, which is unreliable and may be influenced by the students most recent performance.  Also, while we use specific definitions for anchor points to help the objectivity of the tool, there are inherent subjective judgments that can be made by even the most well-meaning instructor/evaluator.  These are as follows.</a:t>
            </a:r>
            <a:endParaRPr lang="en-US" dirty="0"/>
          </a:p>
        </p:txBody>
      </p:sp>
    </p:spTree>
    <p:extLst>
      <p:ext uri="{BB962C8B-B14F-4D97-AF65-F5344CB8AC3E}">
        <p14:creationId xmlns:p14="http://schemas.microsoft.com/office/powerpoint/2010/main" val="150016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I call this the “benefit of the doubt”</a:t>
            </a:r>
          </a:p>
          <a:p>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55</a:t>
            </a:fld>
            <a:endParaRPr lang="en-US" dirty="0"/>
          </a:p>
        </p:txBody>
      </p:sp>
    </p:spTree>
    <p:extLst>
      <p:ext uri="{BB962C8B-B14F-4D97-AF65-F5344CB8AC3E}">
        <p14:creationId xmlns:p14="http://schemas.microsoft.com/office/powerpoint/2010/main" val="1797710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Magic</a:t>
            </a:r>
            <a:r>
              <a:rPr lang="en-US" baseline="0" dirty="0" smtClean="0"/>
              <a:t> eight ball – error of </a:t>
            </a:r>
            <a:r>
              <a:rPr lang="en-US" baseline="0" smtClean="0"/>
              <a:t>central tendency</a:t>
            </a:r>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56</a:t>
            </a:fld>
            <a:endParaRPr lang="en-US" dirty="0"/>
          </a:p>
        </p:txBody>
      </p:sp>
    </p:spTree>
    <p:extLst>
      <p:ext uri="{BB962C8B-B14F-4D97-AF65-F5344CB8AC3E}">
        <p14:creationId xmlns:p14="http://schemas.microsoft.com/office/powerpoint/2010/main" val="117060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340342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student may “drag” another</a:t>
            </a:r>
            <a:r>
              <a:rPr lang="en-US" baseline="0" dirty="0" smtClean="0"/>
              <a:t> student down, or vice versa.</a:t>
            </a:r>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59</a:t>
            </a:fld>
            <a:endParaRPr lang="en-US" dirty="0"/>
          </a:p>
        </p:txBody>
      </p:sp>
    </p:spTree>
    <p:extLst>
      <p:ext uri="{BB962C8B-B14F-4D97-AF65-F5344CB8AC3E}">
        <p14:creationId xmlns:p14="http://schemas.microsoft.com/office/powerpoint/2010/main" val="1152671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62</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689191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63</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things written</a:t>
            </a:r>
            <a:r>
              <a:rPr lang="en-US" baseline="0" dirty="0" smtClean="0"/>
              <a:t> by some of your peers who have received excellent and positive feedback from students.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64</a:t>
            </a:fld>
            <a:endParaRPr lang="en-US" dirty="0"/>
          </a:p>
        </p:txBody>
      </p:sp>
    </p:spTree>
    <p:extLst>
      <p:ext uri="{BB962C8B-B14F-4D97-AF65-F5344CB8AC3E}">
        <p14:creationId xmlns:p14="http://schemas.microsoft.com/office/powerpoint/2010/main" val="4070579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it helps me to know what it was like years ago with “older” techs.  Our relationship was different, we respected the techs because they were older vs now the students and the techs are similar in age and gaining respect in a teacher/student relationship may be more difficult (especially if personalities differ).  Some of the things I see now, would never fly years ago, but it’s the age gap that changes the environment of the teacher/student.  This is not the case with all young techs/students though.  It may come down to the personality of the individuals, both teacher and student.  Good teachers may want to teach and have a good attitude about it.  Teaching is part of our job duty and it’s not going to change, so make the best of it.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65</a:t>
            </a:fld>
            <a:endParaRPr lang="en-US" dirty="0"/>
          </a:p>
        </p:txBody>
      </p:sp>
    </p:spTree>
    <p:extLst>
      <p:ext uri="{BB962C8B-B14F-4D97-AF65-F5344CB8AC3E}">
        <p14:creationId xmlns:p14="http://schemas.microsoft.com/office/powerpoint/2010/main" val="1223125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68</a:t>
            </a:fld>
            <a:endParaRPr lang="en-US" dirty="0"/>
          </a:p>
        </p:txBody>
      </p:sp>
    </p:spTree>
    <p:extLst>
      <p:ext uri="{BB962C8B-B14F-4D97-AF65-F5344CB8AC3E}">
        <p14:creationId xmlns:p14="http://schemas.microsoft.com/office/powerpoint/2010/main" val="40757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58927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website listed on this slide has more information about Clinical Laboratory Science preceptor training.  I have picked and chosen certain items as they pertain to our particular program and needs.  Feel free to explore more through the web link, though.</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5119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Clinical Preceptor</a:t>
            </a:r>
            <a:r>
              <a:rPr lang="en-US" baseline="0" dirty="0" smtClean="0"/>
              <a:t> is the individual who works directly with the student while they are attending their clinical experience.  They may be responsible for choosing and coordinating the activities the student performs while in their section of the laboratory, including working directly with the student at the bench.  The Clinical Preceptor is the primary individual(s) who will guide and evaluate the student and explain the relevance of what they are doing and why.  They should provide ongoing feedback to students and reinforce appropriate behaviors and performance.  Along the way, the student should gain confidence in their abilities as a laboratorian.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65479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6755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3A5405-C372-47E5-995B-7EA751369A82}" type="slidenum">
              <a:rPr lang="en-US" smtClean="0"/>
              <a:pPr/>
              <a:t>13</a:t>
            </a:fld>
            <a:endParaRPr lang="en-US" dirty="0"/>
          </a:p>
        </p:txBody>
      </p:sp>
    </p:spTree>
    <p:extLst>
      <p:ext uri="{BB962C8B-B14F-4D97-AF65-F5344CB8AC3E}">
        <p14:creationId xmlns:p14="http://schemas.microsoft.com/office/powerpoint/2010/main" val="172015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9/2/2016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066800" y="6248400"/>
            <a:ext cx="1905000" cy="457200"/>
          </a:xfrm>
        </p:spPr>
        <p:txBody>
          <a:bodyPr/>
          <a:lstStyle>
            <a:lvl1pPr>
              <a:defRPr/>
            </a:lvl1pPr>
          </a:lstStyle>
          <a:p>
            <a:fld id="{ADBF4636-0EA8-4024-B391-ADEE090A9399}" type="datetimeFigureOut">
              <a:rPr lang="en-US" smtClean="0"/>
              <a:pPr/>
              <a:t>9/2/2016</a:t>
            </a:fld>
            <a:endParaRPr lang="en-US" dirty="0"/>
          </a:p>
        </p:txBody>
      </p:sp>
      <p:sp>
        <p:nvSpPr>
          <p:cNvPr id="4" name="Footer Placeholder 3"/>
          <p:cNvSpPr>
            <a:spLocks noGrp="1"/>
          </p:cNvSpPr>
          <p:nvPr>
            <p:ph type="ftr" sz="quarter" idx="11"/>
          </p:nvPr>
        </p:nvSpPr>
        <p:spPr>
          <a:xfrm>
            <a:off x="34290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705600" y="6248400"/>
            <a:ext cx="1905000" cy="457200"/>
          </a:xfrm>
        </p:spPr>
        <p:txBody>
          <a:bodyPr/>
          <a:lstStyle>
            <a:lvl1pPr>
              <a:defRPr/>
            </a:lvl1pPr>
          </a:lstStyle>
          <a:p>
            <a:fld id="{28DDA229-D052-4E30-993C-EA6604DC6625}" type="slidenum">
              <a:rPr lang="en-US" smtClean="0"/>
              <a:pPr/>
              <a:t>‹#›</a:t>
            </a:fld>
            <a:endParaRPr lang="en-US" dirty="0"/>
          </a:p>
        </p:txBody>
      </p:sp>
    </p:spTree>
    <p:extLst>
      <p:ext uri="{BB962C8B-B14F-4D97-AF65-F5344CB8AC3E}">
        <p14:creationId xmlns:p14="http://schemas.microsoft.com/office/powerpoint/2010/main" val="378280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9/2/2016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6"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51.tiff"/><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0.gif"/><Relationship Id="rId5" Type="http://schemas.openxmlformats.org/officeDocument/2006/relationships/image" Target="../media/image49.tiff"/><Relationship Id="rId4" Type="http://schemas.openxmlformats.org/officeDocument/2006/relationships/image" Target="../media/image48.tiff"/></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5.w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dol.ahc.umn.edu/htdocs/CLS_DOLModules.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828800" y="1066800"/>
            <a:ext cx="6942224" cy="2689225"/>
          </a:xfrm>
        </p:spPr>
        <p:txBody>
          <a:bodyPr>
            <a:normAutofit/>
          </a:bodyPr>
          <a:lstStyle/>
          <a:p>
            <a:pPr algn="l"/>
            <a:r>
              <a:rPr lang="en-US" dirty="0" smtClean="0"/>
              <a:t>Clinical Faculty Development</a:t>
            </a:r>
            <a:br>
              <a:rPr lang="en-US" dirty="0" smtClean="0"/>
            </a:br>
            <a:r>
              <a:rPr lang="en-US" dirty="0"/>
              <a:t/>
            </a:r>
            <a:br>
              <a:rPr lang="en-US" dirty="0"/>
            </a:br>
            <a:r>
              <a:rPr lang="en-US" dirty="0" smtClean="0"/>
              <a:t>updates for 2016 and beyond</a:t>
            </a:r>
            <a:endParaRPr lang="en-US" dirty="0"/>
          </a:p>
        </p:txBody>
      </p:sp>
      <p:sp>
        <p:nvSpPr>
          <p:cNvPr id="3" name="Subtitle 2"/>
          <p:cNvSpPr>
            <a:spLocks noGrp="1"/>
          </p:cNvSpPr>
          <p:nvPr>
            <p:ph type="subTitle" idx="1"/>
            <p:custDataLst>
              <p:tags r:id="rId3"/>
            </p:custDataLst>
          </p:nvPr>
        </p:nvSpPr>
        <p:spPr>
          <a:xfrm>
            <a:off x="3429000" y="3276600"/>
            <a:ext cx="5305928" cy="1752600"/>
          </a:xfrm>
        </p:spPr>
        <p:txBody>
          <a:bodyPr>
            <a:normAutofit/>
          </a:bodyPr>
          <a:lstStyle/>
          <a:p>
            <a:r>
              <a:rPr lang="en-US" sz="2400" dirty="0" smtClean="0">
                <a:latin typeface="+mn-lt"/>
              </a:rPr>
              <a:t>Patricia A. Boyer, MSHS, MLS(ASCP)</a:t>
            </a:r>
            <a:r>
              <a:rPr lang="en-US" sz="2400" baseline="30000" dirty="0" smtClean="0">
                <a:latin typeface="+mn-lt"/>
              </a:rPr>
              <a:t>CM</a:t>
            </a:r>
            <a:endParaRPr lang="en-US" sz="2400" dirty="0" smtClean="0">
              <a:latin typeface="+mn-lt"/>
            </a:endParaRPr>
          </a:p>
          <a:p>
            <a:endParaRPr lang="en-US" sz="2400" dirty="0" smtClean="0">
              <a:latin typeface="+mn-lt"/>
            </a:endParaRPr>
          </a:p>
          <a:p>
            <a:r>
              <a:rPr lang="en-US" sz="2400" dirty="0" smtClean="0">
                <a:latin typeface="+mn-lt"/>
              </a:rPr>
              <a:t>Program Director, </a:t>
            </a:r>
            <a:r>
              <a:rPr lang="en-US" sz="2400" dirty="0" err="1" smtClean="0">
                <a:latin typeface="+mn-lt"/>
              </a:rPr>
              <a:t>Zablocki</a:t>
            </a:r>
            <a:r>
              <a:rPr lang="en-US" sz="2400" dirty="0" smtClean="0">
                <a:latin typeface="+mn-lt"/>
              </a:rPr>
              <a:t> VA Medical Center School of Medical Technology</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1364" y="838200"/>
            <a:ext cx="8542635" cy="5181600"/>
          </a:xfrm>
          <a:prstGeom prst="rect">
            <a:avLst/>
          </a:prstGeom>
        </p:spPr>
      </p:pic>
      <p:sp>
        <p:nvSpPr>
          <p:cNvPr id="3" name="Rectangle 2"/>
          <p:cNvSpPr/>
          <p:nvPr/>
        </p:nvSpPr>
        <p:spPr>
          <a:xfrm>
            <a:off x="685800" y="6062946"/>
            <a:ext cx="4572000" cy="307777"/>
          </a:xfrm>
          <a:prstGeom prst="rect">
            <a:avLst/>
          </a:prstGeom>
        </p:spPr>
        <p:txBody>
          <a:bodyPr>
            <a:spAutoFit/>
          </a:bodyPr>
          <a:lstStyle/>
          <a:p>
            <a:r>
              <a:rPr lang="en-US" sz="1400" dirty="0"/>
              <a:t>http://dol.ahc.umn.edu/htdocs/CLS_PreceptorTraining.html</a:t>
            </a:r>
          </a:p>
        </p:txBody>
      </p:sp>
      <p:sp>
        <p:nvSpPr>
          <p:cNvPr id="4" name="Rectangle 3"/>
          <p:cNvSpPr/>
          <p:nvPr/>
        </p:nvSpPr>
        <p:spPr>
          <a:xfrm>
            <a:off x="5638800" y="6047557"/>
            <a:ext cx="3276600" cy="523220"/>
          </a:xfrm>
          <a:prstGeom prst="rect">
            <a:avLst/>
          </a:prstGeom>
        </p:spPr>
        <p:txBody>
          <a:bodyPr wrap="square">
            <a:spAutoFit/>
          </a:bodyPr>
          <a:lstStyle/>
          <a:p>
            <a:r>
              <a:rPr lang="en-US" sz="1400" dirty="0"/>
              <a:t>© 2016 Regents of the University of Minnesota. All rights reserved.</a:t>
            </a:r>
          </a:p>
        </p:txBody>
      </p:sp>
    </p:spTree>
    <p:extLst>
      <p:ext uri="{BB962C8B-B14F-4D97-AF65-F5344CB8AC3E}">
        <p14:creationId xmlns:p14="http://schemas.microsoft.com/office/powerpoint/2010/main" val="383159301"/>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Clinical Site Bench Preceptor</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Individual who works directly with the student</a:t>
            </a:r>
          </a:p>
          <a:p>
            <a:r>
              <a:rPr lang="en-US" dirty="0" smtClean="0"/>
              <a:t>Responsibilities:</a:t>
            </a:r>
          </a:p>
          <a:p>
            <a:pPr lvl="1"/>
            <a:r>
              <a:rPr lang="en-US" dirty="0" smtClean="0"/>
              <a:t>Choose &amp; coordinate activities</a:t>
            </a:r>
          </a:p>
          <a:p>
            <a:pPr lvl="1"/>
            <a:r>
              <a:rPr lang="en-US" dirty="0" smtClean="0"/>
              <a:t>Primary person who will guide and evaluate the student</a:t>
            </a:r>
          </a:p>
          <a:p>
            <a:pPr lvl="1"/>
            <a:r>
              <a:rPr lang="en-US" dirty="0" smtClean="0"/>
              <a:t>Explain the relevance of what they are doing and why</a:t>
            </a:r>
          </a:p>
          <a:p>
            <a:pPr lvl="1"/>
            <a:r>
              <a:rPr lang="en-US" dirty="0" smtClean="0"/>
              <a:t>Ongoing feedback, reinforce appropriate behavior and performance</a:t>
            </a:r>
            <a:endParaRPr lang="en-US"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288440" y="1600200"/>
            <a:ext cx="3215319" cy="4525963"/>
          </a:xfrm>
        </p:spPr>
      </p:pic>
    </p:spTree>
    <p:extLst>
      <p:ext uri="{BB962C8B-B14F-4D97-AF65-F5344CB8AC3E}">
        <p14:creationId xmlns:p14="http://schemas.microsoft.com/office/powerpoint/2010/main" val="340676789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Clinical Experiences</a:t>
            </a:r>
            <a:endParaRPr lang="en-US" dirty="0">
              <a:effectLst/>
            </a:endParaRPr>
          </a:p>
        </p:txBody>
      </p:sp>
      <p:sp>
        <p:nvSpPr>
          <p:cNvPr id="3" name="Content Placeholder 2"/>
          <p:cNvSpPr>
            <a:spLocks noGrp="1"/>
          </p:cNvSpPr>
          <p:nvPr>
            <p:ph sz="half" idx="1"/>
          </p:nvPr>
        </p:nvSpPr>
        <p:spPr/>
        <p:txBody>
          <a:bodyPr/>
          <a:lstStyle/>
          <a:p>
            <a:r>
              <a:rPr lang="en-US" sz="2600" dirty="0" smtClean="0">
                <a:effectLst/>
              </a:rPr>
              <a:t>Provide opportunities for students to develop the cognitive and technical skills of the profession</a:t>
            </a:r>
          </a:p>
          <a:p>
            <a:r>
              <a:rPr lang="en-US" sz="2600" dirty="0" smtClean="0">
                <a:effectLst/>
              </a:rPr>
              <a:t>Give exposure to the true working environment where:</a:t>
            </a:r>
            <a:endParaRPr lang="en-US" sz="2600" dirty="0">
              <a:effectLst/>
            </a:endParaRP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00600" y="1828800"/>
            <a:ext cx="3291840" cy="2170557"/>
          </a:xfrm>
        </p:spPr>
      </p:pic>
      <p:sp>
        <p:nvSpPr>
          <p:cNvPr id="7" name="TextBox 6"/>
          <p:cNvSpPr txBox="1"/>
          <p:nvPr/>
        </p:nvSpPr>
        <p:spPr>
          <a:xfrm>
            <a:off x="2362199" y="4267200"/>
            <a:ext cx="6517543" cy="1569660"/>
          </a:xfrm>
          <a:prstGeom prst="rect">
            <a:avLst/>
          </a:prstGeom>
          <a:noFill/>
        </p:spPr>
        <p:txBody>
          <a:bodyPr wrap="square" rtlCol="0">
            <a:spAutoFit/>
          </a:bodyPr>
          <a:lstStyle/>
          <a:p>
            <a:pPr>
              <a:buFont typeface="Arial" pitchFamily="34" charset="0"/>
              <a:buChar char="•"/>
            </a:pPr>
            <a:r>
              <a:rPr lang="en-US" sz="2400" dirty="0" smtClean="0"/>
              <a:t>They must respond to stimuli</a:t>
            </a:r>
          </a:p>
          <a:p>
            <a:pPr>
              <a:buFont typeface="Arial" pitchFamily="34" charset="0"/>
              <a:buChar char="•"/>
            </a:pPr>
            <a:r>
              <a:rPr lang="en-US" sz="2400" dirty="0" smtClean="0"/>
              <a:t>Sort out information</a:t>
            </a:r>
          </a:p>
          <a:p>
            <a:pPr>
              <a:buFont typeface="Arial" pitchFamily="34" charset="0"/>
              <a:buChar char="•"/>
            </a:pPr>
            <a:r>
              <a:rPr lang="en-US" sz="2400" dirty="0" smtClean="0"/>
              <a:t>Handle situations that are not clear cut</a:t>
            </a:r>
          </a:p>
          <a:p>
            <a:pPr>
              <a:buFont typeface="Arial" pitchFamily="34" charset="0"/>
              <a:buChar char="•"/>
            </a:pPr>
            <a:r>
              <a:rPr lang="en-US" sz="2400" dirty="0" smtClean="0"/>
              <a:t>Accept responsibility for their work</a:t>
            </a:r>
            <a:endParaRPr lang="en-US" sz="2400" dirty="0"/>
          </a:p>
        </p:txBody>
      </p:sp>
    </p:spTree>
    <p:extLst>
      <p:ext uri="{BB962C8B-B14F-4D97-AF65-F5344CB8AC3E}">
        <p14:creationId xmlns:p14="http://schemas.microsoft.com/office/powerpoint/2010/main" val="3197836313"/>
      </p:ext>
    </p:extLst>
  </p:cSld>
  <p:clrMapOvr>
    <a:masterClrMapping/>
  </p:clrMapOvr>
  <p:transition advTm="2731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effectLst/>
              </a:rPr>
              <a:t>Unique learning opportunities in the clinical rotations:</a:t>
            </a:r>
            <a:endParaRPr lang="en-US" sz="3600" dirty="0">
              <a:effectLst/>
            </a:endParaRPr>
          </a:p>
        </p:txBody>
      </p:sp>
      <p:sp>
        <p:nvSpPr>
          <p:cNvPr id="3" name="Content Placeholder 2"/>
          <p:cNvSpPr>
            <a:spLocks noGrp="1"/>
          </p:cNvSpPr>
          <p:nvPr>
            <p:ph idx="1"/>
          </p:nvPr>
        </p:nvSpPr>
        <p:spPr/>
        <p:txBody>
          <a:bodyPr>
            <a:normAutofit lnSpcReduction="10000"/>
          </a:bodyPr>
          <a:lstStyle/>
          <a:p>
            <a:pPr lvl="0"/>
            <a:r>
              <a:rPr lang="en-US" sz="2400" dirty="0" smtClean="0">
                <a:effectLst/>
              </a:rPr>
              <a:t>One-on-one supervision allows students to perform most of the tests and procedures themselves. </a:t>
            </a:r>
          </a:p>
          <a:p>
            <a:pPr lvl="0">
              <a:buNone/>
            </a:pPr>
            <a:r>
              <a:rPr lang="en-US" sz="2400" dirty="0" smtClean="0">
                <a:effectLst/>
              </a:rPr>
              <a:t> </a:t>
            </a:r>
          </a:p>
          <a:p>
            <a:pPr lvl="0"/>
            <a:r>
              <a:rPr lang="en-US" sz="2400" dirty="0" smtClean="0">
                <a:effectLst/>
              </a:rPr>
              <a:t>Almost all of the tests are performed in real time on real patient specimens, and students usually become </a:t>
            </a:r>
            <a:r>
              <a:rPr lang="en-US" sz="2400" dirty="0" smtClean="0"/>
              <a:t>competent </a:t>
            </a:r>
            <a:r>
              <a:rPr lang="en-US" sz="2400" dirty="0" smtClean="0">
                <a:effectLst/>
              </a:rPr>
              <a:t>enough at the end of a rotation to perform most tasks with minimal supervision.</a:t>
            </a:r>
          </a:p>
          <a:p>
            <a:pPr lvl="0">
              <a:buNone/>
            </a:pPr>
            <a:endParaRPr lang="en-US" sz="2400" dirty="0" smtClean="0">
              <a:effectLst/>
            </a:endParaRPr>
          </a:p>
          <a:p>
            <a:pPr lvl="0"/>
            <a:r>
              <a:rPr lang="en-US" sz="2400" dirty="0" smtClean="0">
                <a:effectLst/>
              </a:rPr>
              <a:t>Students are provided with a complete set of competencies that detail which tasks need to be achieved at specific levels of mastery.</a:t>
            </a:r>
          </a:p>
        </p:txBody>
      </p:sp>
    </p:spTree>
    <p:extLst>
      <p:ext uri="{BB962C8B-B14F-4D97-AF65-F5344CB8AC3E}">
        <p14:creationId xmlns:p14="http://schemas.microsoft.com/office/powerpoint/2010/main" val="1536076351"/>
      </p:ext>
    </p:extLst>
  </p:cSld>
  <p:clrMapOvr>
    <a:masterClrMapping/>
  </p:clrMapOvr>
  <p:transition advTm="4809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 don’t remember everything!”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 not worry that you need to teach the students everything you learned as a student.</a:t>
            </a:r>
          </a:p>
          <a:p>
            <a:r>
              <a:rPr lang="en-US" dirty="0" smtClean="0"/>
              <a:t>The clinical preceptor is not meant to reteach the theory behind the laboratory tests – students have received plenty of lectures and student labs that have taught them the theory.  The preceptor </a:t>
            </a:r>
            <a:r>
              <a:rPr lang="en-US" i="1" u="sng" dirty="0" smtClean="0"/>
              <a:t>should know </a:t>
            </a:r>
            <a:r>
              <a:rPr lang="en-US" dirty="0" smtClean="0"/>
              <a:t>where to find answers to these questions, though.</a:t>
            </a:r>
          </a:p>
          <a:p>
            <a:r>
              <a:rPr lang="en-US" dirty="0" smtClean="0"/>
              <a:t>The main role of a clinical preceptor is there to teach things like workflow and interactions with other professionals.</a:t>
            </a:r>
            <a:endParaRPr lang="en-US" dirty="0"/>
          </a:p>
        </p:txBody>
      </p:sp>
    </p:spTree>
    <p:extLst>
      <p:ext uri="{BB962C8B-B14F-4D97-AF65-F5344CB8AC3E}">
        <p14:creationId xmlns:p14="http://schemas.microsoft.com/office/powerpoint/2010/main" val="2771658205"/>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Strengths of Clinical Instruction</a:t>
            </a:r>
            <a:endParaRPr lang="en-US" dirty="0">
              <a:effectLst/>
            </a:endParaRPr>
          </a:p>
        </p:txBody>
      </p:sp>
      <p:sp>
        <p:nvSpPr>
          <p:cNvPr id="3" name="Content Placeholder 2"/>
          <p:cNvSpPr>
            <a:spLocks noGrp="1"/>
          </p:cNvSpPr>
          <p:nvPr>
            <p:ph idx="1"/>
          </p:nvPr>
        </p:nvSpPr>
        <p:spPr/>
        <p:txBody>
          <a:bodyPr/>
          <a:lstStyle/>
          <a:p>
            <a:r>
              <a:rPr lang="en-US" sz="2800" dirty="0" smtClean="0">
                <a:effectLst/>
              </a:rPr>
              <a:t>Focus on real situations and problems in the context of professional practice</a:t>
            </a:r>
          </a:p>
          <a:p>
            <a:r>
              <a:rPr lang="en-US" sz="2800" dirty="0" smtClean="0">
                <a:effectLst/>
              </a:rPr>
              <a:t>Students can practice skills after learning them and they may be more motivated learners by the relevance and their active participation in the healthcare team</a:t>
            </a:r>
          </a:p>
          <a:p>
            <a:r>
              <a:rPr lang="en-US" sz="2800" dirty="0" smtClean="0">
                <a:effectLst/>
              </a:rPr>
              <a:t>Professional thinking, behavior, and attitudes are “modeled” by teachers</a:t>
            </a:r>
          </a:p>
          <a:p>
            <a:r>
              <a:rPr lang="en-US" sz="2800" dirty="0" smtClean="0">
                <a:effectLst/>
              </a:rPr>
              <a:t>Low student to teacher ratio</a:t>
            </a:r>
            <a:endParaRPr lang="en-US" sz="2800" dirty="0">
              <a:effectLst/>
            </a:endParaRPr>
          </a:p>
        </p:txBody>
      </p:sp>
    </p:spTree>
    <p:extLst>
      <p:ext uri="{BB962C8B-B14F-4D97-AF65-F5344CB8AC3E}">
        <p14:creationId xmlns:p14="http://schemas.microsoft.com/office/powerpoint/2010/main" val="3942574802"/>
      </p:ext>
    </p:extLst>
  </p:cSld>
  <p:clrMapOvr>
    <a:masterClrMapping/>
  </p:clrMapOvr>
  <p:transition advTm="520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rPr>
              <a:t>Potential Problems of Clinical Instruction</a:t>
            </a:r>
            <a:endParaRPr lang="en-US" dirty="0">
              <a:effectLst/>
            </a:endParaRPr>
          </a:p>
        </p:txBody>
      </p:sp>
      <p:sp>
        <p:nvSpPr>
          <p:cNvPr id="3" name="Content Placeholder 2"/>
          <p:cNvSpPr>
            <a:spLocks noGrp="1"/>
          </p:cNvSpPr>
          <p:nvPr>
            <p:ph idx="1"/>
          </p:nvPr>
        </p:nvSpPr>
        <p:spPr/>
        <p:txBody>
          <a:bodyPr/>
          <a:lstStyle/>
          <a:p>
            <a:r>
              <a:rPr lang="en-US" sz="2400" dirty="0" smtClean="0">
                <a:effectLst/>
              </a:rPr>
              <a:t>Passive observation rather than active participation of learners</a:t>
            </a:r>
          </a:p>
          <a:p>
            <a:r>
              <a:rPr lang="en-US" sz="2400" dirty="0" smtClean="0">
                <a:effectLst/>
              </a:rPr>
              <a:t>Inadequate supervision </a:t>
            </a:r>
          </a:p>
          <a:p>
            <a:r>
              <a:rPr lang="en-US" sz="2400" dirty="0" smtClean="0"/>
              <a:t>Inadequate feedback or only summative feedback</a:t>
            </a:r>
            <a:endParaRPr lang="en-US" sz="2400" dirty="0" smtClean="0">
              <a:effectLst/>
            </a:endParaRPr>
          </a:p>
          <a:p>
            <a:r>
              <a:rPr lang="en-US" sz="2400" dirty="0" smtClean="0">
                <a:effectLst/>
              </a:rPr>
              <a:t>Little opportunity for reflection and discussion</a:t>
            </a:r>
          </a:p>
          <a:p>
            <a:r>
              <a:rPr lang="en-US" sz="2400" dirty="0" smtClean="0">
                <a:effectLst/>
              </a:rPr>
              <a:t>Student exposure to inappropriate role models</a:t>
            </a:r>
          </a:p>
          <a:p>
            <a:r>
              <a:rPr lang="en-US" sz="2400" dirty="0" smtClean="0">
                <a:effectLst/>
              </a:rPr>
              <a:t>Variability and haphazard nature of teaching may occur when many instructors are involved in clinical teaching</a:t>
            </a:r>
          </a:p>
          <a:p>
            <a:r>
              <a:rPr lang="en-US" sz="2400" dirty="0" smtClean="0">
                <a:effectLst/>
              </a:rPr>
              <a:t>Focus on factual recall instead of on developing problem solving skills and attitudes</a:t>
            </a:r>
          </a:p>
          <a:p>
            <a:endParaRPr lang="en-US" sz="2400" dirty="0"/>
          </a:p>
        </p:txBody>
      </p:sp>
    </p:spTree>
    <p:extLst>
      <p:ext uri="{BB962C8B-B14F-4D97-AF65-F5344CB8AC3E}">
        <p14:creationId xmlns:p14="http://schemas.microsoft.com/office/powerpoint/2010/main" val="2912108864"/>
      </p:ext>
    </p:extLst>
  </p:cSld>
  <p:clrMapOvr>
    <a:masterClrMapping/>
  </p:clrMapOvr>
  <p:transition advTm="8009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Preceptor?</a:t>
            </a:r>
            <a:endParaRPr lang="en-US" dirty="0"/>
          </a:p>
        </p:txBody>
      </p:sp>
      <p:sp>
        <p:nvSpPr>
          <p:cNvPr id="3" name="Content Placeholder 2"/>
          <p:cNvSpPr>
            <a:spLocks noGrp="1"/>
          </p:cNvSpPr>
          <p:nvPr>
            <p:ph idx="1"/>
          </p:nvPr>
        </p:nvSpPr>
        <p:spPr/>
        <p:txBody>
          <a:bodyPr>
            <a:normAutofit lnSpcReduction="10000"/>
          </a:bodyPr>
          <a:lstStyle/>
          <a:p>
            <a:r>
              <a:rPr lang="en-US" dirty="0" smtClean="0"/>
              <a:t>A good preceptor will:</a:t>
            </a:r>
          </a:p>
          <a:p>
            <a:pPr lvl="1"/>
            <a:r>
              <a:rPr lang="en-US" dirty="0" smtClean="0"/>
              <a:t>Be a role model of the profession</a:t>
            </a:r>
          </a:p>
          <a:p>
            <a:pPr lvl="1"/>
            <a:r>
              <a:rPr lang="en-US" dirty="0" smtClean="0"/>
              <a:t>Teach the student those things they could not learn in the student laboratory</a:t>
            </a:r>
          </a:p>
          <a:p>
            <a:pPr lvl="1"/>
            <a:r>
              <a:rPr lang="en-US" dirty="0" smtClean="0"/>
              <a:t>Ask the student questions</a:t>
            </a:r>
          </a:p>
          <a:p>
            <a:pPr lvl="1"/>
            <a:r>
              <a:rPr lang="en-US" dirty="0" smtClean="0"/>
              <a:t>Provide the student with timely and constructive feedback</a:t>
            </a:r>
          </a:p>
          <a:p>
            <a:pPr lvl="1"/>
            <a:r>
              <a:rPr lang="en-US" dirty="0" smtClean="0"/>
              <a:t>Be patient (Remember, this is their first time in a clinical laboratory!!)</a:t>
            </a:r>
            <a:endParaRPr lang="en-US" dirty="0"/>
          </a:p>
        </p:txBody>
      </p:sp>
    </p:spTree>
    <p:extLst>
      <p:ext uri="{BB962C8B-B14F-4D97-AF65-F5344CB8AC3E}">
        <p14:creationId xmlns:p14="http://schemas.microsoft.com/office/powerpoint/2010/main" val="381090678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What is our goal for our students?</a:t>
            </a:r>
            <a:endParaRPr lang="en-US" dirty="0">
              <a:effectLst/>
            </a:endParaRPr>
          </a:p>
        </p:txBody>
      </p:sp>
      <p:pic>
        <p:nvPicPr>
          <p:cNvPr id="4" name="Content Placeholder 3" descr="competence cartoon 2.jpg"/>
          <p:cNvPicPr>
            <a:picLocks noGrp="1" noChangeAspect="1"/>
          </p:cNvPicPr>
          <p:nvPr>
            <p:ph sz="half" idx="1"/>
          </p:nvPr>
        </p:nvPicPr>
        <p:blipFill>
          <a:blip r:embed="rId3" cstate="print"/>
          <a:stretch>
            <a:fillRect/>
          </a:stretch>
        </p:blipFill>
        <p:spPr>
          <a:xfrm>
            <a:off x="990599" y="1981200"/>
            <a:ext cx="3960494" cy="4114800"/>
          </a:xfrm>
        </p:spPr>
      </p:pic>
      <p:sp>
        <p:nvSpPr>
          <p:cNvPr id="6" name="Content Placeholder 5"/>
          <p:cNvSpPr>
            <a:spLocks noGrp="1"/>
          </p:cNvSpPr>
          <p:nvPr>
            <p:ph sz="half" idx="2"/>
          </p:nvPr>
        </p:nvSpPr>
        <p:spPr/>
        <p:txBody>
          <a:bodyPr/>
          <a:lstStyle/>
          <a:p>
            <a:r>
              <a:rPr lang="en-US" dirty="0" smtClean="0">
                <a:effectLst/>
              </a:rPr>
              <a:t>Entry-level competence with a background to </a:t>
            </a:r>
            <a:r>
              <a:rPr lang="en-US" i="1" u="sng" dirty="0" smtClean="0">
                <a:effectLst/>
              </a:rPr>
              <a:t>eventually</a:t>
            </a:r>
            <a:r>
              <a:rPr lang="en-US" dirty="0" smtClean="0">
                <a:effectLst/>
              </a:rPr>
              <a:t> achieve proficiency and expertise</a:t>
            </a:r>
            <a:endParaRPr lang="en-US" dirty="0">
              <a:effectLst/>
            </a:endParaRPr>
          </a:p>
        </p:txBody>
      </p:sp>
    </p:spTree>
    <p:extLst>
      <p:ext uri="{BB962C8B-B14F-4D97-AF65-F5344CB8AC3E}">
        <p14:creationId xmlns:p14="http://schemas.microsoft.com/office/powerpoint/2010/main" val="2414465582"/>
      </p:ext>
    </p:extLst>
  </p:cSld>
  <p:clrMapOvr>
    <a:masterClrMapping/>
  </p:clrMapOvr>
  <p:transition advTm="5020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cs typeface="Times New Roman" pitchFamily="18" charset="0"/>
              </a:rPr>
              <a:t>Points to remember when teaching…</a:t>
            </a:r>
            <a:endParaRPr lang="en-US" sz="2800" dirty="0">
              <a:effectLst/>
              <a:cs typeface="Times New Roman" pitchFamily="18" charset="0"/>
            </a:endParaRPr>
          </a:p>
        </p:txBody>
      </p:sp>
      <p:sp>
        <p:nvSpPr>
          <p:cNvPr id="3" name="Content Placeholder 2"/>
          <p:cNvSpPr>
            <a:spLocks noGrp="1"/>
          </p:cNvSpPr>
          <p:nvPr>
            <p:ph sz="half" idx="1"/>
          </p:nvPr>
        </p:nvSpPr>
        <p:spPr/>
        <p:txBody>
          <a:bodyPr/>
          <a:lstStyle/>
          <a:p>
            <a:r>
              <a:rPr lang="en-US" sz="2200" b="1" dirty="0" smtClean="0">
                <a:solidFill>
                  <a:srgbClr val="92D050"/>
                </a:solidFill>
                <a:effectLst/>
                <a:cs typeface="Times New Roman" pitchFamily="18" charset="0"/>
              </a:rPr>
              <a:t>DO</a:t>
            </a:r>
          </a:p>
          <a:p>
            <a:pPr>
              <a:buFont typeface="Wingdings" pitchFamily="2" charset="2"/>
              <a:buChar char="Ø"/>
            </a:pPr>
            <a:r>
              <a:rPr lang="en-US" sz="2200" dirty="0" smtClean="0">
                <a:effectLst/>
                <a:cs typeface="Times New Roman" pitchFamily="18" charset="0"/>
              </a:rPr>
              <a:t>Welcome</a:t>
            </a:r>
          </a:p>
          <a:p>
            <a:pPr>
              <a:buFont typeface="Wingdings" pitchFamily="2" charset="2"/>
              <a:buChar char="Ø"/>
            </a:pPr>
            <a:r>
              <a:rPr lang="en-US" sz="2200" dirty="0" smtClean="0">
                <a:effectLst/>
                <a:cs typeface="Times New Roman" pitchFamily="18" charset="0"/>
              </a:rPr>
              <a:t>Put yourself in the learner's shoes</a:t>
            </a:r>
          </a:p>
          <a:p>
            <a:pPr>
              <a:buFont typeface="Wingdings" pitchFamily="2" charset="2"/>
              <a:buChar char="Ø"/>
            </a:pPr>
            <a:r>
              <a:rPr lang="en-US" sz="2200" dirty="0" smtClean="0">
                <a:effectLst/>
                <a:cs typeface="Times New Roman" pitchFamily="18" charset="0"/>
              </a:rPr>
              <a:t>Ask good, interesting, probing questions</a:t>
            </a:r>
          </a:p>
          <a:p>
            <a:pPr>
              <a:buFont typeface="Wingdings" pitchFamily="2" charset="2"/>
              <a:buChar char="Ø"/>
            </a:pPr>
            <a:r>
              <a:rPr lang="en-US" sz="2200" dirty="0" smtClean="0">
                <a:effectLst/>
                <a:cs typeface="Times New Roman" pitchFamily="18" charset="0"/>
              </a:rPr>
              <a:t>Monitor progress and give feedback</a:t>
            </a:r>
          </a:p>
          <a:p>
            <a:pPr>
              <a:buFont typeface="Wingdings" pitchFamily="2" charset="2"/>
              <a:buChar char="Ø"/>
            </a:pPr>
            <a:r>
              <a:rPr lang="en-US" sz="2200" dirty="0" smtClean="0">
                <a:effectLst/>
                <a:cs typeface="Times New Roman" pitchFamily="18" charset="0"/>
              </a:rPr>
              <a:t>Set shared achievable goals</a:t>
            </a:r>
          </a:p>
          <a:p>
            <a:pPr>
              <a:buFont typeface="Wingdings" pitchFamily="2" charset="2"/>
              <a:buChar char="Ø"/>
            </a:pPr>
            <a:r>
              <a:rPr lang="en-US" sz="2200" dirty="0" smtClean="0">
                <a:effectLst/>
                <a:cs typeface="Times New Roman" pitchFamily="18" charset="0"/>
              </a:rPr>
              <a:t>Encourage</a:t>
            </a:r>
          </a:p>
        </p:txBody>
      </p:sp>
      <p:sp>
        <p:nvSpPr>
          <p:cNvPr id="4" name="Content Placeholder 3"/>
          <p:cNvSpPr>
            <a:spLocks noGrp="1"/>
          </p:cNvSpPr>
          <p:nvPr>
            <p:ph sz="half" idx="2"/>
          </p:nvPr>
        </p:nvSpPr>
        <p:spPr/>
        <p:txBody>
          <a:bodyPr/>
          <a:lstStyle/>
          <a:p>
            <a:r>
              <a:rPr lang="en-US" sz="2200" b="1" dirty="0" smtClean="0">
                <a:solidFill>
                  <a:srgbClr val="FF0000"/>
                </a:solidFill>
                <a:effectLst/>
                <a:cs typeface="Times New Roman" pitchFamily="18" charset="0"/>
              </a:rPr>
              <a:t>DON’T</a:t>
            </a:r>
          </a:p>
          <a:p>
            <a:pPr>
              <a:buFont typeface="Wingdings" pitchFamily="2" charset="2"/>
              <a:buChar char="Ø"/>
            </a:pPr>
            <a:r>
              <a:rPr lang="en-US" sz="2200" dirty="0" smtClean="0">
                <a:effectLst/>
                <a:cs typeface="Times New Roman" pitchFamily="18" charset="0"/>
              </a:rPr>
              <a:t>Confine the learner to passive roles</a:t>
            </a:r>
          </a:p>
          <a:p>
            <a:pPr>
              <a:buFont typeface="Wingdings" pitchFamily="2" charset="2"/>
              <a:buChar char="Ø"/>
            </a:pPr>
            <a:r>
              <a:rPr lang="en-US" sz="2200" dirty="0" smtClean="0">
                <a:effectLst/>
                <a:cs typeface="Times New Roman" pitchFamily="18" charset="0"/>
              </a:rPr>
              <a:t>Be vague about your expectations</a:t>
            </a:r>
          </a:p>
          <a:p>
            <a:pPr>
              <a:buFont typeface="Wingdings" pitchFamily="2" charset="2"/>
              <a:buChar char="Ø"/>
            </a:pPr>
            <a:r>
              <a:rPr lang="en-US" sz="2200" dirty="0" smtClean="0">
                <a:effectLst/>
                <a:cs typeface="Times New Roman" pitchFamily="18" charset="0"/>
              </a:rPr>
              <a:t>Be “nit­picking”</a:t>
            </a:r>
          </a:p>
          <a:p>
            <a:pPr>
              <a:buFont typeface="Wingdings" pitchFamily="2" charset="2"/>
              <a:buChar char="Ø"/>
            </a:pPr>
            <a:r>
              <a:rPr lang="en-US" sz="2200" dirty="0" smtClean="0">
                <a:effectLst/>
                <a:cs typeface="Times New Roman" pitchFamily="18" charset="0"/>
              </a:rPr>
              <a:t>Leave feedback to the final assessment</a:t>
            </a:r>
          </a:p>
          <a:p>
            <a:pPr>
              <a:buFont typeface="Wingdings" pitchFamily="2" charset="2"/>
              <a:buChar char="Ø"/>
            </a:pPr>
            <a:r>
              <a:rPr lang="en-US" sz="2200" dirty="0" smtClean="0">
                <a:effectLst/>
                <a:cs typeface="Times New Roman" pitchFamily="18" charset="0"/>
              </a:rPr>
              <a:t>Appear unprepared</a:t>
            </a:r>
          </a:p>
          <a:p>
            <a:pPr>
              <a:buFont typeface="Wingdings" pitchFamily="2" charset="2"/>
              <a:buChar char="Ø"/>
            </a:pPr>
            <a:r>
              <a:rPr lang="en-US" sz="2200" dirty="0" smtClean="0">
                <a:effectLst/>
                <a:cs typeface="Times New Roman" pitchFamily="18" charset="0"/>
              </a:rPr>
              <a:t>Humiliate</a:t>
            </a:r>
          </a:p>
          <a:p>
            <a:endParaRPr lang="en-US" dirty="0"/>
          </a:p>
        </p:txBody>
      </p:sp>
    </p:spTree>
    <p:extLst>
      <p:ext uri="{BB962C8B-B14F-4D97-AF65-F5344CB8AC3E}">
        <p14:creationId xmlns:p14="http://schemas.microsoft.com/office/powerpoint/2010/main" val="518571788"/>
      </p:ext>
    </p:extLst>
  </p:cSld>
  <p:clrMapOvr>
    <a:masterClrMapping/>
  </p:clrMapOvr>
  <p:transition advTm="5921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93349059"/>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pPr algn="ctr"/>
            <a:r>
              <a:rPr lang="en-US" dirty="0" smtClean="0"/>
              <a:t>Today’s Overview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rPr>
              <a:t>Clinical Instructor/Preceptor (Your) Roles</a:t>
            </a:r>
            <a:endParaRPr lang="en-US" sz="3600" dirty="0">
              <a:effectLst/>
            </a:endParaRPr>
          </a:p>
        </p:txBody>
      </p:sp>
      <p:sp>
        <p:nvSpPr>
          <p:cNvPr id="3" name="Content Placeholder 2"/>
          <p:cNvSpPr>
            <a:spLocks noGrp="1"/>
          </p:cNvSpPr>
          <p:nvPr>
            <p:ph sz="half" idx="1"/>
          </p:nvPr>
        </p:nvSpPr>
        <p:spPr>
          <a:xfrm>
            <a:off x="1066800" y="1371600"/>
            <a:ext cx="6858000" cy="4724400"/>
          </a:xfrm>
        </p:spPr>
        <p:txBody>
          <a:bodyPr>
            <a:normAutofit/>
          </a:bodyPr>
          <a:lstStyle/>
          <a:p>
            <a:r>
              <a:rPr lang="en-US" sz="2000" dirty="0" smtClean="0"/>
              <a:t>Orient student to policies and procedures of the department.</a:t>
            </a:r>
          </a:p>
          <a:p>
            <a:pPr lvl="0"/>
            <a:r>
              <a:rPr lang="en-US" sz="2000" dirty="0" smtClean="0"/>
              <a:t>Provide instruction and evaluation in order that the student can achieve the objectives of the curriculum.</a:t>
            </a:r>
          </a:p>
          <a:p>
            <a:pPr lvl="0"/>
            <a:r>
              <a:rPr lang="en-US" sz="2000" dirty="0" smtClean="0"/>
              <a:t>Educate students in principles and techniques and provide practice in laboratory testing so they develop confidence in their ability.</a:t>
            </a:r>
          </a:p>
          <a:p>
            <a:pPr lvl="0"/>
            <a:r>
              <a:rPr lang="en-US" sz="2000" dirty="0" smtClean="0"/>
              <a:t>Serve as a role model in the clinical setting.</a:t>
            </a:r>
          </a:p>
          <a:p>
            <a:pPr lvl="0"/>
            <a:r>
              <a:rPr lang="en-US" sz="2000" dirty="0" smtClean="0"/>
              <a:t>Maintain service expectations while providing clinical education.</a:t>
            </a:r>
          </a:p>
          <a:p>
            <a:pPr lvl="0"/>
            <a:r>
              <a:rPr lang="en-US" sz="2000" dirty="0" smtClean="0"/>
              <a:t>Direct students to appropriate resources and readings.</a:t>
            </a:r>
          </a:p>
          <a:p>
            <a:pPr lvl="0"/>
            <a:r>
              <a:rPr lang="en-US" sz="2000" dirty="0" smtClean="0"/>
              <a:t>Notify Program Director </a:t>
            </a:r>
            <a:r>
              <a:rPr lang="en-US" sz="2000" dirty="0" smtClean="0"/>
              <a:t> </a:t>
            </a:r>
            <a:r>
              <a:rPr lang="en-US" sz="2000" b="1" i="1" u="sng" dirty="0" smtClean="0">
                <a:solidFill>
                  <a:srgbClr val="FF0000"/>
                </a:solidFill>
              </a:rPr>
              <a:t>promptly</a:t>
            </a:r>
            <a:r>
              <a:rPr lang="en-US" sz="2000" dirty="0" smtClean="0"/>
              <a:t> of </a:t>
            </a:r>
            <a:r>
              <a:rPr lang="en-US" sz="2000" dirty="0" smtClean="0"/>
              <a:t>concerns/problems about </a:t>
            </a:r>
            <a:r>
              <a:rPr lang="en-US" sz="2000" dirty="0" smtClean="0"/>
              <a:t>student</a:t>
            </a:r>
            <a:r>
              <a:rPr lang="en-US" sz="2000" dirty="0" smtClean="0"/>
              <a:t>.</a:t>
            </a:r>
          </a:p>
          <a:p>
            <a:pPr lvl="0"/>
            <a:r>
              <a:rPr lang="en-US" sz="2000" dirty="0" smtClean="0"/>
              <a:t>Provide evaluation data to Program Director.</a:t>
            </a:r>
          </a:p>
          <a:p>
            <a:endParaRPr lang="en-US" dirty="0"/>
          </a:p>
        </p:txBody>
      </p:sp>
      <p:pic>
        <p:nvPicPr>
          <p:cNvPr id="5" name="Content Placeholder 4" descr="wearing_many_hats.jpg"/>
          <p:cNvPicPr>
            <a:picLocks noGrp="1" noChangeAspect="1"/>
          </p:cNvPicPr>
          <p:nvPr>
            <p:ph sz="half" idx="2"/>
          </p:nvPr>
        </p:nvPicPr>
        <p:blipFill>
          <a:blip r:embed="rId3" cstate="print"/>
          <a:stretch>
            <a:fillRect/>
          </a:stretch>
        </p:blipFill>
        <p:spPr>
          <a:xfrm>
            <a:off x="7418934" y="4038600"/>
            <a:ext cx="1280673" cy="2286000"/>
          </a:xfrm>
        </p:spPr>
      </p:pic>
    </p:spTree>
    <p:extLst>
      <p:ext uri="{BB962C8B-B14F-4D97-AF65-F5344CB8AC3E}">
        <p14:creationId xmlns:p14="http://schemas.microsoft.com/office/powerpoint/2010/main" val="387123866"/>
      </p:ext>
    </p:extLst>
  </p:cSld>
  <p:clrMapOvr>
    <a:masterClrMapping/>
  </p:clrMapOvr>
  <p:transition advTm="8465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Clinical Experience</a:t>
            </a:r>
            <a:endParaRPr lang="en-US" dirty="0"/>
          </a:p>
        </p:txBody>
      </p:sp>
      <p:sp>
        <p:nvSpPr>
          <p:cNvPr id="6" name="Content Placeholder 5"/>
          <p:cNvSpPr>
            <a:spLocks noGrp="1"/>
          </p:cNvSpPr>
          <p:nvPr>
            <p:ph idx="1"/>
          </p:nvPr>
        </p:nvSpPr>
        <p:spPr/>
        <p:txBody>
          <a:bodyPr>
            <a:normAutofit fontScale="77500" lnSpcReduction="20000"/>
          </a:bodyPr>
          <a:lstStyle/>
          <a:p>
            <a:r>
              <a:rPr lang="en-US" b="1" dirty="0" smtClean="0"/>
              <a:t>Bridge the gap between student lab and new employee training process.</a:t>
            </a:r>
            <a:endParaRPr lang="en-US" dirty="0" smtClean="0"/>
          </a:p>
          <a:p>
            <a:endParaRPr lang="en-US" b="1" dirty="0"/>
          </a:p>
          <a:p>
            <a:r>
              <a:rPr lang="en-US" dirty="0" smtClean="0"/>
              <a:t>What students need in the clinical setting is to be shown how to work with multiple specimens; integrate workload; and work with more sophisticated instrumentation that is not available on campus.</a:t>
            </a:r>
          </a:p>
          <a:p>
            <a:endParaRPr lang="en-US" dirty="0"/>
          </a:p>
          <a:p>
            <a:r>
              <a:rPr lang="en-US" dirty="0" smtClean="0"/>
              <a:t>The clinical experience is not just about performing laboratory testing, it is also about building confidence and pride; about building the next generation of laboratory practitioners.</a:t>
            </a:r>
            <a:endParaRPr lang="en-US" dirty="0"/>
          </a:p>
        </p:txBody>
      </p:sp>
    </p:spTree>
    <p:extLst>
      <p:ext uri="{BB962C8B-B14F-4D97-AF65-F5344CB8AC3E}">
        <p14:creationId xmlns:p14="http://schemas.microsoft.com/office/powerpoint/2010/main" val="1643497174"/>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657340"/>
            <a:ext cx="8216153" cy="5029200"/>
          </a:xfrm>
          <a:prstGeom prst="rect">
            <a:avLst/>
          </a:prstGeom>
        </p:spPr>
      </p:pic>
    </p:spTree>
    <p:extLst>
      <p:ext uri="{BB962C8B-B14F-4D97-AF65-F5344CB8AC3E}">
        <p14:creationId xmlns:p14="http://schemas.microsoft.com/office/powerpoint/2010/main" val="1285338449"/>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599" y="838200"/>
            <a:ext cx="8114477" cy="4876800"/>
          </a:xfrm>
          <a:prstGeom prst="rect">
            <a:avLst/>
          </a:prstGeom>
        </p:spPr>
      </p:pic>
    </p:spTree>
    <p:extLst>
      <p:ext uri="{BB962C8B-B14F-4D97-AF65-F5344CB8AC3E}">
        <p14:creationId xmlns:p14="http://schemas.microsoft.com/office/powerpoint/2010/main" val="332669811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38199" y="685800"/>
            <a:ext cx="8007543" cy="4846304"/>
          </a:xfrm>
          <a:prstGeom prst="rect">
            <a:avLst/>
          </a:prstGeom>
        </p:spPr>
      </p:pic>
    </p:spTree>
    <p:extLst>
      <p:ext uri="{BB962C8B-B14F-4D97-AF65-F5344CB8AC3E}">
        <p14:creationId xmlns:p14="http://schemas.microsoft.com/office/powerpoint/2010/main" val="709367375"/>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4400" y="872167"/>
            <a:ext cx="7831066" cy="4657425"/>
          </a:xfrm>
          <a:prstGeom prst="rect">
            <a:avLst/>
          </a:prstGeom>
        </p:spPr>
      </p:pic>
    </p:spTree>
    <p:extLst>
      <p:ext uri="{BB962C8B-B14F-4D97-AF65-F5344CB8AC3E}">
        <p14:creationId xmlns:p14="http://schemas.microsoft.com/office/powerpoint/2010/main" val="2402017961"/>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2000" y="914400"/>
            <a:ext cx="8187880" cy="4932802"/>
          </a:xfrm>
          <a:prstGeom prst="rect">
            <a:avLst/>
          </a:prstGeom>
        </p:spPr>
      </p:pic>
    </p:spTree>
    <p:extLst>
      <p:ext uri="{BB962C8B-B14F-4D97-AF65-F5344CB8AC3E}">
        <p14:creationId xmlns:p14="http://schemas.microsoft.com/office/powerpoint/2010/main" val="1687812807"/>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4400" y="914400"/>
            <a:ext cx="7788617" cy="4692267"/>
          </a:xfrm>
          <a:prstGeom prst="rect">
            <a:avLst/>
          </a:prstGeom>
        </p:spPr>
      </p:pic>
    </p:spTree>
    <p:extLst>
      <p:ext uri="{BB962C8B-B14F-4D97-AF65-F5344CB8AC3E}">
        <p14:creationId xmlns:p14="http://schemas.microsoft.com/office/powerpoint/2010/main" val="634310827"/>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838200"/>
            <a:ext cx="8019882" cy="4834482"/>
          </a:xfrm>
          <a:prstGeom prst="rect">
            <a:avLst/>
          </a:prstGeom>
        </p:spPr>
      </p:pic>
    </p:spTree>
    <p:extLst>
      <p:ext uri="{BB962C8B-B14F-4D97-AF65-F5344CB8AC3E}">
        <p14:creationId xmlns:p14="http://schemas.microsoft.com/office/powerpoint/2010/main" val="4210994732"/>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00365" y="762000"/>
            <a:ext cx="8029070" cy="4800600"/>
          </a:xfrm>
          <a:prstGeom prst="rect">
            <a:avLst/>
          </a:prstGeom>
        </p:spPr>
      </p:pic>
    </p:spTree>
    <p:extLst>
      <p:ext uri="{BB962C8B-B14F-4D97-AF65-F5344CB8AC3E}">
        <p14:creationId xmlns:p14="http://schemas.microsoft.com/office/powerpoint/2010/main" val="267240742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a:bodyPr>
          <a:lstStyle/>
          <a:p>
            <a:r>
              <a:rPr lang="en-US" sz="3600" dirty="0" smtClean="0"/>
              <a:t>Learning Objectives – Clinical Preceptor</a:t>
            </a:r>
            <a:endParaRPr lang="en-US" sz="3600" dirty="0"/>
          </a:p>
        </p:txBody>
      </p:sp>
      <p:sp>
        <p:nvSpPr>
          <p:cNvPr id="3" name="Content Placeholder 2"/>
          <p:cNvSpPr>
            <a:spLocks noGrp="1"/>
          </p:cNvSpPr>
          <p:nvPr>
            <p:ph sz="half" idx="1"/>
            <p:custDataLst>
              <p:tags r:id="rId3"/>
            </p:custDataLst>
          </p:nvPr>
        </p:nvSpPr>
        <p:spPr>
          <a:xfrm>
            <a:off x="838200" y="1524000"/>
            <a:ext cx="3733800" cy="4525963"/>
          </a:xfrm>
        </p:spPr>
        <p:txBody>
          <a:bodyPr>
            <a:normAutofit fontScale="92500" lnSpcReduction="20000"/>
          </a:bodyPr>
          <a:lstStyle/>
          <a:p>
            <a:r>
              <a:rPr lang="en-US" sz="3200" dirty="0" smtClean="0"/>
              <a:t>Describe roles and responsibilities of clinical preceptors in the laboratory</a:t>
            </a:r>
          </a:p>
          <a:p>
            <a:r>
              <a:rPr lang="en-US" sz="3200" dirty="0" smtClean="0"/>
              <a:t>Discuss how student performance can be measured and evaluated</a:t>
            </a:r>
            <a:endParaRPr lang="en-US" sz="3200" dirty="0"/>
          </a:p>
          <a:p>
            <a:r>
              <a:rPr lang="en-US" sz="3200" dirty="0" smtClean="0"/>
              <a:t>List the commons errors associated with evaluations</a:t>
            </a:r>
          </a:p>
        </p:txBody>
      </p:sp>
      <p:pic>
        <p:nvPicPr>
          <p:cNvPr id="5" name="Picture 4" descr="Screen Clippi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05400" y="1981200"/>
            <a:ext cx="3465576" cy="3473329"/>
          </a:xfrm>
          <a:prstGeom prst="rect">
            <a:avLst/>
          </a:prstGeom>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9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2711" y="6482731"/>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3" name="Picture 2"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65313" y="2547302"/>
            <a:ext cx="6323682" cy="3778786"/>
          </a:xfrm>
          <a:prstGeom prst="rect">
            <a:avLst/>
          </a:prstGeom>
        </p:spPr>
      </p:pic>
      <p:sp>
        <p:nvSpPr>
          <p:cNvPr id="6" name="Rectangle 5"/>
          <p:cNvSpPr/>
          <p:nvPr/>
        </p:nvSpPr>
        <p:spPr>
          <a:xfrm>
            <a:off x="533400" y="152400"/>
            <a:ext cx="8610600"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VERY IMPORTANT INFO ON THIS SLIDE-</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PLEASE READ CAREFULLY</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017379401"/>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762000"/>
            <a:ext cx="8096647" cy="4980957"/>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13359" y="990600"/>
            <a:ext cx="7603081" cy="4588525"/>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39800" y="990600"/>
            <a:ext cx="7746998" cy="4648200"/>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38095" y="762000"/>
            <a:ext cx="7699462" cy="4616986"/>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l="1206" t="10500" r="30120" b="20813"/>
          <a:stretch/>
        </p:blipFill>
        <p:spPr>
          <a:xfrm>
            <a:off x="1015314" y="762000"/>
            <a:ext cx="7799172" cy="4693186"/>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14936" y="762000"/>
            <a:ext cx="8199927" cy="4876800"/>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685800"/>
            <a:ext cx="8193410" cy="4921786"/>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838200"/>
            <a:ext cx="8305800" cy="4991785"/>
          </a:xfrm>
          <a:prstGeom prst="rect">
            <a:avLst/>
          </a:prstGeom>
        </p:spPr>
      </p:pic>
    </p:spTree>
    <p:extLst>
      <p:ext uri="{BB962C8B-B14F-4D97-AF65-F5344CB8AC3E}">
        <p14:creationId xmlns:p14="http://schemas.microsoft.com/office/powerpoint/2010/main" val="586662446"/>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6633"/>
            <a:ext cx="7315200" cy="4384735"/>
          </a:xfrm>
          <a:prstGeom prst="rect">
            <a:avLst/>
          </a:prstGeom>
        </p:spPr>
      </p:pic>
    </p:spTree>
    <p:extLst>
      <p:ext uri="{BB962C8B-B14F-4D97-AF65-F5344CB8AC3E}">
        <p14:creationId xmlns:p14="http://schemas.microsoft.com/office/powerpoint/2010/main" val="386639764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95600"/>
            <a:ext cx="8458200" cy="1362075"/>
          </a:xfrm>
        </p:spPr>
        <p:txBody>
          <a:bodyPr>
            <a:normAutofit fontScale="90000"/>
          </a:bodyPr>
          <a:lstStyle/>
          <a:p>
            <a:r>
              <a:rPr lang="en-US" sz="5400" dirty="0" smtClean="0"/>
              <a:t>Medical Laboratory Scientists as Educators</a:t>
            </a:r>
            <a:endParaRPr lang="en-US" sz="5400" dirty="0"/>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3505200"/>
            <a:ext cx="3455212" cy="2971800"/>
          </a:xfrm>
          <a:prstGeom prst="rect">
            <a:avLst/>
          </a:prstGeom>
        </p:spPr>
      </p:pic>
      <p:pic>
        <p:nvPicPr>
          <p:cNvPr id="1032" name="Picture 8" descr="C:\Users\VHAMIWBoyerP\AppData\Local\Microsoft\Windows\Temporary Internet Files\Content.IE5\B19WN4W0\Chalkboa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800" y="457200"/>
            <a:ext cx="25677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2243"/>
            <a:ext cx="7315200" cy="4393514"/>
          </a:xfrm>
          <a:prstGeom prst="rect">
            <a:avLst/>
          </a:prstGeom>
        </p:spPr>
      </p:pic>
    </p:spTree>
    <p:extLst>
      <p:ext uri="{BB962C8B-B14F-4D97-AF65-F5344CB8AC3E}">
        <p14:creationId xmlns:p14="http://schemas.microsoft.com/office/powerpoint/2010/main" val="3373634116"/>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20569"/>
            <a:ext cx="7315200" cy="4416862"/>
          </a:xfrm>
          <a:prstGeom prst="rect">
            <a:avLst/>
          </a:prstGeom>
        </p:spPr>
      </p:pic>
    </p:spTree>
    <p:extLst>
      <p:ext uri="{BB962C8B-B14F-4D97-AF65-F5344CB8AC3E}">
        <p14:creationId xmlns:p14="http://schemas.microsoft.com/office/powerpoint/2010/main" val="1658438557"/>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2979"/>
            <a:ext cx="7315200" cy="4392042"/>
          </a:xfrm>
          <a:prstGeom prst="rect">
            <a:avLst/>
          </a:prstGeom>
        </p:spPr>
      </p:pic>
    </p:spTree>
    <p:extLst>
      <p:ext uri="{BB962C8B-B14F-4D97-AF65-F5344CB8AC3E}">
        <p14:creationId xmlns:p14="http://schemas.microsoft.com/office/powerpoint/2010/main" val="1856467440"/>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1520"/>
            <a:ext cx="7315200" cy="4394961"/>
          </a:xfrm>
          <a:prstGeom prst="rect">
            <a:avLst/>
          </a:prstGeom>
        </p:spPr>
      </p:pic>
    </p:spTree>
    <p:extLst>
      <p:ext uri="{BB962C8B-B14F-4D97-AF65-F5344CB8AC3E}">
        <p14:creationId xmlns:p14="http://schemas.microsoft.com/office/powerpoint/2010/main" val="1376512873"/>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42471"/>
            <a:ext cx="7315200" cy="4373058"/>
          </a:xfrm>
          <a:prstGeom prst="rect">
            <a:avLst/>
          </a:prstGeom>
        </p:spPr>
      </p:pic>
    </p:spTree>
    <p:extLst>
      <p:ext uri="{BB962C8B-B14F-4D97-AF65-F5344CB8AC3E}">
        <p14:creationId xmlns:p14="http://schemas.microsoft.com/office/powerpoint/2010/main" val="2466482337"/>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5171"/>
            <a:ext cx="7315200" cy="4387659"/>
          </a:xfrm>
          <a:prstGeom prst="rect">
            <a:avLst/>
          </a:prstGeom>
        </p:spPr>
      </p:pic>
    </p:spTree>
    <p:extLst>
      <p:ext uri="{BB962C8B-B14F-4D97-AF65-F5344CB8AC3E}">
        <p14:creationId xmlns:p14="http://schemas.microsoft.com/office/powerpoint/2010/main" val="1666255044"/>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2243"/>
            <a:ext cx="7315200" cy="4393514"/>
          </a:xfrm>
          <a:prstGeom prst="rect">
            <a:avLst/>
          </a:prstGeom>
        </p:spPr>
      </p:pic>
    </p:spTree>
    <p:extLst>
      <p:ext uri="{BB962C8B-B14F-4D97-AF65-F5344CB8AC3E}">
        <p14:creationId xmlns:p14="http://schemas.microsoft.com/office/powerpoint/2010/main" val="1109951981"/>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29325"/>
            <a:ext cx="7315200" cy="4399351"/>
          </a:xfrm>
          <a:prstGeom prst="rect">
            <a:avLst/>
          </a:prstGeom>
        </p:spPr>
      </p:pic>
    </p:spTree>
    <p:extLst>
      <p:ext uri="{BB962C8B-B14F-4D97-AF65-F5344CB8AC3E}">
        <p14:creationId xmlns:p14="http://schemas.microsoft.com/office/powerpoint/2010/main" val="3549268552"/>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32243"/>
            <a:ext cx="7315200" cy="4393514"/>
          </a:xfrm>
          <a:prstGeom prst="rect">
            <a:avLst/>
          </a:prstGeom>
        </p:spPr>
      </p:pic>
    </p:spTree>
    <p:extLst>
      <p:ext uri="{BB962C8B-B14F-4D97-AF65-F5344CB8AC3E}">
        <p14:creationId xmlns:p14="http://schemas.microsoft.com/office/powerpoint/2010/main" val="1413734627"/>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algn="ctr"/>
            <a:r>
              <a:rPr lang="en-US" dirty="0" smtClean="0">
                <a:effectLst/>
              </a:rPr>
              <a:t>NAACLS Standards</a:t>
            </a:r>
            <a:endParaRPr lang="en-US" dirty="0">
              <a:effectLst/>
            </a:endParaRPr>
          </a:p>
        </p:txBody>
      </p:sp>
      <p:sp>
        <p:nvSpPr>
          <p:cNvPr id="3" name="Content Placeholder 2"/>
          <p:cNvSpPr>
            <a:spLocks noGrp="1"/>
          </p:cNvSpPr>
          <p:nvPr>
            <p:ph idx="1"/>
          </p:nvPr>
        </p:nvSpPr>
        <p:spPr>
          <a:xfrm>
            <a:off x="1066800" y="1981200"/>
            <a:ext cx="7543800" cy="4419600"/>
          </a:xfrm>
        </p:spPr>
        <p:txBody>
          <a:bodyPr/>
          <a:lstStyle/>
          <a:p>
            <a:pPr>
              <a:buClr>
                <a:schemeClr val="bg1"/>
              </a:buClr>
            </a:pPr>
            <a:r>
              <a:rPr lang="en-US" sz="2800" dirty="0" smtClean="0">
                <a:effectLst/>
              </a:rPr>
              <a:t>Evaluation systems must be related to the </a:t>
            </a:r>
            <a:r>
              <a:rPr lang="en-US" sz="2800" b="1" i="1" dirty="0" smtClean="0">
                <a:solidFill>
                  <a:srgbClr val="00B050"/>
                </a:solidFill>
                <a:effectLst/>
              </a:rPr>
              <a:t>objectives and competencies </a:t>
            </a:r>
            <a:r>
              <a:rPr lang="en-US" sz="2800" dirty="0" smtClean="0">
                <a:effectLst/>
              </a:rPr>
              <a:t>described in the curriculum for both didactic and </a:t>
            </a:r>
            <a:r>
              <a:rPr lang="en-US" sz="2800" b="1" i="1" dirty="0" smtClean="0">
                <a:solidFill>
                  <a:srgbClr val="00B050"/>
                </a:solidFill>
                <a:effectLst/>
              </a:rPr>
              <a:t>applied components</a:t>
            </a:r>
            <a:r>
              <a:rPr lang="en-US" sz="2800" dirty="0" smtClean="0">
                <a:effectLst/>
              </a:rPr>
              <a:t>. They must be employed frequently enough to provide students and faculty with timely indications of the students’ academic standing and progress and to </a:t>
            </a:r>
            <a:r>
              <a:rPr lang="en-US" sz="2800" b="1" i="1" dirty="0" smtClean="0">
                <a:solidFill>
                  <a:srgbClr val="00B050"/>
                </a:solidFill>
                <a:effectLst/>
              </a:rPr>
              <a:t>serve as a reliable indicator of the effectiveness of instruction and course design</a:t>
            </a:r>
            <a:r>
              <a:rPr lang="en-US" sz="2800" b="1" i="1" dirty="0" smtClean="0">
                <a:effectLst/>
              </a:rPr>
              <a:t>.</a:t>
            </a:r>
            <a:endParaRPr lang="en-US" sz="2800" b="1" i="1" dirty="0">
              <a:effectLst/>
            </a:endParaRPr>
          </a:p>
        </p:txBody>
      </p:sp>
    </p:spTree>
    <p:extLst>
      <p:ext uri="{BB962C8B-B14F-4D97-AF65-F5344CB8AC3E}">
        <p14:creationId xmlns:p14="http://schemas.microsoft.com/office/powerpoint/2010/main" val="3911028896"/>
      </p:ext>
    </p:extLst>
  </p:cSld>
  <p:clrMapOvr>
    <a:masterClrMapping/>
  </p:clrMapOvr>
  <p:transition advTm="5644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Educational Setting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38200" y="1524294"/>
            <a:ext cx="8153400" cy="5024982"/>
          </a:xfrm>
          <a:prstGeom prst="rect">
            <a:avLst/>
          </a:prstGeom>
        </p:spPr>
      </p:pic>
      <p:sp>
        <p:nvSpPr>
          <p:cNvPr id="5" name="Rectangle 4"/>
          <p:cNvSpPr/>
          <p:nvPr/>
        </p:nvSpPr>
        <p:spPr>
          <a:xfrm>
            <a:off x="838200" y="6549301"/>
            <a:ext cx="6858000" cy="307777"/>
          </a:xfrm>
          <a:prstGeom prst="rect">
            <a:avLst/>
          </a:prstGeom>
        </p:spPr>
        <p:txBody>
          <a:bodyPr wrap="square">
            <a:spAutoFit/>
          </a:bodyPr>
          <a:lstStyle/>
          <a:p>
            <a:r>
              <a:rPr lang="en-US" sz="1400" dirty="0"/>
              <a:t>© 2016 Regents of the University of Minnesota. All rights reserved.</a:t>
            </a:r>
          </a:p>
        </p:txBody>
      </p:sp>
    </p:spTree>
    <p:extLst>
      <p:ext uri="{BB962C8B-B14F-4D97-AF65-F5344CB8AC3E}">
        <p14:creationId xmlns:p14="http://schemas.microsoft.com/office/powerpoint/2010/main" val="3031043944"/>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Methods of Evaluation</a:t>
            </a:r>
            <a:endParaRPr lang="en-US" dirty="0">
              <a:effectLst/>
            </a:endParaRPr>
          </a:p>
        </p:txBody>
      </p:sp>
      <p:sp>
        <p:nvSpPr>
          <p:cNvPr id="3" name="Content Placeholder 2"/>
          <p:cNvSpPr>
            <a:spLocks noGrp="1"/>
          </p:cNvSpPr>
          <p:nvPr>
            <p:ph idx="1"/>
          </p:nvPr>
        </p:nvSpPr>
        <p:spPr/>
        <p:txBody>
          <a:bodyPr/>
          <a:lstStyle/>
          <a:p>
            <a:r>
              <a:rPr lang="en-US" dirty="0" smtClean="0">
                <a:effectLst/>
              </a:rPr>
              <a:t>Objective tests = CCCC exams</a:t>
            </a:r>
          </a:p>
          <a:p>
            <a:r>
              <a:rPr lang="en-US" dirty="0" smtClean="0">
                <a:effectLst/>
              </a:rPr>
              <a:t>Direct observation</a:t>
            </a:r>
          </a:p>
          <a:p>
            <a:pPr lvl="1"/>
            <a:r>
              <a:rPr lang="en-US" dirty="0" smtClean="0">
                <a:effectLst/>
              </a:rPr>
              <a:t>Anecdotal records</a:t>
            </a:r>
          </a:p>
          <a:p>
            <a:pPr lvl="1"/>
            <a:r>
              <a:rPr lang="en-US" b="1" i="1" dirty="0" smtClean="0">
                <a:solidFill>
                  <a:srgbClr val="00B050"/>
                </a:solidFill>
                <a:effectLst/>
              </a:rPr>
              <a:t>Checklists</a:t>
            </a:r>
          </a:p>
          <a:p>
            <a:pPr lvl="1"/>
            <a:r>
              <a:rPr lang="en-US" b="1" i="1" dirty="0" smtClean="0">
                <a:solidFill>
                  <a:srgbClr val="00B050"/>
                </a:solidFill>
                <a:effectLst/>
              </a:rPr>
              <a:t>Rating scales</a:t>
            </a:r>
            <a:endParaRPr lang="en-US" dirty="0" smtClean="0">
              <a:solidFill>
                <a:srgbClr val="00B050"/>
              </a:solidFill>
              <a:effectLst/>
            </a:endParaRPr>
          </a:p>
          <a:p>
            <a:r>
              <a:rPr lang="en-US" dirty="0" smtClean="0">
                <a:effectLst/>
              </a:rPr>
              <a:t>Judging the work produced by the student</a:t>
            </a:r>
            <a:endParaRPr lang="en-US" dirty="0">
              <a:effectLst/>
            </a:endParaRPr>
          </a:p>
        </p:txBody>
      </p:sp>
      <p:pic>
        <p:nvPicPr>
          <p:cNvPr id="4" name="Picture 3" descr="evaluation.jpg"/>
          <p:cNvPicPr>
            <a:picLocks noChangeAspect="1"/>
          </p:cNvPicPr>
          <p:nvPr/>
        </p:nvPicPr>
        <p:blipFill>
          <a:blip r:embed="rId3" cstate="print"/>
          <a:stretch>
            <a:fillRect/>
          </a:stretch>
        </p:blipFill>
        <p:spPr>
          <a:xfrm>
            <a:off x="5452946" y="2438400"/>
            <a:ext cx="2776250" cy="1828800"/>
          </a:xfrm>
          <a:prstGeom prst="rect">
            <a:avLst/>
          </a:prstGeom>
        </p:spPr>
      </p:pic>
    </p:spTree>
    <p:extLst>
      <p:ext uri="{BB962C8B-B14F-4D97-AF65-F5344CB8AC3E}">
        <p14:creationId xmlns:p14="http://schemas.microsoft.com/office/powerpoint/2010/main" val="1458255318"/>
      </p:ext>
    </p:extLst>
  </p:cSld>
  <p:clrMapOvr>
    <a:masterClrMapping/>
  </p:clrMapOvr>
  <p:transition advTm="5428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00800" y="3962400"/>
            <a:ext cx="2409791" cy="2286000"/>
          </a:xfrm>
          <a:prstGeom prst="rect">
            <a:avLst/>
          </a:prstGeom>
        </p:spPr>
      </p:pic>
      <p:sp>
        <p:nvSpPr>
          <p:cNvPr id="2" name="TextBox 1"/>
          <p:cNvSpPr txBox="1"/>
          <p:nvPr/>
        </p:nvSpPr>
        <p:spPr>
          <a:xfrm>
            <a:off x="1143001" y="914400"/>
            <a:ext cx="7239000" cy="2585323"/>
          </a:xfrm>
          <a:prstGeom prst="rect">
            <a:avLst/>
          </a:prstGeom>
          <a:noFill/>
        </p:spPr>
        <p:txBody>
          <a:bodyPr wrap="square" rtlCol="0">
            <a:spAutoFit/>
          </a:bodyPr>
          <a:lstStyle/>
          <a:p>
            <a:r>
              <a:rPr lang="en-US" dirty="0" smtClean="0"/>
              <a:t>The competency checklist is a guide for both the student and the preceptor.</a:t>
            </a:r>
          </a:p>
          <a:p>
            <a:r>
              <a:rPr lang="en-US" dirty="0" smtClean="0"/>
              <a:t>It tells you what activities will be performed, at what level they should be</a:t>
            </a:r>
          </a:p>
          <a:p>
            <a:r>
              <a:rPr lang="en-US" dirty="0" smtClean="0"/>
              <a:t>performed, which activities are essential and which may only need to be discussed.</a:t>
            </a:r>
          </a:p>
          <a:p>
            <a:endParaRPr lang="en-US" dirty="0"/>
          </a:p>
          <a:p>
            <a:r>
              <a:rPr lang="en-US" dirty="0" smtClean="0"/>
              <a:t>These checklists try to be competency based, and some areas may have the </a:t>
            </a:r>
          </a:p>
          <a:p>
            <a:r>
              <a:rPr lang="en-US" dirty="0" smtClean="0"/>
              <a:t>activities listed in a schedule format with suggestions for what needs to be done and what should be accomplished at certain points of a clinical rotation.</a:t>
            </a:r>
            <a:endParaRPr lang="en-US" dirty="0"/>
          </a:p>
        </p:txBody>
      </p:sp>
    </p:spTree>
    <p:extLst>
      <p:ext uri="{BB962C8B-B14F-4D97-AF65-F5344CB8AC3E}">
        <p14:creationId xmlns:p14="http://schemas.microsoft.com/office/powerpoint/2010/main" val="7218658"/>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871538" y="862013"/>
            <a:ext cx="8162925" cy="762000"/>
          </a:xfrm>
        </p:spPr>
        <p:txBody>
          <a:bodyPr>
            <a:normAutofit fontScale="90000"/>
          </a:bodyPr>
          <a:lstStyle/>
          <a:p>
            <a:pPr algn="ctr"/>
            <a:r>
              <a:rPr lang="en-US" dirty="0">
                <a:effectLst/>
                <a:latin typeface="Arial" charset="0"/>
              </a:rPr>
              <a:t>Direct </a:t>
            </a:r>
            <a:r>
              <a:rPr lang="en-US" dirty="0" smtClean="0">
                <a:effectLst/>
                <a:latin typeface="Arial" charset="0"/>
              </a:rPr>
              <a:t>Observation:  </a:t>
            </a:r>
            <a:br>
              <a:rPr lang="en-US" dirty="0" smtClean="0">
                <a:effectLst/>
                <a:latin typeface="Arial" charset="0"/>
              </a:rPr>
            </a:br>
            <a:r>
              <a:rPr lang="en-US" dirty="0" smtClean="0">
                <a:effectLst/>
                <a:latin typeface="Arial" charset="0"/>
              </a:rPr>
              <a:t>Rating Scales</a:t>
            </a:r>
            <a:endParaRPr lang="en-US" dirty="0">
              <a:effectLst/>
              <a:latin typeface="Arial" charset="0"/>
            </a:endParaRPr>
          </a:p>
        </p:txBody>
      </p:sp>
      <p:sp>
        <p:nvSpPr>
          <p:cNvPr id="609283" name="Rectangle 3"/>
          <p:cNvSpPr>
            <a:spLocks noGrp="1" noChangeArrowheads="1"/>
          </p:cNvSpPr>
          <p:nvPr>
            <p:ph type="body" idx="1"/>
          </p:nvPr>
        </p:nvSpPr>
        <p:spPr/>
        <p:txBody>
          <a:bodyPr anchor="ctr"/>
          <a:lstStyle/>
          <a:p>
            <a:r>
              <a:rPr lang="en-US" dirty="0" smtClean="0">
                <a:solidFill>
                  <a:schemeClr val="hlink"/>
                </a:solidFill>
                <a:effectLst/>
                <a:latin typeface="Arial" charset="0"/>
              </a:rPr>
              <a:t>Advantages</a:t>
            </a:r>
            <a:endParaRPr lang="en-US" dirty="0">
              <a:solidFill>
                <a:schemeClr val="hlink"/>
              </a:solidFill>
              <a:effectLst/>
              <a:latin typeface="Arial" charset="0"/>
            </a:endParaRPr>
          </a:p>
          <a:p>
            <a:pPr lvl="1"/>
            <a:r>
              <a:rPr lang="en-US" dirty="0">
                <a:effectLst/>
                <a:latin typeface="Arial" charset="0"/>
              </a:rPr>
              <a:t>Can evaluate affective domain</a:t>
            </a:r>
          </a:p>
          <a:p>
            <a:pPr lvl="1"/>
            <a:r>
              <a:rPr lang="en-US" dirty="0">
                <a:effectLst/>
                <a:latin typeface="Arial" charset="0"/>
              </a:rPr>
              <a:t>Less time than anecdotal records </a:t>
            </a:r>
          </a:p>
          <a:p>
            <a:pPr lvl="1"/>
            <a:r>
              <a:rPr lang="en-US" b="1" i="1" dirty="0">
                <a:solidFill>
                  <a:srgbClr val="00B050"/>
                </a:solidFill>
                <a:effectLst/>
                <a:latin typeface="Arial" charset="0"/>
              </a:rPr>
              <a:t>More objective when traits are defined </a:t>
            </a:r>
          </a:p>
          <a:p>
            <a:r>
              <a:rPr lang="en-US" dirty="0">
                <a:solidFill>
                  <a:schemeClr val="hlink"/>
                </a:solidFill>
                <a:effectLst/>
                <a:latin typeface="Arial" charset="0"/>
              </a:rPr>
              <a:t>Disadvantages </a:t>
            </a:r>
          </a:p>
          <a:p>
            <a:pPr lvl="1"/>
            <a:r>
              <a:rPr lang="en-US" dirty="0">
                <a:effectLst/>
                <a:latin typeface="Arial" charset="0"/>
              </a:rPr>
              <a:t>Errors associated with rating scales: </a:t>
            </a:r>
          </a:p>
        </p:txBody>
      </p:sp>
      <p:sp>
        <p:nvSpPr>
          <p:cNvPr id="609284" name="Text Box 4"/>
          <p:cNvSpPr txBox="1">
            <a:spLocks noChangeArrowheads="1"/>
          </p:cNvSpPr>
          <p:nvPr/>
        </p:nvSpPr>
        <p:spPr bwMode="auto">
          <a:xfrm>
            <a:off x="4800600" y="6461125"/>
            <a:ext cx="4343400" cy="396875"/>
          </a:xfrm>
          <a:prstGeom prst="rect">
            <a:avLst/>
          </a:prstGeom>
          <a:noFill/>
          <a:ln w="9525">
            <a:noFill/>
            <a:miter lim="800000"/>
            <a:headEnd/>
            <a:tailEnd/>
          </a:ln>
          <a:effectLst/>
        </p:spPr>
        <p:txBody>
          <a:bodyPr>
            <a:spAutoFit/>
          </a:bodyPr>
          <a:lstStyle/>
          <a:p>
            <a:pPr>
              <a:spcBef>
                <a:spcPct val="50000"/>
              </a:spcBef>
            </a:pPr>
            <a:r>
              <a:rPr lang="en-US" sz="1000">
                <a:solidFill>
                  <a:srgbClr val="808080"/>
                </a:solidFill>
                <a:latin typeface="Arial" charset="0"/>
                <a:cs typeface="Arial" charset="0"/>
              </a:rPr>
              <a:t>Susan J. Beck, Ph.D., CLS(NCA)  and Vicky A. LeGrys, D.A., CLS(NCA) , The University of North Carolina at Chapel Hill    Copyright 2007: ASCLS </a:t>
            </a:r>
            <a:endParaRPr lang="en-US" sz="1000"/>
          </a:p>
        </p:txBody>
      </p:sp>
    </p:spTree>
    <p:extLst>
      <p:ext uri="{BB962C8B-B14F-4D97-AF65-F5344CB8AC3E}">
        <p14:creationId xmlns:p14="http://schemas.microsoft.com/office/powerpoint/2010/main" val="455140046"/>
      </p:ext>
    </p:extLst>
  </p:cSld>
  <p:clrMapOvr>
    <a:masterClrMapping/>
  </p:clrMapOvr>
  <p:transition advTm="4530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Error of leniency</a:t>
            </a:r>
            <a:endParaRPr lang="en-US" dirty="0">
              <a:effectLst/>
            </a:endParaRPr>
          </a:p>
        </p:txBody>
      </p:sp>
      <p:sp>
        <p:nvSpPr>
          <p:cNvPr id="3" name="Content Placeholder 2"/>
          <p:cNvSpPr>
            <a:spLocks noGrp="1"/>
          </p:cNvSpPr>
          <p:nvPr>
            <p:ph sz="half" idx="1"/>
          </p:nvPr>
        </p:nvSpPr>
        <p:spPr>
          <a:xfrm>
            <a:off x="1066800" y="1981200"/>
            <a:ext cx="7543800" cy="4114800"/>
          </a:xfrm>
        </p:spPr>
        <p:txBody>
          <a:bodyPr/>
          <a:lstStyle/>
          <a:p>
            <a:r>
              <a:rPr lang="en-US" dirty="0" smtClean="0">
                <a:effectLst/>
              </a:rPr>
              <a:t>Occurs when an instructor’s ratings of a student tend to be higher than they should be.  This usually occurs because the instructor knows and likes the student.</a:t>
            </a:r>
            <a:endParaRPr lang="en-US" dirty="0">
              <a:effectLst/>
            </a:endParaRPr>
          </a:p>
        </p:txBody>
      </p:sp>
      <p:pic>
        <p:nvPicPr>
          <p:cNvPr id="5" name="Content Placeholder 4" descr="leniency_rating_error_copy.gif"/>
          <p:cNvPicPr>
            <a:picLocks noGrp="1" noChangeAspect="1"/>
          </p:cNvPicPr>
          <p:nvPr>
            <p:ph sz="half" idx="2"/>
          </p:nvPr>
        </p:nvPicPr>
        <p:blipFill>
          <a:blip r:embed="rId2" cstate="print"/>
          <a:stretch>
            <a:fillRect/>
          </a:stretch>
        </p:blipFill>
        <p:spPr>
          <a:xfrm>
            <a:off x="2590800" y="4191000"/>
            <a:ext cx="6142533" cy="1828800"/>
          </a:xfrm>
        </p:spPr>
      </p:pic>
    </p:spTree>
    <p:extLst>
      <p:ext uri="{BB962C8B-B14F-4D97-AF65-F5344CB8AC3E}">
        <p14:creationId xmlns:p14="http://schemas.microsoft.com/office/powerpoint/2010/main" val="3606608008"/>
      </p:ext>
    </p:extLst>
  </p:cSld>
  <p:clrMapOvr>
    <a:masterClrMapping/>
  </p:clrMapOvr>
  <p:transition advTm="4514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Leniency</a:t>
            </a:r>
            <a:endParaRPr lang="en-US" dirty="0"/>
          </a:p>
        </p:txBody>
      </p:sp>
      <p:sp>
        <p:nvSpPr>
          <p:cNvPr id="6" name="Content Placeholder 5"/>
          <p:cNvSpPr>
            <a:spLocks noGrp="1"/>
          </p:cNvSpPr>
          <p:nvPr>
            <p:ph idx="1"/>
          </p:nvPr>
        </p:nvSpPr>
        <p:spPr/>
        <p:txBody>
          <a:bodyPr/>
          <a:lstStyle/>
          <a:p>
            <a:r>
              <a:rPr lang="en-US" dirty="0" smtClean="0"/>
              <a:t>It is sometimes difficult to give a student a poor grade.  However, it is important to do so when necessary, in order for the program director and/or academic site to provide the needed remediation for the student to be successful in the future.</a:t>
            </a:r>
            <a:endParaRPr lang="en-US" dirty="0"/>
          </a:p>
        </p:txBody>
      </p:sp>
    </p:spTree>
    <p:extLst>
      <p:ext uri="{BB962C8B-B14F-4D97-AF65-F5344CB8AC3E}">
        <p14:creationId xmlns:p14="http://schemas.microsoft.com/office/powerpoint/2010/main" val="1571935916"/>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Error of central tendency</a:t>
            </a:r>
            <a:endParaRPr lang="en-US" dirty="0">
              <a:effectLst/>
            </a:endParaRPr>
          </a:p>
        </p:txBody>
      </p:sp>
      <p:sp>
        <p:nvSpPr>
          <p:cNvPr id="3" name="Content Placeholder 2"/>
          <p:cNvSpPr>
            <a:spLocks noGrp="1"/>
          </p:cNvSpPr>
          <p:nvPr>
            <p:ph idx="1"/>
          </p:nvPr>
        </p:nvSpPr>
        <p:spPr/>
        <p:txBody>
          <a:bodyPr/>
          <a:lstStyle/>
          <a:p>
            <a:r>
              <a:rPr lang="en-US" dirty="0" smtClean="0">
                <a:effectLst/>
              </a:rPr>
              <a:t>Some instructors hesitate to give high or low ratings and tend toward an average rating for all students.  This is especially true if the instructor does not know the student well or has not had much time to observe the student’s work or behavior.</a:t>
            </a:r>
          </a:p>
        </p:txBody>
      </p:sp>
    </p:spTree>
    <p:extLst>
      <p:ext uri="{BB962C8B-B14F-4D97-AF65-F5344CB8AC3E}">
        <p14:creationId xmlns:p14="http://schemas.microsoft.com/office/powerpoint/2010/main" val="2219373113"/>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07-01-05 Magic-8-ball.gif"/>
          <p:cNvPicPr>
            <a:picLocks noGrp="1" noChangeAspect="1"/>
          </p:cNvPicPr>
          <p:nvPr>
            <p:ph/>
          </p:nvPr>
        </p:nvPicPr>
        <p:blipFill>
          <a:blip r:embed="rId3" cstate="print"/>
          <a:srcRect l="-1430" r="-1430"/>
          <a:stretch>
            <a:fillRect/>
          </a:stretch>
        </p:blipFill>
        <p:spPr/>
      </p:pic>
      <p:pic>
        <p:nvPicPr>
          <p:cNvPr id="6" name="Picture 5" descr="eight ball bubble.tiff"/>
          <p:cNvPicPr>
            <a:picLocks noChangeAspect="1"/>
          </p:cNvPicPr>
          <p:nvPr/>
        </p:nvPicPr>
        <p:blipFill>
          <a:blip r:embed="rId4" cstate="print"/>
          <a:stretch>
            <a:fillRect/>
          </a:stretch>
        </p:blipFill>
        <p:spPr>
          <a:xfrm>
            <a:off x="1295400" y="914400"/>
            <a:ext cx="2520122" cy="2286000"/>
          </a:xfrm>
          <a:prstGeom prst="rect">
            <a:avLst/>
          </a:prstGeom>
        </p:spPr>
      </p:pic>
      <p:pic>
        <p:nvPicPr>
          <p:cNvPr id="7" name="Picture 6" descr="eight ball bubble.tiff"/>
          <p:cNvPicPr>
            <a:picLocks noChangeAspect="1"/>
          </p:cNvPicPr>
          <p:nvPr/>
        </p:nvPicPr>
        <p:blipFill>
          <a:blip r:embed="rId4" cstate="print"/>
          <a:stretch>
            <a:fillRect/>
          </a:stretch>
        </p:blipFill>
        <p:spPr>
          <a:xfrm flipH="1">
            <a:off x="6096000" y="1524000"/>
            <a:ext cx="2138017" cy="1828799"/>
          </a:xfrm>
          <a:prstGeom prst="rect">
            <a:avLst/>
          </a:prstGeom>
        </p:spPr>
      </p:pic>
      <p:pic>
        <p:nvPicPr>
          <p:cNvPr id="11" name="Picture 10" descr="eight ball bubble blank.tiff"/>
          <p:cNvPicPr>
            <a:picLocks noChangeAspect="1"/>
          </p:cNvPicPr>
          <p:nvPr/>
        </p:nvPicPr>
        <p:blipFill>
          <a:blip r:embed="rId5" cstate="print"/>
          <a:stretch>
            <a:fillRect/>
          </a:stretch>
        </p:blipFill>
        <p:spPr>
          <a:xfrm>
            <a:off x="3886200" y="838200"/>
            <a:ext cx="2138017" cy="1828800"/>
          </a:xfrm>
          <a:prstGeom prst="rect">
            <a:avLst/>
          </a:prstGeom>
        </p:spPr>
      </p:pic>
      <p:sp>
        <p:nvSpPr>
          <p:cNvPr id="12" name="TextBox 11"/>
          <p:cNvSpPr txBox="1"/>
          <p:nvPr/>
        </p:nvSpPr>
        <p:spPr>
          <a:xfrm>
            <a:off x="6553200" y="1752600"/>
            <a:ext cx="1295400" cy="646331"/>
          </a:xfrm>
          <a:prstGeom prst="rect">
            <a:avLst/>
          </a:prstGeom>
          <a:noFill/>
        </p:spPr>
        <p:txBody>
          <a:bodyPr wrap="square" rtlCol="0">
            <a:spAutoFit/>
          </a:bodyPr>
          <a:lstStyle/>
          <a:p>
            <a:r>
              <a:rPr lang="en-US" sz="1200" dirty="0" smtClean="0">
                <a:solidFill>
                  <a:schemeClr val="bg1"/>
                </a:solidFill>
                <a:latin typeface="Papyrus Condensed"/>
                <a:cs typeface="Papyrus Condensed"/>
              </a:rPr>
              <a:t>With student only the last two days…decent</a:t>
            </a:r>
          </a:p>
        </p:txBody>
      </p:sp>
      <p:sp>
        <p:nvSpPr>
          <p:cNvPr id="13" name="TextBox 12"/>
          <p:cNvSpPr txBox="1"/>
          <p:nvPr/>
        </p:nvSpPr>
        <p:spPr>
          <a:xfrm>
            <a:off x="1752600" y="1219200"/>
            <a:ext cx="1524000" cy="830997"/>
          </a:xfrm>
          <a:prstGeom prst="rect">
            <a:avLst/>
          </a:prstGeom>
          <a:noFill/>
        </p:spPr>
        <p:txBody>
          <a:bodyPr wrap="square" rtlCol="0">
            <a:spAutoFit/>
          </a:bodyPr>
          <a:lstStyle/>
          <a:p>
            <a:r>
              <a:rPr lang="en-US" sz="1200" dirty="0" smtClean="0">
                <a:solidFill>
                  <a:srgbClr val="000066"/>
                </a:solidFill>
                <a:latin typeface="Papyrus Condensed"/>
                <a:cs typeface="Papyrus Condensed"/>
              </a:rPr>
              <a:t>Student was quiet but seemed to know what they were doing…</a:t>
            </a:r>
            <a:endParaRPr lang="en-US" sz="1200" dirty="0">
              <a:solidFill>
                <a:srgbClr val="000066"/>
              </a:solidFill>
              <a:latin typeface="Papyrus Condensed"/>
              <a:cs typeface="Papyrus Condensed"/>
            </a:endParaRPr>
          </a:p>
        </p:txBody>
      </p:sp>
      <p:sp>
        <p:nvSpPr>
          <p:cNvPr id="14" name="TextBox 13"/>
          <p:cNvSpPr txBox="1"/>
          <p:nvPr/>
        </p:nvSpPr>
        <p:spPr>
          <a:xfrm>
            <a:off x="4343400" y="1066800"/>
            <a:ext cx="1219200" cy="584775"/>
          </a:xfrm>
          <a:prstGeom prst="rect">
            <a:avLst/>
          </a:prstGeom>
          <a:noFill/>
        </p:spPr>
        <p:txBody>
          <a:bodyPr wrap="square" rtlCol="0">
            <a:spAutoFit/>
          </a:bodyPr>
          <a:lstStyle/>
          <a:p>
            <a:r>
              <a:rPr lang="en-US" sz="1600" dirty="0" smtClean="0">
                <a:solidFill>
                  <a:srgbClr val="000066"/>
                </a:solidFill>
                <a:latin typeface="Papyrus Condensed"/>
                <a:cs typeface="Papyrus Condensed"/>
              </a:rPr>
              <a:t>Eh, give ‘</a:t>
            </a:r>
            <a:r>
              <a:rPr lang="en-US" sz="1600" dirty="0" err="1" smtClean="0">
                <a:solidFill>
                  <a:srgbClr val="000066"/>
                </a:solidFill>
                <a:latin typeface="Papyrus Condensed"/>
                <a:cs typeface="Papyrus Condensed"/>
              </a:rPr>
              <a:t>em</a:t>
            </a:r>
            <a:r>
              <a:rPr lang="en-US" sz="1600" dirty="0" smtClean="0">
                <a:solidFill>
                  <a:srgbClr val="000066"/>
                </a:solidFill>
                <a:latin typeface="Papyrus Condensed"/>
                <a:cs typeface="Papyrus Condensed"/>
              </a:rPr>
              <a:t> a 3</a:t>
            </a:r>
            <a:endParaRPr lang="en-US" sz="1600" dirty="0">
              <a:solidFill>
                <a:srgbClr val="000066"/>
              </a:solidFill>
              <a:latin typeface="Papyrus Condensed"/>
              <a:cs typeface="Papyrus Condensed"/>
            </a:endParaRPr>
          </a:p>
        </p:txBody>
      </p:sp>
      <p:pic>
        <p:nvPicPr>
          <p:cNvPr id="15" name="Picture 14" descr="2007-01-05 Magic-8-ball2.gif"/>
          <p:cNvPicPr>
            <a:picLocks noChangeAspect="1"/>
          </p:cNvPicPr>
          <p:nvPr/>
        </p:nvPicPr>
        <p:blipFill>
          <a:blip r:embed="rId6" cstate="print"/>
          <a:srcRect l="78" t="45229" r="8477" b="-99"/>
          <a:stretch>
            <a:fillRect/>
          </a:stretch>
        </p:blipFill>
        <p:spPr>
          <a:xfrm>
            <a:off x="1143000" y="2819400"/>
            <a:ext cx="7315200" cy="3581400"/>
          </a:xfrm>
          <a:prstGeom prst="rect">
            <a:avLst/>
          </a:prstGeom>
        </p:spPr>
      </p:pic>
      <p:pic>
        <p:nvPicPr>
          <p:cNvPr id="16" name="Picture 15" descr="Untitled.tiff"/>
          <p:cNvPicPr>
            <a:picLocks noChangeAspect="1"/>
          </p:cNvPicPr>
          <p:nvPr/>
        </p:nvPicPr>
        <p:blipFill>
          <a:blip r:embed="rId7" cstate="print"/>
          <a:stretch>
            <a:fillRect/>
          </a:stretch>
        </p:blipFill>
        <p:spPr>
          <a:xfrm>
            <a:off x="2286000" y="2819400"/>
            <a:ext cx="1295400" cy="501822"/>
          </a:xfrm>
          <a:prstGeom prst="rect">
            <a:avLst/>
          </a:prstGeom>
        </p:spPr>
      </p:pic>
      <p:pic>
        <p:nvPicPr>
          <p:cNvPr id="17" name="Picture 16" descr="Untitled.tiff"/>
          <p:cNvPicPr>
            <a:picLocks noChangeAspect="1"/>
          </p:cNvPicPr>
          <p:nvPr/>
        </p:nvPicPr>
        <p:blipFill>
          <a:blip r:embed="rId7" cstate="print"/>
          <a:stretch>
            <a:fillRect/>
          </a:stretch>
        </p:blipFill>
        <p:spPr>
          <a:xfrm flipV="1">
            <a:off x="4267199" y="2757410"/>
            <a:ext cx="1566975" cy="61990"/>
          </a:xfrm>
          <a:prstGeom prst="rect">
            <a:avLst/>
          </a:prstGeom>
        </p:spPr>
      </p:pic>
      <p:pic>
        <p:nvPicPr>
          <p:cNvPr id="18" name="Picture 17" descr="Untitled.tiff"/>
          <p:cNvPicPr>
            <a:picLocks noChangeAspect="1"/>
          </p:cNvPicPr>
          <p:nvPr/>
        </p:nvPicPr>
        <p:blipFill>
          <a:blip r:embed="rId7" cstate="print"/>
          <a:stretch>
            <a:fillRect/>
          </a:stretch>
        </p:blipFill>
        <p:spPr>
          <a:xfrm>
            <a:off x="3886200" y="2590800"/>
            <a:ext cx="708128" cy="274320"/>
          </a:xfrm>
          <a:prstGeom prst="rect">
            <a:avLst/>
          </a:prstGeom>
        </p:spPr>
      </p:pic>
      <p:pic>
        <p:nvPicPr>
          <p:cNvPr id="19" name="Picture 18" descr="Untitled.tiff"/>
          <p:cNvPicPr>
            <a:picLocks noChangeAspect="1"/>
          </p:cNvPicPr>
          <p:nvPr/>
        </p:nvPicPr>
        <p:blipFill>
          <a:blip r:embed="rId7" cstate="print"/>
          <a:stretch>
            <a:fillRect/>
          </a:stretch>
        </p:blipFill>
        <p:spPr>
          <a:xfrm>
            <a:off x="6248400" y="2743200"/>
            <a:ext cx="603376" cy="274320"/>
          </a:xfrm>
          <a:prstGeom prst="rect">
            <a:avLst/>
          </a:prstGeom>
        </p:spPr>
      </p:pic>
      <p:sp>
        <p:nvSpPr>
          <p:cNvPr id="21" name="TextBox 20"/>
          <p:cNvSpPr txBox="1"/>
          <p:nvPr/>
        </p:nvSpPr>
        <p:spPr>
          <a:xfrm>
            <a:off x="1219200" y="6324600"/>
            <a:ext cx="7162800" cy="369332"/>
          </a:xfrm>
          <a:prstGeom prst="rect">
            <a:avLst/>
          </a:prstGeom>
          <a:noFill/>
        </p:spPr>
        <p:txBody>
          <a:bodyPr wrap="square" rtlCol="0">
            <a:spAutoFit/>
          </a:bodyPr>
          <a:lstStyle/>
          <a:p>
            <a:pPr algn="ctr"/>
            <a:r>
              <a:rPr lang="en-US" dirty="0" smtClean="0"/>
              <a:t>Magic eight ball illustrating the error of central tendency</a:t>
            </a:r>
            <a:endParaRPr lang="en-US" dirty="0"/>
          </a:p>
        </p:txBody>
      </p:sp>
    </p:spTree>
    <p:extLst>
      <p:ext uri="{BB962C8B-B14F-4D97-AF65-F5344CB8AC3E}">
        <p14:creationId xmlns:p14="http://schemas.microsoft.com/office/powerpoint/2010/main" val="984331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Halo Effect</a:t>
            </a:r>
            <a:endParaRPr lang="en-US" dirty="0">
              <a:effectLst/>
            </a:endParaRPr>
          </a:p>
        </p:txBody>
      </p:sp>
      <p:sp>
        <p:nvSpPr>
          <p:cNvPr id="3" name="Content Placeholder 2"/>
          <p:cNvSpPr>
            <a:spLocks noGrp="1"/>
          </p:cNvSpPr>
          <p:nvPr>
            <p:ph sz="half" idx="1"/>
          </p:nvPr>
        </p:nvSpPr>
        <p:spPr/>
        <p:txBody>
          <a:bodyPr/>
          <a:lstStyle/>
          <a:p>
            <a:r>
              <a:rPr lang="en-US" dirty="0" smtClean="0">
                <a:effectLst/>
              </a:rPr>
              <a:t>This occurs when the evaluator has a general impression of the student and this impression influences the judgment of </a:t>
            </a:r>
            <a:r>
              <a:rPr lang="en-US" b="1" u="sng" dirty="0" smtClean="0">
                <a:effectLst/>
              </a:rPr>
              <a:t>all </a:t>
            </a:r>
            <a:r>
              <a:rPr lang="en-US" dirty="0" smtClean="0">
                <a:effectLst/>
              </a:rPr>
              <a:t>of the student’s traits.</a:t>
            </a:r>
            <a:endParaRPr lang="en-US" dirty="0">
              <a:effectLst/>
            </a:endParaRPr>
          </a:p>
        </p:txBody>
      </p:sp>
      <p:pic>
        <p:nvPicPr>
          <p:cNvPr id="5" name="Content Placeholder 4" descr="halo_effect_good_and_bad_egg.jpg"/>
          <p:cNvPicPr>
            <a:picLocks noGrp="1" noChangeAspect="1"/>
          </p:cNvPicPr>
          <p:nvPr>
            <p:ph sz="half" idx="2"/>
          </p:nvPr>
        </p:nvPicPr>
        <p:blipFill>
          <a:blip r:embed="rId2" cstate="print"/>
          <a:stretch>
            <a:fillRect/>
          </a:stretch>
        </p:blipFill>
        <p:spPr>
          <a:xfrm>
            <a:off x="4914900" y="2812497"/>
            <a:ext cx="3695700" cy="2452206"/>
          </a:xfrm>
        </p:spPr>
      </p:pic>
    </p:spTree>
    <p:extLst>
      <p:ext uri="{BB962C8B-B14F-4D97-AF65-F5344CB8AC3E}">
        <p14:creationId xmlns:p14="http://schemas.microsoft.com/office/powerpoint/2010/main" val="73217369"/>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effectLst/>
              </a:rPr>
              <a:t>Contrast error</a:t>
            </a:r>
            <a:endParaRPr lang="en-US" dirty="0">
              <a:effectLst/>
            </a:endParaRPr>
          </a:p>
        </p:txBody>
      </p:sp>
      <p:sp>
        <p:nvSpPr>
          <p:cNvPr id="6" name="Content Placeholder 5"/>
          <p:cNvSpPr>
            <a:spLocks noGrp="1"/>
          </p:cNvSpPr>
          <p:nvPr>
            <p:ph idx="1"/>
          </p:nvPr>
        </p:nvSpPr>
        <p:spPr/>
        <p:txBody>
          <a:bodyPr/>
          <a:lstStyle/>
          <a:p>
            <a:r>
              <a:rPr lang="en-US" dirty="0" smtClean="0">
                <a:effectLst/>
              </a:rPr>
              <a:t>This error occurs when the evaluators contrast the trait in themselves and in the student (or when they compare students to one another). </a:t>
            </a:r>
          </a:p>
          <a:p>
            <a:r>
              <a:rPr lang="en-US" dirty="0" smtClean="0">
                <a:effectLst/>
              </a:rPr>
              <a:t>Evaluation should be based on individual student’s attainment of objectives and not on comparison of student performances.</a:t>
            </a:r>
            <a:endParaRPr lang="en-US" dirty="0">
              <a:effectLst/>
            </a:endParaRPr>
          </a:p>
        </p:txBody>
      </p:sp>
      <p:pic>
        <p:nvPicPr>
          <p:cNvPr id="7" name="Picture 6"/>
          <p:cNvPicPr>
            <a:picLocks noChangeAspect="1"/>
          </p:cNvPicPr>
          <p:nvPr/>
        </p:nvPicPr>
        <p:blipFill>
          <a:blip r:embed="rId3" cstate="print"/>
          <a:stretch>
            <a:fillRect/>
          </a:stretch>
        </p:blipFill>
        <p:spPr>
          <a:xfrm>
            <a:off x="6934200" y="5029200"/>
            <a:ext cx="1744580" cy="1315358"/>
          </a:xfrm>
          <a:prstGeom prst="rect">
            <a:avLst/>
          </a:prstGeom>
        </p:spPr>
      </p:pic>
    </p:spTree>
    <p:extLst>
      <p:ext uri="{BB962C8B-B14F-4D97-AF65-F5344CB8AC3E}">
        <p14:creationId xmlns:p14="http://schemas.microsoft.com/office/powerpoint/2010/main" val="2622680478"/>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Proximity error</a:t>
            </a:r>
            <a:endParaRPr lang="en-US" dirty="0">
              <a:effectLst/>
            </a:endParaRPr>
          </a:p>
        </p:txBody>
      </p:sp>
      <p:sp>
        <p:nvSpPr>
          <p:cNvPr id="5" name="Content Placeholder 4"/>
          <p:cNvSpPr>
            <a:spLocks noGrp="1"/>
          </p:cNvSpPr>
          <p:nvPr>
            <p:ph idx="1"/>
          </p:nvPr>
        </p:nvSpPr>
        <p:spPr>
          <a:xfrm>
            <a:off x="1066800" y="1828800"/>
            <a:ext cx="4572000" cy="4267200"/>
          </a:xfrm>
        </p:spPr>
        <p:txBody>
          <a:bodyPr/>
          <a:lstStyle/>
          <a:p>
            <a:r>
              <a:rPr lang="en-US" sz="2400" dirty="0" smtClean="0">
                <a:effectLst/>
              </a:rPr>
              <a:t>The instructor may tend to rate traits that are placed next to one another on the rating scale form in a similar fashion.</a:t>
            </a:r>
          </a:p>
          <a:p>
            <a:endParaRPr lang="en-US" sz="2400" dirty="0" smtClean="0">
              <a:effectLst/>
            </a:endParaRPr>
          </a:p>
          <a:p>
            <a:r>
              <a:rPr lang="en-US" sz="2400" dirty="0" smtClean="0">
                <a:effectLst/>
              </a:rPr>
              <a:t>Instructors may tend to rate students who rotate together in a similar fashion – similar to error of central tendency</a:t>
            </a:r>
            <a:endParaRPr lang="en-US" dirty="0">
              <a:effectLst/>
            </a:endParaRPr>
          </a:p>
        </p:txBody>
      </p:sp>
      <p:pic>
        <p:nvPicPr>
          <p:cNvPr id="4" name="Picture 3"/>
          <p:cNvPicPr>
            <a:picLocks noChangeAspect="1"/>
          </p:cNvPicPr>
          <p:nvPr/>
        </p:nvPicPr>
        <p:blipFill>
          <a:blip r:embed="rId3" cstate="print"/>
          <a:stretch>
            <a:fillRect/>
          </a:stretch>
        </p:blipFill>
        <p:spPr>
          <a:xfrm>
            <a:off x="5867400" y="2057400"/>
            <a:ext cx="2260600" cy="1364155"/>
          </a:xfrm>
          <a:prstGeom prst="rect">
            <a:avLst/>
          </a:prstGeom>
        </p:spPr>
      </p:pic>
      <p:pic>
        <p:nvPicPr>
          <p:cNvPr id="6" name="Picture 5"/>
          <p:cNvPicPr>
            <a:picLocks noChangeAspect="1"/>
          </p:cNvPicPr>
          <p:nvPr/>
        </p:nvPicPr>
        <p:blipFill>
          <a:blip r:embed="rId4" cstate="print"/>
          <a:stretch>
            <a:fillRect/>
          </a:stretch>
        </p:blipFill>
        <p:spPr>
          <a:xfrm>
            <a:off x="6019800" y="3774373"/>
            <a:ext cx="1729648" cy="1864426"/>
          </a:xfrm>
          <a:prstGeom prst="rect">
            <a:avLst/>
          </a:prstGeom>
        </p:spPr>
      </p:pic>
    </p:spTree>
    <p:extLst>
      <p:ext uri="{BB962C8B-B14F-4D97-AF65-F5344CB8AC3E}">
        <p14:creationId xmlns:p14="http://schemas.microsoft.com/office/powerpoint/2010/main" val="176727733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Balancing Education and Laboratory Services</a:t>
            </a:r>
            <a:endParaRPr lang="en-US" sz="3200" dirty="0"/>
          </a:p>
        </p:txBody>
      </p:sp>
      <p:sp>
        <p:nvSpPr>
          <p:cNvPr id="5" name="Rectangle 4"/>
          <p:cNvSpPr/>
          <p:nvPr/>
        </p:nvSpPr>
        <p:spPr>
          <a:xfrm>
            <a:off x="838200" y="6549301"/>
            <a:ext cx="6858000" cy="307777"/>
          </a:xfrm>
          <a:prstGeom prst="rect">
            <a:avLst/>
          </a:prstGeom>
        </p:spPr>
        <p:txBody>
          <a:bodyPr wrap="square">
            <a:spAutoFit/>
          </a:bodyPr>
          <a:lstStyle/>
          <a:p>
            <a:r>
              <a:rPr lang="en-US" sz="1400" dirty="0"/>
              <a:t>© 2016 Regents of the University of Minnesota. All rights reserved.</a:t>
            </a:r>
          </a:p>
        </p:txBody>
      </p:sp>
      <p:pic>
        <p:nvPicPr>
          <p:cNvPr id="6" name="Content Placeholder 5" descr="Preceptor Training - Internet Explore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609600" y="1210777"/>
            <a:ext cx="8454686" cy="5113823"/>
          </a:xfrm>
          <a:prstGeom prst="rect">
            <a:avLst/>
          </a:prstGeom>
        </p:spPr>
      </p:pic>
    </p:spTree>
    <p:extLst>
      <p:ext uri="{BB962C8B-B14F-4D97-AF65-F5344CB8AC3E}">
        <p14:creationId xmlns:p14="http://schemas.microsoft.com/office/powerpoint/2010/main" val="348917047"/>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sp>
        <p:nvSpPr>
          <p:cNvPr id="2" name="Title 1"/>
          <p:cNvSpPr>
            <a:spLocks noGrp="1"/>
          </p:cNvSpPr>
          <p:nvPr>
            <p:ph type="title"/>
          </p:nvPr>
        </p:nvSpPr>
        <p:spPr/>
        <p:txBody>
          <a:bodyPr/>
          <a:lstStyle/>
          <a:p>
            <a:r>
              <a:rPr lang="en-US" dirty="0" smtClean="0"/>
              <a:t>How can you give good feedback?</a:t>
            </a:r>
            <a:endParaRPr lang="en-US" dirty="0"/>
          </a:p>
        </p:txBody>
      </p:sp>
      <p:pic>
        <p:nvPicPr>
          <p:cNvPr id="7" name="Picture 6"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38200" y="1461571"/>
            <a:ext cx="7867483" cy="4750964"/>
          </a:xfrm>
          <a:prstGeom prst="rect">
            <a:avLst/>
          </a:prstGeom>
        </p:spPr>
      </p:pic>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66800" y="381000"/>
            <a:ext cx="6257580" cy="37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4419600"/>
            <a:ext cx="7239000" cy="369332"/>
          </a:xfrm>
          <a:prstGeom prst="rect">
            <a:avLst/>
          </a:prstGeom>
          <a:noFill/>
        </p:spPr>
        <p:txBody>
          <a:bodyPr wrap="square" rtlCol="0">
            <a:spAutoFit/>
          </a:bodyPr>
          <a:lstStyle/>
          <a:p>
            <a:r>
              <a:rPr lang="en-US" b="1" dirty="0" smtClean="0">
                <a:solidFill>
                  <a:srgbClr val="FF0000"/>
                </a:solidFill>
              </a:rPr>
              <a:t>Please communicate problems with the program director ASAP.  </a:t>
            </a:r>
            <a:endParaRPr lang="en-US" b="1" dirty="0">
              <a:solidFill>
                <a:srgbClr val="FF0000"/>
              </a:solidFill>
            </a:endParaRPr>
          </a:p>
        </p:txBody>
      </p:sp>
    </p:spTree>
    <p:extLst>
      <p:ext uri="{BB962C8B-B14F-4D97-AF65-F5344CB8AC3E}">
        <p14:creationId xmlns:p14="http://schemas.microsoft.com/office/powerpoint/2010/main" val="3424349225"/>
      </p:ext>
    </p:extLst>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47484" y="838199"/>
            <a:ext cx="8091716" cy="4852201"/>
          </a:xfrm>
          <a:prstGeom prst="rect">
            <a:avLst/>
          </a:prstGeom>
        </p:spPr>
      </p:pic>
    </p:spTree>
    <p:extLst>
      <p:ext uri="{BB962C8B-B14F-4D97-AF65-F5344CB8AC3E}">
        <p14:creationId xmlns:p14="http://schemas.microsoft.com/office/powerpoint/2010/main" val="825475933"/>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pic>
        <p:nvPicPr>
          <p:cNvPr id="5" name="Picture 4" descr="Preceptor Training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l="964" t="9899" r="30120" b="21014"/>
          <a:stretch/>
        </p:blipFill>
        <p:spPr>
          <a:xfrm>
            <a:off x="866251" y="1140246"/>
            <a:ext cx="8097298" cy="4883860"/>
          </a:xfrm>
          <a:prstGeom prst="rect">
            <a:avLst/>
          </a:prstGeom>
        </p:spPr>
      </p:pic>
      <p:sp>
        <p:nvSpPr>
          <p:cNvPr id="6" name="Title 5"/>
          <p:cNvSpPr>
            <a:spLocks noGrp="1"/>
          </p:cNvSpPr>
          <p:nvPr>
            <p:ph type="title"/>
          </p:nvPr>
        </p:nvSpPr>
        <p:spPr>
          <a:xfrm>
            <a:off x="762000" y="76200"/>
            <a:ext cx="8077200" cy="1143000"/>
          </a:xfrm>
        </p:spPr>
        <p:txBody>
          <a:bodyPr/>
          <a:lstStyle/>
          <a:p>
            <a:r>
              <a:rPr lang="en-US" dirty="0" smtClean="0"/>
              <a:t>References</a:t>
            </a:r>
            <a:endParaRPr lang="en-US" dirty="0"/>
          </a:p>
        </p:txBody>
      </p:sp>
    </p:spTree>
    <p:extLst>
      <p:ext uri="{BB962C8B-B14F-4D97-AF65-F5344CB8AC3E}">
        <p14:creationId xmlns:p14="http://schemas.microsoft.com/office/powerpoint/2010/main" val="3355444902"/>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685800"/>
            <a:ext cx="7772400" cy="923330"/>
          </a:xfrm>
          <a:prstGeom prst="rect">
            <a:avLst/>
          </a:prstGeom>
        </p:spPr>
        <p:txBody>
          <a:bodyPr wrap="square">
            <a:spAutoFit/>
          </a:bodyPr>
          <a:lstStyle/>
          <a:p>
            <a:r>
              <a:rPr lang="en-US" dirty="0" smtClean="0"/>
              <a:t>The following testimonials </a:t>
            </a:r>
            <a:r>
              <a:rPr lang="en-US" dirty="0"/>
              <a:t>are things written by some of your peers who have received excellent and positive feedback from students</a:t>
            </a:r>
            <a:r>
              <a:rPr lang="en-US" dirty="0" smtClean="0"/>
              <a:t>.  None of these were written by the program director, but they are anonymous and honest feedback.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602" y="1803602"/>
            <a:ext cx="3682797" cy="3682797"/>
          </a:xfrm>
          <a:prstGeom prst="rect">
            <a:avLst/>
          </a:prstGeom>
        </p:spPr>
      </p:pic>
    </p:spTree>
    <p:extLst>
      <p:ext uri="{BB962C8B-B14F-4D97-AF65-F5344CB8AC3E}">
        <p14:creationId xmlns:p14="http://schemas.microsoft.com/office/powerpoint/2010/main" val="859523840"/>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I really don’t have a strategy on how I teach the students.  It just comes naturally.  </a:t>
            </a:r>
            <a:r>
              <a:rPr lang="en-US" sz="2000" dirty="0"/>
              <a:t>I guess this is how I engage with a student and it helps develop teacher/student respect.  </a:t>
            </a:r>
            <a:endParaRPr lang="en-US" sz="2000" dirty="0"/>
          </a:p>
        </p:txBody>
      </p:sp>
      <p:sp>
        <p:nvSpPr>
          <p:cNvPr id="5" name="Content Placeholder 4"/>
          <p:cNvSpPr>
            <a:spLocks noGrp="1"/>
          </p:cNvSpPr>
          <p:nvPr>
            <p:ph idx="1"/>
          </p:nvPr>
        </p:nvSpPr>
        <p:spPr/>
        <p:txBody>
          <a:bodyPr>
            <a:normAutofit fontScale="55000" lnSpcReduction="20000"/>
          </a:bodyPr>
          <a:lstStyle/>
          <a:p>
            <a:pPr marL="514350" indent="-514350">
              <a:buFont typeface="+mj-lt"/>
              <a:buAutoNum type="arabicPeriod"/>
            </a:pPr>
            <a:r>
              <a:rPr lang="en-US" dirty="0" smtClean="0"/>
              <a:t>Ask them how their rotations are going, what they like/don’t like, ask </a:t>
            </a:r>
            <a:r>
              <a:rPr lang="en-US" dirty="0"/>
              <a:t>w</a:t>
            </a:r>
            <a:r>
              <a:rPr lang="en-US" dirty="0" smtClean="0"/>
              <a:t>here they are from (a little personal info), get to know them a  bit.</a:t>
            </a:r>
          </a:p>
          <a:p>
            <a:pPr marL="514350" indent="-514350">
              <a:buFont typeface="+mj-lt"/>
              <a:buAutoNum type="arabicPeriod"/>
            </a:pPr>
            <a:r>
              <a:rPr lang="en-US" dirty="0" smtClean="0"/>
              <a:t>Gather their respect, be interested in their clinical, ask if they understand or have any questions.</a:t>
            </a:r>
          </a:p>
          <a:p>
            <a:pPr marL="514350" indent="-514350">
              <a:buFont typeface="+mj-lt"/>
              <a:buAutoNum type="arabicPeriod"/>
            </a:pPr>
            <a:r>
              <a:rPr lang="en-US" dirty="0" smtClean="0"/>
              <a:t>Have “fun”…don’t be all “by-the-book” and rigid all the time.  This doesn’t mean goof-off though.</a:t>
            </a:r>
          </a:p>
          <a:p>
            <a:pPr marL="514350" indent="-514350">
              <a:buFont typeface="+mj-lt"/>
              <a:buAutoNum type="arabicPeriod"/>
            </a:pPr>
            <a:r>
              <a:rPr lang="en-US" dirty="0" smtClean="0"/>
              <a:t>Take your job seriously; this may rub off on them.</a:t>
            </a:r>
          </a:p>
          <a:p>
            <a:pPr marL="514350" indent="-514350">
              <a:buFont typeface="+mj-lt"/>
              <a:buAutoNum type="arabicPeriod"/>
            </a:pPr>
            <a:r>
              <a:rPr lang="en-US" dirty="0" smtClean="0"/>
              <a:t>Do not go on the internet, gossip, talk bad about your job, or crank the radio with them.  You can be “cool” without doing  this.</a:t>
            </a:r>
          </a:p>
          <a:p>
            <a:pPr marL="514350" indent="-514350">
              <a:buFont typeface="+mj-lt"/>
              <a:buAutoNum type="arabicPeriod"/>
            </a:pPr>
            <a:r>
              <a:rPr lang="en-US" dirty="0" smtClean="0"/>
              <a:t>Take the time to go the extra-mile if your student asks a question.  Show them references to use to help them learn.</a:t>
            </a:r>
          </a:p>
          <a:p>
            <a:pPr marL="514350" indent="-514350">
              <a:buFont typeface="+mj-lt"/>
              <a:buAutoNum type="arabicPeriod"/>
            </a:pPr>
            <a:r>
              <a:rPr lang="en-US" dirty="0" smtClean="0"/>
              <a:t>If I’m working with a student all week I explain to them how the week will go.  Give them an idea of what to expect and what I expect from them (responsible for their check-off sheets, etc.)</a:t>
            </a:r>
          </a:p>
          <a:p>
            <a:pPr marL="514350" indent="-514350">
              <a:buFont typeface="+mj-lt"/>
              <a:buAutoNum type="arabicPeriod"/>
            </a:pPr>
            <a:r>
              <a:rPr lang="en-US" dirty="0" smtClean="0"/>
              <a:t>If there is down-time, I tell them to study or stock.</a:t>
            </a:r>
          </a:p>
          <a:p>
            <a:pPr marL="514350" indent="-514350">
              <a:buFont typeface="+mj-lt"/>
              <a:buAutoNum type="arabicPeriod"/>
            </a:pPr>
            <a:r>
              <a:rPr lang="en-US" dirty="0" smtClean="0"/>
              <a:t>If we establish guidelines early in the clinical, this should carry-through and they should know what is expected of them.</a:t>
            </a:r>
            <a:endParaRPr lang="en-US" dirty="0"/>
          </a:p>
        </p:txBody>
      </p:sp>
      <p:sp>
        <p:nvSpPr>
          <p:cNvPr id="6" name="Rectangle 5"/>
          <p:cNvSpPr/>
          <p:nvPr/>
        </p:nvSpPr>
        <p:spPr>
          <a:xfrm>
            <a:off x="685800" y="6042252"/>
            <a:ext cx="8305800"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a:solidFill>
                  <a:srgbClr val="FF0000"/>
                </a:solidFill>
              </a:rPr>
              <a:t>Teaching is part of our job duty and it’s not going to change, so make the best of it.</a:t>
            </a:r>
            <a:endParaRPr lang="en-US"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19461968"/>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Teachable Moments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 think the biggest issue a lot of techs have when students are around is making them read or study when an area gets busy.  I like to use these times as learning experiences so the students can learn how to act in those situations and deal with stress</a:t>
            </a:r>
            <a:r>
              <a:rPr lang="en-US" dirty="0" smtClean="0"/>
              <a:t>.</a:t>
            </a:r>
          </a:p>
          <a:p>
            <a:r>
              <a:rPr lang="en-US" dirty="0"/>
              <a:t>I think the only thing keeping this lab from always having great reviews is techs’ attitudes towards teaching and even their jobs.  Students don’t get excited to hear about techs’ complaints about work.</a:t>
            </a:r>
            <a:endParaRPr lang="en-US" dirty="0"/>
          </a:p>
        </p:txBody>
      </p:sp>
    </p:spTree>
    <p:extLst>
      <p:ext uri="{BB962C8B-B14F-4D97-AF65-F5344CB8AC3E}">
        <p14:creationId xmlns:p14="http://schemas.microsoft.com/office/powerpoint/2010/main" val="2380152295"/>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Testimonial</a:t>
            </a:r>
            <a:endParaRPr lang="en-US" dirty="0"/>
          </a:p>
        </p:txBody>
      </p:sp>
      <p:sp>
        <p:nvSpPr>
          <p:cNvPr id="3" name="Content Placeholder 2"/>
          <p:cNvSpPr>
            <a:spLocks noGrp="1"/>
          </p:cNvSpPr>
          <p:nvPr>
            <p:ph idx="1"/>
          </p:nvPr>
        </p:nvSpPr>
        <p:spPr>
          <a:xfrm>
            <a:off x="762000" y="1596413"/>
            <a:ext cx="8153400" cy="5185387"/>
          </a:xfrm>
        </p:spPr>
        <p:txBody>
          <a:bodyPr>
            <a:noAutofit/>
          </a:bodyPr>
          <a:lstStyle/>
          <a:p>
            <a:r>
              <a:rPr lang="en-US" sz="1900" dirty="0"/>
              <a:t>One of the most important things I try to be mindful of when working with students is that they need us to be patient with them. As students, they are being flooded with A LOT of information in oftentimes short amounts of time, and it is difficult. They will make mistakes and do things that normally drive us crazy, but I always try to keep my expression of frustration to a minimum. I feel that expressing a lot of frustration can really diminish confidence, and it is important to make these situations teachable moments without undermining confidence and initiative later on in the rotation. </a:t>
            </a:r>
          </a:p>
          <a:p>
            <a:r>
              <a:rPr lang="en-US" sz="1900" dirty="0"/>
              <a:t>Keeping those things in mind, I try to use repetition as a way of solidifying tasks and procedures. I prefer to show a student a task first as I walk them through it. The next time the task needs to be completed I let them perform the task, with help if need be. After completing a task a couple of times, they are usually pretty comfortable performing that task. I feel this is a slower way to deliver a lot of information, yet it still allows the student to learn by actually doing. I am always actively involved in the process to answer questions or help out in any other way.  </a:t>
            </a:r>
          </a:p>
        </p:txBody>
      </p:sp>
    </p:spTree>
    <p:extLst>
      <p:ext uri="{BB962C8B-B14F-4D97-AF65-F5344CB8AC3E}">
        <p14:creationId xmlns:p14="http://schemas.microsoft.com/office/powerpoint/2010/main" val="957740180"/>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References</a:t>
            </a:r>
            <a:endParaRPr lang="en-US" dirty="0">
              <a:effectLst/>
            </a:endParaRPr>
          </a:p>
        </p:txBody>
      </p:sp>
      <p:sp>
        <p:nvSpPr>
          <p:cNvPr id="3" name="Content Placeholder 2"/>
          <p:cNvSpPr>
            <a:spLocks noGrp="1"/>
          </p:cNvSpPr>
          <p:nvPr>
            <p:ph idx="1"/>
          </p:nvPr>
        </p:nvSpPr>
        <p:spPr>
          <a:xfrm>
            <a:off x="914400" y="1219200"/>
            <a:ext cx="7696200" cy="4953000"/>
          </a:xfrm>
        </p:spPr>
        <p:txBody>
          <a:bodyPr>
            <a:normAutofit lnSpcReduction="10000"/>
          </a:bodyPr>
          <a:lstStyle/>
          <a:p>
            <a:r>
              <a:rPr lang="en-US" sz="2800" dirty="0" smtClean="0">
                <a:effectLst/>
              </a:rPr>
              <a:t>Beck, S.J. &amp; </a:t>
            </a:r>
            <a:r>
              <a:rPr lang="en-US" sz="2800" dirty="0" err="1" smtClean="0">
                <a:effectLst/>
              </a:rPr>
              <a:t>LeGrys</a:t>
            </a:r>
            <a:r>
              <a:rPr lang="en-US" sz="2800" dirty="0" smtClean="0">
                <a:effectLst/>
              </a:rPr>
              <a:t>, V.A.  (2007).  </a:t>
            </a:r>
            <a:r>
              <a:rPr lang="en-US" sz="2800" i="1" dirty="0" smtClean="0">
                <a:effectLst/>
              </a:rPr>
              <a:t>Clinical Laboratory Education.</a:t>
            </a:r>
            <a:r>
              <a:rPr lang="en-US" sz="2800" dirty="0" smtClean="0">
                <a:effectLst/>
              </a:rPr>
              <a:t>  Bethesda, MD: American Society for Clinical Laboratory Science.</a:t>
            </a:r>
          </a:p>
          <a:p>
            <a:r>
              <a:rPr lang="en-US" sz="2800" dirty="0" smtClean="0">
                <a:effectLst/>
              </a:rPr>
              <a:t>Beck, S.J. &amp; </a:t>
            </a:r>
            <a:r>
              <a:rPr lang="en-US" sz="2800" dirty="0" err="1" smtClean="0">
                <a:effectLst/>
              </a:rPr>
              <a:t>LeGrys</a:t>
            </a:r>
            <a:r>
              <a:rPr lang="en-US" sz="2800" dirty="0" smtClean="0">
                <a:effectLst/>
              </a:rPr>
              <a:t>, V.A.  (1988).  </a:t>
            </a:r>
            <a:r>
              <a:rPr lang="en-US" sz="2800" i="1" dirty="0" smtClean="0">
                <a:effectLst/>
              </a:rPr>
              <a:t>Clinical Laboratory Education </a:t>
            </a:r>
            <a:r>
              <a:rPr lang="en-US" sz="2800" dirty="0" smtClean="0">
                <a:effectLst/>
              </a:rPr>
              <a:t>(1</a:t>
            </a:r>
            <a:r>
              <a:rPr lang="en-US" sz="2800" baseline="30000" dirty="0" smtClean="0">
                <a:effectLst/>
              </a:rPr>
              <a:t>st</a:t>
            </a:r>
            <a:r>
              <a:rPr lang="en-US" sz="2800" dirty="0" smtClean="0">
                <a:effectLst/>
              </a:rPr>
              <a:t> ed.).  Norwalk, CT:  Appleton and Lange.</a:t>
            </a:r>
          </a:p>
          <a:p>
            <a:r>
              <a:rPr lang="en-US" sz="2800" dirty="0" smtClean="0">
                <a:effectLst/>
              </a:rPr>
              <a:t>Department </a:t>
            </a:r>
            <a:r>
              <a:rPr lang="en-US" sz="2800" dirty="0" smtClean="0">
                <a:effectLst/>
              </a:rPr>
              <a:t>of Labor.  CLS interactive modules.  </a:t>
            </a:r>
            <a:r>
              <a:rPr lang="en-US" sz="2800" i="1" dirty="0" smtClean="0">
                <a:effectLst/>
              </a:rPr>
              <a:t>Center for Allied Health Programs, University of Minnesota.  </a:t>
            </a:r>
            <a:r>
              <a:rPr lang="en-US" sz="2800" dirty="0"/>
              <a:t>Retrieved January 15, 2016 from </a:t>
            </a:r>
            <a:r>
              <a:rPr lang="en-US" sz="2800" dirty="0">
                <a:hlinkClick r:id="rId3"/>
              </a:rPr>
              <a:t>http://</a:t>
            </a:r>
            <a:r>
              <a:rPr lang="en-US" sz="2800" dirty="0" smtClean="0">
                <a:hlinkClick r:id="rId3"/>
              </a:rPr>
              <a:t>dol.ahc.umn.edu/htdocs/CLS_DOLModules.html</a:t>
            </a:r>
            <a:endParaRPr lang="en-US" sz="2800" dirty="0" smtClean="0"/>
          </a:p>
          <a:p>
            <a:pPr marL="0" indent="0">
              <a:buNone/>
            </a:pPr>
            <a:endParaRPr lang="en-US" i="1" dirty="0"/>
          </a:p>
        </p:txBody>
      </p:sp>
    </p:spTree>
    <p:extLst>
      <p:ext uri="{BB962C8B-B14F-4D97-AF65-F5344CB8AC3E}">
        <p14:creationId xmlns:p14="http://schemas.microsoft.com/office/powerpoint/2010/main" val="4153694972"/>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Taking Students</a:t>
            </a:r>
            <a:endParaRPr lang="en-US" dirty="0"/>
          </a:p>
        </p:txBody>
      </p:sp>
      <p:sp>
        <p:nvSpPr>
          <p:cNvPr id="5" name="Rectangle 4"/>
          <p:cNvSpPr/>
          <p:nvPr/>
        </p:nvSpPr>
        <p:spPr>
          <a:xfrm>
            <a:off x="838200" y="6549301"/>
            <a:ext cx="6858000" cy="307777"/>
          </a:xfrm>
          <a:prstGeom prst="rect">
            <a:avLst/>
          </a:prstGeom>
        </p:spPr>
        <p:txBody>
          <a:bodyPr wrap="square">
            <a:spAutoFit/>
          </a:bodyPr>
          <a:lstStyle/>
          <a:p>
            <a:r>
              <a:rPr lang="en-US" sz="1400" dirty="0"/>
              <a:t>© 2016 Regents of the University of Minnesota. All rights reserved.</a:t>
            </a:r>
          </a:p>
        </p:txBody>
      </p:sp>
      <p:pic>
        <p:nvPicPr>
          <p:cNvPr id="6" name="Content Placeholder 5" descr="Preceptor Training - Internet Explore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639220" y="1219200"/>
            <a:ext cx="8504779" cy="5163523"/>
          </a:xfrm>
          <a:prstGeom prst="rect">
            <a:avLst/>
          </a:prstGeom>
        </p:spPr>
      </p:pic>
    </p:spTree>
    <p:extLst>
      <p:ext uri="{BB962C8B-B14F-4D97-AF65-F5344CB8AC3E}">
        <p14:creationId xmlns:p14="http://schemas.microsoft.com/office/powerpoint/2010/main" val="377499393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680303"/>
            <a:ext cx="8229600" cy="4947654"/>
          </a:xfrm>
          <a:prstGeom prst="rect">
            <a:avLst/>
          </a:prstGeom>
        </p:spPr>
      </p:pic>
      <p:sp>
        <p:nvSpPr>
          <p:cNvPr id="4" name="Rectangle 3"/>
          <p:cNvSpPr/>
          <p:nvPr/>
        </p:nvSpPr>
        <p:spPr>
          <a:xfrm>
            <a:off x="2057400" y="6172200"/>
            <a:ext cx="5715000" cy="307777"/>
          </a:xfrm>
          <a:prstGeom prst="rect">
            <a:avLst/>
          </a:prstGeom>
        </p:spPr>
        <p:txBody>
          <a:bodyPr wrap="square">
            <a:spAutoFit/>
          </a:bodyPr>
          <a:lstStyle/>
          <a:p>
            <a:pPr lvl="0"/>
            <a:r>
              <a:rPr lang="en-US" sz="1400" dirty="0">
                <a:solidFill>
                  <a:prstClr val="black"/>
                </a:solidFill>
              </a:rPr>
              <a:t>© 2016 Regents of the University of Minnesota. All rights reserved.</a:t>
            </a:r>
          </a:p>
        </p:txBody>
      </p:sp>
    </p:spTree>
    <p:extLst>
      <p:ext uri="{BB962C8B-B14F-4D97-AF65-F5344CB8AC3E}">
        <p14:creationId xmlns:p14="http://schemas.microsoft.com/office/powerpoint/2010/main" val="1241300237"/>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Educational Setting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38200" y="1524294"/>
            <a:ext cx="8153400" cy="5024982"/>
          </a:xfrm>
          <a:prstGeom prst="rect">
            <a:avLst/>
          </a:prstGeom>
        </p:spPr>
      </p:pic>
      <p:sp>
        <p:nvSpPr>
          <p:cNvPr id="5" name="Rectangle 4"/>
          <p:cNvSpPr/>
          <p:nvPr/>
        </p:nvSpPr>
        <p:spPr>
          <a:xfrm>
            <a:off x="838200" y="6549301"/>
            <a:ext cx="6858000" cy="307777"/>
          </a:xfrm>
          <a:prstGeom prst="rect">
            <a:avLst/>
          </a:prstGeom>
        </p:spPr>
        <p:txBody>
          <a:bodyPr wrap="square">
            <a:spAutoFit/>
          </a:bodyPr>
          <a:lstStyle/>
          <a:p>
            <a:r>
              <a:rPr lang="en-US" sz="1400" dirty="0"/>
              <a:t>© 2016 Regents of the University of Minnesota. All rights reserved.</a:t>
            </a:r>
          </a:p>
        </p:txBody>
      </p:sp>
    </p:spTree>
    <p:extLst>
      <p:ext uri="{BB962C8B-B14F-4D97-AF65-F5344CB8AC3E}">
        <p14:creationId xmlns:p14="http://schemas.microsoft.com/office/powerpoint/2010/main" val="244795320"/>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3019</Words>
  <Application>Microsoft Office PowerPoint</Application>
  <PresentationFormat>On-screen Show (4:3)</PresentationFormat>
  <Paragraphs>250</Paragraphs>
  <Slides>68</Slides>
  <Notes>43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Training</vt:lpstr>
      <vt:lpstr>Clinical Faculty Development  updates for 2016 and beyond</vt:lpstr>
      <vt:lpstr>Today’s Overview </vt:lpstr>
      <vt:lpstr>Learning Objectives – Clinical Preceptor</vt:lpstr>
      <vt:lpstr>Medical Laboratory Scientists as Educators</vt:lpstr>
      <vt:lpstr>Today’s Educational Setting</vt:lpstr>
      <vt:lpstr>Balancing Education and Laboratory Services</vt:lpstr>
      <vt:lpstr>The Importance of Taking Students</vt:lpstr>
      <vt:lpstr>PowerPoint Presentation</vt:lpstr>
      <vt:lpstr>Today’s Educational Setting</vt:lpstr>
      <vt:lpstr>PowerPoint Presentation</vt:lpstr>
      <vt:lpstr>Clinical Site Bench Preceptor</vt:lpstr>
      <vt:lpstr>Clinical Experiences</vt:lpstr>
      <vt:lpstr>Unique learning opportunities in the clinical rotations:</vt:lpstr>
      <vt:lpstr>“I don’t remember everything!”</vt:lpstr>
      <vt:lpstr>Strengths of Clinical Instruction</vt:lpstr>
      <vt:lpstr>Potential Problems of Clinical Instruction</vt:lpstr>
      <vt:lpstr>What Makes a Good Preceptor?</vt:lpstr>
      <vt:lpstr>What is our goal for our students?</vt:lpstr>
      <vt:lpstr>Points to remember when teaching…</vt:lpstr>
      <vt:lpstr>Clinical Instructor/Preceptor (Your) Roles</vt:lpstr>
      <vt:lpstr>The Clinical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NAACLS Standards</vt:lpstr>
      <vt:lpstr>Methods of Evaluation</vt:lpstr>
      <vt:lpstr>PowerPoint Presentation</vt:lpstr>
      <vt:lpstr>Direct Observation:   Rating Scales</vt:lpstr>
      <vt:lpstr>Error of leniency</vt:lpstr>
      <vt:lpstr>Leniency</vt:lpstr>
      <vt:lpstr>Error of central tendency</vt:lpstr>
      <vt:lpstr>PowerPoint Presentation</vt:lpstr>
      <vt:lpstr>Halo Effect</vt:lpstr>
      <vt:lpstr>Contrast error</vt:lpstr>
      <vt:lpstr>Proximity error</vt:lpstr>
      <vt:lpstr>How can you give good feedback?</vt:lpstr>
      <vt:lpstr>PowerPoint Presentation</vt:lpstr>
      <vt:lpstr>PowerPoint Presentation</vt:lpstr>
      <vt:lpstr>References</vt:lpstr>
      <vt:lpstr>PowerPoint Presentation</vt:lpstr>
      <vt:lpstr>I really don’t have a strategy on how I teach the students.  It just comes naturally.  I guess this is how I engage with a student and it helps develop teacher/student respect.  </vt:lpstr>
      <vt:lpstr>Teachable Moments</vt:lpstr>
      <vt:lpstr>Last Testimonial</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2016-02-12T14:42:35Z</dcterms:created>
  <dcterms:modified xsi:type="dcterms:W3CDTF">2016-09-02T14:24:44Z</dcterms:modified>
</cp:coreProperties>
</file>