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2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58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7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6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6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4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2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6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9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2C33A-6171-43FC-B7E3-9CF146819360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0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Formalin Spill Response Process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8" r="12145" b="24772"/>
          <a:stretch/>
        </p:blipFill>
        <p:spPr>
          <a:xfrm>
            <a:off x="3352800" y="2209800"/>
            <a:ext cx="2667000" cy="33085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19400" y="55742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Specimen Cup with Formalin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3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Spill 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Chemotherapy Spill kits may also be used for Formalin spills.</a:t>
            </a:r>
          </a:p>
          <a:p>
            <a:r>
              <a:rPr lang="en-US" dirty="0" smtClean="0"/>
              <a:t>If a Chemo Spill kit is not currently stocked in your area, contact Logistics to acquire one.</a:t>
            </a:r>
          </a:p>
          <a:p>
            <a:r>
              <a:rPr lang="en-US" dirty="0" smtClean="0"/>
              <a:t>Ensure spill kits are stored in an area readily accessible to where formalin specimen cups are used.</a:t>
            </a:r>
          </a:p>
          <a:p>
            <a:r>
              <a:rPr lang="en-US" dirty="0" smtClean="0"/>
              <a:t>Train employees on location of spill kit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2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 Spill Kit (Covidien)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1. Gown</a:t>
            </a:r>
          </a:p>
          <a:p>
            <a:r>
              <a:rPr lang="en-US" dirty="0" smtClean="0"/>
              <a:t>2. Nitrile gloves (2)</a:t>
            </a:r>
          </a:p>
          <a:p>
            <a:r>
              <a:rPr lang="en-US" dirty="0" smtClean="0"/>
              <a:t>3. Goggles</a:t>
            </a:r>
          </a:p>
          <a:p>
            <a:r>
              <a:rPr lang="en-US" dirty="0" smtClean="0"/>
              <a:t>4. Booties</a:t>
            </a:r>
          </a:p>
          <a:p>
            <a:r>
              <a:rPr lang="en-US" dirty="0" smtClean="0"/>
              <a:t>5. Absorbent pillows (2)</a:t>
            </a:r>
          </a:p>
          <a:p>
            <a:r>
              <a:rPr lang="en-US" dirty="0" smtClean="0"/>
              <a:t>6. Absorbent towels (3)</a:t>
            </a:r>
          </a:p>
          <a:p>
            <a:r>
              <a:rPr lang="en-US" dirty="0" smtClean="0"/>
              <a:t>7. Yellow Chemo bag (2)</a:t>
            </a:r>
          </a:p>
          <a:p>
            <a:r>
              <a:rPr lang="en-US" dirty="0" smtClean="0"/>
              <a:t>8. N95 Respirator</a:t>
            </a:r>
          </a:p>
          <a:p>
            <a:r>
              <a:rPr lang="en-US" dirty="0" smtClean="0"/>
              <a:t>9. Scoop &amp; brush</a:t>
            </a:r>
          </a:p>
          <a:p>
            <a:r>
              <a:rPr lang="en-US" dirty="0" smtClean="0"/>
              <a:t>10. Caution sign</a:t>
            </a:r>
          </a:p>
          <a:p>
            <a:r>
              <a:rPr lang="en-US" dirty="0" smtClean="0"/>
              <a:t>11. Chemo waste labels</a:t>
            </a:r>
          </a:p>
          <a:p>
            <a:r>
              <a:rPr lang="en-US" dirty="0" smtClean="0"/>
              <a:t>12. Hazardous drug report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pic>
        <p:nvPicPr>
          <p:cNvPr id="1026" name="Picture 2" descr="C:\Users\VHAMIWMoranM6\AppData\Local\Microsoft\Windows\Temporary Internet Files\Content.Outlook\0KPLWH4X\yimg-1111995672-1--17002480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00500" y="1943100"/>
            <a:ext cx="45720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953000" y="2057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6500" y="190578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2.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65206" y="237386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3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39000" y="222146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4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08006" y="3048000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5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51383" y="3625334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6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91400" y="351686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7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22206" y="427886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8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08206" y="4495800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9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76988" y="5029200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10.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24388" y="4583668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11.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343400" y="4507468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12.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Spill Kit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Only the </a:t>
            </a:r>
            <a:r>
              <a:rPr lang="en-US" b="1" u="sng" dirty="0" smtClean="0"/>
              <a:t>following items </a:t>
            </a:r>
            <a:r>
              <a:rPr lang="en-US" dirty="0" smtClean="0"/>
              <a:t>will be used:</a:t>
            </a:r>
          </a:p>
          <a:p>
            <a:pPr lvl="1"/>
            <a:r>
              <a:rPr lang="en-US" dirty="0" smtClean="0"/>
              <a:t>Nitrile Gloves (must wear to prevent skin contact)</a:t>
            </a:r>
          </a:p>
          <a:p>
            <a:pPr lvl="1"/>
            <a:r>
              <a:rPr lang="en-US" dirty="0" smtClean="0"/>
              <a:t>Goggles (must be worn unless spill &lt; 5mL)</a:t>
            </a:r>
          </a:p>
          <a:p>
            <a:pPr lvl="1"/>
            <a:r>
              <a:rPr lang="en-US" dirty="0" smtClean="0"/>
              <a:t>Gown (</a:t>
            </a:r>
            <a:r>
              <a:rPr lang="en-US" dirty="0"/>
              <a:t>must be worn unless spill </a:t>
            </a:r>
            <a:r>
              <a:rPr lang="en-US" dirty="0" smtClean="0"/>
              <a:t>&gt; </a:t>
            </a:r>
            <a:r>
              <a:rPr lang="en-US" dirty="0"/>
              <a:t>5mL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Absorbent Pillows (use to absorb liquid)</a:t>
            </a:r>
          </a:p>
          <a:p>
            <a:pPr lvl="1"/>
            <a:r>
              <a:rPr lang="en-US" dirty="0" smtClean="0"/>
              <a:t>Absorbent Towels (absorb any remaining liquid)</a:t>
            </a:r>
          </a:p>
          <a:p>
            <a:pPr lvl="1"/>
            <a:r>
              <a:rPr lang="en-US" dirty="0" smtClean="0"/>
              <a:t>Yellow Bag(s)</a:t>
            </a:r>
          </a:p>
          <a:p>
            <a:pPr lvl="2"/>
            <a:r>
              <a:rPr lang="en-US" dirty="0" smtClean="0"/>
              <a:t>Use small bags to capture all PPE/absorbent materials contaminated with formalin</a:t>
            </a:r>
          </a:p>
          <a:p>
            <a:pPr lvl="1"/>
            <a:r>
              <a:rPr lang="en-US" b="1" dirty="0" smtClean="0"/>
              <a:t>NOTE: Do not use N-95 respirator, it does not provide protection against formalin</a:t>
            </a:r>
          </a:p>
        </p:txBody>
      </p:sp>
    </p:spTree>
    <p:extLst>
      <p:ext uri="{BB962C8B-B14F-4D97-AF65-F5344CB8AC3E}">
        <p14:creationId xmlns:p14="http://schemas.microsoft.com/office/powerpoint/2010/main" val="295734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case of spill, isolate area</a:t>
            </a:r>
          </a:p>
          <a:p>
            <a:pPr lvl="1"/>
            <a:r>
              <a:rPr lang="en-US" dirty="0" smtClean="0"/>
              <a:t>Remove patient/staff as far away from spill as possible</a:t>
            </a:r>
          </a:p>
          <a:p>
            <a:pPr lvl="1"/>
            <a:r>
              <a:rPr lang="en-US" dirty="0" smtClean="0"/>
              <a:t>Notify supervisor/program manager (if notification will not delay spill clean up)</a:t>
            </a:r>
          </a:p>
          <a:p>
            <a:r>
              <a:rPr lang="en-US" dirty="0" smtClean="0"/>
              <a:t>Get spill kit and remove required items (gloves, goggles, gown (if needed), pillows, towels and small yellow bag)</a:t>
            </a:r>
          </a:p>
          <a:p>
            <a:r>
              <a:rPr lang="en-US" dirty="0" smtClean="0"/>
              <a:t>Don PPE (gloves/goggles/gown) and use absorbent pillows and towels to clean up spilled formalin</a:t>
            </a:r>
          </a:p>
          <a:p>
            <a:pPr lvl="1"/>
            <a:r>
              <a:rPr lang="en-US" dirty="0" smtClean="0"/>
              <a:t>If employee experiences irritation of eyes/respiratory tract, leave area immediately and call Safety (42933/42934)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9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Place contaminated PPE/absorbent materials in the yellow bag</a:t>
            </a:r>
          </a:p>
          <a:p>
            <a:pPr lvl="1"/>
            <a:r>
              <a:rPr lang="en-US" dirty="0" smtClean="0"/>
              <a:t>Use sharpie to clearly mark bag with “Danger, Formaldehyde”</a:t>
            </a:r>
          </a:p>
          <a:p>
            <a:pPr lvl="1"/>
            <a:r>
              <a:rPr lang="en-US" dirty="0" smtClean="0"/>
              <a:t>Call Safety immediately to collect bag (42933/46490). </a:t>
            </a:r>
          </a:p>
          <a:p>
            <a:pPr lvl="2"/>
            <a:r>
              <a:rPr lang="en-US" dirty="0" smtClean="0"/>
              <a:t>Formalin (formaldehyde must be disposed of as Hazardous Waste)</a:t>
            </a:r>
          </a:p>
          <a:p>
            <a:pPr lvl="2"/>
            <a:r>
              <a:rPr lang="en-US" dirty="0" smtClean="0"/>
              <a:t>Do not allow EMS to take away formalin waste bag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71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After formalin has been cleaned-up, contact EMS for terminal cleaning</a:t>
            </a:r>
          </a:p>
          <a:p>
            <a:pPr lvl="1"/>
            <a:r>
              <a:rPr lang="en-US" i="1" dirty="0" smtClean="0"/>
              <a:t>Special training not required for EMS personnel who perform terminal cleaning after this type of spill</a:t>
            </a:r>
          </a:p>
          <a:p>
            <a:r>
              <a:rPr lang="en-US" dirty="0" smtClean="0"/>
              <a:t>Perform required notifications</a:t>
            </a:r>
          </a:p>
          <a:p>
            <a:pPr lvl="1"/>
            <a:r>
              <a:rPr lang="en-US" dirty="0" smtClean="0"/>
              <a:t>Contact supervisor to complete ASISTS report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 err="1" smtClean="0"/>
              <a:t>ePIR</a:t>
            </a:r>
            <a:r>
              <a:rPr lang="en-US" dirty="0" smtClean="0"/>
              <a:t> if patient was injured/exposed during the spill</a:t>
            </a:r>
          </a:p>
          <a:p>
            <a:pPr lvl="1"/>
            <a:r>
              <a:rPr lang="en-US" dirty="0" smtClean="0"/>
              <a:t>Notify supervisor/program manager of area where spill occurred if not done previously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67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Safety (Industrial Hygienist) if there are any questions regarding:</a:t>
            </a:r>
          </a:p>
          <a:p>
            <a:pPr lvl="1"/>
            <a:r>
              <a:rPr lang="en-US" dirty="0" smtClean="0"/>
              <a:t>Spill kits</a:t>
            </a:r>
          </a:p>
          <a:p>
            <a:pPr lvl="1"/>
            <a:r>
              <a:rPr lang="en-US" dirty="0" smtClean="0"/>
              <a:t>Clean-up procedures</a:t>
            </a:r>
          </a:p>
          <a:p>
            <a:pPr lvl="1"/>
            <a:r>
              <a:rPr lang="en-US" dirty="0" smtClean="0"/>
              <a:t>Training/education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Phone: x42933 or michael.moran6@va.gov</a:t>
            </a:r>
          </a:p>
        </p:txBody>
      </p:sp>
    </p:spTree>
    <p:extLst>
      <p:ext uri="{BB962C8B-B14F-4D97-AF65-F5344CB8AC3E}">
        <p14:creationId xmlns:p14="http://schemas.microsoft.com/office/powerpoint/2010/main" val="3179735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466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Formalin Spill Response Process</vt:lpstr>
      <vt:lpstr>Spill Kit</vt:lpstr>
      <vt:lpstr>Chemo Spill Kit (Covidien)</vt:lpstr>
      <vt:lpstr>Spill Kit Contents</vt:lpstr>
      <vt:lpstr>Instructions</vt:lpstr>
      <vt:lpstr>Instructions</vt:lpstr>
      <vt:lpstr>Instructions</vt:lpstr>
      <vt:lpstr>Questions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Spill Kits for Formalin Specimen Cups</dc:title>
  <dc:creator>Michael, Moran P.</dc:creator>
  <cp:lastModifiedBy>Department of Veterans Affairs</cp:lastModifiedBy>
  <cp:revision>13</cp:revision>
  <dcterms:created xsi:type="dcterms:W3CDTF">2015-07-20T15:44:43Z</dcterms:created>
  <dcterms:modified xsi:type="dcterms:W3CDTF">2016-03-16T11:40:08Z</dcterms:modified>
</cp:coreProperties>
</file>