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7" r:id="rId6"/>
    <p:sldId id="260" r:id="rId7"/>
    <p:sldId id="261" r:id="rId8"/>
    <p:sldId id="262" r:id="rId9"/>
    <p:sldId id="263" r:id="rId10"/>
    <p:sldId id="264" r:id="rId11"/>
    <p:sldId id="266" r:id="rId12"/>
    <p:sldId id="269" r:id="rId13"/>
    <p:sldId id="276" r:id="rId14"/>
    <p:sldId id="267" r:id="rId15"/>
    <p:sldId id="275" r:id="rId16"/>
    <p:sldId id="268" r:id="rId17"/>
    <p:sldId id="270" r:id="rId18"/>
    <p:sldId id="271" r:id="rId19"/>
    <p:sldId id="274"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0B07D09-FE0E-44BD-A5FA-1CBF3DAF648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19977632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B07D09-FE0E-44BD-A5FA-1CBF3DAF648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299747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B07D09-FE0E-44BD-A5FA-1CBF3DAF648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89110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B07D09-FE0E-44BD-A5FA-1CBF3DAF648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31605352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B07D09-FE0E-44BD-A5FA-1CBF3DAF6486}" type="datetimeFigureOut">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254676528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B07D09-FE0E-44BD-A5FA-1CBF3DAF6486}" type="datetimeFigureOut">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15521656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B07D09-FE0E-44BD-A5FA-1CBF3DAF6486}" type="datetimeFigureOut">
              <a:rPr lang="en-US" smtClean="0"/>
              <a:t>7/18/2017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270430592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B07D09-FE0E-44BD-A5FA-1CBF3DAF6486}" type="datetimeFigureOut">
              <a:rPr lang="en-US" smtClean="0"/>
              <a:t>7/18/2017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2613914053"/>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07D09-FE0E-44BD-A5FA-1CBF3DAF6486}" type="datetimeFigureOut">
              <a:rPr lang="en-US" smtClean="0"/>
              <a:t>7/18/2017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307558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B07D09-FE0E-44BD-A5FA-1CBF3DAF6486}" type="datetimeFigureOut">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189482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B07D09-FE0E-44BD-A5FA-1CBF3DAF6486}" type="datetimeFigureOut">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847E1-D2BC-4E0A-8F51-29F140B4693D}" type="slidenum">
              <a:rPr lang="en-US" smtClean="0"/>
              <a:t>‹#›</a:t>
            </a:fld>
            <a:endParaRPr lang="en-US"/>
          </a:p>
        </p:txBody>
      </p:sp>
    </p:spTree>
    <p:extLst>
      <p:ext uri="{BB962C8B-B14F-4D97-AF65-F5344CB8AC3E}">
        <p14:creationId xmlns:p14="http://schemas.microsoft.com/office/powerpoint/2010/main" val="936566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B07D09-FE0E-44BD-A5FA-1CBF3DAF6486}" type="datetimeFigureOut">
              <a:rPr lang="en-US" smtClean="0"/>
              <a:t>7/18/2017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7847E1-D2BC-4E0A-8F51-29F140B4693D}" type="slidenum">
              <a:rPr lang="en-US" smtClean="0"/>
              <a:t>‹#›</a:t>
            </a:fld>
            <a:endParaRPr lang="en-US"/>
          </a:p>
        </p:txBody>
      </p:sp>
    </p:spTree>
    <p:extLst>
      <p:ext uri="{BB962C8B-B14F-4D97-AF65-F5344CB8AC3E}">
        <p14:creationId xmlns:p14="http://schemas.microsoft.com/office/powerpoint/2010/main" val="93512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osha.go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Formaldehyde</a:t>
            </a:r>
          </a:p>
        </p:txBody>
      </p:sp>
      <p:sp>
        <p:nvSpPr>
          <p:cNvPr id="3" name="Subtitle 2"/>
          <p:cNvSpPr>
            <a:spLocks noGrp="1"/>
          </p:cNvSpPr>
          <p:nvPr>
            <p:ph type="subTitle" idx="1"/>
          </p:nvPr>
        </p:nvSpPr>
        <p:spPr/>
        <p:txBody>
          <a:bodyPr/>
          <a:lstStyle/>
          <a:p>
            <a:r>
              <a:rPr lang="en-US" dirty="0"/>
              <a:t>Awareness Training for Histopathology</a:t>
            </a:r>
          </a:p>
        </p:txBody>
      </p:sp>
    </p:spTree>
    <p:extLst>
      <p:ext uri="{BB962C8B-B14F-4D97-AF65-F5344CB8AC3E}">
        <p14:creationId xmlns:p14="http://schemas.microsoft.com/office/powerpoint/2010/main" val="970914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Exposure Monitoring</a:t>
            </a:r>
          </a:p>
        </p:txBody>
      </p:sp>
      <p:sp>
        <p:nvSpPr>
          <p:cNvPr id="3" name="Content Placeholder 2"/>
          <p:cNvSpPr>
            <a:spLocks noGrp="1"/>
          </p:cNvSpPr>
          <p:nvPr>
            <p:ph idx="1"/>
          </p:nvPr>
        </p:nvSpPr>
        <p:spPr>
          <a:xfrm>
            <a:off x="381000" y="1600200"/>
            <a:ext cx="8229600" cy="5029200"/>
          </a:xfrm>
        </p:spPr>
        <p:txBody>
          <a:bodyPr>
            <a:normAutofit lnSpcReduction="10000"/>
          </a:bodyPr>
          <a:lstStyle/>
          <a:p>
            <a:pPr>
              <a:lnSpc>
                <a:spcPct val="90000"/>
              </a:lnSpc>
              <a:spcBef>
                <a:spcPts val="0"/>
              </a:spcBef>
              <a:spcAft>
                <a:spcPts val="1200"/>
              </a:spcAft>
              <a:defRPr/>
            </a:pPr>
            <a:r>
              <a:rPr lang="en-US" sz="3500" dirty="0"/>
              <a:t>Initial</a:t>
            </a:r>
          </a:p>
          <a:p>
            <a:pPr lvl="1">
              <a:lnSpc>
                <a:spcPct val="90000"/>
              </a:lnSpc>
              <a:spcBef>
                <a:spcPts val="0"/>
              </a:spcBef>
              <a:spcAft>
                <a:spcPts val="1200"/>
              </a:spcAft>
              <a:buFont typeface="Wingdings" panose="05000000000000000000" pitchFamily="2" charset="2"/>
              <a:buChar char="Ø"/>
              <a:defRPr/>
            </a:pPr>
            <a:r>
              <a:rPr lang="en-US" dirty="0"/>
              <a:t>Air monitoring or objective data used to determine affected employee’s exposure</a:t>
            </a:r>
          </a:p>
          <a:p>
            <a:pPr>
              <a:lnSpc>
                <a:spcPct val="90000"/>
              </a:lnSpc>
              <a:spcBef>
                <a:spcPts val="0"/>
              </a:spcBef>
              <a:spcAft>
                <a:spcPts val="1200"/>
              </a:spcAft>
              <a:defRPr/>
            </a:pPr>
            <a:r>
              <a:rPr lang="en-US" dirty="0"/>
              <a:t>Periodic Monitoring</a:t>
            </a:r>
          </a:p>
          <a:p>
            <a:pPr lvl="1">
              <a:lnSpc>
                <a:spcPct val="90000"/>
              </a:lnSpc>
              <a:spcBef>
                <a:spcPts val="0"/>
              </a:spcBef>
              <a:spcAft>
                <a:spcPts val="1200"/>
              </a:spcAft>
              <a:buFont typeface="Wingdings" panose="05000000000000000000" pitchFamily="2" charset="2"/>
              <a:buChar char="Ø"/>
              <a:defRPr/>
            </a:pPr>
            <a:r>
              <a:rPr lang="en-US" dirty="0"/>
              <a:t>If &gt;STEL; monitor STEL annually under worst conditions</a:t>
            </a:r>
          </a:p>
          <a:p>
            <a:pPr lvl="1">
              <a:lnSpc>
                <a:spcPct val="90000"/>
              </a:lnSpc>
              <a:spcBef>
                <a:spcPts val="0"/>
              </a:spcBef>
              <a:spcAft>
                <a:spcPts val="1200"/>
              </a:spcAft>
              <a:buFont typeface="Wingdings" panose="05000000000000000000" pitchFamily="2" charset="2"/>
              <a:buChar char="Ø"/>
              <a:defRPr/>
            </a:pPr>
            <a:r>
              <a:rPr lang="en-US" dirty="0"/>
              <a:t>If TWA ≥AL, monitor TWA every 6 months</a:t>
            </a:r>
          </a:p>
          <a:p>
            <a:pPr>
              <a:lnSpc>
                <a:spcPct val="90000"/>
              </a:lnSpc>
              <a:spcBef>
                <a:spcPts val="0"/>
              </a:spcBef>
              <a:spcAft>
                <a:spcPts val="1200"/>
              </a:spcAft>
              <a:defRPr/>
            </a:pPr>
            <a:r>
              <a:rPr lang="en-US" dirty="0"/>
              <a:t>Additional Monitoring</a:t>
            </a:r>
          </a:p>
          <a:p>
            <a:pPr lvl="1">
              <a:lnSpc>
                <a:spcPct val="90000"/>
              </a:lnSpc>
              <a:spcBef>
                <a:spcPts val="0"/>
              </a:spcBef>
              <a:spcAft>
                <a:spcPts val="1200"/>
              </a:spcAft>
              <a:buFont typeface="Wingdings" panose="05000000000000000000" pitchFamily="2" charset="2"/>
              <a:buChar char="Ø"/>
              <a:defRPr/>
            </a:pPr>
            <a:r>
              <a:rPr lang="en-US" dirty="0"/>
              <a:t>Required if a change in workplace conditions cause increase in employee exposure</a:t>
            </a:r>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2646771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Respiratory Protection</a:t>
            </a:r>
          </a:p>
        </p:txBody>
      </p:sp>
      <p:sp>
        <p:nvSpPr>
          <p:cNvPr id="3" name="Content Placeholder 2"/>
          <p:cNvSpPr>
            <a:spLocks noGrp="1"/>
          </p:cNvSpPr>
          <p:nvPr>
            <p:ph idx="1"/>
          </p:nvPr>
        </p:nvSpPr>
        <p:spPr>
          <a:xfrm>
            <a:off x="381000" y="1600200"/>
            <a:ext cx="8229600" cy="4525963"/>
          </a:xfrm>
        </p:spPr>
        <p:txBody>
          <a:bodyPr>
            <a:normAutofit lnSpcReduction="10000"/>
          </a:bodyPr>
          <a:lstStyle/>
          <a:p>
            <a:pPr>
              <a:lnSpc>
                <a:spcPct val="90000"/>
              </a:lnSpc>
              <a:spcBef>
                <a:spcPts val="0"/>
              </a:spcBef>
              <a:spcAft>
                <a:spcPts val="1200"/>
              </a:spcAft>
              <a:defRPr/>
            </a:pPr>
            <a:r>
              <a:rPr lang="en-US" dirty="0"/>
              <a:t>Respirators must be worn:</a:t>
            </a:r>
          </a:p>
          <a:p>
            <a:pPr lvl="1">
              <a:lnSpc>
                <a:spcPct val="90000"/>
              </a:lnSpc>
              <a:spcBef>
                <a:spcPts val="0"/>
              </a:spcBef>
              <a:spcAft>
                <a:spcPts val="1200"/>
              </a:spcAft>
              <a:buFont typeface="Wingdings" panose="05000000000000000000" pitchFamily="2" charset="2"/>
              <a:buChar char="Ø"/>
              <a:defRPr/>
            </a:pPr>
            <a:r>
              <a:rPr lang="en-US" dirty="0"/>
              <a:t>Whenever employee’s exposure exceeds PEL or STEL</a:t>
            </a:r>
          </a:p>
          <a:p>
            <a:pPr lvl="1">
              <a:lnSpc>
                <a:spcPct val="90000"/>
              </a:lnSpc>
              <a:spcBef>
                <a:spcPts val="0"/>
              </a:spcBef>
              <a:spcAft>
                <a:spcPts val="1200"/>
              </a:spcAft>
              <a:buFont typeface="Wingdings" panose="05000000000000000000" pitchFamily="2" charset="2"/>
              <a:buChar char="Ø"/>
              <a:defRPr/>
            </a:pPr>
            <a:r>
              <a:rPr lang="en-US" dirty="0"/>
              <a:t>Emergencies (unknown concentration) such as large spills</a:t>
            </a:r>
          </a:p>
          <a:p>
            <a:pPr>
              <a:lnSpc>
                <a:spcPct val="90000"/>
              </a:lnSpc>
              <a:spcBef>
                <a:spcPts val="0"/>
              </a:spcBef>
              <a:spcAft>
                <a:spcPts val="1200"/>
              </a:spcAft>
              <a:defRPr/>
            </a:pPr>
            <a:r>
              <a:rPr lang="en-US" dirty="0"/>
              <a:t>All employees required to wear a respirator must be enrolled in the VAMC Respiratory Protection Program</a:t>
            </a:r>
          </a:p>
          <a:p>
            <a:pPr lvl="1">
              <a:lnSpc>
                <a:spcPct val="90000"/>
              </a:lnSpc>
              <a:spcBef>
                <a:spcPts val="0"/>
              </a:spcBef>
              <a:spcAft>
                <a:spcPts val="1200"/>
              </a:spcAft>
              <a:buFont typeface="Wingdings" panose="05000000000000000000" pitchFamily="2" charset="2"/>
              <a:buChar char="Ø"/>
              <a:defRPr/>
            </a:pPr>
            <a:r>
              <a:rPr lang="en-US" dirty="0"/>
              <a:t>Medical Center Memorandum 00S-158 Respiratory Protection Program</a:t>
            </a:r>
          </a:p>
          <a:p>
            <a:pPr lvl="1">
              <a:lnSpc>
                <a:spcPct val="90000"/>
              </a:lnSpc>
              <a:spcBef>
                <a:spcPts val="0"/>
              </a:spcBef>
              <a:spcAft>
                <a:spcPts val="1200"/>
              </a:spcAft>
              <a:defRPr/>
            </a:pPr>
            <a:endParaRPr lang="en-US" dirty="0"/>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1644870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Personal Protective Equipment (PPE)</a:t>
            </a:r>
          </a:p>
        </p:txBody>
      </p:sp>
      <p:sp>
        <p:nvSpPr>
          <p:cNvPr id="3" name="Content Placeholder 2"/>
          <p:cNvSpPr>
            <a:spLocks noGrp="1"/>
          </p:cNvSpPr>
          <p:nvPr>
            <p:ph idx="1"/>
          </p:nvPr>
        </p:nvSpPr>
        <p:spPr>
          <a:xfrm>
            <a:off x="381000" y="1600200"/>
            <a:ext cx="8229600" cy="4525963"/>
          </a:xfrm>
        </p:spPr>
        <p:txBody>
          <a:bodyPr>
            <a:normAutofit fontScale="92500" lnSpcReduction="10000"/>
          </a:bodyPr>
          <a:lstStyle/>
          <a:p>
            <a:pPr>
              <a:lnSpc>
                <a:spcPct val="80000"/>
              </a:lnSpc>
            </a:pPr>
            <a:r>
              <a:rPr lang="en-US" altLang="en-US" dirty="0"/>
              <a:t>PPE is used to prevent formaldehyde contact with eyes, nose, throat and skin. Respirators are used to prevent inhalation of formaldehyde where high concentrations of formaldehyde are possible (e.g. large spills)</a:t>
            </a:r>
          </a:p>
          <a:p>
            <a:pPr lvl="1">
              <a:lnSpc>
                <a:spcPct val="80000"/>
              </a:lnSpc>
              <a:buFont typeface="Wingdings" panose="05000000000000000000" pitchFamily="2" charset="2"/>
              <a:buChar char="Ø"/>
            </a:pPr>
            <a:r>
              <a:rPr lang="en-US" altLang="en-US" dirty="0"/>
              <a:t>Impervious Apron or lab coat</a:t>
            </a:r>
          </a:p>
          <a:p>
            <a:pPr lvl="1">
              <a:lnSpc>
                <a:spcPct val="80000"/>
              </a:lnSpc>
              <a:buFont typeface="Wingdings" panose="05000000000000000000" pitchFamily="2" charset="2"/>
              <a:buChar char="Ø"/>
            </a:pPr>
            <a:r>
              <a:rPr lang="en-US" altLang="en-US" dirty="0"/>
              <a:t>Tyvek Sleeves (pouring large quantities)</a:t>
            </a:r>
          </a:p>
          <a:p>
            <a:pPr lvl="1">
              <a:lnSpc>
                <a:spcPct val="80000"/>
              </a:lnSpc>
              <a:buFont typeface="Wingdings" panose="05000000000000000000" pitchFamily="2" charset="2"/>
              <a:buChar char="Ø"/>
            </a:pPr>
            <a:r>
              <a:rPr lang="en-US" altLang="en-US" dirty="0"/>
              <a:t>Closed-toe shoes</a:t>
            </a:r>
          </a:p>
          <a:p>
            <a:pPr lvl="1">
              <a:lnSpc>
                <a:spcPct val="80000"/>
              </a:lnSpc>
              <a:buFont typeface="Wingdings" panose="05000000000000000000" pitchFamily="2" charset="2"/>
              <a:buChar char="Ø"/>
            </a:pPr>
            <a:r>
              <a:rPr lang="en-US" altLang="en-US" dirty="0"/>
              <a:t>Chemical splash goggles (pouring)</a:t>
            </a:r>
          </a:p>
          <a:p>
            <a:pPr lvl="1">
              <a:lnSpc>
                <a:spcPct val="80000"/>
              </a:lnSpc>
              <a:buFont typeface="Wingdings" panose="05000000000000000000" pitchFamily="2" charset="2"/>
              <a:buChar char="Ø"/>
            </a:pPr>
            <a:r>
              <a:rPr lang="en-US" altLang="en-US" dirty="0"/>
              <a:t>Face Shield (splash hazard)</a:t>
            </a:r>
          </a:p>
          <a:p>
            <a:pPr lvl="1">
              <a:lnSpc>
                <a:spcPct val="80000"/>
              </a:lnSpc>
              <a:buFont typeface="Wingdings" panose="05000000000000000000" pitchFamily="2" charset="2"/>
              <a:buChar char="Ø"/>
            </a:pPr>
            <a:r>
              <a:rPr lang="en-US" altLang="en-US" dirty="0"/>
              <a:t>Nitrile Gloves</a:t>
            </a:r>
          </a:p>
          <a:p>
            <a:pPr lvl="1">
              <a:lnSpc>
                <a:spcPct val="80000"/>
              </a:lnSpc>
              <a:buFont typeface="Wingdings" panose="05000000000000000000" pitchFamily="2" charset="2"/>
              <a:buChar char="Ø"/>
            </a:pPr>
            <a:r>
              <a:rPr lang="en-US" altLang="en-US" dirty="0"/>
              <a:t>Full Face Air Purifying Respirator (spill clean-up)</a:t>
            </a:r>
          </a:p>
          <a:p>
            <a:pPr lvl="1">
              <a:lnSpc>
                <a:spcPct val="90000"/>
              </a:lnSpc>
              <a:spcBef>
                <a:spcPts val="0"/>
              </a:spcBef>
              <a:spcAft>
                <a:spcPts val="1200"/>
              </a:spcAft>
              <a:buFont typeface="Wingdings" panose="05000000000000000000" pitchFamily="2" charset="2"/>
              <a:buChar char="Ø"/>
              <a:defRPr/>
            </a:pPr>
            <a:endParaRPr lang="en-US" dirty="0"/>
          </a:p>
          <a:p>
            <a:endParaRPr lang="en-US" dirty="0"/>
          </a:p>
        </p:txBody>
      </p:sp>
    </p:spTree>
    <p:extLst>
      <p:ext uri="{BB962C8B-B14F-4D97-AF65-F5344CB8AC3E}">
        <p14:creationId xmlns:p14="http://schemas.microsoft.com/office/powerpoint/2010/main" val="3404602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Engineering Controls</a:t>
            </a:r>
          </a:p>
        </p:txBody>
      </p:sp>
      <p:sp>
        <p:nvSpPr>
          <p:cNvPr id="3" name="Content Placeholder 2"/>
          <p:cNvSpPr>
            <a:spLocks noGrp="1"/>
          </p:cNvSpPr>
          <p:nvPr>
            <p:ph idx="1"/>
          </p:nvPr>
        </p:nvSpPr>
        <p:spPr>
          <a:xfrm>
            <a:off x="381000" y="1600200"/>
            <a:ext cx="8229600" cy="4525963"/>
          </a:xfrm>
        </p:spPr>
        <p:txBody>
          <a:bodyPr>
            <a:normAutofit/>
          </a:bodyPr>
          <a:lstStyle/>
          <a:p>
            <a:pPr>
              <a:lnSpc>
                <a:spcPct val="80000"/>
              </a:lnSpc>
            </a:pPr>
            <a:r>
              <a:rPr lang="en-US" altLang="en-US" dirty="0"/>
              <a:t>Engineering controls are used to capture hazardous chemicals at or near the source of generation. Effective controls reduce minimize risk of exposure and reliance on PPE to protect workers</a:t>
            </a:r>
          </a:p>
          <a:p>
            <a:pPr lvl="1">
              <a:lnSpc>
                <a:spcPct val="80000"/>
              </a:lnSpc>
              <a:buFont typeface="Wingdings" panose="05000000000000000000" pitchFamily="2" charset="2"/>
              <a:buChar char="Ø"/>
            </a:pPr>
            <a:r>
              <a:rPr lang="en-US" altLang="en-US" dirty="0"/>
              <a:t>Fume hood/sink (Morgue)</a:t>
            </a:r>
          </a:p>
          <a:p>
            <a:pPr lvl="1">
              <a:lnSpc>
                <a:spcPct val="80000"/>
              </a:lnSpc>
              <a:buFont typeface="Wingdings" panose="05000000000000000000" pitchFamily="2" charset="2"/>
              <a:buChar char="Ø"/>
            </a:pPr>
            <a:r>
              <a:rPr lang="en-US" altLang="en-US" dirty="0"/>
              <a:t>Fume hood (Grossing, Rm 2638)</a:t>
            </a:r>
          </a:p>
          <a:p>
            <a:pPr lvl="1">
              <a:lnSpc>
                <a:spcPct val="90000"/>
              </a:lnSpc>
              <a:spcBef>
                <a:spcPts val="0"/>
              </a:spcBef>
              <a:spcAft>
                <a:spcPts val="1200"/>
              </a:spcAft>
              <a:buFont typeface="Wingdings" panose="05000000000000000000" pitchFamily="2" charset="2"/>
              <a:buChar char="Ø"/>
              <a:defRPr/>
            </a:pPr>
            <a:endParaRPr lang="en-US" dirty="0"/>
          </a:p>
          <a:p>
            <a:endParaRPr lang="en-US" dirty="0"/>
          </a:p>
        </p:txBody>
      </p:sp>
    </p:spTree>
    <p:extLst>
      <p:ext uri="{BB962C8B-B14F-4D97-AF65-F5344CB8AC3E}">
        <p14:creationId xmlns:p14="http://schemas.microsoft.com/office/powerpoint/2010/main" val="1618168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Medical Surveillance</a:t>
            </a:r>
          </a:p>
        </p:txBody>
      </p:sp>
      <p:sp>
        <p:nvSpPr>
          <p:cNvPr id="3" name="Content Placeholder 2"/>
          <p:cNvSpPr>
            <a:spLocks noGrp="1"/>
          </p:cNvSpPr>
          <p:nvPr>
            <p:ph idx="1"/>
          </p:nvPr>
        </p:nvSpPr>
        <p:spPr>
          <a:xfrm>
            <a:off x="381000" y="1600200"/>
            <a:ext cx="8229600" cy="4525963"/>
          </a:xfrm>
        </p:spPr>
        <p:txBody>
          <a:bodyPr>
            <a:normAutofit/>
          </a:bodyPr>
          <a:lstStyle/>
          <a:p>
            <a:pPr marL="274320" indent="-274320">
              <a:spcBef>
                <a:spcPts val="0"/>
              </a:spcBef>
              <a:buSzPct val="100000"/>
              <a:buFontTx/>
              <a:buChar char="•"/>
              <a:defRPr/>
            </a:pPr>
            <a:r>
              <a:rPr lang="en-US" dirty="0"/>
              <a:t>Must be available to affected employees who are:</a:t>
            </a:r>
          </a:p>
          <a:p>
            <a:pPr marL="731520" lvl="1" indent="-457200">
              <a:spcBef>
                <a:spcPts val="0"/>
              </a:spcBef>
              <a:buFont typeface="Wingdings" panose="05000000000000000000" pitchFamily="2" charset="2"/>
              <a:buChar char="Ø"/>
              <a:defRPr/>
            </a:pPr>
            <a:r>
              <a:rPr lang="en-US" dirty="0"/>
              <a:t>Exposed to Formaldehyde at/above the AL or STEL </a:t>
            </a:r>
          </a:p>
          <a:p>
            <a:pPr marL="731520" lvl="1" indent="-457200">
              <a:spcBef>
                <a:spcPts val="0"/>
              </a:spcBef>
              <a:buFont typeface="Wingdings" panose="05000000000000000000" pitchFamily="2" charset="2"/>
              <a:buChar char="Ø"/>
              <a:defRPr/>
            </a:pPr>
            <a:r>
              <a:rPr lang="en-US" dirty="0"/>
              <a:t>Develop signs or symptoms of overexposure to formaldehyde</a:t>
            </a:r>
          </a:p>
          <a:p>
            <a:pPr marL="731520" lvl="1" indent="-457200">
              <a:spcBef>
                <a:spcPts val="0"/>
              </a:spcBef>
              <a:buFont typeface="Wingdings" panose="05000000000000000000" pitchFamily="2" charset="2"/>
              <a:buChar char="Ø"/>
              <a:defRPr/>
            </a:pPr>
            <a:r>
              <a:rPr lang="en-US" dirty="0"/>
              <a:t>Exposed in an emergency</a:t>
            </a:r>
          </a:p>
          <a:p>
            <a:pPr marL="274320" lvl="1" indent="0">
              <a:spcBef>
                <a:spcPts val="0"/>
              </a:spcBef>
              <a:buNone/>
              <a:defRPr/>
            </a:pPr>
            <a:endParaRPr lang="en-US" sz="2000" dirty="0"/>
          </a:p>
          <a:p>
            <a:pPr marL="457200" lvl="1" indent="0">
              <a:lnSpc>
                <a:spcPct val="90000"/>
              </a:lnSpc>
              <a:spcBef>
                <a:spcPts val="0"/>
              </a:spcBef>
              <a:spcAft>
                <a:spcPts val="1200"/>
              </a:spcAft>
              <a:buNone/>
              <a:defRPr/>
            </a:pPr>
            <a:endParaRPr lang="en-US" dirty="0"/>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1630305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Hazard Communication</a:t>
            </a:r>
          </a:p>
        </p:txBody>
      </p:sp>
      <p:sp>
        <p:nvSpPr>
          <p:cNvPr id="3" name="Content Placeholder 2"/>
          <p:cNvSpPr>
            <a:spLocks noGrp="1"/>
          </p:cNvSpPr>
          <p:nvPr>
            <p:ph idx="1"/>
          </p:nvPr>
        </p:nvSpPr>
        <p:spPr>
          <a:xfrm>
            <a:off x="381000" y="1600200"/>
            <a:ext cx="8229600" cy="4525963"/>
          </a:xfrm>
        </p:spPr>
        <p:txBody>
          <a:bodyPr>
            <a:normAutofit/>
          </a:bodyPr>
          <a:lstStyle/>
          <a:p>
            <a:pPr marL="274320" indent="-274320">
              <a:spcBef>
                <a:spcPts val="0"/>
              </a:spcBef>
              <a:buSzPct val="100000"/>
              <a:buFontTx/>
              <a:buChar char="•"/>
              <a:defRPr/>
            </a:pPr>
            <a:r>
              <a:rPr lang="en-US" dirty="0"/>
              <a:t>Required for solutions containing greater than 0.1 ppm formaldehyde or materials capable of releasing formaldehyde into the air at concentrations exceeding 0.1 ppm</a:t>
            </a:r>
          </a:p>
          <a:p>
            <a:pPr marL="274320" indent="-274320">
              <a:spcBef>
                <a:spcPts val="0"/>
              </a:spcBef>
              <a:buSzPct val="100000"/>
              <a:buFontTx/>
              <a:buChar char="•"/>
              <a:defRPr/>
            </a:pPr>
            <a:r>
              <a:rPr lang="en-US" dirty="0"/>
              <a:t>Review product specific Safety Data Sheet prior to using that product</a:t>
            </a:r>
          </a:p>
          <a:p>
            <a:pPr marL="274320" lvl="1" indent="0">
              <a:spcBef>
                <a:spcPts val="0"/>
              </a:spcBef>
              <a:defRPr/>
            </a:pPr>
            <a:endParaRPr lang="en-US" sz="2000" dirty="0"/>
          </a:p>
          <a:p>
            <a:pPr marL="457200" lvl="1" indent="0">
              <a:lnSpc>
                <a:spcPct val="90000"/>
              </a:lnSpc>
              <a:spcBef>
                <a:spcPts val="0"/>
              </a:spcBef>
              <a:spcAft>
                <a:spcPts val="1200"/>
              </a:spcAft>
              <a:buNone/>
              <a:defRPr/>
            </a:pPr>
            <a:endParaRPr lang="en-US" dirty="0"/>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3390527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Records</a:t>
            </a:r>
          </a:p>
        </p:txBody>
      </p:sp>
      <p:sp>
        <p:nvSpPr>
          <p:cNvPr id="3" name="Content Placeholder 2"/>
          <p:cNvSpPr>
            <a:spLocks noGrp="1"/>
          </p:cNvSpPr>
          <p:nvPr>
            <p:ph idx="1"/>
          </p:nvPr>
        </p:nvSpPr>
        <p:spPr>
          <a:xfrm>
            <a:off x="381000" y="1600200"/>
            <a:ext cx="8229600" cy="4525963"/>
          </a:xfrm>
        </p:spPr>
        <p:txBody>
          <a:bodyPr>
            <a:normAutofit/>
          </a:bodyPr>
          <a:lstStyle/>
          <a:p>
            <a:pPr marL="457200" indent="-457200">
              <a:spcBef>
                <a:spcPct val="50000"/>
              </a:spcBef>
              <a:defRPr/>
            </a:pPr>
            <a:r>
              <a:rPr lang="en-US" dirty="0"/>
              <a:t>You have the right to see any of your medical records related to formaldehyde</a:t>
            </a:r>
            <a:endParaRPr lang="en-US" b="1" dirty="0"/>
          </a:p>
          <a:p>
            <a:pPr marL="457200" indent="-457200">
              <a:spcBef>
                <a:spcPct val="50000"/>
              </a:spcBef>
              <a:defRPr/>
            </a:pPr>
            <a:r>
              <a:rPr lang="en-US" dirty="0"/>
              <a:t>You also have the right to see results of any air sampling for formaldehyde we have done</a:t>
            </a:r>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4288412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OSHA Standard</a:t>
            </a:r>
          </a:p>
        </p:txBody>
      </p:sp>
      <p:sp>
        <p:nvSpPr>
          <p:cNvPr id="3" name="Content Placeholder 2"/>
          <p:cNvSpPr>
            <a:spLocks noGrp="1"/>
          </p:cNvSpPr>
          <p:nvPr>
            <p:ph idx="1"/>
          </p:nvPr>
        </p:nvSpPr>
        <p:spPr>
          <a:xfrm>
            <a:off x="381000" y="1600200"/>
            <a:ext cx="8229600" cy="4525963"/>
          </a:xfrm>
        </p:spPr>
        <p:txBody>
          <a:bodyPr>
            <a:normAutofit/>
          </a:bodyPr>
          <a:lstStyle/>
          <a:p>
            <a:pPr marL="457200" indent="-457200">
              <a:spcBef>
                <a:spcPct val="50000"/>
              </a:spcBef>
              <a:defRPr/>
            </a:pPr>
            <a:r>
              <a:rPr lang="en-US" dirty="0"/>
              <a:t>29 CFR 1910.1048 Formaldehyde and its appendices have more information in detail</a:t>
            </a:r>
          </a:p>
          <a:p>
            <a:pPr marL="457200" indent="-457200">
              <a:spcBef>
                <a:spcPct val="50000"/>
              </a:spcBef>
              <a:defRPr/>
            </a:pPr>
            <a:endParaRPr lang="en-US" b="1" dirty="0"/>
          </a:p>
          <a:p>
            <a:pPr marL="457200" indent="-457200">
              <a:spcBef>
                <a:spcPct val="50000"/>
              </a:spcBef>
              <a:defRPr/>
            </a:pPr>
            <a:r>
              <a:rPr lang="en-US" dirty="0"/>
              <a:t>A copy of this standard is available at </a:t>
            </a:r>
            <a:r>
              <a:rPr lang="en-US" dirty="0">
                <a:hlinkClick r:id="rId2"/>
              </a:rPr>
              <a:t>www.osha.gov</a:t>
            </a:r>
            <a:r>
              <a:rPr lang="en-US" dirty="0"/>
              <a:t>.  </a:t>
            </a:r>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380605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Spills</a:t>
            </a:r>
          </a:p>
        </p:txBody>
      </p:sp>
      <p:sp>
        <p:nvSpPr>
          <p:cNvPr id="3" name="Content Placeholder 2"/>
          <p:cNvSpPr>
            <a:spLocks noGrp="1"/>
          </p:cNvSpPr>
          <p:nvPr>
            <p:ph idx="1"/>
          </p:nvPr>
        </p:nvSpPr>
        <p:spPr>
          <a:xfrm>
            <a:off x="381000" y="1600200"/>
            <a:ext cx="8229600" cy="4525963"/>
          </a:xfrm>
        </p:spPr>
        <p:txBody>
          <a:bodyPr>
            <a:normAutofit/>
          </a:bodyPr>
          <a:lstStyle/>
          <a:p>
            <a:pPr marL="457200" indent="-457200">
              <a:spcBef>
                <a:spcPct val="50000"/>
              </a:spcBef>
              <a:defRPr/>
            </a:pPr>
            <a:r>
              <a:rPr lang="en-US" dirty="0"/>
              <a:t>Small Spill (e.g. small specimen cup)</a:t>
            </a:r>
          </a:p>
          <a:p>
            <a:pPr marL="857250" lvl="1" indent="-457200">
              <a:spcBef>
                <a:spcPct val="50000"/>
              </a:spcBef>
              <a:defRPr/>
            </a:pPr>
            <a:r>
              <a:rPr lang="en-US" dirty="0"/>
              <a:t>Use absorbent pads to mop up liquid</a:t>
            </a:r>
          </a:p>
          <a:p>
            <a:pPr marL="857250" lvl="1" indent="-457200">
              <a:spcBef>
                <a:spcPct val="50000"/>
              </a:spcBef>
              <a:defRPr/>
            </a:pPr>
            <a:r>
              <a:rPr lang="en-US" dirty="0"/>
              <a:t>Wear PPE while cleaning spill</a:t>
            </a:r>
          </a:p>
          <a:p>
            <a:pPr marL="857250" lvl="1" indent="-457200">
              <a:spcBef>
                <a:spcPct val="50000"/>
              </a:spcBef>
              <a:defRPr/>
            </a:pPr>
            <a:r>
              <a:rPr lang="en-US" dirty="0"/>
              <a:t>Place in double plastic bag</a:t>
            </a:r>
          </a:p>
          <a:p>
            <a:pPr marL="857250" lvl="1" indent="-457200">
              <a:spcBef>
                <a:spcPct val="50000"/>
              </a:spcBef>
              <a:defRPr/>
            </a:pPr>
            <a:r>
              <a:rPr lang="en-US" dirty="0"/>
              <a:t>Notify Safety to collect spill clean-up materials at 42933 or 46490</a:t>
            </a:r>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2846231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Spills</a:t>
            </a:r>
          </a:p>
        </p:txBody>
      </p:sp>
      <p:sp>
        <p:nvSpPr>
          <p:cNvPr id="3" name="Content Placeholder 2"/>
          <p:cNvSpPr>
            <a:spLocks noGrp="1"/>
          </p:cNvSpPr>
          <p:nvPr>
            <p:ph idx="1"/>
          </p:nvPr>
        </p:nvSpPr>
        <p:spPr>
          <a:xfrm>
            <a:off x="381000" y="1371600"/>
            <a:ext cx="8229600" cy="5029200"/>
          </a:xfrm>
        </p:spPr>
        <p:txBody>
          <a:bodyPr>
            <a:normAutofit fontScale="92500" lnSpcReduction="10000"/>
          </a:bodyPr>
          <a:lstStyle/>
          <a:p>
            <a:pPr marL="457200" indent="-457200">
              <a:spcBef>
                <a:spcPct val="50000"/>
              </a:spcBef>
              <a:defRPr/>
            </a:pPr>
            <a:r>
              <a:rPr lang="en-US" dirty="0"/>
              <a:t>Large Spill</a:t>
            </a:r>
          </a:p>
          <a:p>
            <a:pPr marL="857250" lvl="1" indent="-457200">
              <a:spcBef>
                <a:spcPct val="50000"/>
              </a:spcBef>
              <a:defRPr/>
            </a:pPr>
            <a:r>
              <a:rPr lang="en-US" dirty="0"/>
              <a:t>Leave the area immediately</a:t>
            </a:r>
          </a:p>
          <a:p>
            <a:pPr marL="857250" lvl="1" indent="-457200">
              <a:spcBef>
                <a:spcPct val="50000"/>
              </a:spcBef>
              <a:defRPr/>
            </a:pPr>
            <a:r>
              <a:rPr lang="en-US" dirty="0"/>
              <a:t>Don respirator, PPE and use spill kit to absorb formaldehyde (Do </a:t>
            </a:r>
            <a:r>
              <a:rPr lang="en-US" b="1" u="sng" dirty="0"/>
              <a:t>not</a:t>
            </a:r>
            <a:r>
              <a:rPr lang="en-US" dirty="0"/>
              <a:t> attempt to clean spill unless you have been trained and fit tested with full face respirator)</a:t>
            </a:r>
          </a:p>
          <a:p>
            <a:pPr marL="857250" lvl="1" indent="-457200">
              <a:spcBef>
                <a:spcPct val="50000"/>
              </a:spcBef>
              <a:defRPr/>
            </a:pPr>
            <a:r>
              <a:rPr lang="en-US" dirty="0"/>
              <a:t>Place clean-up materials/PPE in double bag</a:t>
            </a:r>
          </a:p>
          <a:p>
            <a:pPr marL="857250" lvl="1" indent="-457200">
              <a:spcBef>
                <a:spcPct val="50000"/>
              </a:spcBef>
              <a:defRPr/>
            </a:pPr>
            <a:r>
              <a:rPr lang="en-US" dirty="0"/>
              <a:t>Notify supervisor and Safety at x42933</a:t>
            </a:r>
          </a:p>
          <a:p>
            <a:pPr marL="857250" lvl="1" indent="-457200">
              <a:spcBef>
                <a:spcPct val="50000"/>
              </a:spcBef>
              <a:defRPr/>
            </a:pPr>
            <a:r>
              <a:rPr lang="en-US" dirty="0"/>
              <a:t>After hours, notify graphics at x41010</a:t>
            </a:r>
          </a:p>
          <a:p>
            <a:pPr marL="857250" lvl="1" indent="-457200">
              <a:spcBef>
                <a:spcPct val="50000"/>
              </a:spcBef>
              <a:defRPr/>
            </a:pPr>
            <a:r>
              <a:rPr lang="en-US" dirty="0"/>
              <a:t>Complete ASISTS report</a:t>
            </a:r>
          </a:p>
          <a:p>
            <a:pPr marL="857250" lvl="1" indent="-457200">
              <a:spcBef>
                <a:spcPct val="50000"/>
              </a:spcBef>
              <a:defRPr/>
            </a:pPr>
            <a:endParaRPr lang="en-US" dirty="0"/>
          </a:p>
          <a:p>
            <a:pPr marL="457200" lvl="1" indent="0">
              <a:lnSpc>
                <a:spcPct val="90000"/>
              </a:lnSpc>
              <a:spcBef>
                <a:spcPts val="0"/>
              </a:spcBef>
              <a:spcAft>
                <a:spcPts val="1200"/>
              </a:spcAft>
              <a:buNone/>
              <a:defRPr/>
            </a:pPr>
            <a:endParaRPr lang="en-US" dirty="0"/>
          </a:p>
          <a:p>
            <a:endParaRPr lang="en-US" dirty="0"/>
          </a:p>
        </p:txBody>
      </p:sp>
    </p:spTree>
    <p:extLst>
      <p:ext uri="{BB962C8B-B14F-4D97-AF65-F5344CB8AC3E}">
        <p14:creationId xmlns:p14="http://schemas.microsoft.com/office/powerpoint/2010/main" val="357754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Topics</a:t>
            </a:r>
          </a:p>
        </p:txBody>
      </p:sp>
      <p:sp>
        <p:nvSpPr>
          <p:cNvPr id="3" name="Subtitle 2"/>
          <p:cNvSpPr>
            <a:spLocks noGrp="1"/>
          </p:cNvSpPr>
          <p:nvPr>
            <p:ph idx="1"/>
          </p:nvPr>
        </p:nvSpPr>
        <p:spPr/>
        <p:txBody>
          <a:bodyPr/>
          <a:lstStyle/>
          <a:p>
            <a:r>
              <a:rPr lang="en-US" dirty="0"/>
              <a:t>Formaldehyde &amp; Its Uses</a:t>
            </a:r>
          </a:p>
          <a:p>
            <a:r>
              <a:rPr lang="en-US" dirty="0"/>
              <a:t>Health Hazards</a:t>
            </a:r>
          </a:p>
          <a:p>
            <a:r>
              <a:rPr lang="en-US" dirty="0"/>
              <a:t>OSHA Expanded Standard Requirements</a:t>
            </a:r>
          </a:p>
          <a:p>
            <a:r>
              <a:rPr lang="en-US" dirty="0"/>
              <a:t>Spills</a:t>
            </a:r>
          </a:p>
          <a:p>
            <a:r>
              <a:rPr lang="en-US" dirty="0"/>
              <a:t>Eye/Skin Exposure Actions	</a:t>
            </a:r>
          </a:p>
        </p:txBody>
      </p:sp>
    </p:spTree>
    <p:extLst>
      <p:ext uri="{BB962C8B-B14F-4D97-AF65-F5344CB8AC3E}">
        <p14:creationId xmlns:p14="http://schemas.microsoft.com/office/powerpoint/2010/main" val="615569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Eye Exposure</a:t>
            </a:r>
          </a:p>
        </p:txBody>
      </p:sp>
      <p:sp>
        <p:nvSpPr>
          <p:cNvPr id="3" name="Content Placeholder 2"/>
          <p:cNvSpPr>
            <a:spLocks noGrp="1"/>
          </p:cNvSpPr>
          <p:nvPr>
            <p:ph idx="1"/>
          </p:nvPr>
        </p:nvSpPr>
        <p:spPr>
          <a:xfrm>
            <a:off x="381000" y="1600200"/>
            <a:ext cx="8229600" cy="4525963"/>
          </a:xfrm>
        </p:spPr>
        <p:txBody>
          <a:bodyPr>
            <a:normAutofit/>
          </a:bodyPr>
          <a:lstStyle/>
          <a:p>
            <a:pPr marL="457200" indent="-457200">
              <a:spcBef>
                <a:spcPct val="50000"/>
              </a:spcBef>
              <a:defRPr/>
            </a:pPr>
            <a:r>
              <a:rPr lang="en-US" dirty="0"/>
              <a:t>If eyes are exposed to formaldehyde:</a:t>
            </a:r>
          </a:p>
          <a:p>
            <a:pPr marL="857250" lvl="1" indent="-457200">
              <a:spcBef>
                <a:spcPct val="50000"/>
              </a:spcBef>
              <a:defRPr/>
            </a:pPr>
            <a:r>
              <a:rPr lang="en-US" dirty="0"/>
              <a:t>Get to eye wash immediately</a:t>
            </a:r>
          </a:p>
          <a:p>
            <a:pPr marL="857250" lvl="1" indent="-457200">
              <a:spcBef>
                <a:spcPct val="50000"/>
              </a:spcBef>
              <a:defRPr/>
            </a:pPr>
            <a:r>
              <a:rPr lang="en-US" dirty="0"/>
              <a:t>Flush eye for at least 15 minutes</a:t>
            </a:r>
          </a:p>
          <a:p>
            <a:pPr marL="857250" lvl="1" indent="-457200">
              <a:spcBef>
                <a:spcPct val="50000"/>
              </a:spcBef>
              <a:defRPr/>
            </a:pPr>
            <a:r>
              <a:rPr lang="en-US" dirty="0"/>
              <a:t>Seek medical attention, after flushing</a:t>
            </a:r>
          </a:p>
          <a:p>
            <a:pPr marL="857250" lvl="1" indent="-457200">
              <a:spcBef>
                <a:spcPct val="50000"/>
              </a:spcBef>
              <a:defRPr/>
            </a:pPr>
            <a:r>
              <a:rPr lang="en-US" dirty="0"/>
              <a:t>Notify supervisor/employee health</a:t>
            </a:r>
          </a:p>
          <a:p>
            <a:pPr marL="857250" lvl="1" indent="-457200">
              <a:spcBef>
                <a:spcPct val="50000"/>
              </a:spcBef>
              <a:defRPr/>
            </a:pPr>
            <a:r>
              <a:rPr lang="en-US" dirty="0"/>
              <a:t>Complete ASISTS report</a:t>
            </a:r>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1096023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Skin Exposure</a:t>
            </a:r>
          </a:p>
        </p:txBody>
      </p:sp>
      <p:sp>
        <p:nvSpPr>
          <p:cNvPr id="3" name="Content Placeholder 2"/>
          <p:cNvSpPr>
            <a:spLocks noGrp="1"/>
          </p:cNvSpPr>
          <p:nvPr>
            <p:ph idx="1"/>
          </p:nvPr>
        </p:nvSpPr>
        <p:spPr>
          <a:xfrm>
            <a:off x="381000" y="1600200"/>
            <a:ext cx="8229600" cy="4525963"/>
          </a:xfrm>
        </p:spPr>
        <p:txBody>
          <a:bodyPr>
            <a:normAutofit fontScale="92500" lnSpcReduction="20000"/>
          </a:bodyPr>
          <a:lstStyle/>
          <a:p>
            <a:pPr marL="457200" indent="-457200">
              <a:spcBef>
                <a:spcPct val="50000"/>
              </a:spcBef>
              <a:defRPr/>
            </a:pPr>
            <a:r>
              <a:rPr lang="en-US" dirty="0"/>
              <a:t>Incidents involving skin exposure:</a:t>
            </a:r>
          </a:p>
          <a:p>
            <a:pPr marL="857250" lvl="1" indent="-457200">
              <a:spcBef>
                <a:spcPct val="50000"/>
              </a:spcBef>
              <a:defRPr/>
            </a:pPr>
            <a:r>
              <a:rPr lang="en-US" dirty="0"/>
              <a:t>Immediately wash affected area with water for 15 minutes</a:t>
            </a:r>
          </a:p>
          <a:p>
            <a:pPr marL="857250" lvl="1" indent="-457200">
              <a:spcBef>
                <a:spcPct val="50000"/>
              </a:spcBef>
              <a:defRPr/>
            </a:pPr>
            <a:r>
              <a:rPr lang="en-US" dirty="0"/>
              <a:t>If large area of the body is affected, use emergency shower-remain in shower for at least 15 minutes</a:t>
            </a:r>
          </a:p>
          <a:p>
            <a:pPr marL="857250" lvl="1" indent="-457200">
              <a:spcBef>
                <a:spcPct val="50000"/>
              </a:spcBef>
              <a:defRPr/>
            </a:pPr>
            <a:r>
              <a:rPr lang="en-US" dirty="0"/>
              <a:t>Be alert for signs of exposure</a:t>
            </a:r>
          </a:p>
          <a:p>
            <a:pPr marL="857250" lvl="1" indent="-457200">
              <a:spcBef>
                <a:spcPct val="50000"/>
              </a:spcBef>
              <a:defRPr/>
            </a:pPr>
            <a:r>
              <a:rPr lang="en-US" dirty="0"/>
              <a:t>Seek medical attention, after flushing</a:t>
            </a:r>
          </a:p>
          <a:p>
            <a:pPr marL="857250" lvl="1" indent="-457200">
              <a:spcBef>
                <a:spcPct val="50000"/>
              </a:spcBef>
              <a:defRPr/>
            </a:pPr>
            <a:r>
              <a:rPr lang="en-US" dirty="0"/>
              <a:t>Notify supervisor/employee health</a:t>
            </a:r>
          </a:p>
          <a:p>
            <a:pPr marL="857250" lvl="1" indent="-457200">
              <a:spcBef>
                <a:spcPct val="50000"/>
              </a:spcBef>
              <a:defRPr/>
            </a:pPr>
            <a:r>
              <a:rPr lang="en-US" dirty="0"/>
              <a:t>Complete ASISTS report</a:t>
            </a:r>
          </a:p>
          <a:p>
            <a:pPr lvl="1">
              <a:lnSpc>
                <a:spcPct val="90000"/>
              </a:lnSpc>
              <a:spcBef>
                <a:spcPts val="0"/>
              </a:spcBef>
              <a:spcAft>
                <a:spcPts val="1200"/>
              </a:spcAft>
              <a:defRPr/>
            </a:pPr>
            <a:endParaRPr lang="en-US" dirty="0"/>
          </a:p>
          <a:p>
            <a:endParaRPr lang="en-US" dirty="0"/>
          </a:p>
        </p:txBody>
      </p:sp>
    </p:spTree>
    <p:extLst>
      <p:ext uri="{BB962C8B-B14F-4D97-AF65-F5344CB8AC3E}">
        <p14:creationId xmlns:p14="http://schemas.microsoft.com/office/powerpoint/2010/main" val="279696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Formaldehyde</a:t>
            </a:r>
          </a:p>
        </p:txBody>
      </p:sp>
      <p:sp>
        <p:nvSpPr>
          <p:cNvPr id="3" name="Subtitle 2"/>
          <p:cNvSpPr>
            <a:spLocks noGrp="1"/>
          </p:cNvSpPr>
          <p:nvPr>
            <p:ph idx="1"/>
          </p:nvPr>
        </p:nvSpPr>
        <p:spPr>
          <a:xfrm>
            <a:off x="457200" y="1600200"/>
            <a:ext cx="8229600" cy="4953000"/>
          </a:xfrm>
        </p:spPr>
        <p:txBody>
          <a:bodyPr>
            <a:normAutofit fontScale="55000" lnSpcReduction="20000"/>
          </a:bodyPr>
          <a:lstStyle/>
          <a:p>
            <a:pPr>
              <a:spcBef>
                <a:spcPct val="0"/>
              </a:spcBef>
              <a:buSzPct val="100000"/>
              <a:buFontTx/>
              <a:buChar char="•"/>
            </a:pPr>
            <a:r>
              <a:rPr lang="en-US" altLang="en-US" sz="5800" dirty="0"/>
              <a:t>Colorless</a:t>
            </a:r>
          </a:p>
          <a:p>
            <a:pPr>
              <a:spcBef>
                <a:spcPct val="0"/>
              </a:spcBef>
              <a:buSzPct val="100000"/>
              <a:buFontTx/>
              <a:buChar char="•"/>
            </a:pPr>
            <a:endParaRPr lang="en-US" altLang="en-US" sz="5800" dirty="0"/>
          </a:p>
          <a:p>
            <a:pPr>
              <a:spcBef>
                <a:spcPct val="0"/>
              </a:spcBef>
              <a:buSzPct val="100000"/>
              <a:buFontTx/>
              <a:buChar char="•"/>
            </a:pPr>
            <a:r>
              <a:rPr lang="en-US" altLang="en-US" sz="5800" dirty="0"/>
              <a:t>Strong smelling gas</a:t>
            </a:r>
          </a:p>
          <a:p>
            <a:pPr marL="0" indent="0">
              <a:spcBef>
                <a:spcPct val="0"/>
              </a:spcBef>
              <a:buSzPct val="100000"/>
              <a:buNone/>
            </a:pPr>
            <a:endParaRPr lang="en-US" altLang="en-US" sz="5800" dirty="0"/>
          </a:p>
          <a:p>
            <a:pPr>
              <a:spcBef>
                <a:spcPct val="0"/>
              </a:spcBef>
              <a:buSzPct val="100000"/>
              <a:buFontTx/>
              <a:buChar char="•"/>
            </a:pPr>
            <a:r>
              <a:rPr lang="en-US" altLang="en-US" sz="5800" dirty="0"/>
              <a:t>Often found in aqueous solutions</a:t>
            </a:r>
          </a:p>
          <a:p>
            <a:pPr marL="0" indent="0">
              <a:spcBef>
                <a:spcPct val="0"/>
              </a:spcBef>
              <a:buSzPct val="100000"/>
              <a:buNone/>
            </a:pPr>
            <a:endParaRPr lang="en-US" altLang="en-US" sz="5800" dirty="0"/>
          </a:p>
          <a:p>
            <a:pPr>
              <a:spcBef>
                <a:spcPct val="0"/>
              </a:spcBef>
              <a:buSzPct val="100000"/>
              <a:buFontTx/>
              <a:buChar char="•"/>
            </a:pPr>
            <a:r>
              <a:rPr lang="en-US" altLang="en-US" sz="5800" dirty="0"/>
              <a:t>Formalin – mixture of formaldehyde, water and alcohol (typically methanol)</a:t>
            </a:r>
          </a:p>
          <a:p>
            <a:pPr lvl="1">
              <a:spcBef>
                <a:spcPct val="0"/>
              </a:spcBef>
              <a:buSzPct val="100000"/>
              <a:buFont typeface="Wingdings" panose="05000000000000000000" pitchFamily="2" charset="2"/>
              <a:buChar char="Ø"/>
            </a:pPr>
            <a:r>
              <a:rPr lang="en-US" altLang="en-US" sz="5100" dirty="0"/>
              <a:t>Typically contains 37% formaldehyde</a:t>
            </a:r>
          </a:p>
          <a:p>
            <a:pPr lvl="1">
              <a:spcBef>
                <a:spcPct val="0"/>
              </a:spcBef>
              <a:buSzPct val="100000"/>
              <a:buFont typeface="Wingdings" panose="05000000000000000000" pitchFamily="2" charset="2"/>
              <a:buChar char="Ø"/>
            </a:pPr>
            <a:r>
              <a:rPr lang="en-US" altLang="en-US" sz="5100" dirty="0"/>
              <a:t>Neutral Buffered Formalin is often 10% formaldehyde </a:t>
            </a:r>
          </a:p>
          <a:p>
            <a:pPr>
              <a:spcBef>
                <a:spcPct val="0"/>
              </a:spcBef>
              <a:buSzPct val="100000"/>
              <a:buFontTx/>
              <a:buChar char="•"/>
            </a:pPr>
            <a:endParaRPr lang="en-US" altLang="en-US" sz="4600" dirty="0"/>
          </a:p>
          <a:p>
            <a:pPr marL="0" indent="0">
              <a:buNone/>
            </a:pPr>
            <a:r>
              <a:rPr lang="en-US" dirty="0"/>
              <a:t>	</a:t>
            </a:r>
          </a:p>
        </p:txBody>
      </p:sp>
    </p:spTree>
    <p:extLst>
      <p:ext uri="{BB962C8B-B14F-4D97-AF65-F5344CB8AC3E}">
        <p14:creationId xmlns:p14="http://schemas.microsoft.com/office/powerpoint/2010/main" val="2693962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Formaldehyde</a:t>
            </a:r>
          </a:p>
        </p:txBody>
      </p:sp>
      <p:sp>
        <p:nvSpPr>
          <p:cNvPr id="3" name="Subtitle 2"/>
          <p:cNvSpPr>
            <a:spLocks noGrp="1"/>
          </p:cNvSpPr>
          <p:nvPr>
            <p:ph idx="1"/>
          </p:nvPr>
        </p:nvSpPr>
        <p:spPr/>
        <p:txBody>
          <a:bodyPr>
            <a:normAutofit/>
          </a:bodyPr>
          <a:lstStyle/>
          <a:p>
            <a:pPr>
              <a:buSzPct val="100000"/>
              <a:buFontTx/>
              <a:buChar char="•"/>
              <a:defRPr/>
            </a:pPr>
            <a:r>
              <a:rPr lang="en-US" dirty="0"/>
              <a:t>Preservative in Medical Laboratories and Mortuaries</a:t>
            </a:r>
          </a:p>
          <a:p>
            <a:pPr>
              <a:buSzPct val="100000"/>
              <a:buFontTx/>
              <a:buChar char="•"/>
              <a:defRPr/>
            </a:pPr>
            <a:r>
              <a:rPr lang="en-US" dirty="0"/>
              <a:t>Industrial fungicide, germicide and disinfectant</a:t>
            </a:r>
          </a:p>
          <a:p>
            <a:pPr>
              <a:buSzPct val="100000"/>
              <a:buFontTx/>
              <a:buChar char="•"/>
              <a:defRPr/>
            </a:pPr>
            <a:r>
              <a:rPr lang="en-US" dirty="0"/>
              <a:t>Found in particle board, glues, paper product coatings, plywood, fiber board and other household products</a:t>
            </a:r>
          </a:p>
          <a:p>
            <a:pPr marL="0" indent="0">
              <a:buNone/>
            </a:pPr>
            <a:r>
              <a:rPr lang="en-US" dirty="0"/>
              <a:t>	</a:t>
            </a:r>
          </a:p>
        </p:txBody>
      </p:sp>
    </p:spTree>
    <p:extLst>
      <p:ext uri="{BB962C8B-B14F-4D97-AF65-F5344CB8AC3E}">
        <p14:creationId xmlns:p14="http://schemas.microsoft.com/office/powerpoint/2010/main" val="4242626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Tasks involving Formaldehyde</a:t>
            </a:r>
          </a:p>
        </p:txBody>
      </p:sp>
      <p:sp>
        <p:nvSpPr>
          <p:cNvPr id="3" name="Subtitle 2"/>
          <p:cNvSpPr>
            <a:spLocks noGrp="1"/>
          </p:cNvSpPr>
          <p:nvPr>
            <p:ph idx="1"/>
          </p:nvPr>
        </p:nvSpPr>
        <p:spPr/>
        <p:txBody>
          <a:bodyPr>
            <a:normAutofit/>
          </a:bodyPr>
          <a:lstStyle/>
          <a:p>
            <a:pPr>
              <a:buSzPct val="100000"/>
              <a:buFontTx/>
              <a:buChar char="•"/>
              <a:defRPr/>
            </a:pPr>
            <a:r>
              <a:rPr lang="en-US" dirty="0"/>
              <a:t>Tissue Dump</a:t>
            </a:r>
          </a:p>
          <a:p>
            <a:pPr>
              <a:buSzPct val="100000"/>
              <a:buFontTx/>
              <a:buChar char="•"/>
              <a:defRPr/>
            </a:pPr>
            <a:r>
              <a:rPr lang="en-US" dirty="0"/>
              <a:t>Grossing</a:t>
            </a:r>
          </a:p>
          <a:p>
            <a:pPr>
              <a:buSzPct val="100000"/>
              <a:buFontTx/>
              <a:buChar char="•"/>
              <a:defRPr/>
            </a:pPr>
            <a:r>
              <a:rPr lang="en-US" dirty="0"/>
              <a:t>Tissue Processor</a:t>
            </a:r>
          </a:p>
          <a:p>
            <a:pPr>
              <a:buSzPct val="100000"/>
              <a:buFontTx/>
              <a:buChar char="•"/>
              <a:defRPr/>
            </a:pPr>
            <a:r>
              <a:rPr lang="en-US"/>
              <a:t>Fixing Tissue</a:t>
            </a:r>
            <a:endParaRPr lang="en-US" dirty="0"/>
          </a:p>
          <a:p>
            <a:pPr marL="0" indent="0">
              <a:buNone/>
            </a:pPr>
            <a:r>
              <a:rPr lang="en-US" dirty="0"/>
              <a:t>	</a:t>
            </a:r>
          </a:p>
        </p:txBody>
      </p:sp>
    </p:spTree>
    <p:extLst>
      <p:ext uri="{BB962C8B-B14F-4D97-AF65-F5344CB8AC3E}">
        <p14:creationId xmlns:p14="http://schemas.microsoft.com/office/powerpoint/2010/main" val="1306738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Hazards</a:t>
            </a:r>
          </a:p>
        </p:txBody>
      </p:sp>
      <p:sp>
        <p:nvSpPr>
          <p:cNvPr id="3" name="Subtitle 2"/>
          <p:cNvSpPr>
            <a:spLocks noGrp="1"/>
          </p:cNvSpPr>
          <p:nvPr>
            <p:ph idx="1"/>
          </p:nvPr>
        </p:nvSpPr>
        <p:spPr>
          <a:xfrm>
            <a:off x="457200" y="1417638"/>
            <a:ext cx="8229600" cy="5287962"/>
          </a:xfrm>
        </p:spPr>
        <p:txBody>
          <a:bodyPr>
            <a:normAutofit fontScale="92500" lnSpcReduction="20000"/>
          </a:bodyPr>
          <a:lstStyle/>
          <a:p>
            <a:pPr>
              <a:buSzPct val="100000"/>
              <a:buFontTx/>
              <a:buChar char="•"/>
              <a:defRPr/>
            </a:pPr>
            <a:r>
              <a:rPr lang="en-US" sz="3300" dirty="0"/>
              <a:t>Highly irritating to eyes, nose and throat. </a:t>
            </a:r>
          </a:p>
          <a:p>
            <a:pPr>
              <a:buSzPct val="100000"/>
              <a:buFontTx/>
              <a:buChar char="•"/>
              <a:defRPr/>
            </a:pPr>
            <a:r>
              <a:rPr lang="en-US" sz="3300" dirty="0"/>
              <a:t>Allergic reaction of the skin, eyes and respiratory tract</a:t>
            </a:r>
          </a:p>
          <a:p>
            <a:pPr>
              <a:buSzPct val="100000"/>
              <a:buFontTx/>
              <a:buChar char="•"/>
              <a:defRPr/>
            </a:pPr>
            <a:r>
              <a:rPr lang="en-US" sz="3300" dirty="0"/>
              <a:t>Ingestion can be fatal</a:t>
            </a:r>
          </a:p>
          <a:p>
            <a:pPr>
              <a:buSzPct val="100000"/>
              <a:buFontTx/>
              <a:buChar char="•"/>
              <a:defRPr/>
            </a:pPr>
            <a:r>
              <a:rPr lang="en-US" sz="3300" dirty="0"/>
              <a:t>Chronic exposure to low levels in air or on skin can cause asthma-like respiratory problems and skin irritation such as dermatitis/itching</a:t>
            </a:r>
          </a:p>
          <a:p>
            <a:pPr>
              <a:buSzPct val="100000"/>
              <a:buFontTx/>
              <a:buChar char="•"/>
              <a:defRPr/>
            </a:pPr>
            <a:r>
              <a:rPr lang="en-US" sz="3300" dirty="0"/>
              <a:t>Cancer</a:t>
            </a:r>
          </a:p>
          <a:p>
            <a:pPr>
              <a:buSzPct val="100000"/>
              <a:buFontTx/>
              <a:buChar char="•"/>
              <a:defRPr/>
            </a:pPr>
            <a:r>
              <a:rPr lang="en-US" sz="3300" dirty="0"/>
              <a:t>Concentration &gt; 100 ppm are immediately dangerous to life and health</a:t>
            </a:r>
          </a:p>
          <a:p>
            <a:pPr>
              <a:buSzPct val="100000"/>
              <a:defRPr/>
            </a:pPr>
            <a:r>
              <a:rPr lang="en-US" sz="3300" dirty="0"/>
              <a:t>Sensitizing agent – can cause immune response</a:t>
            </a:r>
          </a:p>
          <a:p>
            <a:pPr marL="0" indent="0">
              <a:buNone/>
            </a:pPr>
            <a:r>
              <a:rPr lang="en-US" dirty="0"/>
              <a:t>	</a:t>
            </a:r>
          </a:p>
        </p:txBody>
      </p:sp>
    </p:spTree>
    <p:extLst>
      <p:ext uri="{BB962C8B-B14F-4D97-AF65-F5344CB8AC3E}">
        <p14:creationId xmlns:p14="http://schemas.microsoft.com/office/powerpoint/2010/main" val="2885576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Formaldehyde can </a:t>
            </a:r>
            <a:br>
              <a:rPr lang="en-US" dirty="0"/>
            </a:br>
            <a:r>
              <a:rPr lang="en-US" dirty="0"/>
              <a:t>get into your body</a:t>
            </a:r>
          </a:p>
        </p:txBody>
      </p:sp>
      <p:sp>
        <p:nvSpPr>
          <p:cNvPr id="3" name="Content Placeholder 2"/>
          <p:cNvSpPr>
            <a:spLocks noGrp="1"/>
          </p:cNvSpPr>
          <p:nvPr>
            <p:ph idx="1"/>
          </p:nvPr>
        </p:nvSpPr>
        <p:spPr/>
        <p:txBody>
          <a:bodyPr/>
          <a:lstStyle/>
          <a:p>
            <a:pPr>
              <a:lnSpc>
                <a:spcPct val="90000"/>
              </a:lnSpc>
              <a:spcBef>
                <a:spcPts val="0"/>
              </a:spcBef>
              <a:defRPr/>
            </a:pPr>
            <a:r>
              <a:rPr lang="en-US" dirty="0"/>
              <a:t>Inhalation</a:t>
            </a:r>
          </a:p>
          <a:p>
            <a:pPr lvl="1">
              <a:lnSpc>
                <a:spcPct val="90000"/>
              </a:lnSpc>
              <a:spcBef>
                <a:spcPts val="0"/>
              </a:spcBef>
              <a:buFont typeface="Wingdings" panose="05000000000000000000" pitchFamily="2" charset="2"/>
              <a:buChar char="Ø"/>
              <a:defRPr/>
            </a:pPr>
            <a:r>
              <a:rPr lang="en-US" dirty="0"/>
              <a:t>Primary route of exposure due to high volatility</a:t>
            </a:r>
          </a:p>
          <a:p>
            <a:pPr marL="457200" lvl="1" indent="0">
              <a:lnSpc>
                <a:spcPct val="90000"/>
              </a:lnSpc>
              <a:spcBef>
                <a:spcPts val="0"/>
              </a:spcBef>
              <a:defRPr/>
            </a:pPr>
            <a:endParaRPr lang="en-US" sz="2400" dirty="0"/>
          </a:p>
          <a:p>
            <a:pPr>
              <a:lnSpc>
                <a:spcPct val="90000"/>
              </a:lnSpc>
              <a:spcBef>
                <a:spcPts val="0"/>
              </a:spcBef>
              <a:defRPr/>
            </a:pPr>
            <a:r>
              <a:rPr lang="en-US" dirty="0"/>
              <a:t>Skin absorption</a:t>
            </a:r>
          </a:p>
          <a:p>
            <a:pPr lvl="1">
              <a:lnSpc>
                <a:spcPct val="90000"/>
              </a:lnSpc>
              <a:spcBef>
                <a:spcPts val="0"/>
              </a:spcBef>
              <a:buFont typeface="Wingdings" panose="05000000000000000000" pitchFamily="2" charset="2"/>
              <a:buChar char="Ø"/>
              <a:defRPr/>
            </a:pPr>
            <a:r>
              <a:rPr lang="en-US" dirty="0"/>
              <a:t>Occurs via contact with liquid</a:t>
            </a:r>
          </a:p>
          <a:p>
            <a:pPr marL="457200" lvl="1" indent="0">
              <a:lnSpc>
                <a:spcPct val="90000"/>
              </a:lnSpc>
              <a:spcBef>
                <a:spcPts val="0"/>
              </a:spcBef>
              <a:defRPr/>
            </a:pPr>
            <a:endParaRPr lang="en-US" sz="2400" dirty="0"/>
          </a:p>
          <a:p>
            <a:pPr>
              <a:lnSpc>
                <a:spcPct val="90000"/>
              </a:lnSpc>
              <a:spcBef>
                <a:spcPts val="0"/>
              </a:spcBef>
              <a:defRPr/>
            </a:pPr>
            <a:r>
              <a:rPr lang="en-US" dirty="0"/>
              <a:t>Ingestion (rare)</a:t>
            </a:r>
          </a:p>
          <a:p>
            <a:pPr lvl="1">
              <a:lnSpc>
                <a:spcPct val="90000"/>
              </a:lnSpc>
              <a:spcBef>
                <a:spcPts val="0"/>
              </a:spcBef>
              <a:buFont typeface="Wingdings" panose="05000000000000000000" pitchFamily="2" charset="2"/>
              <a:buChar char="Ø"/>
              <a:defRPr/>
            </a:pPr>
            <a:r>
              <a:rPr lang="en-US" dirty="0"/>
              <a:t>Eating or drinking without washing hands and face after working with formaldehyde</a:t>
            </a:r>
          </a:p>
        </p:txBody>
      </p:sp>
    </p:spTree>
    <p:extLst>
      <p:ext uri="{BB962C8B-B14F-4D97-AF65-F5344CB8AC3E}">
        <p14:creationId xmlns:p14="http://schemas.microsoft.com/office/powerpoint/2010/main" val="3889144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OSHA Expanded Standard Requirements</a:t>
            </a:r>
            <a:br>
              <a:rPr lang="en-US" sz="3600" dirty="0"/>
            </a:br>
            <a:r>
              <a:rPr lang="en-US" sz="3600" dirty="0"/>
              <a:t>29 CFR 1910.1048 Formaldehyde</a:t>
            </a:r>
          </a:p>
        </p:txBody>
      </p:sp>
      <p:sp>
        <p:nvSpPr>
          <p:cNvPr id="3" name="Content Placeholder 2"/>
          <p:cNvSpPr>
            <a:spLocks noGrp="1"/>
          </p:cNvSpPr>
          <p:nvPr>
            <p:ph idx="1"/>
          </p:nvPr>
        </p:nvSpPr>
        <p:spPr/>
        <p:txBody>
          <a:bodyPr/>
          <a:lstStyle/>
          <a:p>
            <a:pPr>
              <a:lnSpc>
                <a:spcPct val="90000"/>
              </a:lnSpc>
              <a:spcBef>
                <a:spcPts val="0"/>
              </a:spcBef>
              <a:spcAft>
                <a:spcPts val="1200"/>
              </a:spcAft>
              <a:defRPr/>
            </a:pPr>
            <a:r>
              <a:rPr lang="en-US" dirty="0"/>
              <a:t>Exposure Limits</a:t>
            </a:r>
          </a:p>
          <a:p>
            <a:pPr>
              <a:lnSpc>
                <a:spcPct val="90000"/>
              </a:lnSpc>
              <a:spcBef>
                <a:spcPts val="0"/>
              </a:spcBef>
              <a:spcAft>
                <a:spcPts val="1200"/>
              </a:spcAft>
              <a:defRPr/>
            </a:pPr>
            <a:r>
              <a:rPr lang="en-US" dirty="0"/>
              <a:t>Exposure Monitoring</a:t>
            </a:r>
          </a:p>
          <a:p>
            <a:pPr>
              <a:lnSpc>
                <a:spcPct val="90000"/>
              </a:lnSpc>
              <a:spcBef>
                <a:spcPts val="0"/>
              </a:spcBef>
              <a:spcAft>
                <a:spcPts val="1200"/>
              </a:spcAft>
              <a:defRPr/>
            </a:pPr>
            <a:r>
              <a:rPr lang="en-US" dirty="0"/>
              <a:t>Respiratory Protection/Controls</a:t>
            </a:r>
          </a:p>
          <a:p>
            <a:pPr>
              <a:lnSpc>
                <a:spcPct val="90000"/>
              </a:lnSpc>
              <a:spcBef>
                <a:spcPts val="0"/>
              </a:spcBef>
              <a:spcAft>
                <a:spcPts val="1200"/>
              </a:spcAft>
              <a:defRPr/>
            </a:pPr>
            <a:r>
              <a:rPr lang="en-US" dirty="0"/>
              <a:t>Medical Surveillance</a:t>
            </a:r>
          </a:p>
          <a:p>
            <a:pPr>
              <a:lnSpc>
                <a:spcPct val="90000"/>
              </a:lnSpc>
              <a:spcBef>
                <a:spcPts val="0"/>
              </a:spcBef>
              <a:spcAft>
                <a:spcPts val="1200"/>
              </a:spcAft>
              <a:defRPr/>
            </a:pPr>
            <a:r>
              <a:rPr lang="en-US" dirty="0"/>
              <a:t>Hazard Communication</a:t>
            </a:r>
          </a:p>
          <a:p>
            <a:pPr>
              <a:lnSpc>
                <a:spcPct val="90000"/>
              </a:lnSpc>
              <a:spcBef>
                <a:spcPts val="0"/>
              </a:spcBef>
              <a:spcAft>
                <a:spcPts val="1200"/>
              </a:spcAft>
              <a:defRPr/>
            </a:pPr>
            <a:r>
              <a:rPr lang="en-US" dirty="0"/>
              <a:t>Record Keeping</a:t>
            </a:r>
          </a:p>
          <a:p>
            <a:endParaRPr lang="en-US" dirty="0"/>
          </a:p>
        </p:txBody>
      </p:sp>
    </p:spTree>
    <p:extLst>
      <p:ext uri="{BB962C8B-B14F-4D97-AF65-F5344CB8AC3E}">
        <p14:creationId xmlns:p14="http://schemas.microsoft.com/office/powerpoint/2010/main" val="360846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Exposure Limits</a:t>
            </a:r>
          </a:p>
        </p:txBody>
      </p:sp>
      <p:sp>
        <p:nvSpPr>
          <p:cNvPr id="3" name="Content Placeholder 2"/>
          <p:cNvSpPr>
            <a:spLocks noGrp="1"/>
          </p:cNvSpPr>
          <p:nvPr>
            <p:ph idx="1"/>
          </p:nvPr>
        </p:nvSpPr>
        <p:spPr>
          <a:xfrm>
            <a:off x="381000" y="1600200"/>
            <a:ext cx="8229600" cy="4525963"/>
          </a:xfrm>
        </p:spPr>
        <p:txBody>
          <a:bodyPr>
            <a:normAutofit/>
          </a:bodyPr>
          <a:lstStyle/>
          <a:p>
            <a:pPr>
              <a:lnSpc>
                <a:spcPct val="90000"/>
              </a:lnSpc>
              <a:spcBef>
                <a:spcPts val="0"/>
              </a:spcBef>
              <a:spcAft>
                <a:spcPts val="1200"/>
              </a:spcAft>
              <a:defRPr/>
            </a:pPr>
            <a:r>
              <a:rPr lang="en-US" dirty="0"/>
              <a:t>8-hour Time Weighted Average (TWA) Permissible Exposure Limit (PEL)</a:t>
            </a:r>
          </a:p>
          <a:p>
            <a:pPr lvl="1">
              <a:lnSpc>
                <a:spcPct val="90000"/>
              </a:lnSpc>
              <a:spcBef>
                <a:spcPts val="0"/>
              </a:spcBef>
              <a:spcAft>
                <a:spcPts val="1200"/>
              </a:spcAft>
              <a:buFont typeface="Wingdings" panose="05000000000000000000" pitchFamily="2" charset="2"/>
              <a:buChar char="Ø"/>
              <a:defRPr/>
            </a:pPr>
            <a:r>
              <a:rPr lang="en-US" dirty="0"/>
              <a:t>0.75 ppm</a:t>
            </a:r>
          </a:p>
          <a:p>
            <a:pPr>
              <a:lnSpc>
                <a:spcPct val="90000"/>
              </a:lnSpc>
              <a:spcBef>
                <a:spcPts val="0"/>
              </a:spcBef>
              <a:spcAft>
                <a:spcPts val="1200"/>
              </a:spcAft>
              <a:defRPr/>
            </a:pPr>
            <a:r>
              <a:rPr lang="en-US" dirty="0"/>
              <a:t>15-minute Short Term Exposure Limit (STEL)</a:t>
            </a:r>
          </a:p>
          <a:p>
            <a:pPr lvl="1">
              <a:lnSpc>
                <a:spcPct val="90000"/>
              </a:lnSpc>
              <a:spcBef>
                <a:spcPts val="0"/>
              </a:spcBef>
              <a:spcAft>
                <a:spcPts val="1200"/>
              </a:spcAft>
              <a:buFont typeface="Wingdings" panose="05000000000000000000" pitchFamily="2" charset="2"/>
              <a:buChar char="Ø"/>
              <a:defRPr/>
            </a:pPr>
            <a:r>
              <a:rPr lang="en-US" dirty="0"/>
              <a:t>2 ppm</a:t>
            </a:r>
          </a:p>
          <a:p>
            <a:pPr>
              <a:lnSpc>
                <a:spcPct val="90000"/>
              </a:lnSpc>
              <a:spcBef>
                <a:spcPts val="0"/>
              </a:spcBef>
              <a:spcAft>
                <a:spcPts val="1200"/>
              </a:spcAft>
              <a:defRPr/>
            </a:pPr>
            <a:r>
              <a:rPr lang="en-US" dirty="0"/>
              <a:t>Action Level (AL)</a:t>
            </a:r>
          </a:p>
          <a:p>
            <a:pPr lvl="1">
              <a:lnSpc>
                <a:spcPct val="90000"/>
              </a:lnSpc>
              <a:spcBef>
                <a:spcPts val="0"/>
              </a:spcBef>
              <a:spcAft>
                <a:spcPts val="1200"/>
              </a:spcAft>
              <a:buFont typeface="Wingdings" panose="05000000000000000000" pitchFamily="2" charset="2"/>
              <a:buChar char="Ø"/>
              <a:defRPr/>
            </a:pPr>
            <a:r>
              <a:rPr lang="en-US" dirty="0"/>
              <a:t>0.5 ppm</a:t>
            </a:r>
          </a:p>
        </p:txBody>
      </p:sp>
    </p:spTree>
    <p:extLst>
      <p:ext uri="{BB962C8B-B14F-4D97-AF65-F5344CB8AC3E}">
        <p14:creationId xmlns:p14="http://schemas.microsoft.com/office/powerpoint/2010/main" val="3583908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805</Words>
  <Application>Microsoft Office PowerPoint</Application>
  <PresentationFormat>On-screen Show (4:3)</PresentationFormat>
  <Paragraphs>140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Formaldehyde</vt:lpstr>
      <vt:lpstr>Training Topics</vt:lpstr>
      <vt:lpstr>What is Formaldehyde</vt:lpstr>
      <vt:lpstr>Uses of Formaldehyde</vt:lpstr>
      <vt:lpstr>Tasks involving Formaldehyde</vt:lpstr>
      <vt:lpstr>Health Hazards</vt:lpstr>
      <vt:lpstr>How Formaldehyde can  get into your body</vt:lpstr>
      <vt:lpstr>OSHA Expanded Standard Requirements 29 CFR 1910.1048 Formaldehyde</vt:lpstr>
      <vt:lpstr>Exposure Limits</vt:lpstr>
      <vt:lpstr>Exposure Monitoring</vt:lpstr>
      <vt:lpstr>Respiratory Protection</vt:lpstr>
      <vt:lpstr>Personal Protective Equipment (PPE)</vt:lpstr>
      <vt:lpstr>Engineering Controls</vt:lpstr>
      <vt:lpstr>Medical Surveillance</vt:lpstr>
      <vt:lpstr>Hazard Communication</vt:lpstr>
      <vt:lpstr>Records</vt:lpstr>
      <vt:lpstr>OSHA Standard</vt:lpstr>
      <vt:lpstr>Spills</vt:lpstr>
      <vt:lpstr>Spills</vt:lpstr>
      <vt:lpstr>Eye Exposure</vt:lpstr>
      <vt:lpstr>Skin Exposure</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Methylene Chloride</dc:title>
  <dc:creator>Michael, Moran P.</dc:creator>
  <cp:lastModifiedBy>Crivello, Lisa</cp:lastModifiedBy>
  <cp:revision>26</cp:revision>
  <dcterms:created xsi:type="dcterms:W3CDTF">2015-05-27T12:23:26Z</dcterms:created>
  <dcterms:modified xsi:type="dcterms:W3CDTF">2017-07-18T13:16:22Z</dcterms:modified>
</cp:coreProperties>
</file>