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3" r:id="rId5"/>
    <p:sldId id="267" r:id="rId6"/>
    <p:sldId id="257" r:id="rId7"/>
    <p:sldId id="258" r:id="rId8"/>
    <p:sldId id="259" r:id="rId9"/>
    <p:sldId id="260" r:id="rId10"/>
    <p:sldId id="262" r:id="rId11"/>
    <p:sldId id="261" r:id="rId12"/>
    <p:sldId id="264" r:id="rId13"/>
    <p:sldId id="26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577A-80A1-4012-8F9B-5B068EC740A8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5E91-7AAC-4501-9F57-D4B45D33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0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577A-80A1-4012-8F9B-5B068EC740A8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5E91-7AAC-4501-9F57-D4B45D33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1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577A-80A1-4012-8F9B-5B068EC740A8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5E91-7AAC-4501-9F57-D4B45D33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4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577A-80A1-4012-8F9B-5B068EC740A8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5E91-7AAC-4501-9F57-D4B45D33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3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577A-80A1-4012-8F9B-5B068EC740A8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5E91-7AAC-4501-9F57-D4B45D33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577A-80A1-4012-8F9B-5B068EC740A8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5E91-7AAC-4501-9F57-D4B45D33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2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577A-80A1-4012-8F9B-5B068EC740A8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5E91-7AAC-4501-9F57-D4B45D33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577A-80A1-4012-8F9B-5B068EC740A8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5E91-7AAC-4501-9F57-D4B45D33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4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577A-80A1-4012-8F9B-5B068EC740A8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5E91-7AAC-4501-9F57-D4B45D33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0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577A-80A1-4012-8F9B-5B068EC740A8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5E91-7AAC-4501-9F57-D4B45D33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5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577A-80A1-4012-8F9B-5B068EC740A8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5E91-7AAC-4501-9F57-D4B45D33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2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0577A-80A1-4012-8F9B-5B068EC740A8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5E91-7AAC-4501-9F57-D4B45D331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MAXAIR Controlled Air Purifying Respirator (CAPR)-Disposable Lens Cuff (DLC)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Train-the-Trainer</a:t>
            </a:r>
          </a:p>
        </p:txBody>
      </p:sp>
    </p:spTree>
    <p:extLst>
      <p:ext uri="{BB962C8B-B14F-4D97-AF65-F5344CB8AC3E}">
        <p14:creationId xmlns:p14="http://schemas.microsoft.com/office/powerpoint/2010/main" val="292428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 CAPR Helmet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040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Pull cuff around edges of your face and under chin</a:t>
            </a:r>
          </a:p>
          <a:p>
            <a:r>
              <a:rPr lang="en-US" dirty="0"/>
              <a:t>Run fingers back &amp; forth to ensure slight tension</a:t>
            </a:r>
          </a:p>
          <a:p>
            <a:r>
              <a:rPr lang="en-US" dirty="0"/>
              <a:t>Ensure helmet is on straight and positioned about ½ inch above eyebrows</a:t>
            </a:r>
          </a:p>
          <a:p>
            <a:r>
              <a:rPr lang="en-US" dirty="0"/>
              <a:t>Tighten ratchet (turn clockwise) until snug; not too tight (causes pain) or too loose (falls off)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05" y="3829723"/>
            <a:ext cx="2429434" cy="2598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599" y="3835724"/>
            <a:ext cx="2750423" cy="2592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081" y="3829721"/>
            <a:ext cx="2608867" cy="25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1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Doff CAPR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8544" cy="25742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Grab sides of DLC and pull outwards</a:t>
            </a:r>
          </a:p>
          <a:p>
            <a:r>
              <a:rPr lang="en-US" dirty="0"/>
              <a:t>Then pull DLC forward and upward away from you</a:t>
            </a:r>
          </a:p>
          <a:p>
            <a:r>
              <a:rPr lang="en-US" dirty="0"/>
              <a:t>Place DLC in trash or Red Bag waste if contaminated</a:t>
            </a:r>
          </a:p>
          <a:p>
            <a:r>
              <a:rPr lang="en-US" dirty="0"/>
              <a:t>Unplug cord from battery to turn off (press down black tab on battery and pull cord)</a:t>
            </a:r>
          </a:p>
          <a:p>
            <a:r>
              <a:rPr lang="en-US" dirty="0"/>
              <a:t>Turn ratchet counter clockwise to loosen and remove helmet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99" y="4534816"/>
            <a:ext cx="2605108" cy="2040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158" y="4534816"/>
            <a:ext cx="2826237" cy="2040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217" y="4562721"/>
            <a:ext cx="2572927" cy="2012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588" y="4567194"/>
            <a:ext cx="2512245" cy="20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 CAPR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59588" cy="4351338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Cavi</a:t>
            </a:r>
            <a:r>
              <a:rPr lang="en-US" dirty="0"/>
              <a:t>-wipe or Sani-cloth</a:t>
            </a:r>
          </a:p>
          <a:p>
            <a:r>
              <a:rPr lang="en-US" dirty="0"/>
              <a:t>Wipe exterior/interior of helmet and battery cable after each use</a:t>
            </a:r>
          </a:p>
          <a:p>
            <a:r>
              <a:rPr lang="en-US" dirty="0"/>
              <a:t>Allow to dry</a:t>
            </a:r>
          </a:p>
          <a:p>
            <a:r>
              <a:rPr lang="en-US" dirty="0"/>
              <a:t>Return CAPR to storage container between 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5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CAPR Maintenance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Occupational Safety and Health will</a:t>
            </a:r>
          </a:p>
          <a:p>
            <a:pPr lvl="1"/>
            <a:r>
              <a:rPr lang="en-US" dirty="0"/>
              <a:t>Perform monthly inspections</a:t>
            </a:r>
          </a:p>
          <a:p>
            <a:pPr lvl="1"/>
            <a:r>
              <a:rPr lang="en-US" dirty="0"/>
              <a:t>Repair/replace damaged components</a:t>
            </a:r>
          </a:p>
          <a:p>
            <a:pPr lvl="1"/>
            <a:r>
              <a:rPr lang="en-US" dirty="0"/>
              <a:t>Provide training and/or train super users</a:t>
            </a:r>
          </a:p>
          <a:p>
            <a:r>
              <a:rPr lang="en-US" dirty="0"/>
              <a:t>CAPR Users will</a:t>
            </a:r>
          </a:p>
          <a:p>
            <a:pPr lvl="1"/>
            <a:r>
              <a:rPr lang="en-US" dirty="0"/>
              <a:t>Inspect CAPR prior to use for any damage</a:t>
            </a:r>
          </a:p>
          <a:p>
            <a:pPr lvl="1"/>
            <a:r>
              <a:rPr lang="en-US" dirty="0"/>
              <a:t>Contact OS&amp;H if CAPR is damaged/does not operate correctly and when yellow LED stays on after initial ops check</a:t>
            </a:r>
          </a:p>
          <a:p>
            <a:pPr lvl="1"/>
            <a:r>
              <a:rPr lang="en-US" dirty="0"/>
              <a:t>Decontaminate CAPR after each use</a:t>
            </a:r>
          </a:p>
        </p:txBody>
      </p:sp>
    </p:spTree>
    <p:extLst>
      <p:ext uri="{BB962C8B-B14F-4D97-AF65-F5344CB8AC3E}">
        <p14:creationId xmlns:p14="http://schemas.microsoft.com/office/powerpoint/2010/main" val="222574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When/Why do I need the CAPR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26101" cy="4351338"/>
          </a:xfrm>
        </p:spPr>
        <p:txBody>
          <a:bodyPr/>
          <a:lstStyle/>
          <a:p>
            <a:r>
              <a:rPr lang="en-US" dirty="0"/>
              <a:t>MAXAIR CAPR DLC is a powered air purifying respirator (PAPR). </a:t>
            </a:r>
          </a:p>
          <a:p>
            <a:pPr lvl="1"/>
            <a:r>
              <a:rPr lang="en-US" dirty="0"/>
              <a:t>It provides protection against airborne infectious diseases such as TB, SARS, etc.</a:t>
            </a:r>
          </a:p>
          <a:p>
            <a:pPr lvl="1"/>
            <a:r>
              <a:rPr lang="en-US" dirty="0"/>
              <a:t>It is used instead of the N-95 mask and provides a higher level of protection</a:t>
            </a:r>
          </a:p>
          <a:p>
            <a:r>
              <a:rPr lang="en-US" dirty="0"/>
              <a:t>CAPR must be used when:</a:t>
            </a:r>
          </a:p>
          <a:p>
            <a:pPr lvl="1"/>
            <a:r>
              <a:rPr lang="en-US" dirty="0"/>
              <a:t>Treating a patient with suspected/confirmed airborne infectious disease</a:t>
            </a:r>
          </a:p>
          <a:p>
            <a:pPr lvl="1"/>
            <a:r>
              <a:rPr lang="en-US" dirty="0"/>
              <a:t>Entering a patient room with posted Airborne Precautions</a:t>
            </a:r>
          </a:p>
        </p:txBody>
      </p:sp>
    </p:spTree>
    <p:extLst>
      <p:ext uri="{BB962C8B-B14F-4D97-AF65-F5344CB8AC3E}">
        <p14:creationId xmlns:p14="http://schemas.microsoft.com/office/powerpoint/2010/main" val="122295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to Wear/Use CAPR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65951" cy="4351338"/>
          </a:xfrm>
        </p:spPr>
        <p:txBody>
          <a:bodyPr/>
          <a:lstStyle/>
          <a:p>
            <a:r>
              <a:rPr lang="en-US" dirty="0"/>
              <a:t>Must complete the following in order to use the CAPR</a:t>
            </a:r>
          </a:p>
          <a:p>
            <a:pPr lvl="1"/>
            <a:r>
              <a:rPr lang="en-US" dirty="0"/>
              <a:t>Complete the Respirator Medical Questionnaire</a:t>
            </a:r>
          </a:p>
          <a:p>
            <a:pPr lvl="1"/>
            <a:r>
              <a:rPr lang="en-US" dirty="0"/>
              <a:t>Receive training on how to use the CAPR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Training and Medical Questionnaire is required initially (prior to 1</a:t>
            </a:r>
            <a:r>
              <a:rPr lang="en-US" baseline="30000" dirty="0"/>
              <a:t>st</a:t>
            </a:r>
            <a:r>
              <a:rPr lang="en-US" dirty="0"/>
              <a:t> use) and annually thereafter</a:t>
            </a:r>
          </a:p>
        </p:txBody>
      </p:sp>
    </p:spTree>
    <p:extLst>
      <p:ext uri="{BB962C8B-B14F-4D97-AF65-F5344CB8AC3E}">
        <p14:creationId xmlns:p14="http://schemas.microsoft.com/office/powerpoint/2010/main" val="238887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Charging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63545" cy="2047128"/>
          </a:xfrm>
        </p:spPr>
        <p:txBody>
          <a:bodyPr/>
          <a:lstStyle/>
          <a:p>
            <a:r>
              <a:rPr lang="en-US" dirty="0"/>
              <a:t>LED Off: Charger not plugged into power source</a:t>
            </a:r>
          </a:p>
          <a:p>
            <a:r>
              <a:rPr lang="en-US" dirty="0"/>
              <a:t>LED RED: Battery is charging</a:t>
            </a:r>
          </a:p>
          <a:p>
            <a:r>
              <a:rPr lang="en-US" dirty="0"/>
              <a:t>LED Green: Charger has power/battery is charged and ready to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30915"/>
            <a:ext cx="1659367" cy="2562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635" y="4001294"/>
            <a:ext cx="2762110" cy="2630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456" y="4001294"/>
            <a:ext cx="2503348" cy="25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7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Charging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9763545" cy="3897443"/>
          </a:xfrm>
        </p:spPr>
        <p:txBody>
          <a:bodyPr>
            <a:normAutofit/>
          </a:bodyPr>
          <a:lstStyle/>
          <a:p>
            <a:r>
              <a:rPr lang="en-US" dirty="0"/>
              <a:t>Do not leave battery on charger for extended periods of time (more than a week)</a:t>
            </a:r>
          </a:p>
          <a:p>
            <a:r>
              <a:rPr lang="en-US" dirty="0"/>
              <a:t>Once battery is charged, it can be disconnected from the charger</a:t>
            </a:r>
          </a:p>
          <a:p>
            <a:r>
              <a:rPr lang="en-US" dirty="0"/>
              <a:t>After use, plug battery into the charger</a:t>
            </a:r>
          </a:p>
          <a:p>
            <a:pPr lvl="1"/>
            <a:r>
              <a:rPr lang="en-US" dirty="0"/>
              <a:t>If the green LED stays on, charging is not needed</a:t>
            </a:r>
          </a:p>
          <a:p>
            <a:pPr lvl="1"/>
            <a:r>
              <a:rPr lang="en-US" dirty="0"/>
              <a:t>If the LED turns Red, battery needs to be charged</a:t>
            </a:r>
          </a:p>
          <a:p>
            <a:pPr lvl="1"/>
            <a:r>
              <a:rPr lang="en-US" dirty="0"/>
              <a:t>Once light turns green after charging, it can be disconnected</a:t>
            </a:r>
          </a:p>
        </p:txBody>
      </p:sp>
    </p:spTree>
    <p:extLst>
      <p:ext uri="{BB962C8B-B14F-4D97-AF65-F5344CB8AC3E}">
        <p14:creationId xmlns:p14="http://schemas.microsoft.com/office/powerpoint/2010/main" val="238476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Disposable Lens Cuff (DLC)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 DLC</a:t>
            </a:r>
          </a:p>
          <a:p>
            <a:pPr lvl="1"/>
            <a:r>
              <a:rPr lang="en-US" dirty="0"/>
              <a:t>Remove protective lens cover and throw it away</a:t>
            </a:r>
          </a:p>
          <a:p>
            <a:pPr lvl="1"/>
            <a:r>
              <a:rPr lang="en-US" dirty="0"/>
              <a:t>Pull cuff away from lens</a:t>
            </a:r>
          </a:p>
          <a:p>
            <a:pPr lvl="1"/>
            <a:r>
              <a:rPr lang="en-US" dirty="0"/>
              <a:t>Pull away plastic tabs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94508"/>
            <a:ext cx="3468221" cy="2517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89" y="3794508"/>
            <a:ext cx="3025588" cy="2551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744" y="3794508"/>
            <a:ext cx="2700413" cy="25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1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DLC to Helmet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center hole on long adapter on front of helmet</a:t>
            </a:r>
          </a:p>
          <a:p>
            <a:r>
              <a:rPr lang="en-US" dirty="0"/>
              <a:t>Connect side holes to helmet side adapters</a:t>
            </a:r>
          </a:p>
          <a:p>
            <a:r>
              <a:rPr lang="en-US" dirty="0"/>
              <a:t>Plastic tabs should rest on side foam on interior of helmet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42534"/>
            <a:ext cx="3081618" cy="2634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95" y="3542534"/>
            <a:ext cx="3025588" cy="2628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561" y="3542534"/>
            <a:ext cx="2355042" cy="26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5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Check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495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Plug CAPR cord into battery</a:t>
            </a:r>
          </a:p>
          <a:p>
            <a:r>
              <a:rPr lang="en-US" dirty="0"/>
              <a:t>Ensure indicator lights are functioning</a:t>
            </a:r>
          </a:p>
          <a:p>
            <a:pPr lvl="1"/>
            <a:r>
              <a:rPr lang="en-US" dirty="0"/>
              <a:t>All lights come on initially</a:t>
            </a:r>
          </a:p>
          <a:p>
            <a:pPr lvl="1"/>
            <a:r>
              <a:rPr lang="en-US" dirty="0"/>
              <a:t>3 green lights – battery 75-100% charged</a:t>
            </a:r>
          </a:p>
          <a:p>
            <a:pPr lvl="1"/>
            <a:r>
              <a:rPr lang="en-US" dirty="0"/>
              <a:t>2 Green Lights – battery 50-75% charged</a:t>
            </a:r>
          </a:p>
          <a:p>
            <a:pPr lvl="1"/>
            <a:r>
              <a:rPr lang="en-US" dirty="0"/>
              <a:t>1 Green Light – Battery 25-50% charged</a:t>
            </a:r>
          </a:p>
          <a:p>
            <a:pPr lvl="1"/>
            <a:r>
              <a:rPr lang="en-US" dirty="0"/>
              <a:t>Red Light – Low battery &lt;25% charged</a:t>
            </a:r>
          </a:p>
          <a:p>
            <a:pPr lvl="1"/>
            <a:r>
              <a:rPr lang="en-US" dirty="0"/>
              <a:t>Yellow Light – Low air flow; Do not use, contact Safety to inspect/replace</a:t>
            </a:r>
          </a:p>
          <a:p>
            <a:r>
              <a:rPr lang="en-US" dirty="0"/>
              <a:t>Fully charged battery good for 8-10 hours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061" y="1248331"/>
            <a:ext cx="4189217" cy="48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 CAPR Helmet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6760"/>
            <a:ext cx="10515600" cy="2221940"/>
          </a:xfrm>
        </p:spPr>
        <p:txBody>
          <a:bodyPr>
            <a:normAutofit/>
          </a:bodyPr>
          <a:lstStyle/>
          <a:p>
            <a:r>
              <a:rPr lang="en-US" dirty="0"/>
              <a:t>Place bonnet on head (Bonnet keeps interior of helmet cleaner)</a:t>
            </a:r>
          </a:p>
          <a:p>
            <a:r>
              <a:rPr lang="en-US" dirty="0"/>
              <a:t>Extended ratchet to fully open position (Turn counter clockwise)</a:t>
            </a:r>
          </a:p>
          <a:p>
            <a:r>
              <a:rPr lang="en-US" dirty="0"/>
              <a:t>Place cable over right shoulder</a:t>
            </a:r>
          </a:p>
          <a:p>
            <a:r>
              <a:rPr lang="en-US" dirty="0"/>
              <a:t>Don on head starting at rear of head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17" y="3809406"/>
            <a:ext cx="2777658" cy="2835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09406"/>
            <a:ext cx="3318400" cy="2835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144" y="3101816"/>
            <a:ext cx="3086940" cy="3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50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611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MAXAIR Controlled Air Purifying Respirator (CAPR)-Disposable Lens Cuff (DLC) System</vt:lpstr>
      <vt:lpstr>When/Why do I need the CAPR</vt:lpstr>
      <vt:lpstr>Requirements to Wear/Use CAPR</vt:lpstr>
      <vt:lpstr>Battery Charging</vt:lpstr>
      <vt:lpstr>Battery Charging</vt:lpstr>
      <vt:lpstr>Prepare Disposable Lens Cuff (DLC)</vt:lpstr>
      <vt:lpstr>Attach DLC to Helmet</vt:lpstr>
      <vt:lpstr>Operation Check </vt:lpstr>
      <vt:lpstr>DON CAPR Helmet</vt:lpstr>
      <vt:lpstr>DON CAPR Helmet</vt:lpstr>
      <vt:lpstr>Doff CAPR</vt:lpstr>
      <vt:lpstr>DECON CAPR</vt:lpstr>
      <vt:lpstr>CAPR Maintenance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MAXAIR CAPR-DLC</dc:title>
  <dc:creator>Moran, Michael P.</dc:creator>
  <cp:lastModifiedBy>Crivello, Lisa</cp:lastModifiedBy>
  <cp:revision>16</cp:revision>
  <cp:lastPrinted>2018-02-02T13:21:11Z</cp:lastPrinted>
  <dcterms:created xsi:type="dcterms:W3CDTF">2018-01-31T19:40:16Z</dcterms:created>
  <dcterms:modified xsi:type="dcterms:W3CDTF">2018-08-02T16:41:25Z</dcterms:modified>
</cp:coreProperties>
</file>