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59" r:id="rId6"/>
    <p:sldId id="260" r:id="rId7"/>
    <p:sldId id="261" r:id="rId8"/>
    <p:sldId id="262" r:id="rId9"/>
    <p:sldId id="263" r:id="rId10"/>
    <p:sldId id="269" r:id="rId11"/>
    <p:sldId id="264" r:id="rId12"/>
    <p:sldId id="265" r:id="rId13"/>
    <p:sldId id="266" r:id="rId14"/>
    <p:sldId id="267" r:id="rId15"/>
    <p:sldId id="271" r:id="rId16"/>
    <p:sldId id="272" r:id="rId17"/>
    <p:sldId id="273" r:id="rId18"/>
    <p:sldId id="274"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4855E6-502F-42C4-A1A3-25E4D1D291AA}" type="datetimeFigureOut">
              <a:rPr lang="en-US" smtClean="0"/>
              <a:pPr/>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4855E6-502F-42C4-A1A3-25E4D1D291AA}" type="datetimeFigureOut">
              <a:rPr lang="en-US" smtClean="0"/>
              <a:pPr/>
              <a:t>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4855E6-502F-42C4-A1A3-25E4D1D291AA}" type="datetimeFigureOut">
              <a:rPr lang="en-US" smtClean="0"/>
              <a:pPr/>
              <a:t>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4855E6-502F-42C4-A1A3-25E4D1D291AA}" type="datetimeFigureOut">
              <a:rPr lang="en-US" smtClean="0"/>
              <a:pPr/>
              <a:t>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855E6-502F-42C4-A1A3-25E4D1D291AA}" type="datetimeFigureOut">
              <a:rPr lang="en-US" smtClean="0"/>
              <a:pPr/>
              <a:t>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4855E6-502F-42C4-A1A3-25E4D1D291AA}" type="datetimeFigureOut">
              <a:rPr lang="en-US" smtClean="0"/>
              <a:pPr/>
              <a:t>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4855E6-502F-42C4-A1A3-25E4D1D291AA}" type="datetimeFigureOut">
              <a:rPr lang="en-US" smtClean="0"/>
              <a:pPr/>
              <a:t>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4855E6-502F-42C4-A1A3-25E4D1D291AA}" type="datetimeFigureOut">
              <a:rPr lang="en-US" smtClean="0"/>
              <a:pPr/>
              <a:t>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EB075-8767-4651-A10F-4D80D7BA3F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u="sng" dirty="0" smtClean="0">
                <a:latin typeface="Georgia" pitchFamily="18" charset="0"/>
              </a:rPr>
              <a:t>Health.edu</a:t>
            </a:r>
            <a:endParaRPr lang="en-US" sz="8800" u="sng" dirty="0">
              <a:latin typeface="Georgia" pitchFamily="18" charset="0"/>
            </a:endParaRPr>
          </a:p>
        </p:txBody>
      </p:sp>
      <p:sp>
        <p:nvSpPr>
          <p:cNvPr id="3" name="Subtitle 2"/>
          <p:cNvSpPr>
            <a:spLocks noGrp="1"/>
          </p:cNvSpPr>
          <p:nvPr>
            <p:ph type="subTitle" idx="1"/>
          </p:nvPr>
        </p:nvSpPr>
        <p:spPr/>
        <p:txBody>
          <a:bodyPr/>
          <a:lstStyle/>
          <a:p>
            <a:r>
              <a:rPr lang="en-US" u="sng" dirty="0" smtClean="0"/>
              <a:t>Texas Tech University Health Sciences Center</a:t>
            </a:r>
            <a:endParaRPr lang="en-US"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fontScale="90000"/>
          </a:bodyPr>
          <a:lstStyle/>
          <a:p>
            <a:r>
              <a:rPr lang="en-US" b="1" dirty="0" smtClean="0">
                <a:latin typeface="Georgia" pitchFamily="18" charset="0"/>
                <a:cs typeface="Arial" pitchFamily="34" charset="0"/>
              </a:rPr>
              <a:t>Formaldehyde standard: 29 CFR 1910.1048</a:t>
            </a:r>
            <a:r>
              <a:rPr lang="en-US" b="1" dirty="0" smtClean="0">
                <a:latin typeface="Arial" pitchFamily="34" charset="0"/>
                <a:cs typeface="Arial" pitchFamily="34" charset="0"/>
              </a:rPr>
              <a:t/>
            </a:r>
            <a:br>
              <a:rPr lang="en-US" b="1" dirty="0" smtClean="0">
                <a:latin typeface="Arial" pitchFamily="34" charset="0"/>
                <a:cs typeface="Arial" pitchFamily="34" charset="0"/>
              </a:rPr>
            </a:br>
            <a:endParaRPr lang="en-US" dirty="0"/>
          </a:p>
        </p:txBody>
      </p:sp>
      <p:sp>
        <p:nvSpPr>
          <p:cNvPr id="3" name="Content Placeholder 2"/>
          <p:cNvSpPr>
            <a:spLocks noGrp="1"/>
          </p:cNvSpPr>
          <p:nvPr>
            <p:ph idx="1"/>
          </p:nvPr>
        </p:nvSpPr>
        <p:spPr>
          <a:xfrm>
            <a:off x="457200" y="2332037"/>
            <a:ext cx="8229600" cy="3535363"/>
          </a:xfrm>
        </p:spPr>
        <p:txBody>
          <a:bodyPr/>
          <a:lstStyle/>
          <a:p>
            <a:pPr algn="ctr">
              <a:buNone/>
            </a:pPr>
            <a:r>
              <a:rPr lang="en-US" dirty="0" smtClean="0">
                <a:latin typeface="Arial" pitchFamily="34" charset="0"/>
                <a:cs typeface="Arial" pitchFamily="34" charset="0"/>
              </a:rPr>
              <a:t>Due to the potential devastating effects of overexposure to formaldehyde, OSHA and other regulatory agencies have established </a:t>
            </a:r>
            <a:r>
              <a:rPr lang="en-US" b="1" dirty="0" smtClean="0">
                <a:latin typeface="Arial" pitchFamily="34" charset="0"/>
                <a:cs typeface="Arial" pitchFamily="34" charset="0"/>
              </a:rPr>
              <a:t>occupational exposure limits</a:t>
            </a:r>
            <a:r>
              <a:rPr lang="en-US" dirty="0" smtClean="0">
                <a:latin typeface="Arial" pitchFamily="34" charset="0"/>
                <a:cs typeface="Arial" pitchFamily="34" charset="0"/>
              </a:rPr>
              <a:t> for airborne concentrations of formaldehyde.</a:t>
            </a: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U:\Slide0037.gif"/>
          <p:cNvPicPr>
            <a:picLocks noChangeAspect="1" noChangeArrowheads="1"/>
          </p:cNvPicPr>
          <p:nvPr/>
        </p:nvPicPr>
        <p:blipFill>
          <a:blip r:embed="rId2" cstate="print"/>
          <a:srcRect/>
          <a:stretch>
            <a:fillRect/>
          </a:stretch>
        </p:blipFill>
        <p:spPr bwMode="auto">
          <a:xfrm>
            <a:off x="609600" y="533400"/>
            <a:ext cx="7391400" cy="546735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U:\Slide0038.gif"/>
          <p:cNvPicPr>
            <a:picLocks noChangeAspect="1" noChangeArrowheads="1"/>
          </p:cNvPicPr>
          <p:nvPr/>
        </p:nvPicPr>
        <p:blipFill>
          <a:blip r:embed="rId2" cstate="print"/>
          <a:srcRect/>
          <a:stretch>
            <a:fillRect/>
          </a:stretch>
        </p:blipFill>
        <p:spPr bwMode="auto">
          <a:xfrm>
            <a:off x="609600" y="609600"/>
            <a:ext cx="7315200" cy="55435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U:\Slide0039.gif"/>
          <p:cNvPicPr>
            <a:picLocks noChangeAspect="1" noChangeArrowheads="1"/>
          </p:cNvPicPr>
          <p:nvPr/>
        </p:nvPicPr>
        <p:blipFill>
          <a:blip r:embed="rId2" cstate="print"/>
          <a:srcRect/>
          <a:stretch>
            <a:fillRect/>
          </a:stretch>
        </p:blipFill>
        <p:spPr bwMode="auto">
          <a:xfrm>
            <a:off x="685800" y="533400"/>
            <a:ext cx="7315200" cy="546735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U:\Slide0040.gif"/>
          <p:cNvPicPr>
            <a:picLocks noChangeAspect="1" noChangeArrowheads="1"/>
          </p:cNvPicPr>
          <p:nvPr/>
        </p:nvPicPr>
        <p:blipFill>
          <a:blip r:embed="rId2" cstate="print"/>
          <a:srcRect/>
          <a:stretch>
            <a:fillRect/>
          </a:stretch>
        </p:blipFill>
        <p:spPr bwMode="auto">
          <a:xfrm>
            <a:off x="762000" y="533400"/>
            <a:ext cx="7239000" cy="546735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r>
            <a:br>
              <a:rPr lang="en-US" dirty="0" smtClean="0"/>
            </a:br>
            <a:r>
              <a:rPr lang="en-US" b="1" dirty="0" smtClean="0">
                <a:latin typeface="Georgia" pitchFamily="18" charset="0"/>
              </a:rPr>
              <a:t>Exposure monitoring </a:t>
            </a:r>
            <a:endParaRPr lang="en-US" dirty="0"/>
          </a:p>
        </p:txBody>
      </p:sp>
      <p:sp>
        <p:nvSpPr>
          <p:cNvPr id="3" name="Content Placeholder 2"/>
          <p:cNvSpPr>
            <a:spLocks noGrp="1"/>
          </p:cNvSpPr>
          <p:nvPr>
            <p:ph sz="half" idx="1"/>
          </p:nvPr>
        </p:nvSpPr>
        <p:spPr/>
        <p:txBody>
          <a:bodyPr>
            <a:noAutofit/>
          </a:bodyPr>
          <a:lstStyle/>
          <a:p>
            <a:r>
              <a:rPr lang="en-US" sz="1800" dirty="0" smtClean="0">
                <a:latin typeface="Arial" pitchFamily="34" charset="0"/>
                <a:cs typeface="Arial" pitchFamily="34" charset="0"/>
              </a:rPr>
              <a:t>To determine whether occupational exposure limits for formaldehyde are exceeded, </a:t>
            </a:r>
            <a:r>
              <a:rPr lang="en-US" sz="1800" b="1" dirty="0" smtClean="0">
                <a:latin typeface="Arial" pitchFamily="34" charset="0"/>
                <a:cs typeface="Arial" pitchFamily="34" charset="0"/>
              </a:rPr>
              <a:t>exposure monitoring</a:t>
            </a:r>
            <a:r>
              <a:rPr lang="en-US" sz="1800" dirty="0" smtClean="0">
                <a:latin typeface="Arial" pitchFamily="34" charset="0"/>
                <a:cs typeface="Arial" pitchFamily="34" charset="0"/>
              </a:rPr>
              <a:t> is performed. </a:t>
            </a:r>
          </a:p>
          <a:p>
            <a:r>
              <a:rPr lang="en-US" sz="1800" dirty="0" smtClean="0">
                <a:latin typeface="Arial" pitchFamily="34" charset="0"/>
                <a:cs typeface="Arial" pitchFamily="34" charset="0"/>
              </a:rPr>
              <a:t>Monitoring is done by accurately sampling formaldehyde levels in the immediate work </a:t>
            </a:r>
            <a:r>
              <a:rPr lang="en-US" sz="1800" dirty="0" smtClean="0">
                <a:latin typeface="Arial" pitchFamily="34" charset="0"/>
                <a:cs typeface="Arial" pitchFamily="34" charset="0"/>
              </a:rPr>
              <a:t>area and calculating the airborne exposure levels. </a:t>
            </a:r>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Results of monitoring must be communicated to employees </a:t>
            </a:r>
            <a:r>
              <a:rPr lang="en-US" sz="1800" b="1" dirty="0" smtClean="0">
                <a:latin typeface="Arial" pitchFamily="34" charset="0"/>
                <a:cs typeface="Arial" pitchFamily="34" charset="0"/>
              </a:rPr>
              <a:t>within 15 </a:t>
            </a:r>
            <a:r>
              <a:rPr lang="en-US" sz="1800" dirty="0" smtClean="0">
                <a:latin typeface="Arial" pitchFamily="34" charset="0"/>
                <a:cs typeface="Arial" pitchFamily="34" charset="0"/>
              </a:rPr>
              <a:t>working days after the results are received.</a:t>
            </a:r>
            <a:endParaRPr lang="en-US" sz="1800" dirty="0">
              <a:latin typeface="Arial" pitchFamily="34" charset="0"/>
              <a:cs typeface="Arial" pitchFamily="34" charset="0"/>
            </a:endParaRPr>
          </a:p>
        </p:txBody>
      </p:sp>
      <p:pic>
        <p:nvPicPr>
          <p:cNvPr id="6" name="Content Placeholder 5" descr="monitor.jpg"/>
          <p:cNvPicPr>
            <a:picLocks noGrp="1" noChangeAspect="1"/>
          </p:cNvPicPr>
          <p:nvPr>
            <p:ph sz="half" idx="2"/>
          </p:nvPr>
        </p:nvPicPr>
        <p:blipFill>
          <a:blip r:embed="rId2" cstate="print"/>
          <a:stretch>
            <a:fillRect/>
          </a:stretch>
        </p:blipFill>
        <p:spPr>
          <a:xfrm>
            <a:off x="4798080" y="1600200"/>
            <a:ext cx="3738839" cy="4525963"/>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Exposure monitoring</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latin typeface="Arial" pitchFamily="34" charset="0"/>
                <a:cs typeface="Arial" pitchFamily="34" charset="0"/>
              </a:rPr>
              <a:t>Regulated areas must be clearly separated from the rest of the work area and entry must be restricted to persons who have been trained to recognize the hazards of formaldehyde. Hazard identification signs such as this one must be posted at all entrances.</a:t>
            </a:r>
            <a:endParaRPr lang="en-US" dirty="0">
              <a:latin typeface="Arial" pitchFamily="34" charset="0"/>
              <a:cs typeface="Arial" pitchFamily="34" charset="0"/>
            </a:endParaRPr>
          </a:p>
        </p:txBody>
      </p:sp>
      <p:pic>
        <p:nvPicPr>
          <p:cNvPr id="5" name="Content Placeholder 4" descr="doorSign.jpg"/>
          <p:cNvPicPr>
            <a:picLocks noGrp="1" noChangeAspect="1"/>
          </p:cNvPicPr>
          <p:nvPr>
            <p:ph sz="half" idx="2"/>
          </p:nvPr>
        </p:nvPicPr>
        <p:blipFill>
          <a:blip r:embed="rId2" cstate="print"/>
          <a:stretch>
            <a:fillRect/>
          </a:stretch>
        </p:blipFill>
        <p:spPr>
          <a:xfrm>
            <a:off x="5257800" y="2362200"/>
            <a:ext cx="3124200" cy="3200399"/>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SAFE WORK PRACTICES</a:t>
            </a:r>
            <a:endParaRPr lang="en-US" dirty="0"/>
          </a:p>
        </p:txBody>
      </p:sp>
      <p:sp>
        <p:nvSpPr>
          <p:cNvPr id="3" name="Content Placeholder 2"/>
          <p:cNvSpPr>
            <a:spLocks noGrp="1"/>
          </p:cNvSpPr>
          <p:nvPr>
            <p:ph idx="1"/>
          </p:nvPr>
        </p:nvSpPr>
        <p:spPr/>
        <p:txBody>
          <a:bodyPr>
            <a:normAutofit/>
          </a:bodyPr>
          <a:lstStyle/>
          <a:p>
            <a:r>
              <a:rPr lang="en-US" sz="2000" dirty="0" smtClean="0">
                <a:latin typeface="Arial" pitchFamily="34" charset="0"/>
                <a:cs typeface="Arial" pitchFamily="34" charset="0"/>
              </a:rPr>
              <a:t>Local ventilation, such as a </a:t>
            </a:r>
            <a:r>
              <a:rPr lang="en-US" sz="2000" b="1" dirty="0" smtClean="0">
                <a:latin typeface="Arial" pitchFamily="34" charset="0"/>
                <a:cs typeface="Arial" pitchFamily="34" charset="0"/>
              </a:rPr>
              <a:t>certified chemical fume hood</a:t>
            </a:r>
            <a:r>
              <a:rPr lang="en-US" sz="2000" dirty="0" smtClean="0">
                <a:latin typeface="Arial" pitchFamily="34" charset="0"/>
                <a:cs typeface="Arial" pitchFamily="34" charset="0"/>
              </a:rPr>
              <a:t>, is the most efficient engineering control for limiting employee exposure to any toxic or volatile chemical, including formaldehyde</a:t>
            </a:r>
            <a:r>
              <a:rPr lang="en-US" sz="2000" dirty="0" smtClean="0">
                <a:latin typeface="Arial" pitchFamily="34" charset="0"/>
                <a:cs typeface="Arial" pitchFamily="34" charset="0"/>
              </a:rPr>
              <a:t>.</a:t>
            </a:r>
          </a:p>
          <a:p>
            <a:pPr>
              <a:buNone/>
            </a:pPr>
            <a:endParaRPr lang="en-US" sz="2000" dirty="0" smtClean="0">
              <a:latin typeface="Arial" pitchFamily="34" charset="0"/>
              <a:cs typeface="Arial" pitchFamily="34" charset="0"/>
            </a:endParaRPr>
          </a:p>
          <a:p>
            <a:r>
              <a:rPr lang="en-US" sz="2000" b="1" dirty="0" smtClean="0">
                <a:latin typeface="Arial" pitchFamily="34" charset="0"/>
                <a:cs typeface="Arial" pitchFamily="34" charset="0"/>
              </a:rPr>
              <a:t>Personal protective equipment</a:t>
            </a:r>
            <a:r>
              <a:rPr lang="en-US" sz="2000" dirty="0" smtClean="0">
                <a:latin typeface="Arial" pitchFamily="34" charset="0"/>
                <a:cs typeface="Arial" pitchFamily="34" charset="0"/>
              </a:rPr>
              <a:t> is required whenever handling formaldehyde. For most operations, basic PPE consists of: </a:t>
            </a:r>
          </a:p>
          <a:p>
            <a:pPr>
              <a:buNone/>
            </a:pPr>
            <a:r>
              <a:rPr lang="en-US" sz="2000" dirty="0" smtClean="0">
                <a:latin typeface="Arial" pitchFamily="34" charset="0"/>
                <a:cs typeface="Arial" pitchFamily="34" charset="0"/>
              </a:rPr>
              <a:t>		1) </a:t>
            </a:r>
            <a:r>
              <a:rPr lang="en-US" sz="2000" b="1" dirty="0" smtClean="0">
                <a:latin typeface="Arial" pitchFamily="34" charset="0"/>
                <a:cs typeface="Arial" pitchFamily="34" charset="0"/>
              </a:rPr>
              <a:t>Eye </a:t>
            </a:r>
            <a:r>
              <a:rPr lang="en-US" sz="2000" b="1" dirty="0" smtClean="0">
                <a:latin typeface="Arial" pitchFamily="34" charset="0"/>
                <a:cs typeface="Arial" pitchFamily="34" charset="0"/>
              </a:rPr>
              <a:t>protection</a:t>
            </a:r>
          </a:p>
          <a:p>
            <a:pPr>
              <a:buNone/>
            </a:pPr>
            <a:r>
              <a:rPr lang="en-US" sz="2000" dirty="0" smtClean="0">
                <a:latin typeface="Arial" pitchFamily="34" charset="0"/>
                <a:cs typeface="Arial" pitchFamily="34" charset="0"/>
              </a:rPr>
              <a:t>		2) Formaldehyde-resistant </a:t>
            </a:r>
            <a:r>
              <a:rPr lang="en-US" sz="2000" b="1" dirty="0" smtClean="0">
                <a:latin typeface="Arial" pitchFamily="34" charset="0"/>
                <a:cs typeface="Arial" pitchFamily="34" charset="0"/>
              </a:rPr>
              <a:t>lab coat </a:t>
            </a:r>
            <a:r>
              <a:rPr lang="en-US" sz="2000" dirty="0" smtClean="0">
                <a:latin typeface="Arial" pitchFamily="34" charset="0"/>
                <a:cs typeface="Arial" pitchFamily="34" charset="0"/>
              </a:rPr>
              <a:t>or apron</a:t>
            </a:r>
          </a:p>
          <a:p>
            <a:pPr>
              <a:buNone/>
            </a:pPr>
            <a:r>
              <a:rPr lang="en-US" sz="2000" dirty="0" smtClean="0">
                <a:latin typeface="Arial" pitchFamily="34" charset="0"/>
                <a:cs typeface="Arial" pitchFamily="34" charset="0"/>
              </a:rPr>
              <a:t>		3) Chemical </a:t>
            </a:r>
            <a:r>
              <a:rPr lang="en-US" sz="2000" dirty="0" smtClean="0">
                <a:latin typeface="Arial" pitchFamily="34" charset="0"/>
                <a:cs typeface="Arial" pitchFamily="34" charset="0"/>
              </a:rPr>
              <a:t>resistant </a:t>
            </a:r>
            <a:r>
              <a:rPr lang="en-US" sz="2000" b="1" dirty="0" smtClean="0">
                <a:latin typeface="Arial" pitchFamily="34" charset="0"/>
                <a:cs typeface="Arial" pitchFamily="34" charset="0"/>
              </a:rPr>
              <a:t>gloves</a:t>
            </a:r>
            <a:r>
              <a:rPr lang="en-US" sz="2000" dirty="0" smtClean="0">
                <a:latin typeface="Arial" pitchFamily="34" charset="0"/>
                <a:cs typeface="Arial" pitchFamily="34" charset="0"/>
              </a:rPr>
              <a:t>.  </a:t>
            </a:r>
            <a:r>
              <a:rPr lang="en-US" sz="2000" b="1" dirty="0" smtClean="0">
                <a:latin typeface="Arial" pitchFamily="34" charset="0"/>
                <a:cs typeface="Arial" pitchFamily="34" charset="0"/>
              </a:rPr>
              <a:t>Butyl </a:t>
            </a:r>
            <a:r>
              <a:rPr lang="en-US" sz="2000" b="1" dirty="0" smtClean="0">
                <a:latin typeface="Arial" pitchFamily="34" charset="0"/>
                <a:cs typeface="Arial" pitchFamily="34" charset="0"/>
              </a:rPr>
              <a:t>or nitrile </a:t>
            </a:r>
            <a:r>
              <a:rPr lang="en-US" sz="2000" dirty="0" smtClean="0">
                <a:latin typeface="Arial" pitchFamily="34" charset="0"/>
                <a:cs typeface="Arial" pitchFamily="34" charset="0"/>
              </a:rPr>
              <a:t>gloves are </a:t>
            </a:r>
            <a:r>
              <a:rPr lang="en-US" sz="2000" dirty="0" smtClean="0">
                <a:latin typeface="Arial" pitchFamily="34" charset="0"/>
                <a:cs typeface="Arial" pitchFamily="34" charset="0"/>
              </a:rPr>
              <a:t>	recommended </a:t>
            </a:r>
            <a:r>
              <a:rPr lang="en-US" sz="2000" dirty="0" smtClean="0">
                <a:latin typeface="Arial" pitchFamily="34" charset="0"/>
                <a:cs typeface="Arial" pitchFamily="34" charset="0"/>
              </a:rPr>
              <a:t>for use with formaldehyde - in general, </a:t>
            </a:r>
            <a:r>
              <a:rPr lang="en-US" sz="2000" b="1" dirty="0" smtClean="0">
                <a:latin typeface="Arial" pitchFamily="34" charset="0"/>
                <a:cs typeface="Arial" pitchFamily="34" charset="0"/>
              </a:rPr>
              <a:t>latex </a:t>
            </a:r>
            <a:r>
              <a:rPr lang="en-US" sz="2000" b="1" dirty="0" smtClean="0">
                <a:latin typeface="Arial" pitchFamily="34" charset="0"/>
                <a:cs typeface="Arial" pitchFamily="34" charset="0"/>
              </a:rPr>
              <a:t>	gloves DO NOT </a:t>
            </a:r>
            <a:r>
              <a:rPr lang="en-US" sz="2000" dirty="0" smtClean="0">
                <a:latin typeface="Arial" pitchFamily="34" charset="0"/>
                <a:cs typeface="Arial" pitchFamily="34" charset="0"/>
              </a:rPr>
              <a:t>provide adequate protection from </a:t>
            </a:r>
            <a:r>
              <a:rPr lang="en-US" sz="2000" dirty="0" smtClean="0">
                <a:latin typeface="Arial" pitchFamily="34" charset="0"/>
                <a:cs typeface="Arial" pitchFamily="34" charset="0"/>
              </a:rPr>
              <a:t>	formaldehyde).</a:t>
            </a:r>
            <a:endParaRPr lang="en-US" sz="2000" dirty="0" smtClean="0">
              <a:latin typeface="Arial" pitchFamily="34" charset="0"/>
              <a:cs typeface="Arial" pitchFamily="34" charset="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SAFE WORK PRACTICES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latin typeface="Arial" pitchFamily="34" charset="0"/>
                <a:cs typeface="Arial" pitchFamily="34" charset="0"/>
              </a:rPr>
              <a:t>As much as possible, dilute and handle formaldehyde in a chemical fume hood. </a:t>
            </a: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To </a:t>
            </a:r>
            <a:r>
              <a:rPr lang="en-US" dirty="0" smtClean="0">
                <a:latin typeface="Arial" pitchFamily="34" charset="0"/>
                <a:cs typeface="Arial" pitchFamily="34" charset="0"/>
              </a:rPr>
              <a:t>minimize fumes, open lids on formaldehyde solutions only as long as it takes to complete your </a:t>
            </a:r>
            <a:r>
              <a:rPr lang="en-US" dirty="0" smtClean="0">
                <a:latin typeface="Arial" pitchFamily="34" charset="0"/>
                <a:cs typeface="Arial" pitchFamily="34" charset="0"/>
              </a:rPr>
              <a:t>task.</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Manipulate </a:t>
            </a:r>
            <a:r>
              <a:rPr lang="en-US" dirty="0" smtClean="0">
                <a:latin typeface="Arial" pitchFamily="34" charset="0"/>
                <a:cs typeface="Arial" pitchFamily="34" charset="0"/>
              </a:rPr>
              <a:t>and transfer the smallest volume of formaldehyde needed</a:t>
            </a:r>
            <a:r>
              <a:rPr lang="en-US" dirty="0" smtClean="0">
                <a:latin typeface="Arial" pitchFamily="34" charset="0"/>
                <a:cs typeface="Arial" pitchFamily="34" charset="0"/>
              </a:rPr>
              <a:t>.</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Use </a:t>
            </a:r>
            <a:r>
              <a:rPr lang="en-US" dirty="0" smtClean="0">
                <a:latin typeface="Arial" pitchFamily="34" charset="0"/>
                <a:cs typeface="Arial" pitchFamily="34" charset="0"/>
              </a:rPr>
              <a:t>spill pads or other absorbent material when pouring formaldehyde</a:t>
            </a:r>
            <a:r>
              <a:rPr lang="en-US" dirty="0" smtClean="0">
                <a:latin typeface="Arial" pitchFamily="34" charset="0"/>
                <a:cs typeface="Arial" pitchFamily="34" charset="0"/>
              </a:rPr>
              <a:t>.</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Never </a:t>
            </a:r>
            <a:r>
              <a:rPr lang="en-US" dirty="0" smtClean="0">
                <a:latin typeface="Arial" pitchFamily="34" charset="0"/>
                <a:cs typeface="Arial" pitchFamily="34" charset="0"/>
              </a:rPr>
              <a:t>heat or stir formaldehyde solutions at the open bench.</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Know what to do in the event of an emergency</a:t>
            </a:r>
            <a:endParaRPr lang="en-US" b="1" dirty="0">
              <a:latin typeface="Georgia" pitchFamily="18" charset="0"/>
            </a:endParaRPr>
          </a:p>
        </p:txBody>
      </p:sp>
      <p:sp>
        <p:nvSpPr>
          <p:cNvPr id="3" name="Content Placeholder 2"/>
          <p:cNvSpPr>
            <a:spLocks noGrp="1"/>
          </p:cNvSpPr>
          <p:nvPr>
            <p:ph sz="half" idx="1"/>
          </p:nvPr>
        </p:nvSpPr>
        <p:spPr>
          <a:xfrm>
            <a:off x="457200" y="1600200"/>
            <a:ext cx="5029200" cy="4525963"/>
          </a:xfrm>
        </p:spPr>
        <p:txBody>
          <a:bodyPr>
            <a:normAutofit/>
          </a:bodyPr>
          <a:lstStyle/>
          <a:p>
            <a:r>
              <a:rPr lang="en-US" sz="2000" dirty="0" smtClean="0">
                <a:latin typeface="Arial" pitchFamily="34" charset="0"/>
                <a:cs typeface="Arial" pitchFamily="34" charset="0"/>
              </a:rPr>
              <a:t>Know the location of the nearest eyewash or safety shower.</a:t>
            </a:r>
          </a:p>
          <a:p>
            <a:r>
              <a:rPr lang="en-US" sz="2000" dirty="0" smtClean="0">
                <a:latin typeface="Arial" pitchFamily="34" charset="0"/>
                <a:cs typeface="Arial" pitchFamily="34" charset="0"/>
              </a:rPr>
              <a:t>If formaldehyde comes in contact with skin or eyes, flush </a:t>
            </a:r>
            <a:r>
              <a:rPr lang="en-US" sz="2000" dirty="0" smtClean="0">
                <a:latin typeface="Arial" pitchFamily="34" charset="0"/>
                <a:cs typeface="Arial" pitchFamily="34" charset="0"/>
              </a:rPr>
              <a:t>immediately </a:t>
            </a:r>
            <a:r>
              <a:rPr lang="en-US" sz="2000" dirty="0" smtClean="0">
                <a:latin typeface="Arial" pitchFamily="34" charset="0"/>
                <a:cs typeface="Arial" pitchFamily="34" charset="0"/>
              </a:rPr>
              <a:t>with copious amounts of water for at least 15 minutes.</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Consult the Material Safety Data Sheet (MSDS).</a:t>
            </a:r>
          </a:p>
          <a:p>
            <a:r>
              <a:rPr lang="en-US" sz="2000" dirty="0" smtClean="0">
                <a:latin typeface="Arial" pitchFamily="34" charset="0"/>
                <a:cs typeface="Arial" pitchFamily="34" charset="0"/>
              </a:rPr>
              <a:t>Contact your safety Services Office.</a:t>
            </a:r>
          </a:p>
          <a:p>
            <a:r>
              <a:rPr lang="en-US" sz="2000" dirty="0" smtClean="0">
                <a:latin typeface="Arial" pitchFamily="34" charset="0"/>
                <a:cs typeface="Arial" pitchFamily="34" charset="0"/>
              </a:rPr>
              <a:t>Evacuate if necessary. </a:t>
            </a:r>
          </a:p>
          <a:p>
            <a:r>
              <a:rPr lang="en-US" sz="2000" dirty="0" smtClean="0">
                <a:latin typeface="Arial" pitchFamily="34" charset="0"/>
                <a:cs typeface="Arial" pitchFamily="34" charset="0"/>
              </a:rPr>
              <a:t>Be sure to report any exposure incidents to your supervisor.</a:t>
            </a:r>
            <a:endParaRPr lang="en-US" sz="2000" dirty="0">
              <a:latin typeface="Arial" pitchFamily="34" charset="0"/>
              <a:cs typeface="Arial" pitchFamily="34" charset="0"/>
            </a:endParaRPr>
          </a:p>
        </p:txBody>
      </p:sp>
      <p:pic>
        <p:nvPicPr>
          <p:cNvPr id="5" name="Content Placeholder 4" descr="eyeWash.jpg"/>
          <p:cNvPicPr>
            <a:picLocks noGrp="1" noChangeAspect="1"/>
          </p:cNvPicPr>
          <p:nvPr>
            <p:ph sz="half" idx="2"/>
          </p:nvPr>
        </p:nvPicPr>
        <p:blipFill>
          <a:blip r:embed="rId2" cstate="print"/>
          <a:stretch>
            <a:fillRect/>
          </a:stretch>
        </p:blipFill>
        <p:spPr>
          <a:xfrm>
            <a:off x="5638800" y="2057401"/>
            <a:ext cx="3048000" cy="2133599"/>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219200"/>
          </a:xfrm>
        </p:spPr>
        <p:txBody>
          <a:bodyPr>
            <a:normAutofit fontScale="90000"/>
          </a:bodyPr>
          <a:lstStyle/>
          <a:p>
            <a:r>
              <a:rPr lang="en-US" b="1" dirty="0" smtClean="0">
                <a:latin typeface="Georgia" pitchFamily="18" charset="0"/>
              </a:rPr>
              <a:t>OBJECTIVES</a:t>
            </a:r>
            <a:r>
              <a:rPr lang="en-US" dirty="0" smtClean="0"/>
              <a:t/>
            </a:r>
            <a:br>
              <a:rPr lang="en-US" dirty="0" smtClean="0"/>
            </a:br>
            <a:endParaRPr lang="en-US" dirty="0"/>
          </a:p>
        </p:txBody>
      </p:sp>
      <p:sp>
        <p:nvSpPr>
          <p:cNvPr id="3" name="Content Placeholder 2"/>
          <p:cNvSpPr>
            <a:spLocks noGrp="1"/>
          </p:cNvSpPr>
          <p:nvPr>
            <p:ph idx="1"/>
          </p:nvPr>
        </p:nvSpPr>
        <p:spPr>
          <a:xfrm>
            <a:off x="457200" y="1447801"/>
            <a:ext cx="8229600" cy="4267200"/>
          </a:xfrm>
        </p:spPr>
        <p:txBody>
          <a:bodyPr/>
          <a:lstStyle/>
          <a:p>
            <a:pPr lvl="0"/>
            <a:r>
              <a:rPr lang="en-US" dirty="0" smtClean="0">
                <a:latin typeface="Arial" pitchFamily="34" charset="0"/>
                <a:cs typeface="Arial" pitchFamily="34" charset="0"/>
              </a:rPr>
              <a:t>Identify formaldehyde</a:t>
            </a:r>
            <a:r>
              <a:rPr lang="en-US" dirty="0" smtClean="0">
                <a:latin typeface="Arial" pitchFamily="34" charset="0"/>
                <a:cs typeface="Arial" pitchFamily="34" charset="0"/>
              </a:rPr>
              <a:t>.</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Recognize the OSHA (Occupational Safety and Health Administration) Standard. </a:t>
            </a:r>
            <a:endParaRPr lang="en-US" dirty="0" smtClean="0">
              <a:latin typeface="Arial" pitchFamily="34" charset="0"/>
              <a:cs typeface="Arial" pitchFamily="34" charset="0"/>
            </a:endParaRPr>
          </a:p>
          <a:p>
            <a:pPr lvl="0">
              <a:buNone/>
            </a:pPr>
            <a:endParaRPr lang="en-US" dirty="0" smtClean="0">
              <a:latin typeface="Arial" pitchFamily="34" charset="0"/>
              <a:cs typeface="Arial" pitchFamily="34" charset="0"/>
            </a:endParaRPr>
          </a:p>
          <a:p>
            <a:pPr lvl="0"/>
            <a:r>
              <a:rPr lang="en-US" dirty="0" smtClean="0">
                <a:latin typeface="Arial" pitchFamily="34" charset="0"/>
                <a:cs typeface="Arial" pitchFamily="34" charset="0"/>
              </a:rPr>
              <a:t>Indicate spill kit procedures.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Spill cleanup </a:t>
            </a:r>
            <a:endParaRPr lang="en-US" dirty="0"/>
          </a:p>
        </p:txBody>
      </p:sp>
      <p:sp>
        <p:nvSpPr>
          <p:cNvPr id="3" name="Content Placeholder 2"/>
          <p:cNvSpPr>
            <a:spLocks noGrp="1"/>
          </p:cNvSpPr>
          <p:nvPr>
            <p:ph idx="1"/>
          </p:nvPr>
        </p:nvSpPr>
        <p:spPr/>
        <p:txBody>
          <a:bodyPr>
            <a:normAutofit/>
          </a:bodyPr>
          <a:lstStyle/>
          <a:p>
            <a:pPr algn="ctr">
              <a:buNone/>
            </a:pPr>
            <a:r>
              <a:rPr lang="en-US" b="1" dirty="0" smtClean="0">
                <a:latin typeface="Arial" pitchFamily="34" charset="0"/>
                <a:cs typeface="Arial" pitchFamily="34" charset="0"/>
              </a:rPr>
              <a:t>Minor spills</a:t>
            </a:r>
            <a:r>
              <a:rPr lang="en-US" dirty="0" smtClean="0">
                <a:latin typeface="Arial" pitchFamily="34" charset="0"/>
                <a:cs typeface="Arial" pitchFamily="34" charset="0"/>
              </a:rPr>
              <a:t> of formaldehyde solutions should be cleaned up immediately. </a:t>
            </a:r>
          </a:p>
          <a:p>
            <a:r>
              <a:rPr lang="en-US" sz="2000" dirty="0" smtClean="0">
                <a:latin typeface="Arial" pitchFamily="34" charset="0"/>
                <a:cs typeface="Arial" pitchFamily="34" charset="0"/>
              </a:rPr>
              <a:t>B</a:t>
            </a:r>
            <a:r>
              <a:rPr lang="en-US" sz="2000" dirty="0" smtClean="0">
                <a:latin typeface="Arial" pitchFamily="34" charset="0"/>
                <a:cs typeface="Arial" pitchFamily="34" charset="0"/>
              </a:rPr>
              <a:t>e </a:t>
            </a:r>
            <a:r>
              <a:rPr lang="en-US" sz="2000" dirty="0" smtClean="0">
                <a:latin typeface="Arial" pitchFamily="34" charset="0"/>
                <a:cs typeface="Arial" pitchFamily="34" charset="0"/>
              </a:rPr>
              <a:t>sure to wear appropriate </a:t>
            </a:r>
            <a:r>
              <a:rPr lang="en-US" sz="2000" dirty="0" smtClean="0">
                <a:latin typeface="Arial" pitchFamily="34" charset="0"/>
                <a:cs typeface="Arial" pitchFamily="34" charset="0"/>
              </a:rPr>
              <a:t>PPE.</a:t>
            </a:r>
          </a:p>
          <a:p>
            <a:pPr>
              <a:buNone/>
            </a:pP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Absorb the spill using paper towels, absorbent pads or a formaldehyde neutralizing powder. If dry absorbents are used, scoop the absorbed material into a plastic bag using a dustpan, being careful not to breathe the dust from the absorbent. </a:t>
            </a: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Never place contaminated materials in an ordinary trash can. Call safety service for disposal.</a:t>
            </a:r>
            <a:endParaRPr lang="en-US" sz="2000" dirty="0" smtClean="0">
              <a:latin typeface="Arial" pitchFamily="34" charset="0"/>
              <a:cs typeface="Arial" pitchFamily="34" charset="0"/>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Spill cleanup </a:t>
            </a:r>
            <a:endParaRPr lang="en-US" dirty="0"/>
          </a:p>
        </p:txBody>
      </p:sp>
      <p:sp>
        <p:nvSpPr>
          <p:cNvPr id="3" name="Content Placeholder 2"/>
          <p:cNvSpPr>
            <a:spLocks noGrp="1"/>
          </p:cNvSpPr>
          <p:nvPr>
            <p:ph sz="half" idx="1"/>
          </p:nvPr>
        </p:nvSpPr>
        <p:spPr>
          <a:xfrm>
            <a:off x="457200" y="1371600"/>
            <a:ext cx="5562600" cy="4754563"/>
          </a:xfrm>
        </p:spPr>
        <p:txBody>
          <a:bodyPr>
            <a:normAutofit fontScale="92500" lnSpcReduction="20000"/>
          </a:bodyPr>
          <a:lstStyle/>
          <a:p>
            <a:pPr algn="ctr">
              <a:buNone/>
            </a:pPr>
            <a:r>
              <a:rPr lang="en-US" b="1" dirty="0" smtClean="0">
                <a:latin typeface="Arial" pitchFamily="34" charset="0"/>
                <a:cs typeface="Arial" pitchFamily="34" charset="0"/>
              </a:rPr>
              <a:t>Major spills</a:t>
            </a:r>
            <a:r>
              <a:rPr lang="en-US" dirty="0" smtClean="0">
                <a:latin typeface="Arial" pitchFamily="34" charset="0"/>
                <a:cs typeface="Arial" pitchFamily="34" charset="0"/>
              </a:rPr>
              <a:t> </a:t>
            </a:r>
            <a:r>
              <a:rPr lang="en-US" dirty="0" smtClean="0">
                <a:latin typeface="Arial" pitchFamily="34" charset="0"/>
                <a:cs typeface="Arial" pitchFamily="34" charset="0"/>
              </a:rPr>
              <a:t>must </a:t>
            </a:r>
            <a:r>
              <a:rPr lang="en-US" dirty="0" smtClean="0">
                <a:latin typeface="Arial" pitchFamily="34" charset="0"/>
                <a:cs typeface="Arial" pitchFamily="34" charset="0"/>
              </a:rPr>
              <a:t>be </a:t>
            </a:r>
            <a:r>
              <a:rPr lang="en-US" dirty="0" smtClean="0">
                <a:latin typeface="Arial" pitchFamily="34" charset="0"/>
                <a:cs typeface="Arial" pitchFamily="34" charset="0"/>
              </a:rPr>
              <a:t>cleaned </a:t>
            </a:r>
            <a:r>
              <a:rPr lang="en-US" dirty="0" smtClean="0">
                <a:latin typeface="Arial" pitchFamily="34" charset="0"/>
                <a:cs typeface="Arial" pitchFamily="34" charset="0"/>
              </a:rPr>
              <a:t>by a trained operator wearing appropriate respiratory protective </a:t>
            </a:r>
            <a:r>
              <a:rPr lang="en-US" dirty="0" smtClean="0">
                <a:latin typeface="Arial" pitchFamily="34" charset="0"/>
                <a:cs typeface="Arial" pitchFamily="34" charset="0"/>
              </a:rPr>
              <a:t>equipment </a:t>
            </a:r>
            <a:r>
              <a:rPr lang="en-US" sz="2400" dirty="0" smtClean="0">
                <a:latin typeface="Arial" pitchFamily="34" charset="0"/>
                <a:cs typeface="Arial" pitchFamily="34" charset="0"/>
              </a:rPr>
              <a:t>(many </a:t>
            </a:r>
            <a:r>
              <a:rPr lang="en-US" sz="2400" dirty="0" smtClean="0">
                <a:latin typeface="Arial" pitchFamily="34" charset="0"/>
                <a:cs typeface="Arial" pitchFamily="34" charset="0"/>
              </a:rPr>
              <a:t>labs define a major spill as any spill greater than 50 </a:t>
            </a:r>
            <a:r>
              <a:rPr lang="en-US" sz="2400" dirty="0" err="1" smtClean="0">
                <a:latin typeface="Arial" pitchFamily="34" charset="0"/>
                <a:cs typeface="Arial" pitchFamily="34" charset="0"/>
              </a:rPr>
              <a:t>mL</a:t>
            </a:r>
            <a:r>
              <a:rPr lang="en-US" sz="2400" dirty="0" smtClean="0">
                <a:latin typeface="Arial" pitchFamily="34" charset="0"/>
                <a:cs typeface="Arial" pitchFamily="34" charset="0"/>
              </a:rPr>
              <a:t> of 37% formaldehyde or more than 1 L of dilute </a:t>
            </a:r>
            <a:r>
              <a:rPr lang="en-US" sz="2400" dirty="0" smtClean="0">
                <a:latin typeface="Arial" pitchFamily="34" charset="0"/>
                <a:cs typeface="Arial" pitchFamily="34" charset="0"/>
              </a:rPr>
              <a:t>solution).</a:t>
            </a:r>
          </a:p>
          <a:p>
            <a:pPr algn="ctr">
              <a:buNone/>
            </a:pPr>
            <a:endParaRPr lang="en-US" dirty="0" smtClean="0">
              <a:latin typeface="Arial" pitchFamily="34" charset="0"/>
              <a:cs typeface="Arial" pitchFamily="34" charset="0"/>
            </a:endParaRPr>
          </a:p>
          <a:p>
            <a:pPr algn="ctr">
              <a:buNone/>
            </a:pPr>
            <a:r>
              <a:rPr lang="en-US" u="sng" dirty="0" smtClean="0">
                <a:latin typeface="Arial" pitchFamily="34" charset="0"/>
                <a:cs typeface="Arial" pitchFamily="34" charset="0"/>
              </a:rPr>
              <a:t>After a major spill, do the following: </a:t>
            </a:r>
          </a:p>
          <a:p>
            <a:r>
              <a:rPr lang="en-US" sz="2400" dirty="0" smtClean="0">
                <a:latin typeface="Arial" pitchFamily="34" charset="0"/>
                <a:cs typeface="Arial" pitchFamily="34" charset="0"/>
              </a:rPr>
              <a:t>Immediately turn off ignition sources</a:t>
            </a:r>
          </a:p>
          <a:p>
            <a:r>
              <a:rPr lang="en-US" sz="2400" dirty="0" smtClean="0">
                <a:latin typeface="Arial" pitchFamily="34" charset="0"/>
                <a:cs typeface="Arial" pitchFamily="34" charset="0"/>
              </a:rPr>
              <a:t>Evacuate the area</a:t>
            </a:r>
          </a:p>
          <a:p>
            <a:r>
              <a:rPr lang="en-US" sz="2400" dirty="0" smtClean="0">
                <a:latin typeface="Arial" pitchFamily="34" charset="0"/>
                <a:cs typeface="Arial" pitchFamily="34" charset="0"/>
              </a:rPr>
              <a:t>Close all doors to contain vapors</a:t>
            </a:r>
          </a:p>
          <a:p>
            <a:r>
              <a:rPr lang="en-US" sz="2400" dirty="0" smtClean="0">
                <a:latin typeface="Arial" pitchFamily="34" charset="0"/>
                <a:cs typeface="Arial" pitchFamily="34" charset="0"/>
              </a:rPr>
              <a:t>Call for help</a:t>
            </a:r>
          </a:p>
          <a:p>
            <a:pPr>
              <a:buNone/>
            </a:pPr>
            <a:endParaRPr lang="en-US" dirty="0"/>
          </a:p>
        </p:txBody>
      </p:sp>
      <p:pic>
        <p:nvPicPr>
          <p:cNvPr id="5" name="Content Placeholder 4" descr="1.jpg"/>
          <p:cNvPicPr>
            <a:picLocks noGrp="1" noChangeAspect="1"/>
          </p:cNvPicPr>
          <p:nvPr>
            <p:ph sz="half" idx="2"/>
          </p:nvPr>
        </p:nvPicPr>
        <p:blipFill>
          <a:blip r:embed="rId2" cstate="print"/>
          <a:stretch>
            <a:fillRect/>
          </a:stretch>
        </p:blipFill>
        <p:spPr>
          <a:xfrm>
            <a:off x="6172200" y="1752600"/>
            <a:ext cx="2593319" cy="36576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fontScale="90000"/>
          </a:bodyPr>
          <a:lstStyle/>
          <a:p>
            <a:r>
              <a:rPr lang="en-US" b="1" dirty="0" smtClean="0">
                <a:latin typeface="Georgia" pitchFamily="18" charset="0"/>
              </a:rPr>
              <a:t>OSHA WEBSITE www.osha.gov</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ctr">
              <a:buNone/>
            </a:pPr>
            <a:r>
              <a:rPr lang="en-US" b="1" dirty="0" smtClean="0">
                <a:latin typeface="Arial" pitchFamily="34" charset="0"/>
                <a:cs typeface="Arial" pitchFamily="34" charset="0"/>
              </a:rPr>
              <a:t>Formaldehyde standard: 29 CFR </a:t>
            </a:r>
            <a:r>
              <a:rPr lang="en-US" b="1" dirty="0" smtClean="0">
                <a:latin typeface="Arial" pitchFamily="34" charset="0"/>
                <a:cs typeface="Arial" pitchFamily="34" charset="0"/>
              </a:rPr>
              <a:t>1910.1048</a:t>
            </a:r>
          </a:p>
          <a:p>
            <a:pPr algn="ctr">
              <a:buNone/>
            </a:pPr>
            <a:r>
              <a:rPr lang="en-US" sz="2400" dirty="0" smtClean="0">
                <a:latin typeface="Arial" pitchFamily="34" charset="0"/>
                <a:cs typeface="Arial" pitchFamily="34" charset="0"/>
              </a:rPr>
              <a:t>Applies to all occupational exposures to gas, solutions and materials that release formaldehyde:</a:t>
            </a:r>
            <a:endParaRPr lang="en-US" sz="2400" dirty="0" smtClean="0">
              <a:latin typeface="Arial" pitchFamily="34" charset="0"/>
              <a:cs typeface="Arial" pitchFamily="34" charset="0"/>
            </a:endParaRPr>
          </a:p>
          <a:p>
            <a:pPr>
              <a:buNone/>
            </a:pPr>
            <a:r>
              <a:rPr lang="en-US" dirty="0" smtClean="0">
                <a:latin typeface="Arial" pitchFamily="34" charset="0"/>
                <a:cs typeface="Arial" pitchFamily="34" charset="0"/>
              </a:rPr>
              <a:t>	</a:t>
            </a:r>
            <a:r>
              <a:rPr lang="en-US" sz="2000" dirty="0" smtClean="0">
                <a:latin typeface="Arial" pitchFamily="34" charset="0"/>
                <a:cs typeface="Arial" pitchFamily="34" charset="0"/>
              </a:rPr>
              <a:t>Appendix </a:t>
            </a:r>
            <a:r>
              <a:rPr lang="en-US" sz="2000" dirty="0" smtClean="0">
                <a:latin typeface="Arial" pitchFamily="34" charset="0"/>
                <a:cs typeface="Arial" pitchFamily="34" charset="0"/>
              </a:rPr>
              <a:t>A – technical guidelines for formalin</a:t>
            </a:r>
          </a:p>
          <a:p>
            <a:pPr>
              <a:buNone/>
            </a:pPr>
            <a:r>
              <a:rPr lang="en-US" sz="2000" dirty="0" smtClean="0">
                <a:latin typeface="Arial" pitchFamily="34" charset="0"/>
                <a:cs typeface="Arial" pitchFamily="34" charset="0"/>
              </a:rPr>
              <a:t>	Appendix </a:t>
            </a:r>
            <a:r>
              <a:rPr lang="en-US" sz="2000" dirty="0" smtClean="0">
                <a:latin typeface="Arial" pitchFamily="34" charset="0"/>
                <a:cs typeface="Arial" pitchFamily="34" charset="0"/>
              </a:rPr>
              <a:t>B – sampling strategy and analytical methods</a:t>
            </a:r>
          </a:p>
          <a:p>
            <a:pPr>
              <a:buNone/>
            </a:pPr>
            <a:r>
              <a:rPr lang="en-US" sz="2000" dirty="0" smtClean="0">
                <a:latin typeface="Arial" pitchFamily="34" charset="0"/>
                <a:cs typeface="Arial" pitchFamily="34" charset="0"/>
              </a:rPr>
              <a:t>	Appendix </a:t>
            </a:r>
            <a:r>
              <a:rPr lang="en-US" sz="2000" dirty="0" smtClean="0">
                <a:latin typeface="Arial" pitchFamily="34" charset="0"/>
                <a:cs typeface="Arial" pitchFamily="34" charset="0"/>
              </a:rPr>
              <a:t>C – medical surveillance</a:t>
            </a:r>
          </a:p>
          <a:p>
            <a:pPr>
              <a:buNone/>
            </a:pPr>
            <a:r>
              <a:rPr lang="en-US" sz="2000" dirty="0" smtClean="0">
                <a:latin typeface="Arial" pitchFamily="34" charset="0"/>
                <a:cs typeface="Arial" pitchFamily="34" charset="0"/>
              </a:rPr>
              <a:t>	Appendix </a:t>
            </a:r>
            <a:r>
              <a:rPr lang="en-US" sz="2000" dirty="0" smtClean="0">
                <a:latin typeface="Arial" pitchFamily="34" charset="0"/>
                <a:cs typeface="Arial" pitchFamily="34" charset="0"/>
              </a:rPr>
              <a:t>D – non-mandatory medical disease questionnaire</a:t>
            </a:r>
          </a:p>
          <a:p>
            <a:pPr>
              <a:buNone/>
            </a:pPr>
            <a:r>
              <a:rPr lang="en-US" sz="2000" dirty="0" smtClean="0">
                <a:latin typeface="Arial" pitchFamily="34" charset="0"/>
                <a:cs typeface="Arial" pitchFamily="34" charset="0"/>
              </a:rPr>
              <a:t>	Appendix </a:t>
            </a:r>
            <a:r>
              <a:rPr lang="en-US" sz="2000" dirty="0" smtClean="0">
                <a:latin typeface="Arial" pitchFamily="34" charset="0"/>
                <a:cs typeface="Arial" pitchFamily="34" charset="0"/>
              </a:rPr>
              <a:t>E – fit testing procedures (removed to 1910.134)</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fontScale="90000"/>
          </a:bodyPr>
          <a:lstStyle/>
          <a:p>
            <a:r>
              <a:rPr lang="en-US" b="1" dirty="0" smtClean="0">
                <a:latin typeface="Georgia" pitchFamily="18" charset="0"/>
              </a:rPr>
              <a:t>Formaldehyde: What is it?</a:t>
            </a:r>
            <a:r>
              <a:rPr lang="en-US" dirty="0" smtClean="0"/>
              <a:t/>
            </a:r>
            <a:br>
              <a:rPr lang="en-US" dirty="0" smtClean="0"/>
            </a:br>
            <a:endParaRPr lang="en-US" dirty="0"/>
          </a:p>
        </p:txBody>
      </p:sp>
      <p:sp>
        <p:nvSpPr>
          <p:cNvPr id="3" name="Content Placeholder 2"/>
          <p:cNvSpPr>
            <a:spLocks noGrp="1"/>
          </p:cNvSpPr>
          <p:nvPr>
            <p:ph sz="half" idx="1"/>
          </p:nvPr>
        </p:nvSpPr>
        <p:spPr>
          <a:xfrm>
            <a:off x="457200" y="1219200"/>
            <a:ext cx="4648200" cy="4906963"/>
          </a:xfrm>
        </p:spPr>
        <p:txBody>
          <a:bodyPr>
            <a:normAutofit lnSpcReduction="10000"/>
          </a:bodyPr>
          <a:lstStyle/>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Flammable</a:t>
            </a:r>
            <a:r>
              <a:rPr lang="en-US" sz="2400" dirty="0" smtClean="0">
                <a:latin typeface="Arial" pitchFamily="34" charset="0"/>
                <a:cs typeface="Arial" pitchFamily="34" charset="0"/>
              </a:rPr>
              <a:t>, colorless liquid with a strong, pungent, irritating odor</a:t>
            </a:r>
            <a:r>
              <a:rPr lang="en-US" sz="2400" dirty="0" smtClean="0">
                <a:latin typeface="Arial" pitchFamily="34" charset="0"/>
                <a:cs typeface="Arial" pitchFamily="34" charset="0"/>
              </a:rPr>
              <a:t>.</a:t>
            </a:r>
          </a:p>
          <a:p>
            <a:r>
              <a:rPr lang="en-US" sz="2400" dirty="0" smtClean="0">
                <a:latin typeface="Arial" pitchFamily="34" charset="0"/>
                <a:cs typeface="Arial" pitchFamily="34" charset="0"/>
              </a:rPr>
              <a:t>Used in the production </a:t>
            </a:r>
            <a:r>
              <a:rPr lang="en-US" sz="2400" dirty="0" smtClean="0">
                <a:latin typeface="Arial" pitchFamily="34" charset="0"/>
                <a:cs typeface="Arial" pitchFamily="34" charset="0"/>
              </a:rPr>
              <a:t>of: 	</a:t>
            </a:r>
            <a:r>
              <a:rPr lang="en-US" sz="2000" dirty="0" smtClean="0">
                <a:latin typeface="Arial" pitchFamily="34" charset="0"/>
                <a:cs typeface="Arial" pitchFamily="34" charset="0"/>
              </a:rPr>
              <a:t>Resins</a:t>
            </a:r>
          </a:p>
          <a:p>
            <a:pPr>
              <a:buNone/>
            </a:pPr>
            <a:r>
              <a:rPr lang="en-US" sz="2000" dirty="0" smtClean="0">
                <a:latin typeface="Arial" pitchFamily="34" charset="0"/>
                <a:cs typeface="Arial" pitchFamily="34" charset="0"/>
              </a:rPr>
              <a:t>		Particleboard</a:t>
            </a:r>
            <a:endParaRPr lang="en-US" sz="2000" dirty="0" smtClean="0">
              <a:latin typeface="Arial" pitchFamily="34" charset="0"/>
              <a:cs typeface="Arial" pitchFamily="34" charset="0"/>
            </a:endParaRPr>
          </a:p>
          <a:p>
            <a:pPr>
              <a:buNone/>
            </a:pPr>
            <a:r>
              <a:rPr lang="en-US" sz="2000" dirty="0" smtClean="0">
                <a:latin typeface="Arial" pitchFamily="34" charset="0"/>
                <a:cs typeface="Arial" pitchFamily="34" charset="0"/>
              </a:rPr>
              <a:t>		Plywood</a:t>
            </a:r>
            <a:endParaRPr lang="en-US" sz="2000" dirty="0" smtClean="0">
              <a:latin typeface="Arial" pitchFamily="34" charset="0"/>
              <a:cs typeface="Arial" pitchFamily="34" charset="0"/>
            </a:endParaRPr>
          </a:p>
          <a:p>
            <a:pPr>
              <a:buNone/>
            </a:pPr>
            <a:r>
              <a:rPr lang="en-US" sz="2000" dirty="0" smtClean="0">
                <a:latin typeface="Arial" pitchFamily="34" charset="0"/>
                <a:cs typeface="Arial" pitchFamily="34" charset="0"/>
              </a:rPr>
              <a:t>		Foam insulation</a:t>
            </a:r>
          </a:p>
          <a:p>
            <a:pPr>
              <a:buNone/>
            </a:pPr>
            <a:r>
              <a:rPr lang="en-US" sz="2000" dirty="0" smtClean="0">
                <a:latin typeface="Arial" pitchFamily="34" charset="0"/>
                <a:cs typeface="Arial" pitchFamily="34" charset="0"/>
              </a:rPr>
              <a:t>		</a:t>
            </a:r>
            <a:r>
              <a:rPr lang="en-US" sz="2000" dirty="0" smtClean="0">
                <a:latin typeface="Arial" pitchFamily="34" charset="0"/>
                <a:cs typeface="Arial" pitchFamily="34" charset="0"/>
              </a:rPr>
              <a:t>Fiberglass</a:t>
            </a:r>
          </a:p>
          <a:p>
            <a:pPr>
              <a:buNone/>
            </a:pPr>
            <a:r>
              <a:rPr lang="en-US" sz="2000" dirty="0" smtClean="0">
                <a:latin typeface="Arial" pitchFamily="34" charset="0"/>
                <a:cs typeface="Arial" pitchFamily="34" charset="0"/>
              </a:rPr>
              <a:t>	</a:t>
            </a:r>
            <a:r>
              <a:rPr lang="en-US" sz="2000" dirty="0" smtClean="0">
                <a:latin typeface="Arial" pitchFamily="34" charset="0"/>
                <a:cs typeface="Arial" pitchFamily="34" charset="0"/>
              </a:rPr>
              <a:t>	Carpets</a:t>
            </a:r>
          </a:p>
          <a:p>
            <a:pPr>
              <a:buNone/>
            </a:pPr>
            <a:r>
              <a:rPr lang="en-US" sz="2000" dirty="0" smtClean="0">
                <a:latin typeface="Arial" pitchFamily="34" charset="0"/>
                <a:cs typeface="Arial" pitchFamily="34" charset="0"/>
              </a:rPr>
              <a:t>	</a:t>
            </a:r>
            <a:r>
              <a:rPr lang="en-US" sz="2000" dirty="0" smtClean="0">
                <a:latin typeface="Arial" pitchFamily="34" charset="0"/>
                <a:cs typeface="Arial" pitchFamily="34" charset="0"/>
              </a:rPr>
              <a:t>	Household cleaners</a:t>
            </a:r>
          </a:p>
          <a:p>
            <a:pPr>
              <a:buNone/>
            </a:pPr>
            <a:r>
              <a:rPr lang="en-US" sz="2000" dirty="0" smtClean="0">
                <a:latin typeface="Arial" pitchFamily="34" charset="0"/>
                <a:cs typeface="Arial" pitchFamily="34" charset="0"/>
              </a:rPr>
              <a:t>	</a:t>
            </a:r>
            <a:r>
              <a:rPr lang="en-US" sz="2000" dirty="0" smtClean="0">
                <a:latin typeface="Arial" pitchFamily="34" charset="0"/>
                <a:cs typeface="Arial" pitchFamily="34" charset="0"/>
              </a:rPr>
              <a:t>	Personal care products (Q-15) </a:t>
            </a:r>
            <a:endParaRPr lang="en-US" sz="2000"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pic>
        <p:nvPicPr>
          <p:cNvPr id="5" name="Content Placeholder 4" descr="formalinFormal.jpg"/>
          <p:cNvPicPr>
            <a:picLocks noGrp="1" noChangeAspect="1"/>
          </p:cNvPicPr>
          <p:nvPr>
            <p:ph sz="half" idx="2"/>
          </p:nvPr>
        </p:nvPicPr>
        <p:blipFill>
          <a:blip r:embed="rId2" cstate="print"/>
          <a:stretch>
            <a:fillRect/>
          </a:stretch>
        </p:blipFill>
        <p:spPr>
          <a:xfrm>
            <a:off x="5181600" y="1981200"/>
            <a:ext cx="3429000" cy="33528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95400"/>
          </a:xfrm>
        </p:spPr>
        <p:txBody>
          <a:bodyPr>
            <a:normAutofit fontScale="90000"/>
          </a:bodyPr>
          <a:lstStyle/>
          <a:p>
            <a:r>
              <a:rPr lang="en-US" b="1" dirty="0" smtClean="0">
                <a:latin typeface="Georgia" pitchFamily="18" charset="0"/>
              </a:rPr>
              <a:t>Formaldehyde: </a:t>
            </a:r>
            <a:r>
              <a:rPr lang="en-US" b="1" dirty="0" smtClean="0">
                <a:latin typeface="Georgia" pitchFamily="18" charset="0"/>
              </a:rPr>
              <a:t>Laboratory Use</a:t>
            </a:r>
            <a:r>
              <a:rPr lang="en-US" dirty="0" smtClean="0"/>
              <a:t/>
            </a:r>
            <a:br>
              <a:rPr lang="en-US" dirty="0" smtClean="0"/>
            </a:br>
            <a:endParaRPr lang="en-US" dirty="0"/>
          </a:p>
        </p:txBody>
      </p:sp>
      <p:sp>
        <p:nvSpPr>
          <p:cNvPr id="3" name="Content Placeholder 2"/>
          <p:cNvSpPr>
            <a:spLocks noGrp="1"/>
          </p:cNvSpPr>
          <p:nvPr>
            <p:ph sz="half" idx="1"/>
          </p:nvPr>
        </p:nvSpPr>
        <p:spPr/>
        <p:txBody>
          <a:bodyPr/>
          <a:lstStyle/>
          <a:p>
            <a:pPr>
              <a:buNone/>
            </a:pPr>
            <a:r>
              <a:rPr lang="en-US" dirty="0" smtClean="0"/>
              <a:t>	</a:t>
            </a:r>
          </a:p>
          <a:p>
            <a:pPr>
              <a:buNone/>
            </a:pPr>
            <a:r>
              <a:rPr lang="en-US" dirty="0" smtClean="0"/>
              <a:t>	</a:t>
            </a:r>
            <a:r>
              <a:rPr lang="en-US" dirty="0" smtClean="0">
                <a:latin typeface="Arial" pitchFamily="34" charset="0"/>
                <a:cs typeface="Arial" pitchFamily="34" charset="0"/>
              </a:rPr>
              <a:t>Typically </a:t>
            </a:r>
            <a:r>
              <a:rPr lang="en-US" dirty="0" smtClean="0">
                <a:latin typeface="Arial" pitchFamily="34" charset="0"/>
                <a:cs typeface="Arial" pitchFamily="34" charset="0"/>
              </a:rPr>
              <a:t>sold as </a:t>
            </a:r>
            <a:r>
              <a:rPr lang="en-US" dirty="0" smtClean="0">
                <a:latin typeface="Arial" pitchFamily="34" charset="0"/>
                <a:cs typeface="Arial" pitchFamily="34" charset="0"/>
              </a:rPr>
              <a:t>formalin, a </a:t>
            </a:r>
            <a:r>
              <a:rPr lang="en-US" dirty="0" smtClean="0">
                <a:latin typeface="Arial" pitchFamily="34" charset="0"/>
                <a:cs typeface="Arial" pitchFamily="34" charset="0"/>
              </a:rPr>
              <a:t>methanol-stabilized water solution that contains from 37-50% formaldehyde </a:t>
            </a:r>
          </a:p>
          <a:p>
            <a:endParaRPr lang="en-US" dirty="0"/>
          </a:p>
        </p:txBody>
      </p:sp>
      <p:pic>
        <p:nvPicPr>
          <p:cNvPr id="5" name="Content Placeholder 4" descr="bottle.jpg"/>
          <p:cNvPicPr>
            <a:picLocks noGrp="1" noChangeAspect="1"/>
          </p:cNvPicPr>
          <p:nvPr>
            <p:ph sz="half" idx="2"/>
          </p:nvPr>
        </p:nvPicPr>
        <p:blipFill>
          <a:blip r:embed="rId2" cstate="print"/>
          <a:stretch>
            <a:fillRect/>
          </a:stretch>
        </p:blipFill>
        <p:spPr>
          <a:xfrm>
            <a:off x="5105400" y="1905000"/>
            <a:ext cx="3200400" cy="41148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Formaldehyde: Laboratory Use</a:t>
            </a:r>
            <a:endParaRPr lang="en-US" dirty="0"/>
          </a:p>
        </p:txBody>
      </p:sp>
      <p:sp>
        <p:nvSpPr>
          <p:cNvPr id="3" name="Content Placeholder 2"/>
          <p:cNvSpPr>
            <a:spLocks noGrp="1"/>
          </p:cNvSpPr>
          <p:nvPr>
            <p:ph idx="1"/>
          </p:nvPr>
        </p:nvSpPr>
        <p:spPr>
          <a:xfrm>
            <a:off x="457200" y="1981200"/>
            <a:ext cx="8229600" cy="4144963"/>
          </a:xfrm>
        </p:spPr>
        <p:txBody>
          <a:bodyPr/>
          <a:lstStyle/>
          <a:p>
            <a:r>
              <a:rPr lang="en-US" dirty="0" smtClean="0">
                <a:latin typeface="Arial" pitchFamily="34" charset="0"/>
                <a:cs typeface="Arial" pitchFamily="34" charset="0"/>
              </a:rPr>
              <a:t>Formaldehyde vapors slightly heavier than </a:t>
            </a:r>
            <a:r>
              <a:rPr lang="en-US" dirty="0" smtClean="0">
                <a:latin typeface="Arial" pitchFamily="34" charset="0"/>
                <a:cs typeface="Arial" pitchFamily="34" charset="0"/>
              </a:rPr>
              <a:t>air.</a:t>
            </a:r>
            <a:endParaRPr lang="en-US" dirty="0" smtClean="0">
              <a:latin typeface="Arial" pitchFamily="34" charset="0"/>
              <a:cs typeface="Arial" pitchFamily="34" charset="0"/>
            </a:endParaRPr>
          </a:p>
          <a:p>
            <a:r>
              <a:rPr lang="en-US" dirty="0" smtClean="0">
                <a:latin typeface="Arial" pitchFamily="34" charset="0"/>
                <a:cs typeface="Arial" pitchFamily="34" charset="0"/>
              </a:rPr>
              <a:t>If incorrectly handled, can result in asphyxiation in poorly ventilated, enclosed, or low-lying </a:t>
            </a:r>
            <a:r>
              <a:rPr lang="en-US" dirty="0" smtClean="0">
                <a:latin typeface="Arial" pitchFamily="34" charset="0"/>
                <a:cs typeface="Arial" pitchFamily="34" charset="0"/>
              </a:rPr>
              <a:t>areas.</a:t>
            </a:r>
          </a:p>
          <a:p>
            <a:r>
              <a:rPr lang="en-US" dirty="0" smtClean="0"/>
              <a:t>For sensitized persons </a:t>
            </a:r>
            <a:r>
              <a:rPr lang="en-US" b="1" dirty="0" smtClean="0"/>
              <a:t>odor is NOT</a:t>
            </a:r>
            <a:r>
              <a:rPr lang="en-US" dirty="0" smtClean="0"/>
              <a:t> an adequate indicator of formaldehyde </a:t>
            </a:r>
            <a:r>
              <a:rPr lang="en-US" dirty="0" smtClean="0"/>
              <a:t>presence.  </a:t>
            </a:r>
            <a:endParaRPr lang="en-US" dirty="0" smtClean="0"/>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HEALTH EFFECTS </a:t>
            </a:r>
            <a:r>
              <a:rPr lang="en-US" dirty="0" smtClean="0"/>
              <a:t/>
            </a:r>
            <a:br>
              <a:rPr lang="en-US" dirty="0" smtClean="0"/>
            </a:br>
            <a:endParaRPr lang="en-US" dirty="0"/>
          </a:p>
        </p:txBody>
      </p:sp>
      <p:sp>
        <p:nvSpPr>
          <p:cNvPr id="3" name="Content Placeholder 2"/>
          <p:cNvSpPr>
            <a:spLocks noGrp="1"/>
          </p:cNvSpPr>
          <p:nvPr>
            <p:ph sz="half" idx="1"/>
          </p:nvPr>
        </p:nvSpPr>
        <p:spPr>
          <a:xfrm>
            <a:off x="457200" y="1447800"/>
            <a:ext cx="4419600" cy="4678363"/>
          </a:xfrm>
        </p:spPr>
        <p:txBody>
          <a:bodyPr>
            <a:normAutofit/>
          </a:bodyPr>
          <a:lstStyle/>
          <a:p>
            <a:r>
              <a:rPr lang="en-US" sz="1600" dirty="0" smtClean="0">
                <a:latin typeface="Arial" pitchFamily="34" charset="0"/>
                <a:cs typeface="Arial" pitchFamily="34" charset="0"/>
              </a:rPr>
              <a:t>Exposure to formaldehyde can cause </a:t>
            </a:r>
            <a:r>
              <a:rPr lang="en-US" sz="1600" b="1" dirty="0" smtClean="0">
                <a:latin typeface="Arial" pitchFamily="34" charset="0"/>
                <a:cs typeface="Arial" pitchFamily="34" charset="0"/>
              </a:rPr>
              <a:t>acute or chronic</a:t>
            </a:r>
            <a:r>
              <a:rPr lang="en-US" sz="1600" dirty="0" smtClean="0">
                <a:latin typeface="Arial" pitchFamily="34" charset="0"/>
                <a:cs typeface="Arial" pitchFamily="34" charset="0"/>
              </a:rPr>
              <a:t> </a:t>
            </a:r>
            <a:r>
              <a:rPr lang="en-US" sz="1600" dirty="0" smtClean="0">
                <a:latin typeface="Arial" pitchFamily="34" charset="0"/>
                <a:cs typeface="Arial" pitchFamily="34" charset="0"/>
              </a:rPr>
              <a:t>health </a:t>
            </a:r>
            <a:r>
              <a:rPr lang="en-US" sz="1600" dirty="0" smtClean="0">
                <a:latin typeface="Arial" pitchFamily="34" charset="0"/>
                <a:cs typeface="Arial" pitchFamily="34" charset="0"/>
              </a:rPr>
              <a:t>effects</a:t>
            </a:r>
            <a:r>
              <a:rPr lang="en-US" sz="1600" dirty="0" smtClean="0">
                <a:latin typeface="Arial" pitchFamily="34" charset="0"/>
                <a:cs typeface="Arial" pitchFamily="34" charset="0"/>
              </a:rPr>
              <a:t>.</a:t>
            </a:r>
          </a:p>
          <a:p>
            <a:pPr>
              <a:buNone/>
            </a:pPr>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Formaldehyde is </a:t>
            </a:r>
            <a:r>
              <a:rPr lang="en-US" sz="1600" b="1" dirty="0" smtClean="0">
                <a:latin typeface="Arial" pitchFamily="34" charset="0"/>
                <a:cs typeface="Arial" pitchFamily="34" charset="0"/>
              </a:rPr>
              <a:t>toxic</a:t>
            </a:r>
            <a:r>
              <a:rPr lang="en-US" sz="1600" dirty="0" smtClean="0">
                <a:latin typeface="Arial" pitchFamily="34" charset="0"/>
                <a:cs typeface="Arial" pitchFamily="34" charset="0"/>
              </a:rPr>
              <a:t>, and </a:t>
            </a:r>
            <a:r>
              <a:rPr lang="en-US" sz="1600" dirty="0" smtClean="0">
                <a:latin typeface="Arial" pitchFamily="34" charset="0"/>
                <a:cs typeface="Arial" pitchFamily="34" charset="0"/>
              </a:rPr>
              <a:t>is classified as a </a:t>
            </a:r>
            <a:r>
              <a:rPr lang="en-US" sz="1600" b="1" dirty="0" smtClean="0">
                <a:latin typeface="Arial" pitchFamily="34" charset="0"/>
                <a:cs typeface="Arial" pitchFamily="34" charset="0"/>
              </a:rPr>
              <a:t>human carcinogen </a:t>
            </a:r>
            <a:r>
              <a:rPr lang="en-US" sz="1600" dirty="0" smtClean="0">
                <a:latin typeface="Arial" pitchFamily="34" charset="0"/>
                <a:cs typeface="Arial" pitchFamily="34" charset="0"/>
              </a:rPr>
              <a:t>(US EPA) and </a:t>
            </a:r>
            <a:r>
              <a:rPr lang="en-US" sz="1600" dirty="0" smtClean="0">
                <a:latin typeface="Arial" pitchFamily="34" charset="0"/>
                <a:cs typeface="Arial" pitchFamily="34" charset="0"/>
              </a:rPr>
              <a:t>has been linked to cancers of the lung, nose, and throat. </a:t>
            </a:r>
            <a:endParaRPr lang="en-US" sz="1600" dirty="0" smtClean="0">
              <a:latin typeface="Arial" pitchFamily="34" charset="0"/>
              <a:cs typeface="Arial" pitchFamily="34" charset="0"/>
            </a:endParaRPr>
          </a:p>
          <a:p>
            <a:pPr>
              <a:buNone/>
            </a:pPr>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Formaldehyde is also considered a possible </a:t>
            </a:r>
            <a:r>
              <a:rPr lang="en-US" sz="1600" b="1" dirty="0" smtClean="0">
                <a:latin typeface="Arial" pitchFamily="34" charset="0"/>
                <a:cs typeface="Arial" pitchFamily="34" charset="0"/>
              </a:rPr>
              <a:t>mutagen</a:t>
            </a:r>
            <a:r>
              <a:rPr lang="en-US" sz="1600" dirty="0" smtClean="0">
                <a:latin typeface="Arial" pitchFamily="34" charset="0"/>
                <a:cs typeface="Arial" pitchFamily="34" charset="0"/>
              </a:rPr>
              <a:t> and </a:t>
            </a:r>
            <a:r>
              <a:rPr lang="en-US" sz="1600" b="1" dirty="0" err="1" smtClean="0">
                <a:latin typeface="Arial" pitchFamily="34" charset="0"/>
                <a:cs typeface="Arial" pitchFamily="34" charset="0"/>
              </a:rPr>
              <a:t>teratogen</a:t>
            </a:r>
            <a:r>
              <a:rPr lang="en-US" sz="1600" dirty="0" smtClean="0">
                <a:latin typeface="Arial" pitchFamily="34" charset="0"/>
                <a:cs typeface="Arial" pitchFamily="34" charset="0"/>
              </a:rPr>
              <a:t>, meaning it has been shown to impair DNA in laboratory experiments and may contribute to congenital defects</a:t>
            </a:r>
            <a:r>
              <a:rPr lang="en-US" sz="1600" dirty="0" smtClean="0">
                <a:latin typeface="Arial" pitchFamily="34" charset="0"/>
                <a:cs typeface="Arial" pitchFamily="34" charset="0"/>
              </a:rPr>
              <a:t>.</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Formaldehyde is an </a:t>
            </a:r>
            <a:r>
              <a:rPr lang="en-US" sz="1600" b="1" dirty="0" smtClean="0">
                <a:latin typeface="Arial" pitchFamily="34" charset="0"/>
                <a:cs typeface="Arial" pitchFamily="34" charset="0"/>
              </a:rPr>
              <a:t>irritant</a:t>
            </a:r>
            <a:r>
              <a:rPr lang="en-US" sz="1600" dirty="0" smtClean="0">
                <a:latin typeface="Arial" pitchFamily="34" charset="0"/>
                <a:cs typeface="Arial" pitchFamily="34" charset="0"/>
              </a:rPr>
              <a:t>, </a:t>
            </a:r>
            <a:r>
              <a:rPr lang="en-US" sz="1600" b="1" dirty="0" smtClean="0">
                <a:latin typeface="Arial" pitchFamily="34" charset="0"/>
                <a:cs typeface="Arial" pitchFamily="34" charset="0"/>
              </a:rPr>
              <a:t>corrosive</a:t>
            </a:r>
            <a:r>
              <a:rPr lang="en-US" sz="1600" dirty="0" smtClean="0">
                <a:latin typeface="Arial" pitchFamily="34" charset="0"/>
                <a:cs typeface="Arial" pitchFamily="34" charset="0"/>
              </a:rPr>
              <a:t> and a </a:t>
            </a:r>
            <a:r>
              <a:rPr lang="en-US" sz="1600" b="1" dirty="0" smtClean="0">
                <a:latin typeface="Arial" pitchFamily="34" charset="0"/>
                <a:cs typeface="Arial" pitchFamily="34" charset="0"/>
              </a:rPr>
              <a:t>strong sensitizer </a:t>
            </a:r>
            <a:r>
              <a:rPr lang="en-US" sz="1600" dirty="0" smtClean="0">
                <a:latin typeface="Arial" pitchFamily="34" charset="0"/>
                <a:cs typeface="Arial" pitchFamily="34" charset="0"/>
              </a:rPr>
              <a:t>.</a:t>
            </a:r>
            <a:endParaRPr lang="en-US" sz="1600" b="1" dirty="0" smtClean="0">
              <a:latin typeface="Arial" pitchFamily="34" charset="0"/>
              <a:cs typeface="Arial" pitchFamily="34" charset="0"/>
            </a:endParaRPr>
          </a:p>
          <a:p>
            <a:endParaRPr lang="en-US" sz="1600" dirty="0" smtClean="0">
              <a:latin typeface="Arial" pitchFamily="34" charset="0"/>
              <a:cs typeface="Arial" pitchFamily="34" charset="0"/>
            </a:endParaRPr>
          </a:p>
        </p:txBody>
      </p:sp>
      <p:pic>
        <p:nvPicPr>
          <p:cNvPr id="5" name="Content Placeholder 4" descr="body.jpg"/>
          <p:cNvPicPr>
            <a:picLocks noGrp="1" noChangeAspect="1"/>
          </p:cNvPicPr>
          <p:nvPr>
            <p:ph sz="half" idx="2"/>
          </p:nvPr>
        </p:nvPicPr>
        <p:blipFill>
          <a:blip r:embed="rId2" cstate="print"/>
          <a:stretch>
            <a:fillRect/>
          </a:stretch>
        </p:blipFill>
        <p:spPr>
          <a:xfrm>
            <a:off x="5105400" y="2057400"/>
            <a:ext cx="3581400" cy="3276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Formaldehyde: </a:t>
            </a:r>
            <a:r>
              <a:rPr lang="en-US" b="1" dirty="0" smtClean="0">
                <a:latin typeface="Georgia" pitchFamily="18" charset="0"/>
              </a:rPr>
              <a:t>Acute Exposure  </a:t>
            </a:r>
            <a:endParaRPr lang="en-US" b="1" dirty="0">
              <a:latin typeface="Georgia" pitchFamily="18" charset="0"/>
            </a:endParaRPr>
          </a:p>
        </p:txBody>
      </p:sp>
      <p:sp>
        <p:nvSpPr>
          <p:cNvPr id="3" name="Content Placeholder 2"/>
          <p:cNvSpPr>
            <a:spLocks noGrp="1"/>
          </p:cNvSpPr>
          <p:nvPr>
            <p:ph sz="half" idx="1"/>
          </p:nvPr>
        </p:nvSpPr>
        <p:spPr>
          <a:xfrm>
            <a:off x="457200" y="1600200"/>
            <a:ext cx="4495800" cy="4525963"/>
          </a:xfrm>
        </p:spPr>
        <p:txBody>
          <a:bodyPr>
            <a:normAutofit/>
          </a:bodyPr>
          <a:lstStyle/>
          <a:p>
            <a:r>
              <a:rPr lang="en-US" b="1" dirty="0" smtClean="0">
                <a:latin typeface="Arial" pitchFamily="34" charset="0"/>
                <a:cs typeface="Arial" pitchFamily="34" charset="0"/>
              </a:rPr>
              <a:t>Acute</a:t>
            </a:r>
            <a:r>
              <a:rPr lang="en-US" dirty="0" smtClean="0">
                <a:latin typeface="Arial" pitchFamily="34" charset="0"/>
                <a:cs typeface="Arial" pitchFamily="34" charset="0"/>
              </a:rPr>
              <a:t> </a:t>
            </a:r>
            <a:r>
              <a:rPr lang="en-US" dirty="0" smtClean="0">
                <a:latin typeface="Arial" pitchFamily="34" charset="0"/>
                <a:cs typeface="Arial" pitchFamily="34" charset="0"/>
              </a:rPr>
              <a:t>symptoms of formaldehyde fume exposure are listed to the </a:t>
            </a:r>
            <a:r>
              <a:rPr lang="en-US" dirty="0" smtClean="0">
                <a:latin typeface="Arial" pitchFamily="34" charset="0"/>
                <a:cs typeface="Arial" pitchFamily="34" charset="0"/>
              </a:rPr>
              <a:t>right. </a:t>
            </a:r>
            <a:endParaRPr lang="en-US" dirty="0" smtClean="0">
              <a:latin typeface="Arial" pitchFamily="34" charset="0"/>
              <a:cs typeface="Arial" pitchFamily="34" charset="0"/>
            </a:endParaRPr>
          </a:p>
          <a:p>
            <a:r>
              <a:rPr lang="en-US" b="1" dirty="0" smtClean="0">
                <a:latin typeface="Arial" pitchFamily="34" charset="0"/>
                <a:cs typeface="Arial" pitchFamily="34" charset="0"/>
              </a:rPr>
              <a:t>Chronic </a:t>
            </a:r>
            <a:r>
              <a:rPr lang="en-US" dirty="0" smtClean="0">
                <a:latin typeface="Arial" pitchFamily="34" charset="0"/>
                <a:cs typeface="Arial" pitchFamily="34" charset="0"/>
              </a:rPr>
              <a:t>exposure to high levels of formaldehyde vapors can cause conjunctivitis, laryngitis, bronchitis or bronchial pneumonia.</a:t>
            </a:r>
          </a:p>
          <a:p>
            <a:endParaRPr lang="en-US" dirty="0"/>
          </a:p>
        </p:txBody>
      </p:sp>
      <p:pic>
        <p:nvPicPr>
          <p:cNvPr id="5" name="Content Placeholder 4" descr="http://medtraining.org/ltac3/account/media/safetyFormaldehyde/symtoms.gif"/>
          <p:cNvPicPr>
            <a:picLocks noGrp="1"/>
          </p:cNvPicPr>
          <p:nvPr>
            <p:ph sz="half" idx="2"/>
          </p:nvPr>
        </p:nvPicPr>
        <p:blipFill>
          <a:blip r:embed="rId2" cstate="print"/>
          <a:srcRect/>
          <a:stretch>
            <a:fillRect/>
          </a:stretch>
        </p:blipFill>
        <p:spPr bwMode="auto">
          <a:xfrm>
            <a:off x="5257800" y="1600200"/>
            <a:ext cx="3435626" cy="5029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Formaldehyde: Acute Exposure </a:t>
            </a:r>
            <a:endParaRPr lang="en-US" dirty="0"/>
          </a:p>
        </p:txBody>
      </p:sp>
      <p:sp>
        <p:nvSpPr>
          <p:cNvPr id="3" name="Content Placeholder 2"/>
          <p:cNvSpPr>
            <a:spLocks noGrp="1"/>
          </p:cNvSpPr>
          <p:nvPr>
            <p:ph sz="half" idx="1"/>
          </p:nvPr>
        </p:nvSpPr>
        <p:spPr>
          <a:xfrm>
            <a:off x="457200" y="1600200"/>
            <a:ext cx="5257800" cy="4525963"/>
          </a:xfrm>
        </p:spPr>
        <p:txBody>
          <a:bodyPr>
            <a:normAutofit/>
          </a:bodyPr>
          <a:lstStyle/>
          <a:p>
            <a:pPr>
              <a:buNone/>
            </a:pPr>
            <a:r>
              <a:rPr lang="en-US" sz="1800" b="1" dirty="0" smtClean="0">
                <a:latin typeface="Arial" pitchFamily="34" charset="0"/>
                <a:cs typeface="Arial" pitchFamily="34" charset="0"/>
              </a:rPr>
              <a:t>Most </a:t>
            </a:r>
            <a:r>
              <a:rPr lang="en-US" sz="1800" b="1" dirty="0" smtClean="0">
                <a:latin typeface="Arial" pitchFamily="34" charset="0"/>
                <a:cs typeface="Arial" pitchFamily="34" charset="0"/>
              </a:rPr>
              <a:t>formaldehyde exposures occur </a:t>
            </a:r>
            <a:r>
              <a:rPr lang="en-US" sz="1800" b="1" dirty="0" smtClean="0">
                <a:latin typeface="Arial" pitchFamily="34" charset="0"/>
                <a:cs typeface="Arial" pitchFamily="34" charset="0"/>
              </a:rPr>
              <a:t>by:</a:t>
            </a:r>
          </a:p>
          <a:p>
            <a:r>
              <a:rPr lang="en-US" sz="1800" b="1" dirty="0" smtClean="0">
                <a:latin typeface="Arial" pitchFamily="34" charset="0"/>
                <a:cs typeface="Arial" pitchFamily="34" charset="0"/>
              </a:rPr>
              <a:t>Inhalation: </a:t>
            </a:r>
            <a:r>
              <a:rPr lang="en-US" sz="1800" dirty="0" smtClean="0">
                <a:latin typeface="Arial" pitchFamily="34" charset="0"/>
                <a:cs typeface="Arial" pitchFamily="34" charset="0"/>
              </a:rPr>
              <a:t>some </a:t>
            </a:r>
            <a:r>
              <a:rPr lang="en-US" sz="1800" dirty="0" smtClean="0">
                <a:latin typeface="Arial" pitchFamily="34" charset="0"/>
                <a:cs typeface="Arial" pitchFamily="34" charset="0"/>
              </a:rPr>
              <a:t>persons have developed chronic asthma or bronchitis following exposure, most often as a result of accidental spill involving a single exposure to a high concentration of formaldehyde.</a:t>
            </a:r>
          </a:p>
          <a:p>
            <a:r>
              <a:rPr lang="en-US" sz="1800" b="1" dirty="0" smtClean="0">
                <a:latin typeface="Arial" pitchFamily="34" charset="0"/>
                <a:cs typeface="Arial" pitchFamily="34" charset="0"/>
              </a:rPr>
              <a:t>Skin </a:t>
            </a:r>
            <a:r>
              <a:rPr lang="en-US" sz="1800" b="1" dirty="0" smtClean="0">
                <a:latin typeface="Arial" pitchFamily="34" charset="0"/>
                <a:cs typeface="Arial" pitchFamily="34" charset="0"/>
              </a:rPr>
              <a:t>and eye </a:t>
            </a:r>
            <a:r>
              <a:rPr lang="en-US" sz="1800" b="1" dirty="0" smtClean="0">
                <a:latin typeface="Arial" pitchFamily="34" charset="0"/>
                <a:cs typeface="Arial" pitchFamily="34" charset="0"/>
              </a:rPr>
              <a:t>contact: </a:t>
            </a:r>
            <a:r>
              <a:rPr lang="en-US" sz="1800" dirty="0" smtClean="0"/>
              <a:t>An air concentration of 2 </a:t>
            </a:r>
            <a:r>
              <a:rPr lang="en-US" sz="1800" dirty="0" err="1" smtClean="0"/>
              <a:t>ppm</a:t>
            </a:r>
            <a:r>
              <a:rPr lang="en-US" sz="1800" dirty="0" smtClean="0"/>
              <a:t> is quickly irritating to the eyes, causing redness, pain and blurred vision, while 20 </a:t>
            </a:r>
            <a:r>
              <a:rPr lang="en-US" sz="1800" dirty="0" err="1" smtClean="0"/>
              <a:t>ppm</a:t>
            </a:r>
            <a:r>
              <a:rPr lang="en-US" sz="1800" dirty="0" smtClean="0"/>
              <a:t> can cause permanent clouding of the cornea or blindness after only one exposure</a:t>
            </a:r>
            <a:r>
              <a:rPr lang="en-US" sz="1800" dirty="0" smtClean="0"/>
              <a:t>. Direct </a:t>
            </a:r>
            <a:r>
              <a:rPr lang="en-US" sz="1800" dirty="0" smtClean="0"/>
              <a:t>skin contact can cause white discoloration, drying, cracking and scaling of the skin. </a:t>
            </a:r>
            <a:r>
              <a:rPr lang="en-US" sz="1800" dirty="0" smtClean="0"/>
              <a:t>A </a:t>
            </a:r>
            <a:r>
              <a:rPr lang="en-US" sz="1800" dirty="0" smtClean="0"/>
              <a:t>previously exposed person may react to future exposures with allergic dermatitis or hives.</a:t>
            </a:r>
            <a:endParaRPr lang="en-US" sz="1800" b="1" dirty="0" smtClean="0">
              <a:latin typeface="Arial" pitchFamily="34" charset="0"/>
              <a:cs typeface="Arial" pitchFamily="34" charset="0"/>
            </a:endParaRPr>
          </a:p>
          <a:p>
            <a:endParaRPr lang="en-US" dirty="0"/>
          </a:p>
        </p:txBody>
      </p:sp>
      <p:pic>
        <p:nvPicPr>
          <p:cNvPr id="5" name="Content Placeholder 4" descr="eye.jpg"/>
          <p:cNvPicPr>
            <a:picLocks noGrp="1" noChangeAspect="1"/>
          </p:cNvPicPr>
          <p:nvPr>
            <p:ph sz="half" idx="2"/>
          </p:nvPr>
        </p:nvPicPr>
        <p:blipFill>
          <a:blip r:embed="rId2" cstate="print"/>
          <a:stretch>
            <a:fillRect/>
          </a:stretch>
        </p:blipFill>
        <p:spPr>
          <a:xfrm>
            <a:off x="5715000" y="2133600"/>
            <a:ext cx="3048000" cy="22098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836</Words>
  <Application>Microsoft Office PowerPoint</Application>
  <PresentationFormat>On-screen Show (4:3)</PresentationFormat>
  <Paragraphs>97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Health.edu</vt:lpstr>
      <vt:lpstr>OBJECTIVES </vt:lpstr>
      <vt:lpstr>OSHA WEBSITE www.osha.gov </vt:lpstr>
      <vt:lpstr>Formaldehyde: What is it? </vt:lpstr>
      <vt:lpstr>Formaldehyde: Laboratory Use </vt:lpstr>
      <vt:lpstr>Formaldehyde: Laboratory Use</vt:lpstr>
      <vt:lpstr>HEALTH EFFECTS  </vt:lpstr>
      <vt:lpstr>Formaldehyde: Acute Exposure  </vt:lpstr>
      <vt:lpstr>Formaldehyde: Acute Exposure </vt:lpstr>
      <vt:lpstr>Formaldehyde standard: 29 CFR 1910.1048 </vt:lpstr>
      <vt:lpstr>Slide 11</vt:lpstr>
      <vt:lpstr>Slide 12</vt:lpstr>
      <vt:lpstr>Slide 13</vt:lpstr>
      <vt:lpstr>Slide 14</vt:lpstr>
      <vt:lpstr> Exposure monitoring </vt:lpstr>
      <vt:lpstr>Exposure monitoring</vt:lpstr>
      <vt:lpstr>SAFE WORK PRACTICES</vt:lpstr>
      <vt:lpstr>SAFE WORK PRACTICES</vt:lpstr>
      <vt:lpstr>Know what to do in the event of an emergency</vt:lpstr>
      <vt:lpstr>Spill cleanup </vt:lpstr>
      <vt:lpstr>Spill cleanup </vt:lpstr>
    </vt:vector>
  </TitlesOfParts>
  <Company>Hines VA Hospital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vhahinhardea1</dc:creator>
  <cp:lastModifiedBy>vhahinhardea1</cp:lastModifiedBy>
  <cp:revision>40</cp:revision>
  <dcterms:created xsi:type="dcterms:W3CDTF">2013-02-06T16:03:22Z</dcterms:created>
  <dcterms:modified xsi:type="dcterms:W3CDTF">2013-02-06T20:40:35Z</dcterms:modified>
</cp:coreProperties>
</file>