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70" r:id="rId4"/>
    <p:sldId id="258" r:id="rId5"/>
    <p:sldId id="259" r:id="rId6"/>
    <p:sldId id="260" r:id="rId7"/>
    <p:sldId id="261" r:id="rId8"/>
    <p:sldId id="262" r:id="rId9"/>
    <p:sldId id="263" r:id="rId10"/>
    <p:sldId id="269" r:id="rId11"/>
    <p:sldId id="279" r:id="rId12"/>
    <p:sldId id="271" r:id="rId13"/>
    <p:sldId id="272" r:id="rId14"/>
    <p:sldId id="273" r:id="rId15"/>
    <p:sldId id="274" r:id="rId16"/>
    <p:sldId id="276" r:id="rId17"/>
    <p:sldId id="277" r:id="rId18"/>
    <p:sldId id="278"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7" d="100"/>
          <a:sy n="107" d="100"/>
        </p:scale>
        <p:origin x="-84"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04855E6-502F-42C4-A1A3-25E4D1D291AA}"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04855E6-502F-42C4-A1A3-25E4D1D291AA}" type="datetimeFigureOut">
              <a:rPr lang="en-US" smtClean="0"/>
              <a:pPr/>
              <a:t>2/26/2014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04855E6-502F-42C4-A1A3-25E4D1D291AA}"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04855E6-502F-42C4-A1A3-25E4D1D291AA}" type="datetimeFigureOut">
              <a:rPr lang="en-US" smtClean="0"/>
              <a:pPr/>
              <a:t>2/26/2014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04855E6-502F-42C4-A1A3-25E4D1D291AA}" type="datetimeFigureOut">
              <a:rPr lang="en-US" smtClean="0"/>
              <a:pPr/>
              <a:t>2/26/2014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04855E6-502F-42C4-A1A3-25E4D1D291AA}" type="datetimeFigureOut">
              <a:rPr lang="en-US" smtClean="0"/>
              <a:pPr/>
              <a:t>2/26/2014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04855E6-502F-42C4-A1A3-25E4D1D291AA}" type="datetimeFigureOut">
              <a:rPr lang="en-US" smtClean="0"/>
              <a:pPr/>
              <a:t>2/26/2014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AFEB075-8767-4651-A10F-4D80D7BA3F8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04855E6-502F-42C4-A1A3-25E4D1D291AA}" type="datetimeFigureOut">
              <a:rPr lang="en-US" smtClean="0"/>
              <a:pPr/>
              <a:t>2/26/2014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FEB075-8767-4651-A10F-4D80D7BA3F8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4.gif"/><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sz="8800" u="sng" dirty="0" smtClean="0">
                <a:latin typeface="Georgia" pitchFamily="18" charset="0"/>
              </a:rPr>
              <a:t>Health.edu</a:t>
            </a:r>
            <a:endParaRPr lang="en-US" sz="8800" u="sng" dirty="0">
              <a:latin typeface="Georgia" pitchFamily="18" charset="0"/>
            </a:endParaRPr>
          </a:p>
        </p:txBody>
      </p:sp>
      <p:sp>
        <p:nvSpPr>
          <p:cNvPr id="3" name="Subtitle 2"/>
          <p:cNvSpPr>
            <a:spLocks noGrp="1"/>
          </p:cNvSpPr>
          <p:nvPr>
            <p:ph type="subTitle" idx="1"/>
          </p:nvPr>
        </p:nvSpPr>
        <p:spPr/>
        <p:txBody>
          <a:bodyPr/>
          <a:lstStyle/>
          <a:p>
            <a:r>
              <a:rPr lang="en-US" u="sng" dirty="0" smtClean="0"/>
              <a:t>Texas Tech University Health Sciences Center</a:t>
            </a:r>
            <a:endParaRPr lang="en-US" u="sng"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85800"/>
            <a:ext cx="8229600" cy="1143000"/>
          </a:xfrm>
        </p:spPr>
        <p:txBody>
          <a:bodyPr>
            <a:normAutofit fontScale="90000"/>
          </a:bodyPr>
          <a:lstStyle/>
          <a:p>
            <a:r>
              <a:rPr lang="en-US" b="1" dirty="0" smtClean="0">
                <a:latin typeface="Georgia" pitchFamily="18" charset="0"/>
                <a:cs typeface="Arial" pitchFamily="34" charset="0"/>
              </a:rPr>
              <a:t>Formaldehyde standard: 29 CFR 1910.1048</a:t>
            </a:r>
            <a:r>
              <a:rPr lang="en-US" b="1" dirty="0" smtClean="0">
                <a:latin typeface="Arial" pitchFamily="34" charset="0"/>
                <a:cs typeface="Arial" pitchFamily="34" charset="0"/>
              </a:rPr>
              <a:t/>
            </a:r>
            <a:br>
              <a:rPr lang="en-US" b="1" dirty="0" smtClean="0">
                <a:latin typeface="Arial" pitchFamily="34" charset="0"/>
                <a:cs typeface="Arial" pitchFamily="34" charset="0"/>
              </a:rPr>
            </a:br>
            <a:endParaRPr lang="en-US" dirty="0"/>
          </a:p>
        </p:txBody>
      </p:sp>
      <p:sp>
        <p:nvSpPr>
          <p:cNvPr id="3" name="Content Placeholder 2"/>
          <p:cNvSpPr>
            <a:spLocks noGrp="1"/>
          </p:cNvSpPr>
          <p:nvPr>
            <p:ph idx="1"/>
          </p:nvPr>
        </p:nvSpPr>
        <p:spPr>
          <a:xfrm>
            <a:off x="457200" y="2332037"/>
            <a:ext cx="8229600" cy="3535363"/>
          </a:xfrm>
        </p:spPr>
        <p:txBody>
          <a:bodyPr/>
          <a:lstStyle/>
          <a:p>
            <a:pPr algn="ctr">
              <a:buNone/>
            </a:pPr>
            <a:r>
              <a:rPr lang="en-US" dirty="0" smtClean="0">
                <a:latin typeface="Arial" pitchFamily="34" charset="0"/>
                <a:cs typeface="Arial" pitchFamily="34" charset="0"/>
              </a:rPr>
              <a:t>Due to the potential devastating effects of overexposure to formaldehyde, OSHA and other regulatory agencies have established </a:t>
            </a:r>
            <a:r>
              <a:rPr lang="en-US" b="1" dirty="0" smtClean="0">
                <a:latin typeface="Arial" pitchFamily="34" charset="0"/>
                <a:cs typeface="Arial" pitchFamily="34" charset="0"/>
              </a:rPr>
              <a:t>occupational exposure limits</a:t>
            </a:r>
            <a:r>
              <a:rPr lang="en-US" dirty="0" smtClean="0">
                <a:latin typeface="Arial" pitchFamily="34" charset="0"/>
                <a:cs typeface="Arial" pitchFamily="34" charset="0"/>
              </a:rPr>
              <a:t> for airborne concentrations of formaldehyde.</a:t>
            </a:r>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b="1" dirty="0" smtClean="0">
                <a:latin typeface="Georgia" pitchFamily="18" charset="0"/>
              </a:rPr>
              <a:t>Occupational Exposure Limits</a:t>
            </a:r>
            <a:endParaRPr lang="en-US" sz="4000" b="1" dirty="0">
              <a:latin typeface="Georgia" pitchFamily="18" charset="0"/>
            </a:endParaRPr>
          </a:p>
        </p:txBody>
      </p:sp>
      <p:sp>
        <p:nvSpPr>
          <p:cNvPr id="5" name="Content Placeholder 4"/>
          <p:cNvSpPr>
            <a:spLocks noGrp="1"/>
          </p:cNvSpPr>
          <p:nvPr>
            <p:ph idx="1"/>
          </p:nvPr>
        </p:nvSpPr>
        <p:spPr/>
        <p:txBody>
          <a:bodyPr>
            <a:normAutofit fontScale="55000" lnSpcReduction="20000"/>
          </a:bodyPr>
          <a:lstStyle/>
          <a:p>
            <a:pPr algn="ctr">
              <a:buNone/>
            </a:pPr>
            <a:endParaRPr lang="en-US" b="1" u="sng" dirty="0" smtClean="0">
              <a:solidFill>
                <a:schemeClr val="accent1">
                  <a:lumMod val="75000"/>
                </a:schemeClr>
              </a:solidFill>
            </a:endParaRPr>
          </a:p>
          <a:p>
            <a:pPr algn="ctr">
              <a:buNone/>
            </a:pPr>
            <a:r>
              <a:rPr lang="en-US" b="1" u="sng" dirty="0" smtClean="0">
                <a:solidFill>
                  <a:schemeClr val="accent1">
                    <a:lumMod val="75000"/>
                  </a:schemeClr>
                </a:solidFill>
                <a:latin typeface="Arial" pitchFamily="34" charset="0"/>
                <a:cs typeface="Arial" pitchFamily="34" charset="0"/>
              </a:rPr>
              <a:t>Action level = 0.5ppm / 8hr</a:t>
            </a:r>
          </a:p>
          <a:p>
            <a:pPr algn="ctr">
              <a:buNone/>
            </a:pPr>
            <a:endParaRPr lang="en-US" b="1" u="sng" dirty="0" smtClean="0">
              <a:solidFill>
                <a:schemeClr val="accent1">
                  <a:lumMod val="75000"/>
                </a:schemeClr>
              </a:solidFill>
              <a:latin typeface="Arial" pitchFamily="34" charset="0"/>
              <a:cs typeface="Arial" pitchFamily="34" charset="0"/>
            </a:endParaRPr>
          </a:p>
          <a:p>
            <a:pPr algn="ctr">
              <a:buNone/>
            </a:pPr>
            <a:r>
              <a:rPr lang="en-US" b="1" u="sng" dirty="0" smtClean="0">
                <a:solidFill>
                  <a:schemeClr val="accent1">
                    <a:lumMod val="75000"/>
                  </a:schemeClr>
                </a:solidFill>
                <a:latin typeface="Arial" pitchFamily="34" charset="0"/>
                <a:cs typeface="Arial" pitchFamily="34" charset="0"/>
              </a:rPr>
              <a:t>Permissible Exposure Limit = 0.75ppm / 8hr</a:t>
            </a:r>
          </a:p>
          <a:p>
            <a:pPr algn="ctr">
              <a:buNone/>
            </a:pPr>
            <a:endParaRPr lang="en-US" b="1" u="sng" dirty="0" smtClean="0">
              <a:solidFill>
                <a:schemeClr val="accent1">
                  <a:lumMod val="75000"/>
                </a:schemeClr>
              </a:solidFill>
              <a:latin typeface="Arial" pitchFamily="34" charset="0"/>
              <a:cs typeface="Arial" pitchFamily="34" charset="0"/>
            </a:endParaRPr>
          </a:p>
          <a:p>
            <a:pPr algn="ctr">
              <a:buNone/>
            </a:pPr>
            <a:r>
              <a:rPr lang="en-US" b="1" u="sng" dirty="0" smtClean="0">
                <a:solidFill>
                  <a:schemeClr val="accent1">
                    <a:lumMod val="75000"/>
                  </a:schemeClr>
                </a:solidFill>
                <a:latin typeface="Arial" pitchFamily="34" charset="0"/>
                <a:cs typeface="Arial" pitchFamily="34" charset="0"/>
              </a:rPr>
              <a:t>Short-term Exposure Limit = 2.0ppm / 15min</a:t>
            </a:r>
          </a:p>
          <a:p>
            <a:pPr algn="ctr">
              <a:buNone/>
            </a:pPr>
            <a:endParaRPr lang="en-US" b="1" u="sng" dirty="0" smtClean="0">
              <a:solidFill>
                <a:schemeClr val="accent1">
                  <a:lumMod val="75000"/>
                </a:schemeClr>
              </a:solidFill>
              <a:latin typeface="Arial" pitchFamily="34" charset="0"/>
              <a:cs typeface="Arial" pitchFamily="34" charset="0"/>
            </a:endParaRPr>
          </a:p>
          <a:p>
            <a:r>
              <a:rPr lang="en-US" dirty="0" smtClean="0">
                <a:latin typeface="Arial" pitchFamily="34" charset="0"/>
                <a:cs typeface="Arial" pitchFamily="34" charset="0"/>
              </a:rPr>
              <a:t>The Action Level for formaldehyde is 0.5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an 8-hour period. If this action level is exceeded, employees are required to have annual formaldehyde training, free medical surveillance and periodic exposure monitoring.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In addition, employers must ensure that no employee is exposed at levels above </a:t>
            </a:r>
            <a:r>
              <a:rPr lang="en-US" b="1" dirty="0" smtClean="0">
                <a:latin typeface="Arial" pitchFamily="34" charset="0"/>
                <a:cs typeface="Arial" pitchFamily="34" charset="0"/>
              </a:rPr>
              <a:t>Permissible Exposure Limit (PEL)</a:t>
            </a:r>
            <a:r>
              <a:rPr lang="en-US" dirty="0" smtClean="0">
                <a:latin typeface="Arial" pitchFamily="34" charset="0"/>
                <a:cs typeface="Arial" pitchFamily="34" charset="0"/>
              </a:rPr>
              <a:t> of 0.75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an 8-hour work shift or the </a:t>
            </a:r>
            <a:r>
              <a:rPr lang="en-US" b="1" dirty="0" smtClean="0">
                <a:latin typeface="Arial" pitchFamily="34" charset="0"/>
                <a:cs typeface="Arial" pitchFamily="34" charset="0"/>
              </a:rPr>
              <a:t>Short-term Exposure Limit (STEL)</a:t>
            </a:r>
            <a:r>
              <a:rPr lang="en-US" dirty="0" smtClean="0">
                <a:latin typeface="Arial" pitchFamily="34" charset="0"/>
                <a:cs typeface="Arial" pitchFamily="34" charset="0"/>
              </a:rPr>
              <a:t> of 2.0 </a:t>
            </a:r>
            <a:r>
              <a:rPr lang="en-US" dirty="0" err="1" smtClean="0">
                <a:latin typeface="Arial" pitchFamily="34" charset="0"/>
                <a:cs typeface="Arial" pitchFamily="34" charset="0"/>
              </a:rPr>
              <a:t>ppm</a:t>
            </a:r>
            <a:r>
              <a:rPr lang="en-US" dirty="0" smtClean="0">
                <a:latin typeface="Arial" pitchFamily="34" charset="0"/>
                <a:cs typeface="Arial" pitchFamily="34" charset="0"/>
              </a:rPr>
              <a:t> averaged over a 15-minute period. </a:t>
            </a:r>
          </a:p>
          <a:p>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487362"/>
          </a:xfrm>
        </p:spPr>
        <p:txBody>
          <a:bodyPr>
            <a:normAutofit fontScale="90000"/>
          </a:bodyPr>
          <a:lstStyle/>
          <a:p>
            <a:r>
              <a:rPr lang="en-US" dirty="0" smtClean="0"/>
              <a:t/>
            </a:r>
            <a:br>
              <a:rPr lang="en-US" dirty="0" smtClean="0"/>
            </a:br>
            <a:r>
              <a:rPr lang="en-US" b="1" dirty="0" smtClean="0">
                <a:latin typeface="Georgia" pitchFamily="18" charset="0"/>
              </a:rPr>
              <a:t>Exposure monitoring </a:t>
            </a:r>
            <a:endParaRPr lang="en-US" dirty="0"/>
          </a:p>
        </p:txBody>
      </p:sp>
      <p:sp>
        <p:nvSpPr>
          <p:cNvPr id="3" name="Content Placeholder 2"/>
          <p:cNvSpPr>
            <a:spLocks noGrp="1"/>
          </p:cNvSpPr>
          <p:nvPr>
            <p:ph sz="half" idx="1"/>
          </p:nvPr>
        </p:nvSpPr>
        <p:spPr/>
        <p:txBody>
          <a:bodyPr>
            <a:noAutofit/>
          </a:bodyPr>
          <a:lstStyle/>
          <a:p>
            <a:r>
              <a:rPr lang="en-US" sz="1800" dirty="0" smtClean="0">
                <a:latin typeface="Arial" pitchFamily="34" charset="0"/>
                <a:cs typeface="Arial" pitchFamily="34" charset="0"/>
              </a:rPr>
              <a:t>To determine whether occupational exposure limits for formaldehyde are exceeded, </a:t>
            </a:r>
            <a:r>
              <a:rPr lang="en-US" sz="1800" b="1" dirty="0" smtClean="0">
                <a:latin typeface="Arial" pitchFamily="34" charset="0"/>
                <a:cs typeface="Arial" pitchFamily="34" charset="0"/>
              </a:rPr>
              <a:t>exposure monitoring</a:t>
            </a:r>
            <a:r>
              <a:rPr lang="en-US" sz="1800" dirty="0" smtClean="0">
                <a:latin typeface="Arial" pitchFamily="34" charset="0"/>
                <a:cs typeface="Arial" pitchFamily="34" charset="0"/>
              </a:rPr>
              <a:t> is performed. </a:t>
            </a:r>
          </a:p>
          <a:p>
            <a:r>
              <a:rPr lang="en-US" sz="1800" dirty="0" smtClean="0">
                <a:latin typeface="Arial" pitchFamily="34" charset="0"/>
                <a:cs typeface="Arial" pitchFamily="34" charset="0"/>
              </a:rPr>
              <a:t>Monitoring is done by accurately sampling formaldehyde levels in the immediate work area and calculating the airborne exposure levels. </a:t>
            </a:r>
          </a:p>
          <a:p>
            <a:r>
              <a:rPr lang="en-US" sz="1800" dirty="0" smtClean="0">
                <a:latin typeface="Arial" pitchFamily="34" charset="0"/>
                <a:cs typeface="Arial" pitchFamily="34" charset="0"/>
              </a:rPr>
              <a:t>Results of monitoring must be communicated to employees </a:t>
            </a:r>
            <a:r>
              <a:rPr lang="en-US" sz="1800" b="1" dirty="0" smtClean="0">
                <a:latin typeface="Arial" pitchFamily="34" charset="0"/>
                <a:cs typeface="Arial" pitchFamily="34" charset="0"/>
              </a:rPr>
              <a:t>within 15 </a:t>
            </a:r>
            <a:r>
              <a:rPr lang="en-US" sz="1800" dirty="0" smtClean="0">
                <a:latin typeface="Arial" pitchFamily="34" charset="0"/>
                <a:cs typeface="Arial" pitchFamily="34" charset="0"/>
              </a:rPr>
              <a:t>working days after the results are received.</a:t>
            </a:r>
            <a:endParaRPr lang="en-US" sz="1800" dirty="0">
              <a:latin typeface="Arial" pitchFamily="34" charset="0"/>
              <a:cs typeface="Arial" pitchFamily="34" charset="0"/>
            </a:endParaRPr>
          </a:p>
        </p:txBody>
      </p:sp>
      <p:pic>
        <p:nvPicPr>
          <p:cNvPr id="6" name="Content Placeholder 5" descr="monitor.jpg"/>
          <p:cNvPicPr>
            <a:picLocks noGrp="1" noChangeAspect="1"/>
          </p:cNvPicPr>
          <p:nvPr>
            <p:ph sz="half" idx="2"/>
          </p:nvPr>
        </p:nvPicPr>
        <p:blipFill>
          <a:blip r:embed="rId2" cstate="print"/>
          <a:stretch>
            <a:fillRect/>
          </a:stretch>
        </p:blipFill>
        <p:spPr>
          <a:xfrm>
            <a:off x="4798080" y="1600200"/>
            <a:ext cx="3738839" cy="4525963"/>
          </a:xfrm>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Exposure monitoring</a:t>
            </a:r>
            <a:endParaRPr lang="en-US" dirty="0"/>
          </a:p>
        </p:txBody>
      </p:sp>
      <p:sp>
        <p:nvSpPr>
          <p:cNvPr id="3" name="Content Placeholder 2"/>
          <p:cNvSpPr>
            <a:spLocks noGrp="1"/>
          </p:cNvSpPr>
          <p:nvPr>
            <p:ph sz="half" idx="1"/>
          </p:nvPr>
        </p:nvSpPr>
        <p:spPr/>
        <p:txBody>
          <a:bodyPr>
            <a:normAutofit fontScale="92500" lnSpcReduction="20000"/>
          </a:bodyPr>
          <a:lstStyle/>
          <a:p>
            <a:r>
              <a:rPr lang="en-US" dirty="0" smtClean="0">
                <a:latin typeface="Arial" pitchFamily="34" charset="0"/>
                <a:cs typeface="Arial" pitchFamily="34" charset="0"/>
              </a:rPr>
              <a:t>Regulated areas must be clearly separated from the rest of the work area and entry must be restricted to persons who have been trained to recognize the hazards of formaldehyde. Hazard identification signs such as this one must be posted at all entrances.</a:t>
            </a:r>
            <a:endParaRPr lang="en-US" dirty="0">
              <a:latin typeface="Arial" pitchFamily="34" charset="0"/>
              <a:cs typeface="Arial" pitchFamily="34" charset="0"/>
            </a:endParaRPr>
          </a:p>
        </p:txBody>
      </p:sp>
      <p:pic>
        <p:nvPicPr>
          <p:cNvPr id="5" name="Content Placeholder 4" descr="doorSign.jpg"/>
          <p:cNvPicPr>
            <a:picLocks noGrp="1" noChangeAspect="1"/>
          </p:cNvPicPr>
          <p:nvPr>
            <p:ph sz="half" idx="2"/>
          </p:nvPr>
        </p:nvPicPr>
        <p:blipFill>
          <a:blip r:embed="rId2" cstate="print"/>
          <a:stretch>
            <a:fillRect/>
          </a:stretch>
        </p:blipFill>
        <p:spPr>
          <a:xfrm>
            <a:off x="5257800" y="2362200"/>
            <a:ext cx="3124200" cy="3200399"/>
          </a:xfrm>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a:bodyPr>
          <a:lstStyle/>
          <a:p>
            <a:r>
              <a:rPr lang="en-US" sz="2000" dirty="0" smtClean="0">
                <a:latin typeface="Arial" pitchFamily="34" charset="0"/>
                <a:cs typeface="Arial" pitchFamily="34" charset="0"/>
              </a:rPr>
              <a:t>Local ventilation, such as a </a:t>
            </a:r>
            <a:r>
              <a:rPr lang="en-US" sz="2000" b="1" dirty="0" smtClean="0">
                <a:latin typeface="Arial" pitchFamily="34" charset="0"/>
                <a:cs typeface="Arial" pitchFamily="34" charset="0"/>
              </a:rPr>
              <a:t>certified chemical fume hood</a:t>
            </a:r>
            <a:r>
              <a:rPr lang="en-US" sz="2000" dirty="0" smtClean="0">
                <a:latin typeface="Arial" pitchFamily="34" charset="0"/>
                <a:cs typeface="Arial" pitchFamily="34" charset="0"/>
              </a:rPr>
              <a:t>, is the most efficient engineering control for limiting employee exposure to any toxic or volatile chemical, including formaldehyde.</a:t>
            </a:r>
          </a:p>
          <a:p>
            <a:pPr>
              <a:buNone/>
            </a:pPr>
            <a:endParaRPr lang="en-US" sz="2000" dirty="0" smtClean="0">
              <a:latin typeface="Arial" pitchFamily="34" charset="0"/>
              <a:cs typeface="Arial" pitchFamily="34" charset="0"/>
            </a:endParaRPr>
          </a:p>
          <a:p>
            <a:r>
              <a:rPr lang="en-US" sz="2000" b="1" dirty="0" smtClean="0">
                <a:latin typeface="Arial" pitchFamily="34" charset="0"/>
                <a:cs typeface="Arial" pitchFamily="34" charset="0"/>
              </a:rPr>
              <a:t>Personal protective equipment</a:t>
            </a:r>
            <a:r>
              <a:rPr lang="en-US" sz="2000" dirty="0" smtClean="0">
                <a:latin typeface="Arial" pitchFamily="34" charset="0"/>
                <a:cs typeface="Arial" pitchFamily="34" charset="0"/>
              </a:rPr>
              <a:t> is required whenever handling formaldehyde. For most operations, basic PPE consists of: </a:t>
            </a:r>
          </a:p>
          <a:p>
            <a:pPr>
              <a:buNone/>
            </a:pPr>
            <a:r>
              <a:rPr lang="en-US" sz="2000" dirty="0" smtClean="0">
                <a:latin typeface="Arial" pitchFamily="34" charset="0"/>
                <a:cs typeface="Arial" pitchFamily="34" charset="0"/>
              </a:rPr>
              <a:t>		1) </a:t>
            </a:r>
            <a:r>
              <a:rPr lang="en-US" sz="2000" b="1" dirty="0" smtClean="0">
                <a:latin typeface="Arial" pitchFamily="34" charset="0"/>
                <a:cs typeface="Arial" pitchFamily="34" charset="0"/>
              </a:rPr>
              <a:t>Eye protection</a:t>
            </a:r>
          </a:p>
          <a:p>
            <a:pPr>
              <a:buNone/>
            </a:pPr>
            <a:r>
              <a:rPr lang="en-US" sz="2000" dirty="0" smtClean="0">
                <a:latin typeface="Arial" pitchFamily="34" charset="0"/>
                <a:cs typeface="Arial" pitchFamily="34" charset="0"/>
              </a:rPr>
              <a:t>		2) Formaldehyde-resistant </a:t>
            </a:r>
            <a:r>
              <a:rPr lang="en-US" sz="2000" b="1" dirty="0" smtClean="0">
                <a:latin typeface="Arial" pitchFamily="34" charset="0"/>
                <a:cs typeface="Arial" pitchFamily="34" charset="0"/>
              </a:rPr>
              <a:t>lab coat </a:t>
            </a:r>
            <a:r>
              <a:rPr lang="en-US" sz="2000" dirty="0" smtClean="0">
                <a:latin typeface="Arial" pitchFamily="34" charset="0"/>
                <a:cs typeface="Arial" pitchFamily="34" charset="0"/>
              </a:rPr>
              <a:t>or apron</a:t>
            </a:r>
          </a:p>
          <a:p>
            <a:pPr>
              <a:buNone/>
            </a:pPr>
            <a:r>
              <a:rPr lang="en-US" sz="2000" dirty="0" smtClean="0">
                <a:latin typeface="Arial" pitchFamily="34" charset="0"/>
                <a:cs typeface="Arial" pitchFamily="34" charset="0"/>
              </a:rPr>
              <a:t>		3) Chemical resistant </a:t>
            </a:r>
            <a:r>
              <a:rPr lang="en-US" sz="2000" b="1" dirty="0" smtClean="0">
                <a:latin typeface="Arial" pitchFamily="34" charset="0"/>
                <a:cs typeface="Arial" pitchFamily="34" charset="0"/>
              </a:rPr>
              <a:t>gloves</a:t>
            </a:r>
            <a:r>
              <a:rPr lang="en-US" sz="2000" dirty="0" smtClean="0">
                <a:latin typeface="Arial" pitchFamily="34" charset="0"/>
                <a:cs typeface="Arial" pitchFamily="34" charset="0"/>
              </a:rPr>
              <a:t>.  </a:t>
            </a:r>
            <a:r>
              <a:rPr lang="en-US" sz="2000" b="1" dirty="0" smtClean="0">
                <a:latin typeface="Arial" pitchFamily="34" charset="0"/>
                <a:cs typeface="Arial" pitchFamily="34" charset="0"/>
              </a:rPr>
              <a:t>Butyl or nitrile </a:t>
            </a:r>
            <a:r>
              <a:rPr lang="en-US" sz="2000" dirty="0" smtClean="0">
                <a:latin typeface="Arial" pitchFamily="34" charset="0"/>
                <a:cs typeface="Arial" pitchFamily="34" charset="0"/>
              </a:rPr>
              <a:t>gloves are 	recommended for use with formaldehyde - in general, </a:t>
            </a:r>
            <a:r>
              <a:rPr lang="en-US" sz="2000" b="1" dirty="0" smtClean="0">
                <a:latin typeface="Arial" pitchFamily="34" charset="0"/>
                <a:cs typeface="Arial" pitchFamily="34" charset="0"/>
              </a:rPr>
              <a:t>latex 	gloves DO NOT </a:t>
            </a:r>
            <a:r>
              <a:rPr lang="en-US" sz="2000" dirty="0" smtClean="0">
                <a:latin typeface="Arial" pitchFamily="34" charset="0"/>
                <a:cs typeface="Arial" pitchFamily="34" charset="0"/>
              </a:rPr>
              <a:t>provide adequate protection from 	formaldehyde).</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SAFE WORK PRACTICES</a:t>
            </a:r>
            <a:endParaRPr lang="en-US" dirty="0"/>
          </a:p>
        </p:txBody>
      </p:sp>
      <p:sp>
        <p:nvSpPr>
          <p:cNvPr id="3" name="Content Placeholder 2"/>
          <p:cNvSpPr>
            <a:spLocks noGrp="1"/>
          </p:cNvSpPr>
          <p:nvPr>
            <p:ph idx="1"/>
          </p:nvPr>
        </p:nvSpPr>
        <p:spPr/>
        <p:txBody>
          <a:bodyPr>
            <a:normAutofit fontScale="62500" lnSpcReduction="20000"/>
          </a:bodyPr>
          <a:lstStyle/>
          <a:p>
            <a:r>
              <a:rPr lang="en-US" dirty="0" smtClean="0">
                <a:latin typeface="Arial" pitchFamily="34" charset="0"/>
                <a:cs typeface="Arial" pitchFamily="34" charset="0"/>
              </a:rPr>
              <a:t>As much as possible, dilute and handle formaldehyde in a chemical fume hood.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To minimize fumes, open lids on formaldehyde solutions only as long as it takes to complete your task.</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Manipulate and transfer the smallest volume of formaldehyde needed.</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Use spill pads or other absorbent material when pouring formaldehyde.</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Never heat or stir formaldehyde solutions at the open bench.</a:t>
            </a:r>
            <a:r>
              <a:rPr lang="en-US" dirty="0" smtClean="0"/>
              <a:t/>
            </a:r>
            <a:br>
              <a:rPr lang="en-US" dirty="0" smtClean="0"/>
            </a:br>
            <a:r>
              <a:rPr lang="en-US" dirty="0" smtClean="0"/>
              <a:t/>
            </a:r>
            <a:br>
              <a:rPr lang="en-US" dirty="0" smtClean="0"/>
            </a:b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Know what to do in the event of an emergency</a:t>
            </a:r>
            <a:endParaRPr lang="en-US" b="1" dirty="0">
              <a:latin typeface="Georgia" pitchFamily="18" charset="0"/>
            </a:endParaRPr>
          </a:p>
        </p:txBody>
      </p:sp>
      <p:sp>
        <p:nvSpPr>
          <p:cNvPr id="3" name="Content Placeholder 2"/>
          <p:cNvSpPr>
            <a:spLocks noGrp="1"/>
          </p:cNvSpPr>
          <p:nvPr>
            <p:ph sz="half" idx="1"/>
          </p:nvPr>
        </p:nvSpPr>
        <p:spPr>
          <a:xfrm>
            <a:off x="457200" y="1600200"/>
            <a:ext cx="5029200" cy="4525963"/>
          </a:xfrm>
        </p:spPr>
        <p:txBody>
          <a:bodyPr>
            <a:normAutofit/>
          </a:bodyPr>
          <a:lstStyle/>
          <a:p>
            <a:r>
              <a:rPr lang="en-US" sz="2000" dirty="0" smtClean="0">
                <a:latin typeface="Arial" pitchFamily="34" charset="0"/>
                <a:cs typeface="Arial" pitchFamily="34" charset="0"/>
              </a:rPr>
              <a:t>Know the location of the nearest eyewash or safety shower.</a:t>
            </a:r>
          </a:p>
          <a:p>
            <a:r>
              <a:rPr lang="en-US" sz="2000" dirty="0" smtClean="0">
                <a:latin typeface="Arial" pitchFamily="34" charset="0"/>
                <a:cs typeface="Arial" pitchFamily="34" charset="0"/>
              </a:rPr>
              <a:t>If formaldehyde comes in contact with skin or eyes, flush immediately with copious amounts of water for at least 15 minutes.</a:t>
            </a:r>
          </a:p>
          <a:p>
            <a:r>
              <a:rPr lang="en-US" sz="2000" dirty="0" smtClean="0">
                <a:latin typeface="Arial" pitchFamily="34" charset="0"/>
                <a:cs typeface="Arial" pitchFamily="34" charset="0"/>
              </a:rPr>
              <a:t>Consult the Material Safety Data Sheet (MSDS).</a:t>
            </a:r>
          </a:p>
          <a:p>
            <a:r>
              <a:rPr lang="en-US" sz="2000" dirty="0" smtClean="0">
                <a:latin typeface="Arial" pitchFamily="34" charset="0"/>
                <a:cs typeface="Arial" pitchFamily="34" charset="0"/>
              </a:rPr>
              <a:t>Contact your Hospital Safety Service.</a:t>
            </a:r>
          </a:p>
          <a:p>
            <a:r>
              <a:rPr lang="en-US" sz="2000" dirty="0" smtClean="0">
                <a:latin typeface="Arial" pitchFamily="34" charset="0"/>
                <a:cs typeface="Arial" pitchFamily="34" charset="0"/>
              </a:rPr>
              <a:t>Evacuate if necessary. </a:t>
            </a:r>
          </a:p>
          <a:p>
            <a:r>
              <a:rPr lang="en-US" sz="2000" dirty="0" smtClean="0">
                <a:latin typeface="Arial" pitchFamily="34" charset="0"/>
                <a:cs typeface="Arial" pitchFamily="34" charset="0"/>
              </a:rPr>
              <a:t>Be sure to report any exposure incidents to your supervisor.</a:t>
            </a:r>
            <a:endParaRPr lang="en-US" sz="2000" dirty="0">
              <a:latin typeface="Arial" pitchFamily="34" charset="0"/>
              <a:cs typeface="Arial" pitchFamily="34" charset="0"/>
            </a:endParaRPr>
          </a:p>
        </p:txBody>
      </p:sp>
      <p:pic>
        <p:nvPicPr>
          <p:cNvPr id="5" name="Content Placeholder 4" descr="eyeWash.jpg"/>
          <p:cNvPicPr>
            <a:picLocks noGrp="1" noChangeAspect="1"/>
          </p:cNvPicPr>
          <p:nvPr>
            <p:ph sz="half" idx="2"/>
          </p:nvPr>
        </p:nvPicPr>
        <p:blipFill>
          <a:blip r:embed="rId2" cstate="print"/>
          <a:stretch>
            <a:fillRect/>
          </a:stretch>
        </p:blipFill>
        <p:spPr>
          <a:xfrm>
            <a:off x="5638800" y="2057401"/>
            <a:ext cx="3048000" cy="2133599"/>
          </a:xfrm>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Minor spills</a:t>
            </a:r>
            <a:r>
              <a:rPr lang="en-US" dirty="0" smtClean="0">
                <a:latin typeface="Arial" pitchFamily="34" charset="0"/>
                <a:cs typeface="Arial" pitchFamily="34" charset="0"/>
              </a:rPr>
              <a:t> of formaldehyde solutions should be cleaned up immediately. </a:t>
            </a:r>
          </a:p>
          <a:p>
            <a:r>
              <a:rPr lang="en-US" sz="2000" dirty="0" smtClean="0">
                <a:latin typeface="Arial" pitchFamily="34" charset="0"/>
                <a:cs typeface="Arial" pitchFamily="34" charset="0"/>
              </a:rPr>
              <a:t>Be sure to wear appropriate PPE.</a:t>
            </a: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Absorb the spill using paper towels, absorbent pads or a formaldehyde neutralizing powder. If dry absorbents are used, scoop the absorbed material into a plastic bag using a dustpan, being careful not to breathe the dust from the absorbent. </a:t>
            </a:r>
          </a:p>
          <a:p>
            <a:pPr>
              <a:buNone/>
            </a:pP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Never place contaminated materials in an ordinary trash can. Call the Hospital Safety Service for disposal.</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latin typeface="Georgia" pitchFamily="18" charset="0"/>
              </a:rPr>
              <a:t>Spill cleanup </a:t>
            </a:r>
            <a:endParaRPr lang="en-US" dirty="0"/>
          </a:p>
        </p:txBody>
      </p:sp>
      <p:sp>
        <p:nvSpPr>
          <p:cNvPr id="3" name="Content Placeholder 2"/>
          <p:cNvSpPr>
            <a:spLocks noGrp="1"/>
          </p:cNvSpPr>
          <p:nvPr>
            <p:ph sz="half" idx="1"/>
          </p:nvPr>
        </p:nvSpPr>
        <p:spPr>
          <a:xfrm>
            <a:off x="457200" y="1371600"/>
            <a:ext cx="5562600" cy="4754563"/>
          </a:xfrm>
        </p:spPr>
        <p:txBody>
          <a:bodyPr>
            <a:normAutofit fontScale="92500" lnSpcReduction="20000"/>
          </a:bodyPr>
          <a:lstStyle/>
          <a:p>
            <a:pPr algn="ctr">
              <a:buNone/>
            </a:pPr>
            <a:r>
              <a:rPr lang="en-US" b="1" dirty="0" smtClean="0">
                <a:latin typeface="Arial" pitchFamily="34" charset="0"/>
                <a:cs typeface="Arial" pitchFamily="34" charset="0"/>
              </a:rPr>
              <a:t>Major spills</a:t>
            </a:r>
            <a:r>
              <a:rPr lang="en-US" dirty="0" smtClean="0">
                <a:latin typeface="Arial" pitchFamily="34" charset="0"/>
                <a:cs typeface="Arial" pitchFamily="34" charset="0"/>
              </a:rPr>
              <a:t> must be cleaned by a trained operator wearing appropriate respiratory protective equipment </a:t>
            </a:r>
            <a:r>
              <a:rPr lang="en-US" sz="2400" dirty="0" smtClean="0">
                <a:latin typeface="Arial" pitchFamily="34" charset="0"/>
                <a:cs typeface="Arial" pitchFamily="34" charset="0"/>
              </a:rPr>
              <a:t>(many labs define a major spill as any spill greater than 50 </a:t>
            </a:r>
            <a:r>
              <a:rPr lang="en-US" sz="2400" dirty="0" err="1" smtClean="0">
                <a:latin typeface="Arial" pitchFamily="34" charset="0"/>
                <a:cs typeface="Arial" pitchFamily="34" charset="0"/>
              </a:rPr>
              <a:t>mL</a:t>
            </a:r>
            <a:r>
              <a:rPr lang="en-US" sz="2400" dirty="0" smtClean="0">
                <a:latin typeface="Arial" pitchFamily="34" charset="0"/>
                <a:cs typeface="Arial" pitchFamily="34" charset="0"/>
              </a:rPr>
              <a:t> of 37% formaldehyde or more than 1 L of dilute solution).</a:t>
            </a:r>
          </a:p>
          <a:p>
            <a:pPr algn="ctr">
              <a:buNone/>
            </a:pPr>
            <a:endParaRPr lang="en-US" dirty="0" smtClean="0">
              <a:latin typeface="Arial" pitchFamily="34" charset="0"/>
              <a:cs typeface="Arial" pitchFamily="34" charset="0"/>
            </a:endParaRPr>
          </a:p>
          <a:p>
            <a:pPr algn="ctr">
              <a:buNone/>
            </a:pPr>
            <a:r>
              <a:rPr lang="en-US" u="sng" dirty="0" smtClean="0">
                <a:latin typeface="Arial" pitchFamily="34" charset="0"/>
                <a:cs typeface="Arial" pitchFamily="34" charset="0"/>
              </a:rPr>
              <a:t>After a major spill, do the following: </a:t>
            </a:r>
          </a:p>
          <a:p>
            <a:r>
              <a:rPr lang="en-US" sz="2400" dirty="0" smtClean="0">
                <a:latin typeface="Arial" pitchFamily="34" charset="0"/>
                <a:cs typeface="Arial" pitchFamily="34" charset="0"/>
              </a:rPr>
              <a:t>Immediately turn off ignition sources</a:t>
            </a:r>
          </a:p>
          <a:p>
            <a:r>
              <a:rPr lang="en-US" sz="2400" dirty="0" smtClean="0">
                <a:latin typeface="Arial" pitchFamily="34" charset="0"/>
                <a:cs typeface="Arial" pitchFamily="34" charset="0"/>
              </a:rPr>
              <a:t>Evacuate the area</a:t>
            </a:r>
          </a:p>
          <a:p>
            <a:r>
              <a:rPr lang="en-US" sz="2400" dirty="0" smtClean="0">
                <a:latin typeface="Arial" pitchFamily="34" charset="0"/>
                <a:cs typeface="Arial" pitchFamily="34" charset="0"/>
              </a:rPr>
              <a:t>Close all doors to contain vapors</a:t>
            </a:r>
          </a:p>
          <a:p>
            <a:r>
              <a:rPr lang="en-US" sz="2400" dirty="0" smtClean="0">
                <a:latin typeface="Arial" pitchFamily="34" charset="0"/>
                <a:cs typeface="Arial" pitchFamily="34" charset="0"/>
              </a:rPr>
              <a:t>Notify Hospital Safety Service</a:t>
            </a:r>
          </a:p>
          <a:p>
            <a:pPr>
              <a:buNone/>
            </a:pPr>
            <a:endParaRPr lang="en-US" dirty="0"/>
          </a:p>
        </p:txBody>
      </p:sp>
      <p:pic>
        <p:nvPicPr>
          <p:cNvPr id="5" name="Content Placeholder 4" descr="1.jpg"/>
          <p:cNvPicPr>
            <a:picLocks noGrp="1" noChangeAspect="1"/>
          </p:cNvPicPr>
          <p:nvPr>
            <p:ph sz="half" idx="2"/>
          </p:nvPr>
        </p:nvPicPr>
        <p:blipFill>
          <a:blip r:embed="rId2" cstate="print"/>
          <a:stretch>
            <a:fillRect/>
          </a:stretch>
        </p:blipFill>
        <p:spPr>
          <a:xfrm>
            <a:off x="6172200" y="1752600"/>
            <a:ext cx="2593319" cy="36576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1219200"/>
          </a:xfrm>
        </p:spPr>
        <p:txBody>
          <a:bodyPr>
            <a:normAutofit fontScale="90000"/>
          </a:bodyPr>
          <a:lstStyle/>
          <a:p>
            <a:r>
              <a:rPr lang="en-US" b="1" dirty="0" smtClean="0">
                <a:latin typeface="Georgia" pitchFamily="18" charset="0"/>
              </a:rPr>
              <a:t>OBJECTIVES</a:t>
            </a:r>
            <a:r>
              <a:rPr lang="en-US" dirty="0" smtClean="0"/>
              <a:t/>
            </a:r>
            <a:br>
              <a:rPr lang="en-US" dirty="0" smtClean="0"/>
            </a:br>
            <a:endParaRPr lang="en-US" dirty="0"/>
          </a:p>
        </p:txBody>
      </p:sp>
      <p:sp>
        <p:nvSpPr>
          <p:cNvPr id="3" name="Content Placeholder 2"/>
          <p:cNvSpPr>
            <a:spLocks noGrp="1"/>
          </p:cNvSpPr>
          <p:nvPr>
            <p:ph idx="1"/>
          </p:nvPr>
        </p:nvSpPr>
        <p:spPr>
          <a:xfrm>
            <a:off x="457200" y="1447801"/>
            <a:ext cx="8229600" cy="4267200"/>
          </a:xfrm>
        </p:spPr>
        <p:txBody>
          <a:bodyPr/>
          <a:lstStyle/>
          <a:p>
            <a:pPr lvl="0"/>
            <a:r>
              <a:rPr lang="en-US" dirty="0" smtClean="0">
                <a:latin typeface="Arial" pitchFamily="34" charset="0"/>
                <a:cs typeface="Arial" pitchFamily="34" charset="0"/>
              </a:rPr>
              <a:t>Identify formaldehyde.</a:t>
            </a:r>
          </a:p>
          <a:p>
            <a:pPr lvl="0"/>
            <a:endParaRPr lang="en-US" dirty="0" smtClean="0">
              <a:latin typeface="Arial" pitchFamily="34" charset="0"/>
              <a:cs typeface="Arial" pitchFamily="34" charset="0"/>
            </a:endParaRPr>
          </a:p>
          <a:p>
            <a:pPr lvl="0"/>
            <a:r>
              <a:rPr lang="en-US" dirty="0" smtClean="0">
                <a:latin typeface="Arial" pitchFamily="34" charset="0"/>
                <a:cs typeface="Arial" pitchFamily="34" charset="0"/>
              </a:rPr>
              <a:t>Recognize the OSHA (Occupational Safety and Health Administration) Standard. </a:t>
            </a:r>
          </a:p>
          <a:p>
            <a:pPr lvl="0">
              <a:buNone/>
            </a:pPr>
            <a:endParaRPr lang="en-US" dirty="0" smtClean="0">
              <a:latin typeface="Arial" pitchFamily="34" charset="0"/>
              <a:cs typeface="Arial" pitchFamily="34" charset="0"/>
            </a:endParaRPr>
          </a:p>
          <a:p>
            <a:pPr lvl="0"/>
            <a:r>
              <a:rPr lang="en-US" dirty="0" smtClean="0">
                <a:latin typeface="Arial" pitchFamily="34" charset="0"/>
                <a:cs typeface="Arial" pitchFamily="34" charset="0"/>
              </a:rPr>
              <a:t>Indicate spill kit procedures.</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1143000"/>
          </a:xfrm>
        </p:spPr>
        <p:txBody>
          <a:bodyPr>
            <a:normAutofit fontScale="90000"/>
          </a:bodyPr>
          <a:lstStyle/>
          <a:p>
            <a:r>
              <a:rPr lang="en-US" b="1" dirty="0" smtClean="0">
                <a:latin typeface="Georgia" pitchFamily="18" charset="0"/>
              </a:rPr>
              <a:t>OSHA WEBSITE www.osha.gov</a:t>
            </a:r>
            <a:r>
              <a:rPr lang="en-US" dirty="0" smtClean="0"/>
              <a:t/>
            </a:r>
            <a:br>
              <a:rPr lang="en-US" dirty="0" smtClean="0"/>
            </a:br>
            <a:endParaRPr lang="en-US" dirty="0"/>
          </a:p>
        </p:txBody>
      </p:sp>
      <p:sp>
        <p:nvSpPr>
          <p:cNvPr id="3" name="Content Placeholder 2"/>
          <p:cNvSpPr>
            <a:spLocks noGrp="1"/>
          </p:cNvSpPr>
          <p:nvPr>
            <p:ph idx="1"/>
          </p:nvPr>
        </p:nvSpPr>
        <p:spPr/>
        <p:txBody>
          <a:bodyPr>
            <a:normAutofit/>
          </a:bodyPr>
          <a:lstStyle/>
          <a:p>
            <a:pPr algn="ctr">
              <a:buNone/>
            </a:pPr>
            <a:r>
              <a:rPr lang="en-US" b="1" dirty="0" smtClean="0">
                <a:latin typeface="Arial" pitchFamily="34" charset="0"/>
                <a:cs typeface="Arial" pitchFamily="34" charset="0"/>
              </a:rPr>
              <a:t>Formaldehyde standard: 29 CFR 1910.1048</a:t>
            </a:r>
          </a:p>
          <a:p>
            <a:pPr algn="ctr">
              <a:buNone/>
            </a:pPr>
            <a:r>
              <a:rPr lang="en-US" sz="2400" dirty="0" smtClean="0">
                <a:latin typeface="Arial" pitchFamily="34" charset="0"/>
                <a:cs typeface="Arial" pitchFamily="34" charset="0"/>
              </a:rPr>
              <a:t>Applies to all occupational exposures to gas, solutions and materials that release formaldehyde:</a:t>
            </a:r>
          </a:p>
          <a:p>
            <a:pPr>
              <a:buNone/>
            </a:pPr>
            <a:r>
              <a:rPr lang="en-US" dirty="0" smtClean="0">
                <a:latin typeface="Arial" pitchFamily="34" charset="0"/>
                <a:cs typeface="Arial" pitchFamily="34" charset="0"/>
              </a:rPr>
              <a:t>	</a:t>
            </a:r>
            <a:r>
              <a:rPr lang="en-US" sz="2000" dirty="0" smtClean="0">
                <a:latin typeface="Arial" pitchFamily="34" charset="0"/>
                <a:cs typeface="Arial" pitchFamily="34" charset="0"/>
              </a:rPr>
              <a:t>Appendix A – technical guidelines for formalin</a:t>
            </a:r>
          </a:p>
          <a:p>
            <a:pPr>
              <a:buNone/>
            </a:pPr>
            <a:r>
              <a:rPr lang="en-US" sz="2000" dirty="0" smtClean="0">
                <a:latin typeface="Arial" pitchFamily="34" charset="0"/>
                <a:cs typeface="Arial" pitchFamily="34" charset="0"/>
              </a:rPr>
              <a:t>	Appendix B – sampling strategy and analytical methods</a:t>
            </a:r>
          </a:p>
          <a:p>
            <a:pPr>
              <a:buNone/>
            </a:pPr>
            <a:r>
              <a:rPr lang="en-US" sz="2000" dirty="0" smtClean="0">
                <a:latin typeface="Arial" pitchFamily="34" charset="0"/>
                <a:cs typeface="Arial" pitchFamily="34" charset="0"/>
              </a:rPr>
              <a:t>	Appendix C – medical surveillance</a:t>
            </a:r>
          </a:p>
          <a:p>
            <a:pPr>
              <a:buNone/>
            </a:pPr>
            <a:r>
              <a:rPr lang="en-US" sz="2000" dirty="0" smtClean="0">
                <a:latin typeface="Arial" pitchFamily="34" charset="0"/>
                <a:cs typeface="Arial" pitchFamily="34" charset="0"/>
              </a:rPr>
              <a:t>	Appendix D – non-mandatory medical disease questionnaire</a:t>
            </a:r>
          </a:p>
          <a:p>
            <a:pPr>
              <a:buNone/>
            </a:pPr>
            <a:r>
              <a:rPr lang="en-US" sz="2000" dirty="0" smtClean="0">
                <a:latin typeface="Arial" pitchFamily="34" charset="0"/>
                <a:cs typeface="Arial" pitchFamily="34" charset="0"/>
              </a:rPr>
              <a:t>	Appendix E – fit testing procedures (removed to 1910.134)</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914400"/>
          </a:xfrm>
        </p:spPr>
        <p:txBody>
          <a:bodyPr>
            <a:normAutofit fontScale="90000"/>
          </a:bodyPr>
          <a:lstStyle/>
          <a:p>
            <a:r>
              <a:rPr lang="en-US" b="1" dirty="0" smtClean="0">
                <a:latin typeface="Georgia" pitchFamily="18" charset="0"/>
              </a:rPr>
              <a:t>Formaldehyde: What is it?</a:t>
            </a:r>
            <a:r>
              <a:rPr lang="en-US" dirty="0" smtClean="0"/>
              <a:t/>
            </a:r>
            <a:br>
              <a:rPr lang="en-US" dirty="0" smtClean="0"/>
            </a:br>
            <a:endParaRPr lang="en-US" dirty="0"/>
          </a:p>
        </p:txBody>
      </p:sp>
      <p:sp>
        <p:nvSpPr>
          <p:cNvPr id="3" name="Content Placeholder 2"/>
          <p:cNvSpPr>
            <a:spLocks noGrp="1"/>
          </p:cNvSpPr>
          <p:nvPr>
            <p:ph sz="half" idx="1"/>
          </p:nvPr>
        </p:nvSpPr>
        <p:spPr>
          <a:xfrm>
            <a:off x="457200" y="1219200"/>
            <a:ext cx="4648200" cy="4906963"/>
          </a:xfrm>
        </p:spPr>
        <p:txBody>
          <a:bodyPr>
            <a:normAutofit lnSpcReduction="10000"/>
          </a:bodyPr>
          <a:lstStyle/>
          <a:p>
            <a:endParaRPr lang="en-US" sz="2400" dirty="0" smtClean="0">
              <a:latin typeface="Arial" pitchFamily="34" charset="0"/>
              <a:cs typeface="Arial" pitchFamily="34" charset="0"/>
            </a:endParaRPr>
          </a:p>
          <a:p>
            <a:r>
              <a:rPr lang="en-US" sz="2400" dirty="0" smtClean="0">
                <a:latin typeface="Arial" pitchFamily="34" charset="0"/>
                <a:cs typeface="Arial" pitchFamily="34" charset="0"/>
              </a:rPr>
              <a:t>Flammable, colorless liquid with a strong, pungent, irritating odor.</a:t>
            </a:r>
          </a:p>
          <a:p>
            <a:r>
              <a:rPr lang="en-US" sz="2400" dirty="0" smtClean="0">
                <a:latin typeface="Arial" pitchFamily="34" charset="0"/>
                <a:cs typeface="Arial" pitchFamily="34" charset="0"/>
              </a:rPr>
              <a:t>Used in the production of: 	</a:t>
            </a:r>
            <a:r>
              <a:rPr lang="en-US" sz="2000" dirty="0" smtClean="0">
                <a:latin typeface="Arial" pitchFamily="34" charset="0"/>
                <a:cs typeface="Arial" pitchFamily="34" charset="0"/>
              </a:rPr>
              <a:t>Resins</a:t>
            </a:r>
          </a:p>
          <a:p>
            <a:pPr>
              <a:buNone/>
            </a:pPr>
            <a:r>
              <a:rPr lang="en-US" sz="2000" dirty="0" smtClean="0">
                <a:latin typeface="Arial" pitchFamily="34" charset="0"/>
                <a:cs typeface="Arial" pitchFamily="34" charset="0"/>
              </a:rPr>
              <a:t>		Particleboard</a:t>
            </a:r>
          </a:p>
          <a:p>
            <a:pPr>
              <a:buNone/>
            </a:pPr>
            <a:r>
              <a:rPr lang="en-US" sz="2000" dirty="0" smtClean="0">
                <a:latin typeface="Arial" pitchFamily="34" charset="0"/>
                <a:cs typeface="Arial" pitchFamily="34" charset="0"/>
              </a:rPr>
              <a:t>		Plywood</a:t>
            </a:r>
          </a:p>
          <a:p>
            <a:pPr>
              <a:buNone/>
            </a:pPr>
            <a:r>
              <a:rPr lang="en-US" sz="2000" dirty="0" smtClean="0">
                <a:latin typeface="Arial" pitchFamily="34" charset="0"/>
                <a:cs typeface="Arial" pitchFamily="34" charset="0"/>
              </a:rPr>
              <a:t>		Foam insulation</a:t>
            </a:r>
          </a:p>
          <a:p>
            <a:pPr>
              <a:buNone/>
            </a:pPr>
            <a:r>
              <a:rPr lang="en-US" sz="2000" dirty="0" smtClean="0">
                <a:latin typeface="Arial" pitchFamily="34" charset="0"/>
                <a:cs typeface="Arial" pitchFamily="34" charset="0"/>
              </a:rPr>
              <a:t>		Fiberglass</a:t>
            </a:r>
          </a:p>
          <a:p>
            <a:pPr>
              <a:buNone/>
            </a:pPr>
            <a:r>
              <a:rPr lang="en-US" sz="2000" dirty="0" smtClean="0">
                <a:latin typeface="Arial" pitchFamily="34" charset="0"/>
                <a:cs typeface="Arial" pitchFamily="34" charset="0"/>
              </a:rPr>
              <a:t>		Carpets</a:t>
            </a:r>
          </a:p>
          <a:p>
            <a:pPr>
              <a:buNone/>
            </a:pPr>
            <a:r>
              <a:rPr lang="en-US" sz="2000" dirty="0" smtClean="0">
                <a:latin typeface="Arial" pitchFamily="34" charset="0"/>
                <a:cs typeface="Arial" pitchFamily="34" charset="0"/>
              </a:rPr>
              <a:t>		Household cleaners</a:t>
            </a:r>
          </a:p>
          <a:p>
            <a:pPr>
              <a:buNone/>
            </a:pPr>
            <a:r>
              <a:rPr lang="en-US" sz="2000" dirty="0" smtClean="0">
                <a:latin typeface="Arial" pitchFamily="34" charset="0"/>
                <a:cs typeface="Arial" pitchFamily="34" charset="0"/>
              </a:rPr>
              <a:t>		Personal care products (Q-15) </a:t>
            </a:r>
          </a:p>
          <a:p>
            <a:endParaRPr lang="en-US" dirty="0" smtClean="0">
              <a:latin typeface="Arial" pitchFamily="34" charset="0"/>
              <a:cs typeface="Arial" pitchFamily="34" charset="0"/>
            </a:endParaRPr>
          </a:p>
          <a:p>
            <a:endParaRPr lang="en-US" dirty="0"/>
          </a:p>
        </p:txBody>
      </p:sp>
      <p:pic>
        <p:nvPicPr>
          <p:cNvPr id="5" name="Content Placeholder 4" descr="formalinFormal.jpg"/>
          <p:cNvPicPr>
            <a:picLocks noGrp="1" noChangeAspect="1"/>
          </p:cNvPicPr>
          <p:nvPr>
            <p:ph sz="half" idx="2"/>
          </p:nvPr>
        </p:nvPicPr>
        <p:blipFill>
          <a:blip r:embed="rId2" cstate="print"/>
          <a:stretch>
            <a:fillRect/>
          </a:stretch>
        </p:blipFill>
        <p:spPr>
          <a:xfrm>
            <a:off x="5181600" y="1981200"/>
            <a:ext cx="3429000" cy="3352800"/>
          </a:xfr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295400"/>
          </a:xfrm>
        </p:spPr>
        <p:txBody>
          <a:bodyPr>
            <a:normAutofit fontScale="90000"/>
          </a:bodyPr>
          <a:lstStyle/>
          <a:p>
            <a:r>
              <a:rPr lang="en-US" b="1" dirty="0" smtClean="0">
                <a:latin typeface="Georgia" pitchFamily="18" charset="0"/>
              </a:rPr>
              <a:t>Formaldehyde: Laboratory Use</a:t>
            </a:r>
            <a:r>
              <a:rPr lang="en-US" dirty="0" smtClean="0"/>
              <a:t/>
            </a:r>
            <a:br>
              <a:rPr lang="en-US" dirty="0" smtClean="0"/>
            </a:br>
            <a:endParaRPr lang="en-US" dirty="0"/>
          </a:p>
        </p:txBody>
      </p:sp>
      <p:sp>
        <p:nvSpPr>
          <p:cNvPr id="3" name="Content Placeholder 2"/>
          <p:cNvSpPr>
            <a:spLocks noGrp="1"/>
          </p:cNvSpPr>
          <p:nvPr>
            <p:ph sz="half" idx="1"/>
          </p:nvPr>
        </p:nvSpPr>
        <p:spPr/>
        <p:txBody>
          <a:bodyPr/>
          <a:lstStyle/>
          <a:p>
            <a:pPr>
              <a:buNone/>
            </a:pPr>
            <a:r>
              <a:rPr lang="en-US" dirty="0" smtClean="0"/>
              <a:t>	</a:t>
            </a:r>
          </a:p>
          <a:p>
            <a:pPr>
              <a:buNone/>
            </a:pPr>
            <a:r>
              <a:rPr lang="en-US" dirty="0" smtClean="0"/>
              <a:t>	</a:t>
            </a:r>
            <a:r>
              <a:rPr lang="en-US" dirty="0" smtClean="0">
                <a:latin typeface="Arial" pitchFamily="34" charset="0"/>
                <a:cs typeface="Arial" pitchFamily="34" charset="0"/>
              </a:rPr>
              <a:t>Typically sold as formalin, a methanol-stabilized water solution that contains from 37-50% formaldehyde </a:t>
            </a:r>
          </a:p>
          <a:p>
            <a:endParaRPr lang="en-US" dirty="0"/>
          </a:p>
        </p:txBody>
      </p:sp>
      <p:pic>
        <p:nvPicPr>
          <p:cNvPr id="5" name="Content Placeholder 4" descr="bottle.jpg"/>
          <p:cNvPicPr>
            <a:picLocks noGrp="1" noChangeAspect="1"/>
          </p:cNvPicPr>
          <p:nvPr>
            <p:ph sz="half" idx="2"/>
          </p:nvPr>
        </p:nvPicPr>
        <p:blipFill>
          <a:blip r:embed="rId2" cstate="print"/>
          <a:stretch>
            <a:fillRect/>
          </a:stretch>
        </p:blipFill>
        <p:spPr>
          <a:xfrm>
            <a:off x="5105400" y="1905000"/>
            <a:ext cx="3200400" cy="4114800"/>
          </a:xfrm>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Laboratory Use</a:t>
            </a:r>
            <a:endParaRPr lang="en-US" dirty="0"/>
          </a:p>
        </p:txBody>
      </p:sp>
      <p:sp>
        <p:nvSpPr>
          <p:cNvPr id="3" name="Content Placeholder 2"/>
          <p:cNvSpPr>
            <a:spLocks noGrp="1"/>
          </p:cNvSpPr>
          <p:nvPr>
            <p:ph idx="1"/>
          </p:nvPr>
        </p:nvSpPr>
        <p:spPr>
          <a:xfrm>
            <a:off x="457200" y="1981200"/>
            <a:ext cx="8229600" cy="4144963"/>
          </a:xfrm>
        </p:spPr>
        <p:txBody>
          <a:bodyPr/>
          <a:lstStyle/>
          <a:p>
            <a:r>
              <a:rPr lang="en-US" dirty="0" smtClean="0">
                <a:latin typeface="Arial" pitchFamily="34" charset="0"/>
                <a:cs typeface="Arial" pitchFamily="34" charset="0"/>
              </a:rPr>
              <a:t>Formaldehyde vapors slightly heavier than air.</a:t>
            </a:r>
          </a:p>
          <a:p>
            <a:r>
              <a:rPr lang="en-US" dirty="0" smtClean="0">
                <a:latin typeface="Arial" pitchFamily="34" charset="0"/>
                <a:cs typeface="Arial" pitchFamily="34" charset="0"/>
              </a:rPr>
              <a:t>If incorrectly handled, can result in asphyxiation in poorly ventilated, enclosed, or low-lying areas.</a:t>
            </a:r>
          </a:p>
          <a:p>
            <a:r>
              <a:rPr lang="en-US" dirty="0" smtClean="0"/>
              <a:t>For sensitized persons </a:t>
            </a:r>
            <a:r>
              <a:rPr lang="en-US" b="1" dirty="0" smtClean="0"/>
              <a:t>odor is NOT</a:t>
            </a:r>
            <a:r>
              <a:rPr lang="en-US" dirty="0" smtClean="0"/>
              <a:t> an adequate indicator of formaldehyde presence.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HEALTH EFFECTS </a:t>
            </a:r>
            <a:r>
              <a:rPr lang="en-US" dirty="0" smtClean="0"/>
              <a:t/>
            </a:r>
            <a:br>
              <a:rPr lang="en-US" dirty="0" smtClean="0"/>
            </a:br>
            <a:endParaRPr lang="en-US" dirty="0"/>
          </a:p>
        </p:txBody>
      </p:sp>
      <p:sp>
        <p:nvSpPr>
          <p:cNvPr id="3" name="Content Placeholder 2"/>
          <p:cNvSpPr>
            <a:spLocks noGrp="1"/>
          </p:cNvSpPr>
          <p:nvPr>
            <p:ph sz="half" idx="1"/>
          </p:nvPr>
        </p:nvSpPr>
        <p:spPr>
          <a:xfrm>
            <a:off x="457200" y="1447800"/>
            <a:ext cx="4419600" cy="4678363"/>
          </a:xfrm>
        </p:spPr>
        <p:txBody>
          <a:bodyPr>
            <a:normAutofit/>
          </a:bodyPr>
          <a:lstStyle/>
          <a:p>
            <a:r>
              <a:rPr lang="en-US" sz="1600" dirty="0" smtClean="0">
                <a:latin typeface="Arial" pitchFamily="34" charset="0"/>
                <a:cs typeface="Arial" pitchFamily="34" charset="0"/>
              </a:rPr>
              <a:t>Exposure to formaldehyde can cause </a:t>
            </a:r>
            <a:r>
              <a:rPr lang="en-US" sz="1600" b="1" dirty="0" smtClean="0">
                <a:latin typeface="Arial" pitchFamily="34" charset="0"/>
                <a:cs typeface="Arial" pitchFamily="34" charset="0"/>
              </a:rPr>
              <a:t>acute or chronic</a:t>
            </a:r>
            <a:r>
              <a:rPr lang="en-US" sz="1600" dirty="0" smtClean="0">
                <a:latin typeface="Arial" pitchFamily="34" charset="0"/>
                <a:cs typeface="Arial" pitchFamily="34" charset="0"/>
              </a:rPr>
              <a:t> health effects.</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t>
            </a:r>
            <a:r>
              <a:rPr lang="en-US" sz="1600" b="1" dirty="0" smtClean="0">
                <a:latin typeface="Arial" pitchFamily="34" charset="0"/>
                <a:cs typeface="Arial" pitchFamily="34" charset="0"/>
              </a:rPr>
              <a:t>toxic</a:t>
            </a:r>
            <a:r>
              <a:rPr lang="en-US" sz="1600" dirty="0" smtClean="0">
                <a:latin typeface="Arial" pitchFamily="34" charset="0"/>
                <a:cs typeface="Arial" pitchFamily="34" charset="0"/>
              </a:rPr>
              <a:t>, and is classified as a </a:t>
            </a:r>
            <a:r>
              <a:rPr lang="en-US" sz="1600" b="1" dirty="0" smtClean="0">
                <a:latin typeface="Arial" pitchFamily="34" charset="0"/>
                <a:cs typeface="Arial" pitchFamily="34" charset="0"/>
              </a:rPr>
              <a:t>human carcinogen </a:t>
            </a:r>
            <a:r>
              <a:rPr lang="en-US" sz="1600" dirty="0" smtClean="0">
                <a:latin typeface="Arial" pitchFamily="34" charset="0"/>
                <a:cs typeface="Arial" pitchFamily="34" charset="0"/>
              </a:rPr>
              <a:t>(US EPA) and has been linked to cancers of the lung, nose, and throat. </a:t>
            </a:r>
          </a:p>
          <a:p>
            <a:pPr>
              <a:buNone/>
            </a:pPr>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also considered a possible </a:t>
            </a:r>
            <a:r>
              <a:rPr lang="en-US" sz="1600" b="1" dirty="0" smtClean="0">
                <a:latin typeface="Arial" pitchFamily="34" charset="0"/>
                <a:cs typeface="Arial" pitchFamily="34" charset="0"/>
              </a:rPr>
              <a:t>mutagen</a:t>
            </a:r>
            <a:r>
              <a:rPr lang="en-US" sz="1600" dirty="0" smtClean="0">
                <a:latin typeface="Arial" pitchFamily="34" charset="0"/>
                <a:cs typeface="Arial" pitchFamily="34" charset="0"/>
              </a:rPr>
              <a:t> and </a:t>
            </a:r>
            <a:r>
              <a:rPr lang="en-US" sz="1600" b="1" dirty="0" err="1" smtClean="0">
                <a:latin typeface="Arial" pitchFamily="34" charset="0"/>
                <a:cs typeface="Arial" pitchFamily="34" charset="0"/>
              </a:rPr>
              <a:t>teratogen</a:t>
            </a:r>
            <a:r>
              <a:rPr lang="en-US" sz="1600" dirty="0" smtClean="0">
                <a:latin typeface="Arial" pitchFamily="34" charset="0"/>
                <a:cs typeface="Arial" pitchFamily="34" charset="0"/>
              </a:rPr>
              <a:t>, meaning it has been shown to impair DNA in laboratory experiments and may contribute to congenital defects.</a:t>
            </a:r>
          </a:p>
          <a:p>
            <a:endParaRPr lang="en-US" sz="1600" dirty="0" smtClean="0">
              <a:latin typeface="Arial" pitchFamily="34" charset="0"/>
              <a:cs typeface="Arial" pitchFamily="34" charset="0"/>
            </a:endParaRPr>
          </a:p>
          <a:p>
            <a:r>
              <a:rPr lang="en-US" sz="1600" dirty="0" smtClean="0">
                <a:latin typeface="Arial" pitchFamily="34" charset="0"/>
                <a:cs typeface="Arial" pitchFamily="34" charset="0"/>
              </a:rPr>
              <a:t>Formaldehyde is an </a:t>
            </a:r>
            <a:r>
              <a:rPr lang="en-US" sz="1600" b="1" dirty="0" smtClean="0">
                <a:latin typeface="Arial" pitchFamily="34" charset="0"/>
                <a:cs typeface="Arial" pitchFamily="34" charset="0"/>
              </a:rPr>
              <a:t>irritant</a:t>
            </a:r>
            <a:r>
              <a:rPr lang="en-US" sz="1600" dirty="0" smtClean="0">
                <a:latin typeface="Arial" pitchFamily="34" charset="0"/>
                <a:cs typeface="Arial" pitchFamily="34" charset="0"/>
              </a:rPr>
              <a:t>, </a:t>
            </a:r>
            <a:r>
              <a:rPr lang="en-US" sz="1600" b="1" dirty="0" smtClean="0">
                <a:latin typeface="Arial" pitchFamily="34" charset="0"/>
                <a:cs typeface="Arial" pitchFamily="34" charset="0"/>
              </a:rPr>
              <a:t>corrosive</a:t>
            </a:r>
            <a:r>
              <a:rPr lang="en-US" sz="1600" dirty="0" smtClean="0">
                <a:latin typeface="Arial" pitchFamily="34" charset="0"/>
                <a:cs typeface="Arial" pitchFamily="34" charset="0"/>
              </a:rPr>
              <a:t> and a </a:t>
            </a:r>
            <a:r>
              <a:rPr lang="en-US" sz="1600" b="1" dirty="0" smtClean="0">
                <a:latin typeface="Arial" pitchFamily="34" charset="0"/>
                <a:cs typeface="Arial" pitchFamily="34" charset="0"/>
              </a:rPr>
              <a:t>strong sensitizer </a:t>
            </a:r>
            <a:r>
              <a:rPr lang="en-US" sz="1600" dirty="0" smtClean="0">
                <a:latin typeface="Arial" pitchFamily="34" charset="0"/>
                <a:cs typeface="Arial" pitchFamily="34" charset="0"/>
              </a:rPr>
              <a:t>.</a:t>
            </a:r>
            <a:endParaRPr lang="en-US" sz="1600" b="1" dirty="0" smtClean="0">
              <a:latin typeface="Arial" pitchFamily="34" charset="0"/>
              <a:cs typeface="Arial" pitchFamily="34" charset="0"/>
            </a:endParaRPr>
          </a:p>
          <a:p>
            <a:endParaRPr lang="en-US" sz="1600" dirty="0" smtClean="0">
              <a:latin typeface="Arial" pitchFamily="34" charset="0"/>
              <a:cs typeface="Arial" pitchFamily="34" charset="0"/>
            </a:endParaRPr>
          </a:p>
        </p:txBody>
      </p:sp>
      <p:pic>
        <p:nvPicPr>
          <p:cNvPr id="5" name="Content Placeholder 4" descr="body.jpg"/>
          <p:cNvPicPr>
            <a:picLocks noGrp="1" noChangeAspect="1"/>
          </p:cNvPicPr>
          <p:nvPr>
            <p:ph sz="half" idx="2"/>
          </p:nvPr>
        </p:nvPicPr>
        <p:blipFill>
          <a:blip r:embed="rId2" cstate="print"/>
          <a:stretch>
            <a:fillRect/>
          </a:stretch>
        </p:blipFill>
        <p:spPr>
          <a:xfrm>
            <a:off x="5105400" y="2057400"/>
            <a:ext cx="3581400" cy="3276600"/>
          </a:xfrm>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Acute Exposure  </a:t>
            </a:r>
            <a:endParaRPr lang="en-US" b="1" dirty="0">
              <a:latin typeface="Georgia" pitchFamily="18" charset="0"/>
            </a:endParaRPr>
          </a:p>
        </p:txBody>
      </p:sp>
      <p:sp>
        <p:nvSpPr>
          <p:cNvPr id="3" name="Content Placeholder 2"/>
          <p:cNvSpPr>
            <a:spLocks noGrp="1"/>
          </p:cNvSpPr>
          <p:nvPr>
            <p:ph sz="half" idx="1"/>
          </p:nvPr>
        </p:nvSpPr>
        <p:spPr>
          <a:xfrm>
            <a:off x="457200" y="1600200"/>
            <a:ext cx="4495800" cy="4525963"/>
          </a:xfrm>
        </p:spPr>
        <p:txBody>
          <a:bodyPr>
            <a:normAutofit fontScale="85000" lnSpcReduction="20000"/>
          </a:bodyPr>
          <a:lstStyle/>
          <a:p>
            <a:r>
              <a:rPr lang="en-US" b="1" dirty="0" smtClean="0">
                <a:latin typeface="Arial" pitchFamily="34" charset="0"/>
                <a:cs typeface="Arial" pitchFamily="34" charset="0"/>
              </a:rPr>
              <a:t>Acute</a:t>
            </a:r>
            <a:r>
              <a:rPr lang="en-US" dirty="0" smtClean="0">
                <a:latin typeface="Arial" pitchFamily="34" charset="0"/>
                <a:cs typeface="Arial" pitchFamily="34" charset="0"/>
              </a:rPr>
              <a:t> symptoms of formaldehyde fume exposure are listed to the right.  Headache is the primary adverse effect for low dose exposure to formaldehyde vapors.</a:t>
            </a:r>
          </a:p>
          <a:p>
            <a:endParaRPr lang="en-US" dirty="0" smtClean="0">
              <a:latin typeface="Arial" pitchFamily="34" charset="0"/>
              <a:cs typeface="Arial" pitchFamily="34" charset="0"/>
            </a:endParaRPr>
          </a:p>
          <a:p>
            <a:r>
              <a:rPr lang="en-US" b="1" dirty="0" smtClean="0">
                <a:latin typeface="Arial" pitchFamily="34" charset="0"/>
                <a:cs typeface="Arial" pitchFamily="34" charset="0"/>
              </a:rPr>
              <a:t>Chronic </a:t>
            </a:r>
            <a:r>
              <a:rPr lang="en-US" dirty="0" smtClean="0">
                <a:latin typeface="Arial" pitchFamily="34" charset="0"/>
                <a:cs typeface="Arial" pitchFamily="34" charset="0"/>
              </a:rPr>
              <a:t>exposure to high levels of formaldehyde vapors can cause conjunctivitis, laryngitis, bronchitis or bronchial pneumonia.</a:t>
            </a:r>
          </a:p>
          <a:p>
            <a:endParaRPr lang="en-US" dirty="0"/>
          </a:p>
        </p:txBody>
      </p:sp>
      <p:pic>
        <p:nvPicPr>
          <p:cNvPr id="5" name="Content Placeholder 4" descr="http://medtraining.org/ltac3/account/media/safetyFormaldehyde/symtoms.gif"/>
          <p:cNvPicPr>
            <a:picLocks noGrp="1"/>
          </p:cNvPicPr>
          <p:nvPr>
            <p:ph sz="half" idx="2"/>
          </p:nvPr>
        </p:nvPicPr>
        <p:blipFill>
          <a:blip r:embed="rId2" cstate="print"/>
          <a:srcRect/>
          <a:stretch>
            <a:fillRect/>
          </a:stretch>
        </p:blipFill>
        <p:spPr bwMode="auto">
          <a:xfrm>
            <a:off x="5257800" y="1600200"/>
            <a:ext cx="3435626" cy="5029200"/>
          </a:xfrm>
          <a:prstGeom prst="rect">
            <a:avLst/>
          </a:prstGeom>
          <a:noFill/>
          <a:ln w="9525">
            <a:noFill/>
            <a:miter lim="800000"/>
            <a:headEnd/>
            <a:tailEnd/>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latin typeface="Georgia" pitchFamily="18" charset="0"/>
              </a:rPr>
              <a:t>Formaldehyde: Acute Exposure </a:t>
            </a:r>
            <a:endParaRPr lang="en-US" dirty="0"/>
          </a:p>
        </p:txBody>
      </p:sp>
      <p:sp>
        <p:nvSpPr>
          <p:cNvPr id="3" name="Content Placeholder 2"/>
          <p:cNvSpPr>
            <a:spLocks noGrp="1"/>
          </p:cNvSpPr>
          <p:nvPr>
            <p:ph sz="half" idx="1"/>
          </p:nvPr>
        </p:nvSpPr>
        <p:spPr>
          <a:xfrm>
            <a:off x="457200" y="1600200"/>
            <a:ext cx="5257800" cy="4525963"/>
          </a:xfrm>
        </p:spPr>
        <p:txBody>
          <a:bodyPr>
            <a:normAutofit/>
          </a:bodyPr>
          <a:lstStyle/>
          <a:p>
            <a:pPr>
              <a:buNone/>
            </a:pPr>
            <a:r>
              <a:rPr lang="en-US" sz="1800" b="1" dirty="0" smtClean="0">
                <a:latin typeface="Arial" pitchFamily="34" charset="0"/>
                <a:cs typeface="Arial" pitchFamily="34" charset="0"/>
              </a:rPr>
              <a:t>Most formaldehyde exposures occur by:</a:t>
            </a:r>
          </a:p>
          <a:p>
            <a:r>
              <a:rPr lang="en-US" sz="1800" b="1" dirty="0" smtClean="0">
                <a:latin typeface="Arial" pitchFamily="34" charset="0"/>
                <a:cs typeface="Arial" pitchFamily="34" charset="0"/>
              </a:rPr>
              <a:t>Inhalation: </a:t>
            </a:r>
            <a:r>
              <a:rPr lang="en-US" sz="1800" dirty="0" smtClean="0">
                <a:latin typeface="Arial" pitchFamily="34" charset="0"/>
                <a:cs typeface="Arial" pitchFamily="34" charset="0"/>
              </a:rPr>
              <a:t>some persons have developed chronic asthma or bronchitis following exposure, most often as a result of accidental spill involving a single exposure to a high concentration of formaldehyde.</a:t>
            </a:r>
          </a:p>
          <a:p>
            <a:r>
              <a:rPr lang="en-US" sz="1800" b="1" dirty="0" smtClean="0">
                <a:latin typeface="Arial" pitchFamily="34" charset="0"/>
                <a:cs typeface="Arial" pitchFamily="34" charset="0"/>
              </a:rPr>
              <a:t>Skin and eye contact: </a:t>
            </a:r>
            <a:r>
              <a:rPr lang="en-US" sz="1800" dirty="0" smtClean="0"/>
              <a:t>An air concentration of 2 </a:t>
            </a:r>
            <a:r>
              <a:rPr lang="en-US" sz="1800" dirty="0" err="1" smtClean="0"/>
              <a:t>ppm</a:t>
            </a:r>
            <a:r>
              <a:rPr lang="en-US" sz="1800" dirty="0" smtClean="0"/>
              <a:t> is quickly irritating to the eyes, causing redness, pain and blurred vision, while 20 </a:t>
            </a:r>
            <a:r>
              <a:rPr lang="en-US" sz="1800" dirty="0" err="1" smtClean="0"/>
              <a:t>ppm</a:t>
            </a:r>
            <a:r>
              <a:rPr lang="en-US" sz="1800" dirty="0" smtClean="0"/>
              <a:t> can cause permanent clouding of the cornea or blindness after only one exposure. Direct skin contact can cause white discoloration, drying, cracking and scaling of the skin. A previously exposed person may react to future exposures with allergic dermatitis or hives.</a:t>
            </a:r>
            <a:endParaRPr lang="en-US" sz="1800" b="1" dirty="0" smtClean="0">
              <a:latin typeface="Arial" pitchFamily="34" charset="0"/>
              <a:cs typeface="Arial" pitchFamily="34" charset="0"/>
            </a:endParaRPr>
          </a:p>
          <a:p>
            <a:endParaRPr lang="en-US" dirty="0"/>
          </a:p>
        </p:txBody>
      </p:sp>
      <p:pic>
        <p:nvPicPr>
          <p:cNvPr id="5" name="Content Placeholder 4" descr="eye.jpg"/>
          <p:cNvPicPr>
            <a:picLocks noGrp="1" noChangeAspect="1"/>
          </p:cNvPicPr>
          <p:nvPr>
            <p:ph sz="half" idx="2"/>
          </p:nvPr>
        </p:nvPicPr>
        <p:blipFill>
          <a:blip r:embed="rId2" cstate="print"/>
          <a:stretch>
            <a:fillRect/>
          </a:stretch>
        </p:blipFill>
        <p:spPr>
          <a:xfrm>
            <a:off x="5715000" y="2133600"/>
            <a:ext cx="3048000" cy="2209800"/>
          </a:xfr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260</TotalTime>
  <Words>960</Words>
  <Application>Microsoft Office PowerPoint</Application>
  <PresentationFormat>On-screen Show (4:3)</PresentationFormat>
  <Paragraphs>109</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Health.edu</vt:lpstr>
      <vt:lpstr>OBJECTIVES </vt:lpstr>
      <vt:lpstr>OSHA WEBSITE www.osha.gov </vt:lpstr>
      <vt:lpstr>Formaldehyde: What is it? </vt:lpstr>
      <vt:lpstr>Formaldehyde: Laboratory Use </vt:lpstr>
      <vt:lpstr>Formaldehyde: Laboratory Use</vt:lpstr>
      <vt:lpstr>HEALTH EFFECTS  </vt:lpstr>
      <vt:lpstr>Formaldehyde: Acute Exposure  </vt:lpstr>
      <vt:lpstr>Formaldehyde: Acute Exposure </vt:lpstr>
      <vt:lpstr>Formaldehyde standard: 29 CFR 1910.1048 </vt:lpstr>
      <vt:lpstr>Occupational Exposure Limits</vt:lpstr>
      <vt:lpstr> Exposure monitoring </vt:lpstr>
      <vt:lpstr>Exposure monitoring</vt:lpstr>
      <vt:lpstr>SAFE WORK PRACTICES</vt:lpstr>
      <vt:lpstr>SAFE WORK PRACTICES</vt:lpstr>
      <vt:lpstr>Know what to do in the event of an emergency</vt:lpstr>
      <vt:lpstr>Spill cleanup </vt:lpstr>
      <vt:lpstr>Spill cleanup </vt:lpstr>
    </vt:vector>
  </TitlesOfParts>
  <Company>Hines VA Hospital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vhahinhardea1</dc:creator>
  <cp:lastModifiedBy>Kamens, Kristi</cp:lastModifiedBy>
  <cp:revision>45</cp:revision>
  <dcterms:created xsi:type="dcterms:W3CDTF">2013-02-06T16:03:22Z</dcterms:created>
  <dcterms:modified xsi:type="dcterms:W3CDTF">2014-02-26T15:45:19Z</dcterms:modified>
</cp:coreProperties>
</file>