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9" r:id="rId4"/>
    <p:sldId id="263" r:id="rId5"/>
    <p:sldId id="264" r:id="rId6"/>
    <p:sldId id="265" r:id="rId7"/>
    <p:sldId id="270" r:id="rId8"/>
    <p:sldId id="271" r:id="rId9"/>
    <p:sldId id="272" r:id="rId10"/>
    <p:sldId id="273" r:id="rId11"/>
    <p:sldId id="274" r:id="rId12"/>
    <p:sldId id="301" r:id="rId13"/>
    <p:sldId id="302" r:id="rId14"/>
    <p:sldId id="303" r:id="rId15"/>
    <p:sldId id="304" r:id="rId16"/>
    <p:sldId id="305" r:id="rId17"/>
    <p:sldId id="275" r:id="rId18"/>
    <p:sldId id="276" r:id="rId19"/>
    <p:sldId id="277" r:id="rId20"/>
    <p:sldId id="278" r:id="rId21"/>
    <p:sldId id="279" r:id="rId22"/>
    <p:sldId id="280" r:id="rId23"/>
    <p:sldId id="281" r:id="rId24"/>
    <p:sldId id="282" r:id="rId25"/>
    <p:sldId id="283" r:id="rId26"/>
    <p:sldId id="284" r:id="rId27"/>
    <p:sldId id="292" r:id="rId28"/>
    <p:sldId id="295" r:id="rId29"/>
    <p:sldId id="293" r:id="rId30"/>
    <p:sldId id="296" r:id="rId31"/>
    <p:sldId id="285" r:id="rId32"/>
    <p:sldId id="289" r:id="rId33"/>
    <p:sldId id="290" r:id="rId34"/>
    <p:sldId id="299" r:id="rId35"/>
    <p:sldId id="300"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41" autoAdjust="0"/>
    <p:restoredTop sz="94660"/>
  </p:normalViewPr>
  <p:slideViewPr>
    <p:cSldViewPr>
      <p:cViewPr>
        <p:scale>
          <a:sx n="80" d="100"/>
          <a:sy n="80" d="100"/>
        </p:scale>
        <p:origin x="-31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448403-FE8F-4513-8BC7-5D4E272920F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8403-FE8F-4513-8BC7-5D4E272920F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8403-FE8F-4513-8BC7-5D4E272920F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48403-FE8F-4513-8BC7-5D4E272920F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448403-FE8F-4513-8BC7-5D4E272920FC}" type="datetimeFigureOut">
              <a:rPr lang="en-US" smtClean="0"/>
              <a:pPr/>
              <a:t>3/31/2017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448403-FE8F-4513-8BC7-5D4E272920FC}"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448403-FE8F-4513-8BC7-5D4E272920FC}" type="datetimeFigureOut">
              <a:rPr lang="en-US" smtClean="0"/>
              <a:pPr/>
              <a:t>3/31/2017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448403-FE8F-4513-8BC7-5D4E272920FC}" type="datetimeFigureOut">
              <a:rPr lang="en-US" smtClean="0"/>
              <a:pPr/>
              <a:t>3/31/2017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48403-FE8F-4513-8BC7-5D4E272920FC}" type="datetimeFigureOut">
              <a:rPr lang="en-US" smtClean="0"/>
              <a:pPr/>
              <a:t>3/31/2017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48403-FE8F-4513-8BC7-5D4E272920FC}"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48403-FE8F-4513-8BC7-5D4E272920FC}" type="datetimeFigureOut">
              <a:rPr lang="en-US" smtClean="0"/>
              <a:pPr/>
              <a:t>3/31/2017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D88E5-8F9A-4087-A883-F988135B991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48403-FE8F-4513-8BC7-5D4E272920FC}" type="datetimeFigureOut">
              <a:rPr lang="en-US" smtClean="0"/>
              <a:pPr/>
              <a:t>3/31/2017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D88E5-8F9A-4087-A883-F988135B99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1"/>
            <a:ext cx="8077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1571501" y="381001"/>
            <a:ext cx="533400" cy="3048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238500" y="3581400"/>
            <a:ext cx="342900" cy="15239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6018311"/>
            <a:ext cx="1267335" cy="307777"/>
          </a:xfrm>
          <a:prstGeom prst="rect">
            <a:avLst/>
          </a:prstGeom>
          <a:noFill/>
        </p:spPr>
        <p:txBody>
          <a:bodyPr wrap="none" rtlCol="0">
            <a:spAutoFit/>
          </a:bodyPr>
          <a:lstStyle/>
          <a:p>
            <a:r>
              <a:rPr lang="en-US" sz="1400" dirty="0" smtClean="0"/>
              <a:t>Sign into CPRS.</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t="2500" b="5000"/>
          <a:stretch>
            <a:fillRect/>
          </a:stretch>
        </p:blipFill>
        <p:spPr bwMode="auto">
          <a:xfrm>
            <a:off x="609600" y="367664"/>
            <a:ext cx="8001000" cy="5423536"/>
          </a:xfrm>
          <a:prstGeom prst="rect">
            <a:avLst/>
          </a:prstGeom>
          <a:noFill/>
          <a:ln w="9525">
            <a:noFill/>
            <a:miter lim="800000"/>
            <a:headEnd/>
            <a:tailEnd/>
          </a:ln>
        </p:spPr>
      </p:pic>
      <p:sp>
        <p:nvSpPr>
          <p:cNvPr id="3" name="Rectangle 2"/>
          <p:cNvSpPr/>
          <p:nvPr/>
        </p:nvSpPr>
        <p:spPr>
          <a:xfrm>
            <a:off x="914400" y="609600"/>
            <a:ext cx="990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5791200"/>
            <a:ext cx="7360285" cy="830997"/>
          </a:xfrm>
          <a:prstGeom prst="rect">
            <a:avLst/>
          </a:prstGeom>
          <a:noFill/>
        </p:spPr>
        <p:txBody>
          <a:bodyPr wrap="none" rtlCol="0">
            <a:spAutoFit/>
          </a:bodyPr>
          <a:lstStyle/>
          <a:p>
            <a:r>
              <a:rPr lang="en-US" sz="1600" dirty="0" smtClean="0"/>
              <a:t>This is an example of the “Meds” tab from an inpatient.  The inpatient medications are</a:t>
            </a:r>
          </a:p>
          <a:p>
            <a:r>
              <a:rPr lang="en-US" sz="1600" dirty="0" smtClean="0"/>
              <a:t>now on top.  You will also notice that the “Primary Care” box is now populated </a:t>
            </a:r>
          </a:p>
          <a:p>
            <a:r>
              <a:rPr lang="en-US" sz="1600" dirty="0" smtClean="0"/>
              <a:t>with the name of a provider</a:t>
            </a:r>
            <a:endParaRPr lang="en-US" sz="1600" dirty="0"/>
          </a:p>
        </p:txBody>
      </p:sp>
      <p:sp>
        <p:nvSpPr>
          <p:cNvPr id="7" name="Left Arrow 6"/>
          <p:cNvSpPr/>
          <p:nvPr/>
        </p:nvSpPr>
        <p:spPr>
          <a:xfrm>
            <a:off x="2057400" y="1143000"/>
            <a:ext cx="609600" cy="76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t="2500"/>
          <a:stretch>
            <a:fillRect/>
          </a:stretch>
        </p:blipFill>
        <p:spPr bwMode="auto">
          <a:xfrm>
            <a:off x="685800" y="365760"/>
            <a:ext cx="7315200" cy="5349240"/>
          </a:xfrm>
          <a:prstGeom prst="rect">
            <a:avLst/>
          </a:prstGeom>
          <a:noFill/>
          <a:ln w="9525">
            <a:noFill/>
            <a:miter lim="800000"/>
            <a:headEnd/>
            <a:tailEnd/>
          </a:ln>
        </p:spPr>
      </p:pic>
      <p:sp>
        <p:nvSpPr>
          <p:cNvPr id="3" name="TextBox 2"/>
          <p:cNvSpPr txBox="1"/>
          <p:nvPr/>
        </p:nvSpPr>
        <p:spPr>
          <a:xfrm>
            <a:off x="609600" y="5791200"/>
            <a:ext cx="7098097" cy="738664"/>
          </a:xfrm>
          <a:prstGeom prst="rect">
            <a:avLst/>
          </a:prstGeom>
          <a:noFill/>
        </p:spPr>
        <p:txBody>
          <a:bodyPr wrap="none" rtlCol="0">
            <a:spAutoFit/>
          </a:bodyPr>
          <a:lstStyle/>
          <a:p>
            <a:r>
              <a:rPr lang="en-US" sz="1400" dirty="0" smtClean="0"/>
              <a:t>For inpatients who are receiving “Unit-dose” medications (</a:t>
            </a:r>
            <a:r>
              <a:rPr lang="en-US" sz="1400" dirty="0" err="1" smtClean="0"/>
              <a:t>Simvastatin</a:t>
            </a:r>
            <a:r>
              <a:rPr lang="en-US" sz="1400" dirty="0" smtClean="0"/>
              <a:t>, </a:t>
            </a:r>
            <a:r>
              <a:rPr lang="en-US" sz="1400" dirty="0" err="1" smtClean="0"/>
              <a:t>Carvedilol</a:t>
            </a:r>
            <a:r>
              <a:rPr lang="en-US" sz="1400" dirty="0" smtClean="0"/>
              <a:t>,</a:t>
            </a:r>
          </a:p>
          <a:p>
            <a:r>
              <a:rPr lang="en-US" sz="1400" dirty="0" smtClean="0"/>
              <a:t>Warfarin, or SQ heparin for example), clicking on the medication will give you a description box</a:t>
            </a:r>
          </a:p>
          <a:p>
            <a:r>
              <a:rPr lang="en-US" sz="1400" dirty="0" smtClean="0"/>
              <a:t>showing med interactions and dosage history.</a:t>
            </a:r>
            <a:endParaRPr lang="en-US" sz="1400" dirty="0"/>
          </a:p>
        </p:txBody>
      </p:sp>
      <p:sp>
        <p:nvSpPr>
          <p:cNvPr id="4" name="Down Arrow 3"/>
          <p:cNvSpPr/>
          <p:nvPr/>
        </p:nvSpPr>
        <p:spPr>
          <a:xfrm>
            <a:off x="5029200" y="4267200"/>
            <a:ext cx="152400" cy="381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6553200" y="4038600"/>
            <a:ext cx="152400" cy="304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90600" y="533400"/>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04" t="8357" r="20271" b="8945"/>
          <a:stretch/>
        </p:blipFill>
        <p:spPr bwMode="auto">
          <a:xfrm>
            <a:off x="304800" y="304800"/>
            <a:ext cx="7924799" cy="5049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152400" y="3352800"/>
            <a:ext cx="6096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 Arrow 2"/>
          <p:cNvSpPr/>
          <p:nvPr/>
        </p:nvSpPr>
        <p:spPr>
          <a:xfrm>
            <a:off x="1981200" y="685800"/>
            <a:ext cx="152400" cy="304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 y="5562600"/>
            <a:ext cx="8483797" cy="738664"/>
          </a:xfrm>
          <a:prstGeom prst="rect">
            <a:avLst/>
          </a:prstGeom>
          <a:noFill/>
        </p:spPr>
        <p:txBody>
          <a:bodyPr wrap="none" rtlCol="0">
            <a:spAutoFit/>
          </a:bodyPr>
          <a:lstStyle/>
          <a:p>
            <a:r>
              <a:rPr lang="en-US" sz="1400" dirty="0" smtClean="0"/>
              <a:t>You have a patient with thrombocytopenia and you are reviewing his medications.  Nothing stands out as a</a:t>
            </a:r>
          </a:p>
          <a:p>
            <a:r>
              <a:rPr lang="en-US" sz="1400" dirty="0" smtClean="0"/>
              <a:t>possible cause of a lowered platelet count, however, you don’t recognize the drug “Oxcarbazepine”.  How can you </a:t>
            </a:r>
          </a:p>
          <a:p>
            <a:r>
              <a:rPr lang="en-US" sz="1400" dirty="0" smtClean="0"/>
              <a:t>Find out if this drug could cause thrombocytopenia?  Select Tools .</a:t>
            </a:r>
            <a:endParaRPr lang="en-US" sz="1400" dirty="0"/>
          </a:p>
        </p:txBody>
      </p:sp>
      <p:sp>
        <p:nvSpPr>
          <p:cNvPr id="5" name="Rectangle 4"/>
          <p:cNvSpPr/>
          <p:nvPr/>
        </p:nvSpPr>
        <p:spPr>
          <a:xfrm>
            <a:off x="457200" y="685800"/>
            <a:ext cx="13716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05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02" t="8383" r="20192" b="9992"/>
          <a:stretch/>
        </p:blipFill>
        <p:spPr bwMode="auto">
          <a:xfrm>
            <a:off x="609600" y="440207"/>
            <a:ext cx="8346374" cy="519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1753590" y="1219200"/>
            <a:ext cx="685800" cy="228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5638800"/>
            <a:ext cx="8077200" cy="523220"/>
          </a:xfrm>
          <a:prstGeom prst="rect">
            <a:avLst/>
          </a:prstGeom>
          <a:noFill/>
        </p:spPr>
        <p:txBody>
          <a:bodyPr wrap="square" rtlCol="0">
            <a:spAutoFit/>
          </a:bodyPr>
          <a:lstStyle/>
          <a:p>
            <a:r>
              <a:rPr lang="en-US" sz="1400" dirty="0" smtClean="0"/>
              <a:t>Under the “Tools” pull down menu, select “Medical Library/Clinical Resources”.  From the second pull down menu, select “Clinical References/Virtual Library”.</a:t>
            </a:r>
            <a:endParaRPr lang="en-US" sz="1400" dirty="0"/>
          </a:p>
        </p:txBody>
      </p:sp>
      <p:sp>
        <p:nvSpPr>
          <p:cNvPr id="4" name="Left Arrow 3"/>
          <p:cNvSpPr/>
          <p:nvPr/>
        </p:nvSpPr>
        <p:spPr>
          <a:xfrm>
            <a:off x="7414161" y="1226128"/>
            <a:ext cx="463138" cy="22513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5486400" y="1447800"/>
            <a:ext cx="17526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143000" y="762000"/>
            <a:ext cx="953490" cy="464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724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11" t="2439" r="2006" b="4258"/>
          <a:stretch/>
        </p:blipFill>
        <p:spPr bwMode="auto">
          <a:xfrm>
            <a:off x="167244" y="914400"/>
            <a:ext cx="706750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941" t="11303" r="20622" b="10663"/>
          <a:stretch/>
        </p:blipFill>
        <p:spPr bwMode="auto">
          <a:xfrm>
            <a:off x="5029199" y="184393"/>
            <a:ext cx="3741717" cy="5149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a:off x="1638300" y="2759196"/>
            <a:ext cx="381000" cy="51740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200" y="5638800"/>
            <a:ext cx="8465651" cy="738664"/>
          </a:xfrm>
          <a:prstGeom prst="rect">
            <a:avLst/>
          </a:prstGeom>
          <a:noFill/>
        </p:spPr>
        <p:txBody>
          <a:bodyPr wrap="none" rtlCol="0">
            <a:spAutoFit/>
          </a:bodyPr>
          <a:lstStyle/>
          <a:p>
            <a:r>
              <a:rPr lang="en-US" sz="1400" dirty="0" smtClean="0"/>
              <a:t>The screen on the left shows the clinical resources that are available.  Click on “</a:t>
            </a:r>
            <a:r>
              <a:rPr lang="en-US" sz="1400" dirty="0" err="1" smtClean="0"/>
              <a:t>Lexicomp</a:t>
            </a:r>
            <a:r>
              <a:rPr lang="en-US" sz="1400" dirty="0" smtClean="0"/>
              <a:t>”; the screen on the right</a:t>
            </a:r>
          </a:p>
          <a:p>
            <a:r>
              <a:rPr lang="en-US" sz="1400" dirty="0"/>
              <a:t>w</a:t>
            </a:r>
            <a:r>
              <a:rPr lang="en-US" sz="1400" dirty="0" smtClean="0"/>
              <a:t>ill open.  You can look up a number of items, drugs, diseases, etc.. In this case, we are interested in the drug</a:t>
            </a:r>
          </a:p>
          <a:p>
            <a:r>
              <a:rPr lang="en-US" sz="1400" dirty="0" smtClean="0"/>
              <a:t>We saw in the patient’s chart.  Typing in “Oxcarbazepine” and selecting “search” gives us:</a:t>
            </a:r>
            <a:endParaRPr lang="en-US" sz="1400" dirty="0"/>
          </a:p>
        </p:txBody>
      </p:sp>
      <p:sp>
        <p:nvSpPr>
          <p:cNvPr id="5" name="Left-Up Arrow 4"/>
          <p:cNvSpPr/>
          <p:nvPr/>
        </p:nvSpPr>
        <p:spPr>
          <a:xfrm rot="2547634">
            <a:off x="7319445" y="2720978"/>
            <a:ext cx="674783" cy="726217"/>
          </a:xfrm>
          <a:prstGeom prst="lef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245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785" t="10786" r="13358" b="10847"/>
          <a:stretch/>
        </p:blipFill>
        <p:spPr bwMode="auto">
          <a:xfrm>
            <a:off x="609600" y="609600"/>
            <a:ext cx="35052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434" t="11188" r="6026" b="9527"/>
          <a:stretch/>
        </p:blipFill>
        <p:spPr bwMode="auto">
          <a:xfrm>
            <a:off x="4083132" y="585849"/>
            <a:ext cx="4405747" cy="459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9600" y="5417127"/>
            <a:ext cx="7726923" cy="954107"/>
          </a:xfrm>
          <a:prstGeom prst="rect">
            <a:avLst/>
          </a:prstGeom>
          <a:noFill/>
        </p:spPr>
        <p:txBody>
          <a:bodyPr wrap="none" rtlCol="0">
            <a:spAutoFit/>
          </a:bodyPr>
          <a:lstStyle/>
          <a:p>
            <a:r>
              <a:rPr lang="en-US" sz="1400" dirty="0" smtClean="0"/>
              <a:t>The screen on the left shows the results of our search. Click on “Lexi-Drugs”, “Oxcarbazepine”.</a:t>
            </a:r>
          </a:p>
          <a:p>
            <a:r>
              <a:rPr lang="en-US" sz="1400" dirty="0" smtClean="0"/>
              <a:t>The screen on the right appears.  Again, there is a lot of information  in Lexi-Comp on the drug selected.</a:t>
            </a:r>
          </a:p>
          <a:p>
            <a:r>
              <a:rPr lang="en-US" sz="1400" dirty="0" smtClean="0"/>
              <a:t>If you scroll down the Navigation Tree on the left, you will see “Adverse Reactions”.  </a:t>
            </a:r>
          </a:p>
          <a:p>
            <a:r>
              <a:rPr lang="en-US" sz="1400" dirty="0"/>
              <a:t> </a:t>
            </a:r>
            <a:r>
              <a:rPr lang="en-US" sz="1400" dirty="0" smtClean="0"/>
              <a:t>   When you click on that option, the following screen appears:</a:t>
            </a:r>
            <a:endParaRPr lang="en-US" sz="1400" dirty="0"/>
          </a:p>
        </p:txBody>
      </p:sp>
      <p:sp>
        <p:nvSpPr>
          <p:cNvPr id="5" name="Left Arrow 4"/>
          <p:cNvSpPr/>
          <p:nvPr/>
        </p:nvSpPr>
        <p:spPr>
          <a:xfrm>
            <a:off x="1752600" y="3124200"/>
            <a:ext cx="762000" cy="228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rot="19396981">
            <a:off x="5028052" y="4277293"/>
            <a:ext cx="312257" cy="6096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380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584" r="3477" b="8802"/>
          <a:stretch/>
        </p:blipFill>
        <p:spPr bwMode="auto">
          <a:xfrm>
            <a:off x="422067" y="886691"/>
            <a:ext cx="417544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5638800"/>
            <a:ext cx="8290988" cy="954107"/>
          </a:xfrm>
          <a:prstGeom prst="rect">
            <a:avLst/>
          </a:prstGeom>
          <a:noFill/>
        </p:spPr>
        <p:txBody>
          <a:bodyPr wrap="none" rtlCol="0">
            <a:spAutoFit/>
          </a:bodyPr>
          <a:lstStyle/>
          <a:p>
            <a:r>
              <a:rPr lang="en-US" sz="1400" dirty="0" smtClean="0"/>
              <a:t>The adverse reaction are generally grouped according to frequency and body system.</a:t>
            </a:r>
          </a:p>
          <a:p>
            <a:r>
              <a:rPr lang="en-US" sz="1400" dirty="0" smtClean="0"/>
              <a:t>For our purposes, we are most interested in “Hematologic: </a:t>
            </a:r>
            <a:r>
              <a:rPr lang="en-US" sz="1400" dirty="0"/>
              <a:t>A</a:t>
            </a:r>
            <a:r>
              <a:rPr lang="en-US" sz="1400" dirty="0" smtClean="0"/>
              <a:t>dverse </a:t>
            </a:r>
            <a:r>
              <a:rPr lang="en-US" sz="1400" dirty="0"/>
              <a:t>R</a:t>
            </a:r>
            <a:r>
              <a:rPr lang="en-US" sz="1400" dirty="0" smtClean="0"/>
              <a:t>eactions”.  Scrolling down, we find:</a:t>
            </a:r>
          </a:p>
          <a:p>
            <a:r>
              <a:rPr lang="en-US" sz="1400" dirty="0" smtClean="0"/>
              <a:t>“Hematologic and Oncologic: Bruise (2%), purpura, rectal hemorrhage and THROMBOCYTOPENIA”! So we know</a:t>
            </a:r>
          </a:p>
          <a:p>
            <a:r>
              <a:rPr lang="en-US" sz="1400" dirty="0"/>
              <a:t>t</a:t>
            </a:r>
            <a:r>
              <a:rPr lang="en-US" sz="1400" dirty="0" smtClean="0"/>
              <a:t>hat this drug is associated with a drop in the platelet count.</a:t>
            </a:r>
            <a:endParaRPr lang="en-US" sz="1400"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234" t="6009" r="3409" b="10952"/>
          <a:stretch/>
        </p:blipFill>
        <p:spPr bwMode="auto">
          <a:xfrm>
            <a:off x="4561886" y="886691"/>
            <a:ext cx="443987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096000" y="3276600"/>
            <a:ext cx="26670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5715000" y="3467100"/>
            <a:ext cx="381000" cy="1905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812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t="2500" b="3750"/>
          <a:stretch>
            <a:fillRect/>
          </a:stretch>
        </p:blipFill>
        <p:spPr bwMode="auto">
          <a:xfrm>
            <a:off x="609600" y="381000"/>
            <a:ext cx="8125487" cy="4905304"/>
          </a:xfrm>
          <a:prstGeom prst="rect">
            <a:avLst/>
          </a:prstGeom>
          <a:noFill/>
          <a:ln w="9525">
            <a:noFill/>
            <a:miter lim="800000"/>
            <a:headEnd/>
            <a:tailEnd/>
          </a:ln>
        </p:spPr>
      </p:pic>
      <p:sp>
        <p:nvSpPr>
          <p:cNvPr id="3" name="Up Arrow 2"/>
          <p:cNvSpPr/>
          <p:nvPr/>
        </p:nvSpPr>
        <p:spPr>
          <a:xfrm>
            <a:off x="2133600" y="5181600"/>
            <a:ext cx="76200" cy="533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 y="5715000"/>
            <a:ext cx="3830792" cy="307777"/>
          </a:xfrm>
          <a:prstGeom prst="rect">
            <a:avLst/>
          </a:prstGeom>
          <a:noFill/>
        </p:spPr>
        <p:txBody>
          <a:bodyPr wrap="none" rtlCol="0">
            <a:spAutoFit/>
          </a:bodyPr>
          <a:lstStyle/>
          <a:p>
            <a:r>
              <a:rPr lang="en-US" sz="1400" dirty="0" smtClean="0"/>
              <a:t>The next tab we will examine is the “Orders” tab.  </a:t>
            </a:r>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t="2500" b="3750"/>
          <a:stretch>
            <a:fillRect/>
          </a:stretch>
        </p:blipFill>
        <p:spPr bwMode="auto">
          <a:xfrm>
            <a:off x="685799" y="360044"/>
            <a:ext cx="7399187" cy="5202556"/>
          </a:xfrm>
          <a:prstGeom prst="rect">
            <a:avLst/>
          </a:prstGeom>
          <a:noFill/>
          <a:ln w="9525">
            <a:noFill/>
            <a:miter lim="800000"/>
            <a:headEnd/>
            <a:tailEnd/>
          </a:ln>
        </p:spPr>
      </p:pic>
      <p:sp>
        <p:nvSpPr>
          <p:cNvPr id="3" name="Down Arrow 2"/>
          <p:cNvSpPr/>
          <p:nvPr/>
        </p:nvSpPr>
        <p:spPr>
          <a:xfrm>
            <a:off x="5257800" y="533400"/>
            <a:ext cx="228600" cy="4572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2351" y="5638800"/>
            <a:ext cx="8493928" cy="830997"/>
          </a:xfrm>
          <a:prstGeom prst="rect">
            <a:avLst/>
          </a:prstGeom>
          <a:noFill/>
        </p:spPr>
        <p:txBody>
          <a:bodyPr wrap="none" rtlCol="0">
            <a:spAutoFit/>
          </a:bodyPr>
          <a:lstStyle/>
          <a:p>
            <a:r>
              <a:rPr lang="en-US" sz="1600" dirty="0" smtClean="0"/>
              <a:t>Note that this page lists the orders, order number, provider, status of the order and location.  Lab </a:t>
            </a:r>
          </a:p>
          <a:p>
            <a:r>
              <a:rPr lang="en-US" sz="1600" dirty="0" smtClean="0"/>
              <a:t>orders can be found on this screen that with information about the start date (or date of collection) </a:t>
            </a:r>
          </a:p>
          <a:p>
            <a:r>
              <a:rPr lang="en-US" sz="1600" dirty="0" smtClean="0"/>
              <a:t>as well as who the ordering physician is.</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t="2500" b="3750"/>
          <a:stretch>
            <a:fillRect/>
          </a:stretch>
        </p:blipFill>
        <p:spPr bwMode="auto">
          <a:xfrm>
            <a:off x="609600" y="440530"/>
            <a:ext cx="7696200" cy="5411394"/>
          </a:xfrm>
          <a:prstGeom prst="rect">
            <a:avLst/>
          </a:prstGeom>
          <a:noFill/>
          <a:ln w="9525">
            <a:noFill/>
            <a:miter lim="800000"/>
            <a:headEnd/>
            <a:tailEnd/>
          </a:ln>
        </p:spPr>
      </p:pic>
      <p:sp>
        <p:nvSpPr>
          <p:cNvPr id="3" name="Right Arrow 2"/>
          <p:cNvSpPr/>
          <p:nvPr/>
        </p:nvSpPr>
        <p:spPr>
          <a:xfrm>
            <a:off x="2971800" y="1905000"/>
            <a:ext cx="11430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0" y="5943600"/>
            <a:ext cx="7981544" cy="830997"/>
          </a:xfrm>
          <a:prstGeom prst="rect">
            <a:avLst/>
          </a:prstGeom>
          <a:noFill/>
        </p:spPr>
        <p:txBody>
          <a:bodyPr wrap="none" rtlCol="0">
            <a:spAutoFit/>
          </a:bodyPr>
          <a:lstStyle/>
          <a:p>
            <a:r>
              <a:rPr lang="en-US" sz="1600" dirty="0" smtClean="0"/>
              <a:t>Clicking on an order will open an “Order Details” box with detailed information</a:t>
            </a:r>
          </a:p>
          <a:p>
            <a:r>
              <a:rPr lang="en-US" sz="1600" dirty="0" smtClean="0"/>
              <a:t>regarding that order, such as who placed the order, when they did, if it is signed, if it is a ward</a:t>
            </a:r>
          </a:p>
          <a:p>
            <a:r>
              <a:rPr lang="en-US" sz="1600" dirty="0" smtClean="0"/>
              <a:t>collect or send patient.</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srcRect l="5625" r="6563" b="28750"/>
          <a:stretch>
            <a:fillRect/>
          </a:stretch>
        </p:blipFill>
        <p:spPr bwMode="auto">
          <a:xfrm>
            <a:off x="457200" y="228600"/>
            <a:ext cx="8014186" cy="4876800"/>
          </a:xfrm>
          <a:prstGeom prst="rect">
            <a:avLst/>
          </a:prstGeom>
          <a:noFill/>
          <a:ln w="9525">
            <a:noFill/>
            <a:miter lim="800000"/>
            <a:headEnd/>
            <a:tailEnd/>
          </a:ln>
        </p:spPr>
      </p:pic>
      <p:sp>
        <p:nvSpPr>
          <p:cNvPr id="5" name="Left Arrow 4"/>
          <p:cNvSpPr/>
          <p:nvPr/>
        </p:nvSpPr>
        <p:spPr>
          <a:xfrm>
            <a:off x="7543800" y="1066800"/>
            <a:ext cx="990600" cy="152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6800" y="5334000"/>
            <a:ext cx="3415166" cy="338554"/>
          </a:xfrm>
          <a:prstGeom prst="rect">
            <a:avLst/>
          </a:prstGeom>
          <a:noFill/>
        </p:spPr>
        <p:txBody>
          <a:bodyPr wrap="none" rtlCol="0">
            <a:spAutoFit/>
          </a:bodyPr>
          <a:lstStyle/>
          <a:p>
            <a:r>
              <a:rPr lang="en-US" sz="1600" dirty="0" smtClean="0"/>
              <a:t>Select the correct patient and hit “OK”.</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t="2500" b="3750"/>
          <a:stretch>
            <a:fillRect/>
          </a:stretch>
        </p:blipFill>
        <p:spPr bwMode="auto">
          <a:xfrm>
            <a:off x="381000" y="381000"/>
            <a:ext cx="8621036" cy="5204460"/>
          </a:xfrm>
          <a:prstGeom prst="rect">
            <a:avLst/>
          </a:prstGeom>
          <a:noFill/>
          <a:ln w="9525">
            <a:noFill/>
            <a:miter lim="800000"/>
            <a:headEnd/>
            <a:tailEnd/>
          </a:ln>
        </p:spPr>
      </p:pic>
      <p:sp>
        <p:nvSpPr>
          <p:cNvPr id="3" name="Up Arrow 2"/>
          <p:cNvSpPr/>
          <p:nvPr/>
        </p:nvSpPr>
        <p:spPr>
          <a:xfrm>
            <a:off x="2286000" y="5486400"/>
            <a:ext cx="152400" cy="4572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 y="5943600"/>
            <a:ext cx="3253519" cy="307777"/>
          </a:xfrm>
          <a:prstGeom prst="rect">
            <a:avLst/>
          </a:prstGeom>
          <a:noFill/>
        </p:spPr>
        <p:txBody>
          <a:bodyPr wrap="none" rtlCol="0">
            <a:spAutoFit/>
          </a:bodyPr>
          <a:lstStyle/>
          <a:p>
            <a:r>
              <a:rPr lang="en-US" sz="1400" dirty="0" smtClean="0"/>
              <a:t>The next tab is the (Progress) “Notes” tab.</a:t>
            </a:r>
            <a:endParaRPr lang="en-US"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t="2500" b="3750"/>
          <a:stretch>
            <a:fillRect/>
          </a:stretch>
        </p:blipFill>
        <p:spPr bwMode="auto">
          <a:xfrm>
            <a:off x="609599" y="354330"/>
            <a:ext cx="8377197" cy="5132070"/>
          </a:xfrm>
          <a:prstGeom prst="rect">
            <a:avLst/>
          </a:prstGeom>
          <a:noFill/>
          <a:ln w="9525">
            <a:noFill/>
            <a:miter lim="800000"/>
            <a:headEnd/>
            <a:tailEnd/>
          </a:ln>
        </p:spPr>
      </p:pic>
      <p:sp>
        <p:nvSpPr>
          <p:cNvPr id="3" name="TextBox 2"/>
          <p:cNvSpPr txBox="1"/>
          <p:nvPr/>
        </p:nvSpPr>
        <p:spPr>
          <a:xfrm>
            <a:off x="685800" y="5486400"/>
            <a:ext cx="6617902" cy="954107"/>
          </a:xfrm>
          <a:prstGeom prst="rect">
            <a:avLst/>
          </a:prstGeom>
          <a:noFill/>
        </p:spPr>
        <p:txBody>
          <a:bodyPr wrap="none" rtlCol="0">
            <a:spAutoFit/>
          </a:bodyPr>
          <a:lstStyle/>
          <a:p>
            <a:r>
              <a:rPr lang="en-US" sz="1400" dirty="0" smtClean="0"/>
              <a:t>On the “Notes” tab you can find a listing of signed notes for each encounter on the left.  </a:t>
            </a:r>
          </a:p>
          <a:p>
            <a:r>
              <a:rPr lang="en-US" sz="1400" dirty="0" smtClean="0"/>
              <a:t>All encounters will have a note from physician, nursing, dental, radiology, etc.</a:t>
            </a:r>
          </a:p>
          <a:p>
            <a:r>
              <a:rPr lang="en-US" sz="1400" dirty="0" smtClean="0"/>
              <a:t>Click on the date/provider you wish to review and the detailed note will open in center. </a:t>
            </a:r>
          </a:p>
          <a:p>
            <a:r>
              <a:rPr lang="en-US" sz="1400" dirty="0" smtClean="0"/>
              <a:t>For an outpatient, clinic and pharmacy notes will be found here as well.</a:t>
            </a:r>
            <a:endParaRPr lang="en-US" sz="1400" dirty="0"/>
          </a:p>
        </p:txBody>
      </p:sp>
      <p:sp>
        <p:nvSpPr>
          <p:cNvPr id="5" name="Right Arrow 4"/>
          <p:cNvSpPr/>
          <p:nvPr/>
        </p:nvSpPr>
        <p:spPr>
          <a:xfrm>
            <a:off x="381000" y="1219200"/>
            <a:ext cx="533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t="2500" b="3750"/>
          <a:stretch>
            <a:fillRect/>
          </a:stretch>
        </p:blipFill>
        <p:spPr bwMode="auto">
          <a:xfrm>
            <a:off x="381000" y="381000"/>
            <a:ext cx="8368590" cy="5052060"/>
          </a:xfrm>
          <a:prstGeom prst="rect">
            <a:avLst/>
          </a:prstGeom>
          <a:noFill/>
          <a:ln w="9525">
            <a:noFill/>
            <a:miter lim="800000"/>
            <a:headEnd/>
            <a:tailEnd/>
          </a:ln>
        </p:spPr>
      </p:pic>
      <p:sp>
        <p:nvSpPr>
          <p:cNvPr id="3" name="Up Arrow 2"/>
          <p:cNvSpPr/>
          <p:nvPr/>
        </p:nvSpPr>
        <p:spPr>
          <a:xfrm>
            <a:off x="2590800" y="5334000"/>
            <a:ext cx="152400" cy="533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5943600"/>
            <a:ext cx="2375779" cy="338554"/>
          </a:xfrm>
          <a:prstGeom prst="rect">
            <a:avLst/>
          </a:prstGeom>
          <a:noFill/>
        </p:spPr>
        <p:txBody>
          <a:bodyPr wrap="none" rtlCol="0">
            <a:spAutoFit/>
          </a:bodyPr>
          <a:lstStyle/>
          <a:p>
            <a:r>
              <a:rPr lang="en-US" sz="1600" dirty="0" smtClean="0"/>
              <a:t>The “Consults” tab is next.</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223" t="8384" r="16057" b="10301"/>
          <a:stretch/>
        </p:blipFill>
        <p:spPr bwMode="auto">
          <a:xfrm>
            <a:off x="531420" y="457200"/>
            <a:ext cx="5793180" cy="442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5105400"/>
            <a:ext cx="7802777" cy="1169551"/>
          </a:xfrm>
          <a:prstGeom prst="rect">
            <a:avLst/>
          </a:prstGeom>
          <a:noFill/>
        </p:spPr>
        <p:txBody>
          <a:bodyPr wrap="none" rtlCol="0">
            <a:spAutoFit/>
          </a:bodyPr>
          <a:lstStyle/>
          <a:p>
            <a:r>
              <a:rPr lang="en-US" sz="1400" dirty="0" smtClean="0"/>
              <a:t>The top, left box has a listing of “All Consults” for this patient. Here you can find a renal or a Hem/</a:t>
            </a:r>
            <a:r>
              <a:rPr lang="en-US" sz="1400" dirty="0" err="1" smtClean="0"/>
              <a:t>Onc</a:t>
            </a:r>
            <a:r>
              <a:rPr lang="en-US" sz="1400" dirty="0" smtClean="0"/>
              <a:t> </a:t>
            </a:r>
          </a:p>
          <a:p>
            <a:r>
              <a:rPr lang="en-US" sz="1400" dirty="0" smtClean="0"/>
              <a:t>consult.  This particular patient had a bone marrow exam consult and an infectious disease consult</a:t>
            </a:r>
          </a:p>
          <a:p>
            <a:r>
              <a:rPr lang="en-US" sz="1400" dirty="0" smtClean="0"/>
              <a:t>(among others).</a:t>
            </a:r>
          </a:p>
          <a:p>
            <a:r>
              <a:rPr lang="en-US" sz="1400" dirty="0"/>
              <a:t> </a:t>
            </a:r>
            <a:r>
              <a:rPr lang="en-US" sz="1400" dirty="0" smtClean="0"/>
              <a:t>     </a:t>
            </a:r>
            <a:r>
              <a:rPr lang="en-US" sz="1400" dirty="0"/>
              <a:t>Clicking on the consult desired will give you a detailed note or a note directing you to the “Notes” tab</a:t>
            </a:r>
          </a:p>
          <a:p>
            <a:r>
              <a:rPr lang="en-US" sz="1400" dirty="0"/>
              <a:t> for information.  </a:t>
            </a:r>
          </a:p>
        </p:txBody>
      </p:sp>
      <p:sp>
        <p:nvSpPr>
          <p:cNvPr id="4" name="Right Arrow 3"/>
          <p:cNvSpPr/>
          <p:nvPr/>
        </p:nvSpPr>
        <p:spPr>
          <a:xfrm rot="16200000">
            <a:off x="1645972" y="2549978"/>
            <a:ext cx="266699"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817422" y="3569525"/>
            <a:ext cx="533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28600" y="2231076"/>
            <a:ext cx="533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14400" y="771401"/>
            <a:ext cx="609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38400" y="3569525"/>
            <a:ext cx="3810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99" t="8677" r="21280" b="9884"/>
          <a:stretch/>
        </p:blipFill>
        <p:spPr bwMode="auto">
          <a:xfrm>
            <a:off x="1371600" y="785751"/>
            <a:ext cx="5943600" cy="454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rot="10630151">
            <a:off x="784105" y="3603932"/>
            <a:ext cx="914400" cy="76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828800" y="1066800"/>
            <a:ext cx="9906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5638800"/>
            <a:ext cx="5791137" cy="307777"/>
          </a:xfrm>
          <a:prstGeom prst="rect">
            <a:avLst/>
          </a:prstGeom>
          <a:noFill/>
        </p:spPr>
        <p:txBody>
          <a:bodyPr wrap="none" rtlCol="0">
            <a:spAutoFit/>
          </a:bodyPr>
          <a:lstStyle/>
          <a:p>
            <a:r>
              <a:rPr lang="en-US" sz="1400" dirty="0" smtClean="0"/>
              <a:t>By clicking on the Notes tab, we can read the reply to the Heme/Onc consult.</a:t>
            </a:r>
            <a:endParaRPr lang="en-US" sz="1400" dirty="0"/>
          </a:p>
        </p:txBody>
      </p:sp>
      <p:sp>
        <p:nvSpPr>
          <p:cNvPr id="6" name="Up Arrow 5"/>
          <p:cNvSpPr/>
          <p:nvPr/>
        </p:nvSpPr>
        <p:spPr>
          <a:xfrm>
            <a:off x="2971800" y="5181600"/>
            <a:ext cx="152400" cy="3810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57600" y="24384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76600" y="3200400"/>
            <a:ext cx="1219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t="2500" b="3750"/>
          <a:stretch>
            <a:fillRect/>
          </a:stretch>
        </p:blipFill>
        <p:spPr bwMode="auto">
          <a:xfrm>
            <a:off x="381000" y="304800"/>
            <a:ext cx="8494813" cy="5128260"/>
          </a:xfrm>
          <a:prstGeom prst="rect">
            <a:avLst/>
          </a:prstGeom>
          <a:noFill/>
          <a:ln w="9525">
            <a:noFill/>
            <a:miter lim="800000"/>
            <a:headEnd/>
            <a:tailEnd/>
          </a:ln>
        </p:spPr>
      </p:pic>
      <p:sp>
        <p:nvSpPr>
          <p:cNvPr id="3" name="Up Arrow 2"/>
          <p:cNvSpPr/>
          <p:nvPr/>
        </p:nvSpPr>
        <p:spPr>
          <a:xfrm>
            <a:off x="3962400" y="5334000"/>
            <a:ext cx="228600" cy="4572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09600" y="5791200"/>
            <a:ext cx="2687339" cy="369332"/>
          </a:xfrm>
          <a:prstGeom prst="rect">
            <a:avLst/>
          </a:prstGeom>
          <a:noFill/>
        </p:spPr>
        <p:txBody>
          <a:bodyPr wrap="none" rtlCol="0">
            <a:spAutoFit/>
          </a:bodyPr>
          <a:lstStyle/>
          <a:p>
            <a:r>
              <a:rPr lang="en-US" sz="1600" dirty="0" smtClean="0"/>
              <a:t>We will go to the “</a:t>
            </a:r>
            <a:r>
              <a:rPr lang="en-US" b="1" dirty="0" smtClean="0">
                <a:solidFill>
                  <a:srgbClr val="FF0000"/>
                </a:solidFill>
              </a:rPr>
              <a:t>LABS”</a:t>
            </a:r>
            <a:r>
              <a:rPr lang="en-US" sz="1600" dirty="0" smtClean="0"/>
              <a:t> tab!</a:t>
            </a:r>
            <a:endParaRPr lang="en-US"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t="3750" b="6250"/>
          <a:stretch>
            <a:fillRect/>
          </a:stretch>
        </p:blipFill>
        <p:spPr bwMode="auto">
          <a:xfrm>
            <a:off x="685800" y="381000"/>
            <a:ext cx="7620000" cy="5058890"/>
          </a:xfrm>
          <a:prstGeom prst="rect">
            <a:avLst/>
          </a:prstGeom>
          <a:noFill/>
          <a:ln w="9525">
            <a:noFill/>
            <a:miter lim="800000"/>
            <a:headEnd/>
            <a:tailEnd/>
          </a:ln>
        </p:spPr>
      </p:pic>
      <p:sp>
        <p:nvSpPr>
          <p:cNvPr id="3" name="Up Arrow 2"/>
          <p:cNvSpPr/>
          <p:nvPr/>
        </p:nvSpPr>
        <p:spPr>
          <a:xfrm>
            <a:off x="1143000" y="2209800"/>
            <a:ext cx="304800" cy="228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6400800" y="1066800"/>
            <a:ext cx="838200" cy="1524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033" y="5473005"/>
            <a:ext cx="8915967" cy="1169551"/>
          </a:xfrm>
          <a:prstGeom prst="rect">
            <a:avLst/>
          </a:prstGeom>
          <a:noFill/>
        </p:spPr>
        <p:txBody>
          <a:bodyPr wrap="square" rtlCol="0">
            <a:spAutoFit/>
          </a:bodyPr>
          <a:lstStyle/>
          <a:p>
            <a:r>
              <a:rPr lang="en-US" sz="1400" dirty="0" smtClean="0"/>
              <a:t>On this page, the most recent result appear first.  The scroll buttons on the top will allow you to look at the patient </a:t>
            </a:r>
          </a:p>
          <a:p>
            <a:r>
              <a:rPr lang="en-US" sz="1400" dirty="0" smtClean="0"/>
              <a:t>results from oldest to newest.  Any comments related to the displayed result will show at the bottom of the screen.</a:t>
            </a:r>
          </a:p>
          <a:p>
            <a:r>
              <a:rPr lang="en-US" sz="1400" dirty="0" smtClean="0"/>
              <a:t> On the left you can see various options with regards to lab results.  In particular you can graph results over time, review</a:t>
            </a:r>
          </a:p>
          <a:p>
            <a:r>
              <a:rPr lang="en-US" sz="1400" dirty="0" smtClean="0"/>
              <a:t>Blood bank reports (if they were transfused, blood type, antibody history, etc. from their time here at Hines), look only </a:t>
            </a:r>
          </a:p>
          <a:p>
            <a:r>
              <a:rPr lang="en-US" sz="1400" dirty="0" smtClean="0"/>
              <a:t>at a selected test, etc.</a:t>
            </a:r>
          </a:p>
        </p:txBody>
      </p:sp>
      <p:sp>
        <p:nvSpPr>
          <p:cNvPr id="8" name="TextBox 7"/>
          <p:cNvSpPr txBox="1"/>
          <p:nvPr/>
        </p:nvSpPr>
        <p:spPr>
          <a:xfrm>
            <a:off x="228600" y="2514600"/>
            <a:ext cx="2971800" cy="1600438"/>
          </a:xfrm>
          <a:prstGeom prst="rect">
            <a:avLst/>
          </a:prstGeom>
          <a:noFill/>
        </p:spPr>
        <p:txBody>
          <a:bodyPr wrap="square" rtlCol="0">
            <a:spAutoFit/>
          </a:bodyPr>
          <a:lstStyle/>
          <a:p>
            <a:r>
              <a:rPr lang="en-US" sz="1400" dirty="0" smtClean="0"/>
              <a:t>The options on the left of the page allow you to choose how you would like the results displayed. (have a problem sample?  Want to know if there were other tests drawn at the same time?  Select “Selected Tests by date”.</a:t>
            </a:r>
            <a:endParaRPr lang="en-US" sz="1400" dirty="0"/>
          </a:p>
        </p:txBody>
      </p:sp>
      <p:sp>
        <p:nvSpPr>
          <p:cNvPr id="10" name="Right Arrow 9"/>
          <p:cNvSpPr/>
          <p:nvPr/>
        </p:nvSpPr>
        <p:spPr>
          <a:xfrm>
            <a:off x="304800" y="1600200"/>
            <a:ext cx="457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04800" y="1981200"/>
            <a:ext cx="457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t="12500" r="8438" b="5000"/>
          <a:stretch>
            <a:fillRect/>
          </a:stretch>
        </p:blipFill>
        <p:spPr bwMode="auto">
          <a:xfrm>
            <a:off x="616527" y="233548"/>
            <a:ext cx="7759500" cy="5243520"/>
          </a:xfrm>
          <a:prstGeom prst="rect">
            <a:avLst/>
          </a:prstGeom>
          <a:noFill/>
          <a:ln w="9525">
            <a:noFill/>
            <a:miter lim="800000"/>
            <a:headEnd/>
            <a:tailEnd/>
          </a:ln>
        </p:spPr>
      </p:pic>
      <p:sp>
        <p:nvSpPr>
          <p:cNvPr id="4" name="Rectangle 3"/>
          <p:cNvSpPr/>
          <p:nvPr/>
        </p:nvSpPr>
        <p:spPr>
          <a:xfrm>
            <a:off x="2209800" y="2209800"/>
            <a:ext cx="5943600" cy="152400"/>
          </a:xfrm>
          <a:prstGeom prst="rect">
            <a:avLst/>
          </a:prstGeom>
          <a:solidFill>
            <a:srgbClr val="FFFF0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04800" y="809502"/>
            <a:ext cx="4572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5638800"/>
            <a:ext cx="8114722" cy="523220"/>
          </a:xfrm>
          <a:prstGeom prst="rect">
            <a:avLst/>
          </a:prstGeom>
          <a:noFill/>
        </p:spPr>
        <p:txBody>
          <a:bodyPr wrap="none" rtlCol="0">
            <a:spAutoFit/>
          </a:bodyPr>
          <a:lstStyle/>
          <a:p>
            <a:r>
              <a:rPr lang="en-US" sz="1400" dirty="0" smtClean="0"/>
              <a:t>If you have a delta check and want to see what the patient’s platelet counts have been, you can select either </a:t>
            </a:r>
          </a:p>
          <a:p>
            <a:r>
              <a:rPr lang="en-US" sz="1400" dirty="0" smtClean="0"/>
              <a:t>“Selected Tests by Date” or “Graph”.  If you choose “Selected Tests by Date” the following screen appears.</a:t>
            </a:r>
            <a:endParaRPr lang="en-US" sz="1400" dirty="0"/>
          </a:p>
        </p:txBody>
      </p:sp>
      <p:sp>
        <p:nvSpPr>
          <p:cNvPr id="7" name="Right Arrow 6"/>
          <p:cNvSpPr/>
          <p:nvPr/>
        </p:nvSpPr>
        <p:spPr>
          <a:xfrm>
            <a:off x="304800" y="1038225"/>
            <a:ext cx="457200" cy="857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p:cNvSpPr/>
          <p:nvPr/>
        </p:nvSpPr>
        <p:spPr>
          <a:xfrm>
            <a:off x="304800" y="1219200"/>
            <a:ext cx="457200"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791200"/>
            <a:ext cx="8829277" cy="738664"/>
          </a:xfrm>
          <a:prstGeom prst="rect">
            <a:avLst/>
          </a:prstGeom>
          <a:noFill/>
        </p:spPr>
        <p:txBody>
          <a:bodyPr wrap="none" rtlCol="0">
            <a:spAutoFit/>
          </a:bodyPr>
          <a:lstStyle/>
          <a:p>
            <a:r>
              <a:rPr lang="en-US" sz="1400" dirty="0" smtClean="0"/>
              <a:t>If you want to look at platelet counts, enter “</a:t>
            </a:r>
            <a:r>
              <a:rPr lang="en-US" sz="1400" dirty="0" err="1" smtClean="0"/>
              <a:t>Plt</a:t>
            </a:r>
            <a:r>
              <a:rPr lang="en-US" sz="1400" dirty="0" smtClean="0"/>
              <a:t> Ct” (or whatever test you want) or select it from the list.  Hit the “Add”</a:t>
            </a:r>
          </a:p>
          <a:p>
            <a:r>
              <a:rPr lang="en-US" sz="1400" dirty="0" smtClean="0"/>
              <a:t>Button and the test will appear in the “Tests to be Displayed” box.  You can add other tests if you want, following the </a:t>
            </a:r>
          </a:p>
          <a:p>
            <a:r>
              <a:rPr lang="en-US" sz="1400" dirty="0" smtClean="0"/>
              <a:t>Same procedure.  When you are finished, hit “OK”.</a:t>
            </a:r>
            <a:endParaRPr lang="en-US" sz="14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78" t="8495" r="19695" b="9762"/>
          <a:stretch/>
        </p:blipFill>
        <p:spPr bwMode="auto">
          <a:xfrm>
            <a:off x="533400" y="609600"/>
            <a:ext cx="7315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Up Arrow 4"/>
          <p:cNvSpPr/>
          <p:nvPr/>
        </p:nvSpPr>
        <p:spPr>
          <a:xfrm>
            <a:off x="4191000" y="1981200"/>
            <a:ext cx="76200" cy="381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1371600" y="1600200"/>
            <a:ext cx="9144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724400" y="1894701"/>
            <a:ext cx="463588" cy="246221"/>
          </a:xfrm>
          <a:prstGeom prst="rect">
            <a:avLst/>
          </a:prstGeom>
          <a:noFill/>
        </p:spPr>
        <p:txBody>
          <a:bodyPr wrap="none" rtlCol="0">
            <a:spAutoFit/>
          </a:bodyPr>
          <a:lstStyle/>
          <a:p>
            <a:r>
              <a:rPr lang="en-US" sz="1000" dirty="0" err="1" smtClean="0"/>
              <a:t>Plt</a:t>
            </a:r>
            <a:r>
              <a:rPr lang="en-US" sz="1000" dirty="0" smtClean="0"/>
              <a:t> Ct</a:t>
            </a:r>
            <a:endParaRPr lang="en-US" sz="1000" dirty="0"/>
          </a:p>
        </p:txBody>
      </p:sp>
      <p:sp>
        <p:nvSpPr>
          <p:cNvPr id="7" name="Right Arrow 6"/>
          <p:cNvSpPr/>
          <p:nvPr/>
        </p:nvSpPr>
        <p:spPr>
          <a:xfrm>
            <a:off x="4191000" y="4495800"/>
            <a:ext cx="379526"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5486400"/>
            <a:ext cx="9007287" cy="738664"/>
          </a:xfrm>
          <a:prstGeom prst="rect">
            <a:avLst/>
          </a:prstGeom>
          <a:noFill/>
        </p:spPr>
        <p:txBody>
          <a:bodyPr wrap="square" rtlCol="0">
            <a:spAutoFit/>
          </a:bodyPr>
          <a:lstStyle/>
          <a:p>
            <a:r>
              <a:rPr lang="en-US" sz="1400" dirty="0" smtClean="0"/>
              <a:t>The first line indicated by the arrow, shows that the </a:t>
            </a:r>
            <a:r>
              <a:rPr lang="en-US" sz="1400" dirty="0" err="1" smtClean="0"/>
              <a:t>plt</a:t>
            </a:r>
            <a:r>
              <a:rPr lang="en-US" sz="1400" dirty="0" smtClean="0"/>
              <a:t> </a:t>
            </a:r>
            <a:r>
              <a:rPr lang="en-US" sz="1400" dirty="0" err="1" smtClean="0"/>
              <a:t>cts</a:t>
            </a:r>
            <a:r>
              <a:rPr lang="en-US" sz="1400" dirty="0" smtClean="0"/>
              <a:t> displayed are from Sep 19, 2016 to Mar 21, 2017.  The selections on the second line allow you to pick your time frame.  Do you want to see all the platelet counts within one week, one month, 6 months, etc.  The display will change based on your selection.</a:t>
            </a:r>
            <a:endParaRPr lang="en-US" sz="14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18" t="8595" r="20133" b="10421"/>
          <a:stretch/>
        </p:blipFill>
        <p:spPr bwMode="auto">
          <a:xfrm>
            <a:off x="990600" y="596093"/>
            <a:ext cx="6553200" cy="4753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0957819">
            <a:off x="6700224" y="1371601"/>
            <a:ext cx="6858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rot="16200000">
            <a:off x="4942774" y="956916"/>
            <a:ext cx="112338" cy="68579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t="2500" b="5000"/>
          <a:stretch>
            <a:fillRect/>
          </a:stretch>
        </p:blipFill>
        <p:spPr bwMode="auto">
          <a:xfrm>
            <a:off x="685800" y="504896"/>
            <a:ext cx="7696200" cy="4584198"/>
          </a:xfrm>
          <a:prstGeom prst="rect">
            <a:avLst/>
          </a:prstGeom>
          <a:noFill/>
          <a:ln w="9525">
            <a:noFill/>
            <a:miter lim="800000"/>
            <a:headEnd/>
            <a:tailEnd/>
          </a:ln>
        </p:spPr>
      </p:pic>
      <p:sp>
        <p:nvSpPr>
          <p:cNvPr id="4" name="Up Arrow 3"/>
          <p:cNvSpPr/>
          <p:nvPr/>
        </p:nvSpPr>
        <p:spPr>
          <a:xfrm rot="4283608">
            <a:off x="190500" y="1371600"/>
            <a:ext cx="381000" cy="533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914400" y="2438400"/>
            <a:ext cx="381000" cy="5334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5486400"/>
            <a:ext cx="8162684" cy="954107"/>
          </a:xfrm>
          <a:prstGeom prst="rect">
            <a:avLst/>
          </a:prstGeom>
          <a:noFill/>
        </p:spPr>
        <p:txBody>
          <a:bodyPr wrap="none" rtlCol="0">
            <a:spAutoFit/>
          </a:bodyPr>
          <a:lstStyle/>
          <a:p>
            <a:r>
              <a:rPr lang="en-US" sz="1400" dirty="0" smtClean="0"/>
              <a:t>This is the “Cover Sheet” screen. This screen shows “Active Problems” , a list of “Active Medications and</a:t>
            </a:r>
          </a:p>
          <a:p>
            <a:r>
              <a:rPr lang="en-US" sz="1400" dirty="0"/>
              <a:t>the tabs along the bottom </a:t>
            </a:r>
            <a:r>
              <a:rPr lang="en-US" sz="1400" dirty="0" smtClean="0"/>
              <a:t>: </a:t>
            </a:r>
            <a:r>
              <a:rPr lang="en-US" sz="1400" dirty="0"/>
              <a:t>Problems, Meds, Orders, (Progress) Notes, Consults, Surgery, Discharge Summary</a:t>
            </a:r>
            <a:r>
              <a:rPr lang="en-US" sz="1400" dirty="0" smtClean="0"/>
              <a:t>,</a:t>
            </a:r>
          </a:p>
          <a:p>
            <a:r>
              <a:rPr lang="en-US" sz="1400" dirty="0" smtClean="0"/>
              <a:t> </a:t>
            </a:r>
            <a:r>
              <a:rPr lang="en-US" sz="1400" dirty="0"/>
              <a:t>LABS, and Reports.</a:t>
            </a:r>
          </a:p>
          <a:p>
            <a:endParaRPr lang="en-US" sz="1400" dirty="0"/>
          </a:p>
        </p:txBody>
      </p:sp>
      <p:sp>
        <p:nvSpPr>
          <p:cNvPr id="7" name="Left Arrow 6"/>
          <p:cNvSpPr/>
          <p:nvPr/>
        </p:nvSpPr>
        <p:spPr>
          <a:xfrm>
            <a:off x="4675909" y="4890975"/>
            <a:ext cx="1219200" cy="19811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5638800"/>
            <a:ext cx="8382000" cy="954107"/>
          </a:xfrm>
          <a:prstGeom prst="rect">
            <a:avLst/>
          </a:prstGeom>
          <a:noFill/>
        </p:spPr>
        <p:txBody>
          <a:bodyPr wrap="square" rtlCol="0">
            <a:spAutoFit/>
          </a:bodyPr>
          <a:lstStyle/>
          <a:p>
            <a:r>
              <a:rPr lang="en-US" sz="1400" dirty="0" smtClean="0"/>
              <a:t>You can also select the “Graph” option to show the trends in any test values.  In this case, we have selected “</a:t>
            </a:r>
            <a:r>
              <a:rPr lang="en-US" sz="1400" dirty="0" err="1" smtClean="0"/>
              <a:t>Plt</a:t>
            </a:r>
            <a:r>
              <a:rPr lang="en-US" sz="1400" dirty="0" smtClean="0"/>
              <a:t> Ct” and have also selected the “All results” time </a:t>
            </a:r>
            <a:r>
              <a:rPr lang="en-US" sz="1400" dirty="0"/>
              <a:t>frame. (This is useful for </a:t>
            </a:r>
            <a:r>
              <a:rPr lang="en-US" sz="1400" dirty="0" smtClean="0"/>
              <a:t>tracking a </a:t>
            </a:r>
            <a:r>
              <a:rPr lang="en-US" sz="1400" dirty="0"/>
              <a:t>patient’s result over time; were his results consistent or do you have an outlier?)</a:t>
            </a:r>
          </a:p>
          <a:p>
            <a:endParaRPr lang="en-US" sz="14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476" t="8518" r="20149" b="9888"/>
          <a:stretch/>
        </p:blipFill>
        <p:spPr bwMode="auto">
          <a:xfrm>
            <a:off x="685800" y="550454"/>
            <a:ext cx="7239000" cy="4890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228600" y="1718953"/>
            <a:ext cx="6858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6200000">
            <a:off x="3009900" y="4533900"/>
            <a:ext cx="533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t="2500" b="3750"/>
          <a:stretch>
            <a:fillRect/>
          </a:stretch>
        </p:blipFill>
        <p:spPr bwMode="auto">
          <a:xfrm>
            <a:off x="762000" y="440054"/>
            <a:ext cx="7393768" cy="5198746"/>
          </a:xfrm>
          <a:prstGeom prst="rect">
            <a:avLst/>
          </a:prstGeom>
          <a:noFill/>
          <a:ln w="9525">
            <a:noFill/>
            <a:miter lim="800000"/>
            <a:headEnd/>
            <a:tailEnd/>
          </a:ln>
        </p:spPr>
      </p:pic>
      <p:sp>
        <p:nvSpPr>
          <p:cNvPr id="3" name="Up Arrow 2"/>
          <p:cNvSpPr/>
          <p:nvPr/>
        </p:nvSpPr>
        <p:spPr>
          <a:xfrm>
            <a:off x="990600" y="4572000"/>
            <a:ext cx="152400" cy="228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 y="5791200"/>
            <a:ext cx="8689687" cy="830997"/>
          </a:xfrm>
          <a:prstGeom prst="rect">
            <a:avLst/>
          </a:prstGeom>
          <a:noFill/>
        </p:spPr>
        <p:txBody>
          <a:bodyPr wrap="none" rtlCol="0">
            <a:spAutoFit/>
          </a:bodyPr>
          <a:lstStyle/>
          <a:p>
            <a:r>
              <a:rPr lang="en-US" sz="1600" dirty="0" smtClean="0"/>
              <a:t>If you select “All Tests by Date”, you will see that you have options in the lower left box, “Date Range” </a:t>
            </a:r>
          </a:p>
          <a:p>
            <a:r>
              <a:rPr lang="en-US" sz="1600" dirty="0" smtClean="0"/>
              <a:t>where you can select the length of time you would like to review (Today, One week, Two weeks, etc.).  </a:t>
            </a:r>
          </a:p>
          <a:p>
            <a:r>
              <a:rPr lang="en-US" sz="1600" dirty="0" smtClean="0"/>
              <a:t>You can then scroll through the results and comments on the right.</a:t>
            </a:r>
            <a:endParaRPr lang="en-US" sz="1600" dirty="0"/>
          </a:p>
        </p:txBody>
      </p:sp>
      <p:sp>
        <p:nvSpPr>
          <p:cNvPr id="5" name="Left Arrow 4"/>
          <p:cNvSpPr/>
          <p:nvPr/>
        </p:nvSpPr>
        <p:spPr>
          <a:xfrm>
            <a:off x="8077200" y="1143000"/>
            <a:ext cx="304800" cy="381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t="2500" b="3750"/>
          <a:stretch>
            <a:fillRect/>
          </a:stretch>
        </p:blipFill>
        <p:spPr bwMode="auto">
          <a:xfrm>
            <a:off x="990600" y="516730"/>
            <a:ext cx="7239000" cy="5089925"/>
          </a:xfrm>
          <a:prstGeom prst="rect">
            <a:avLst/>
          </a:prstGeom>
          <a:noFill/>
          <a:ln w="9525">
            <a:noFill/>
            <a:miter lim="800000"/>
            <a:headEnd/>
            <a:tailEnd/>
          </a:ln>
        </p:spPr>
      </p:pic>
      <p:sp>
        <p:nvSpPr>
          <p:cNvPr id="3" name="Right Arrow 2"/>
          <p:cNvSpPr/>
          <p:nvPr/>
        </p:nvSpPr>
        <p:spPr>
          <a:xfrm>
            <a:off x="685800" y="18288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457200" y="4267200"/>
            <a:ext cx="457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6858000" y="1981200"/>
            <a:ext cx="533400" cy="76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90600" y="5867400"/>
            <a:ext cx="6246518" cy="523220"/>
          </a:xfrm>
          <a:prstGeom prst="rect">
            <a:avLst/>
          </a:prstGeom>
          <a:noFill/>
        </p:spPr>
        <p:txBody>
          <a:bodyPr wrap="none" rtlCol="0">
            <a:spAutoFit/>
          </a:bodyPr>
          <a:lstStyle/>
          <a:p>
            <a:r>
              <a:rPr lang="en-US" sz="1400" dirty="0" smtClean="0"/>
              <a:t>This is the Microbiology screen.  When you select the specimen and date you want,</a:t>
            </a:r>
          </a:p>
          <a:p>
            <a:r>
              <a:rPr lang="en-US" sz="1400" dirty="0" smtClean="0"/>
              <a:t>The details appear on the bottom of the screen.</a:t>
            </a:r>
            <a:endParaRPr lang="en-US" sz="1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t="3750" b="3750"/>
          <a:stretch>
            <a:fillRect/>
          </a:stretch>
        </p:blipFill>
        <p:spPr bwMode="auto">
          <a:xfrm>
            <a:off x="762000" y="228600"/>
            <a:ext cx="7543800" cy="5233512"/>
          </a:xfrm>
          <a:prstGeom prst="rect">
            <a:avLst/>
          </a:prstGeom>
          <a:noFill/>
          <a:ln w="9525">
            <a:noFill/>
            <a:miter lim="800000"/>
            <a:headEnd/>
            <a:tailEnd/>
          </a:ln>
        </p:spPr>
      </p:pic>
      <p:sp>
        <p:nvSpPr>
          <p:cNvPr id="3" name="TextBox 2"/>
          <p:cNvSpPr txBox="1"/>
          <p:nvPr/>
        </p:nvSpPr>
        <p:spPr>
          <a:xfrm>
            <a:off x="914400" y="5715000"/>
            <a:ext cx="7715702" cy="584775"/>
          </a:xfrm>
          <a:prstGeom prst="rect">
            <a:avLst/>
          </a:prstGeom>
          <a:noFill/>
        </p:spPr>
        <p:txBody>
          <a:bodyPr wrap="none" rtlCol="0">
            <a:spAutoFit/>
          </a:bodyPr>
          <a:lstStyle/>
          <a:p>
            <a:r>
              <a:rPr lang="en-US" sz="1600" dirty="0" smtClean="0"/>
              <a:t>Blood Bank screen:  Blood type, antibody screen results, antibodies identified, component </a:t>
            </a:r>
          </a:p>
          <a:p>
            <a:r>
              <a:rPr lang="en-US" sz="1600" dirty="0" smtClean="0"/>
              <a:t>requests, etc. all appear here.</a:t>
            </a:r>
            <a:endParaRPr lang="en-US" sz="1600" dirty="0"/>
          </a:p>
        </p:txBody>
      </p:sp>
      <p:sp>
        <p:nvSpPr>
          <p:cNvPr id="4" name="Right Arrow 3"/>
          <p:cNvSpPr/>
          <p:nvPr/>
        </p:nvSpPr>
        <p:spPr>
          <a:xfrm>
            <a:off x="457200" y="1828800"/>
            <a:ext cx="381000"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2500" b="3750"/>
          <a:stretch>
            <a:fillRect/>
          </a:stretch>
        </p:blipFill>
        <p:spPr bwMode="auto">
          <a:xfrm>
            <a:off x="533400" y="304800"/>
            <a:ext cx="7924800" cy="4849179"/>
          </a:xfrm>
          <a:prstGeom prst="rect">
            <a:avLst/>
          </a:prstGeom>
          <a:noFill/>
          <a:ln w="9525">
            <a:noFill/>
            <a:miter lim="800000"/>
            <a:headEnd/>
            <a:tailEnd/>
          </a:ln>
        </p:spPr>
      </p:pic>
      <p:sp>
        <p:nvSpPr>
          <p:cNvPr id="3" name="Left Arrow 2"/>
          <p:cNvSpPr/>
          <p:nvPr/>
        </p:nvSpPr>
        <p:spPr>
          <a:xfrm rot="19729428" flipV="1">
            <a:off x="750632" y="187848"/>
            <a:ext cx="253826" cy="4571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p:cNvSpPr/>
          <p:nvPr/>
        </p:nvSpPr>
        <p:spPr>
          <a:xfrm>
            <a:off x="1447800" y="533400"/>
            <a:ext cx="609600" cy="76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5800" y="5486400"/>
            <a:ext cx="7301935" cy="584775"/>
          </a:xfrm>
          <a:prstGeom prst="rect">
            <a:avLst/>
          </a:prstGeom>
          <a:noFill/>
        </p:spPr>
        <p:txBody>
          <a:bodyPr wrap="none" rtlCol="0">
            <a:spAutoFit/>
          </a:bodyPr>
          <a:lstStyle/>
          <a:p>
            <a:r>
              <a:rPr lang="en-US" sz="1600" dirty="0" smtClean="0"/>
              <a:t>When you want to select a new patient, select “File” at the top of the page.  From the</a:t>
            </a:r>
          </a:p>
          <a:p>
            <a:r>
              <a:rPr lang="en-US" sz="1600" dirty="0" smtClean="0"/>
              <a:t>drop-down menu, highlight and click on “Select New Patient”</a:t>
            </a:r>
            <a:endParaRPr lang="en-US"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t="3750" b="5000"/>
          <a:stretch>
            <a:fillRect/>
          </a:stretch>
        </p:blipFill>
        <p:spPr bwMode="auto">
          <a:xfrm>
            <a:off x="457200" y="304800"/>
            <a:ext cx="8128000" cy="5562600"/>
          </a:xfrm>
          <a:prstGeom prst="rect">
            <a:avLst/>
          </a:prstGeom>
          <a:noFill/>
          <a:ln w="9525">
            <a:noFill/>
            <a:miter lim="800000"/>
            <a:headEnd/>
            <a:tailEnd/>
          </a:ln>
        </p:spPr>
      </p:pic>
      <p:sp>
        <p:nvSpPr>
          <p:cNvPr id="3" name="TextBox 2"/>
          <p:cNvSpPr txBox="1"/>
          <p:nvPr/>
        </p:nvSpPr>
        <p:spPr>
          <a:xfrm>
            <a:off x="533400" y="5943600"/>
            <a:ext cx="6801285" cy="338554"/>
          </a:xfrm>
          <a:prstGeom prst="rect">
            <a:avLst/>
          </a:prstGeom>
          <a:noFill/>
        </p:spPr>
        <p:txBody>
          <a:bodyPr wrap="none" rtlCol="0">
            <a:spAutoFit/>
          </a:bodyPr>
          <a:lstStyle/>
          <a:p>
            <a:r>
              <a:rPr lang="en-US" sz="1600" dirty="0" smtClean="0"/>
              <a:t>The patient selection box will appear and you can start over with a new patient.</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39" t="7597" r="19150" b="9067"/>
          <a:stretch/>
        </p:blipFill>
        <p:spPr bwMode="auto">
          <a:xfrm>
            <a:off x="990600" y="457200"/>
            <a:ext cx="7086600" cy="503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1219200" y="2748316"/>
            <a:ext cx="11430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5638800"/>
            <a:ext cx="7678128" cy="584775"/>
          </a:xfrm>
          <a:prstGeom prst="rect">
            <a:avLst/>
          </a:prstGeom>
          <a:noFill/>
        </p:spPr>
        <p:txBody>
          <a:bodyPr wrap="none" rtlCol="0">
            <a:spAutoFit/>
          </a:bodyPr>
          <a:lstStyle/>
          <a:p>
            <a:r>
              <a:rPr lang="en-US" sz="1600" dirty="0" smtClean="0"/>
              <a:t>For details on “Active Problems”, you can click on the “Problems” tab, which opens a more</a:t>
            </a:r>
          </a:p>
          <a:p>
            <a:r>
              <a:rPr lang="en-US" sz="1600" dirty="0" smtClean="0"/>
              <a:t> detailed list .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5638800"/>
            <a:ext cx="5566460" cy="830997"/>
          </a:xfrm>
          <a:prstGeom prst="rect">
            <a:avLst/>
          </a:prstGeom>
          <a:noFill/>
        </p:spPr>
        <p:txBody>
          <a:bodyPr wrap="none" rtlCol="0">
            <a:spAutoFit/>
          </a:bodyPr>
          <a:lstStyle/>
          <a:p>
            <a:r>
              <a:rPr lang="en-US" sz="1600" dirty="0" smtClean="0"/>
              <a:t>The description  box gives details of the problem. </a:t>
            </a:r>
          </a:p>
          <a:p>
            <a:r>
              <a:rPr lang="en-US" sz="1600" dirty="0" smtClean="0"/>
              <a:t>You can see that this patient was diagnosed with Anemia in 2003.</a:t>
            </a:r>
          </a:p>
          <a:p>
            <a:r>
              <a:rPr lang="en-US" sz="1600" dirty="0" smtClean="0"/>
              <a:t>Back to the “Cover Sheet” tab…</a:t>
            </a:r>
            <a:endParaRPr lang="en-US" sz="16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07" t="7462" r="19922" b="7973"/>
          <a:stretch/>
        </p:blipFill>
        <p:spPr bwMode="auto">
          <a:xfrm>
            <a:off x="413657" y="381000"/>
            <a:ext cx="74676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914400" y="2362200"/>
            <a:ext cx="15240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t="2500" b="5000"/>
          <a:stretch>
            <a:fillRect/>
          </a:stretch>
        </p:blipFill>
        <p:spPr bwMode="auto">
          <a:xfrm>
            <a:off x="1066800" y="457200"/>
            <a:ext cx="7359134" cy="5105400"/>
          </a:xfrm>
          <a:prstGeom prst="rect">
            <a:avLst/>
          </a:prstGeom>
          <a:noFill/>
          <a:ln w="9525">
            <a:noFill/>
            <a:miter lim="800000"/>
            <a:headEnd/>
            <a:tailEnd/>
          </a:ln>
        </p:spPr>
      </p:pic>
      <p:sp>
        <p:nvSpPr>
          <p:cNvPr id="3" name="Left Arrow 2"/>
          <p:cNvSpPr/>
          <p:nvPr/>
        </p:nvSpPr>
        <p:spPr>
          <a:xfrm>
            <a:off x="7772400" y="1066800"/>
            <a:ext cx="6096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3400" y="5638800"/>
            <a:ext cx="7675756" cy="954107"/>
          </a:xfrm>
          <a:prstGeom prst="rect">
            <a:avLst/>
          </a:prstGeom>
          <a:noFill/>
        </p:spPr>
        <p:txBody>
          <a:bodyPr wrap="none" rtlCol="0">
            <a:spAutoFit/>
          </a:bodyPr>
          <a:lstStyle/>
          <a:p>
            <a:r>
              <a:rPr lang="en-US" sz="1400" dirty="0" smtClean="0"/>
              <a:t>Patient “Postings” on the top right side has a list of warnings, allergies, and the DNR/DNI directives </a:t>
            </a:r>
          </a:p>
          <a:p>
            <a:r>
              <a:rPr lang="en-US" sz="1400" dirty="0" smtClean="0"/>
              <a:t>(should a patient choose that option). Clicking on “Allergies” at the top of the list, opens a</a:t>
            </a:r>
          </a:p>
          <a:p>
            <a:r>
              <a:rPr lang="en-US" sz="1400" dirty="0" smtClean="0"/>
              <a:t> descriptive box with detailed information. As you can see, this patient has an “allergy” to Levofloxacin,</a:t>
            </a:r>
          </a:p>
          <a:p>
            <a:r>
              <a:rPr lang="en-US" sz="1400" dirty="0" smtClean="0"/>
              <a:t>which causes a thrombocytopenia.</a:t>
            </a:r>
            <a:endParaRPr lang="en-US" sz="1400" dirty="0"/>
          </a:p>
        </p:txBody>
      </p:sp>
      <p:sp>
        <p:nvSpPr>
          <p:cNvPr id="2" name="Left Arrow 1"/>
          <p:cNvSpPr/>
          <p:nvPr/>
        </p:nvSpPr>
        <p:spPr>
          <a:xfrm>
            <a:off x="5867400" y="2351809"/>
            <a:ext cx="1295400" cy="228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t="2500" b="3750"/>
          <a:stretch>
            <a:fillRect/>
          </a:stretch>
        </p:blipFill>
        <p:spPr bwMode="auto">
          <a:xfrm>
            <a:off x="685799" y="504896"/>
            <a:ext cx="8125487" cy="4905304"/>
          </a:xfrm>
          <a:prstGeom prst="rect">
            <a:avLst/>
          </a:prstGeom>
          <a:noFill/>
          <a:ln w="9525">
            <a:noFill/>
            <a:miter lim="800000"/>
            <a:headEnd/>
            <a:tailEnd/>
          </a:ln>
        </p:spPr>
      </p:pic>
      <p:sp>
        <p:nvSpPr>
          <p:cNvPr id="4" name="Up Arrow 3"/>
          <p:cNvSpPr/>
          <p:nvPr/>
        </p:nvSpPr>
        <p:spPr>
          <a:xfrm>
            <a:off x="1828800" y="5257800"/>
            <a:ext cx="121919" cy="2286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2000" y="5562600"/>
            <a:ext cx="7853560" cy="584775"/>
          </a:xfrm>
          <a:prstGeom prst="rect">
            <a:avLst/>
          </a:prstGeom>
          <a:noFill/>
        </p:spPr>
        <p:txBody>
          <a:bodyPr wrap="none" rtlCol="0">
            <a:spAutoFit/>
          </a:bodyPr>
          <a:lstStyle/>
          <a:p>
            <a:r>
              <a:rPr lang="en-US" sz="1600" dirty="0" smtClean="0"/>
              <a:t>“Active Medications” can be seen in the center left of the “Cover Sheet.”</a:t>
            </a:r>
          </a:p>
          <a:p>
            <a:r>
              <a:rPr lang="en-US" sz="1600" dirty="0" smtClean="0"/>
              <a:t>The “Meds” tab can be used to look more closely at the patients medication use and history.</a:t>
            </a:r>
          </a:p>
        </p:txBody>
      </p:sp>
      <p:sp>
        <p:nvSpPr>
          <p:cNvPr id="6" name="Rectangle 5"/>
          <p:cNvSpPr/>
          <p:nvPr/>
        </p:nvSpPr>
        <p:spPr>
          <a:xfrm>
            <a:off x="685800" y="1828800"/>
            <a:ext cx="762000" cy="152400"/>
          </a:xfrm>
          <a:prstGeom prst="rect">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Arrow 6"/>
          <p:cNvSpPr/>
          <p:nvPr/>
        </p:nvSpPr>
        <p:spPr>
          <a:xfrm>
            <a:off x="1600200" y="1828800"/>
            <a:ext cx="381000" cy="762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t="2500" b="5000"/>
          <a:stretch>
            <a:fillRect/>
          </a:stretch>
        </p:blipFill>
        <p:spPr bwMode="auto">
          <a:xfrm>
            <a:off x="457200" y="430530"/>
            <a:ext cx="7848600" cy="4652010"/>
          </a:xfrm>
          <a:prstGeom prst="rect">
            <a:avLst/>
          </a:prstGeom>
          <a:noFill/>
          <a:ln w="9525">
            <a:noFill/>
            <a:miter lim="800000"/>
            <a:headEnd/>
            <a:tailEnd/>
          </a:ln>
        </p:spPr>
      </p:pic>
      <p:sp>
        <p:nvSpPr>
          <p:cNvPr id="3" name="TextBox 2"/>
          <p:cNvSpPr txBox="1"/>
          <p:nvPr/>
        </p:nvSpPr>
        <p:spPr>
          <a:xfrm>
            <a:off x="228600" y="5181600"/>
            <a:ext cx="8382000" cy="1015663"/>
          </a:xfrm>
          <a:prstGeom prst="rect">
            <a:avLst/>
          </a:prstGeom>
          <a:noFill/>
        </p:spPr>
        <p:txBody>
          <a:bodyPr wrap="square" rtlCol="0">
            <a:spAutoFit/>
          </a:bodyPr>
          <a:lstStyle/>
          <a:p>
            <a:r>
              <a:rPr lang="en-US" sz="1200" dirty="0" smtClean="0"/>
              <a:t>The “Meds” tab shows Outpatient, Non-VA, and Inpatient medications that are active, discontinued,  and expired.  This patient is an outpatient, so the Outpatient Medications are on top.  If she were an Inpatient, the inpatient medication would be on top.  Non-VA meds cover anything prescribed  by an outside provider.  </a:t>
            </a:r>
          </a:p>
          <a:p>
            <a:r>
              <a:rPr lang="en-US" sz="1200" dirty="0"/>
              <a:t> </a:t>
            </a:r>
            <a:r>
              <a:rPr lang="en-US" sz="1200" dirty="0" smtClean="0"/>
              <a:t>    If you have a patient with a delta check, you will be able to review this list to see if any medications might be a reason for the delta check.   As on the cover sheet, if you double click on any medications, a description box will appear.</a:t>
            </a:r>
            <a:endParaRPr lang="en-US" sz="1200" dirty="0"/>
          </a:p>
        </p:txBody>
      </p:sp>
      <p:sp>
        <p:nvSpPr>
          <p:cNvPr id="4" name="Down Arrow 3"/>
          <p:cNvSpPr/>
          <p:nvPr/>
        </p:nvSpPr>
        <p:spPr>
          <a:xfrm>
            <a:off x="1524000" y="4572000"/>
            <a:ext cx="152400" cy="2286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b="5000"/>
          <a:stretch>
            <a:fillRect/>
          </a:stretch>
        </p:blipFill>
        <p:spPr bwMode="auto">
          <a:xfrm>
            <a:off x="762000" y="304800"/>
            <a:ext cx="7543800" cy="5374958"/>
          </a:xfrm>
          <a:prstGeom prst="rect">
            <a:avLst/>
          </a:prstGeom>
          <a:noFill/>
          <a:ln w="9525">
            <a:noFill/>
            <a:miter lim="800000"/>
            <a:headEnd/>
            <a:tailEnd/>
          </a:ln>
        </p:spPr>
      </p:pic>
      <p:sp>
        <p:nvSpPr>
          <p:cNvPr id="4" name="TextBox 3"/>
          <p:cNvSpPr txBox="1"/>
          <p:nvPr/>
        </p:nvSpPr>
        <p:spPr>
          <a:xfrm>
            <a:off x="914400" y="5867400"/>
            <a:ext cx="6707798" cy="584775"/>
          </a:xfrm>
          <a:prstGeom prst="rect">
            <a:avLst/>
          </a:prstGeom>
          <a:noFill/>
        </p:spPr>
        <p:txBody>
          <a:bodyPr wrap="none" rtlCol="0">
            <a:spAutoFit/>
          </a:bodyPr>
          <a:lstStyle/>
          <a:p>
            <a:r>
              <a:rPr lang="en-US" sz="1600" dirty="0" smtClean="0"/>
              <a:t>Double-clicking on </a:t>
            </a:r>
            <a:r>
              <a:rPr lang="en-US" sz="1600" dirty="0" err="1" smtClean="0"/>
              <a:t>Lisinopril</a:t>
            </a:r>
            <a:r>
              <a:rPr lang="en-US" sz="1600" dirty="0" smtClean="0"/>
              <a:t> opens a detailed description box, telling when the</a:t>
            </a:r>
          </a:p>
          <a:p>
            <a:r>
              <a:rPr lang="en-US" sz="1600" dirty="0" smtClean="0"/>
              <a:t>Prescription was refilled, major interactions, etc.)</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1601</Words>
  <Application>Microsoft Office PowerPoint</Application>
  <PresentationFormat>On-screen Show (4:3)</PresentationFormat>
  <Paragraphs>85</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Hines VA Hospital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VHAHINFabbrN</dc:creator>
  <cp:lastModifiedBy>Department of Veterans Affairs</cp:lastModifiedBy>
  <cp:revision>88</cp:revision>
  <cp:lastPrinted>2017-03-22T14:04:18Z</cp:lastPrinted>
  <dcterms:created xsi:type="dcterms:W3CDTF">2011-09-16T11:27:46Z</dcterms:created>
  <dcterms:modified xsi:type="dcterms:W3CDTF">2017-03-31T16:31:27Z</dcterms:modified>
</cp:coreProperties>
</file>