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9"/>
  </p:handoutMasterIdLst>
  <p:sldIdLst>
    <p:sldId id="256" r:id="rId2"/>
    <p:sldId id="262" r:id="rId3"/>
    <p:sldId id="259" r:id="rId4"/>
    <p:sldId id="265" r:id="rId5"/>
    <p:sldId id="264" r:id="rId6"/>
    <p:sldId id="267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6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59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38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8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4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1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4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1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51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4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7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27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58362"/>
          </a:xfrm>
        </p:spPr>
        <p:txBody>
          <a:bodyPr>
            <a:normAutofit fontScale="90000"/>
          </a:bodyPr>
          <a:lstStyle/>
          <a:p>
            <a:r>
              <a:rPr lang="en-US" dirty="0"/>
              <a:t>i-STAT Total </a:t>
            </a:r>
            <a:r>
              <a:rPr lang="el-GR" dirty="0"/>
              <a:t>β</a:t>
            </a:r>
            <a:r>
              <a:rPr lang="en-US" dirty="0"/>
              <a:t>-hCG</a:t>
            </a:r>
            <a:br>
              <a:rPr lang="en-US" dirty="0"/>
            </a:br>
            <a:r>
              <a:rPr lang="en-US" dirty="0"/>
              <a:t>6-Month Competency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/>
          </a:bodyPr>
          <a:lstStyle/>
          <a:p>
            <a:r>
              <a:rPr lang="en-US" dirty="0"/>
              <a:t>Ancillary Testing</a:t>
            </a:r>
          </a:p>
          <a:p>
            <a:r>
              <a:rPr lang="en-US" dirty="0"/>
              <a:t>McGuire VAMC</a:t>
            </a:r>
          </a:p>
          <a:p>
            <a:r>
              <a:rPr lang="en-US" dirty="0"/>
              <a:t>Richmond, VA</a:t>
            </a:r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External controls are performed every 30 days: </a:t>
            </a:r>
          </a:p>
          <a:p>
            <a:pPr lvl="1"/>
            <a:r>
              <a:rPr lang="en-US" dirty="0"/>
              <a:t>Levels 1 and 3 on all meters</a:t>
            </a:r>
          </a:p>
          <a:p>
            <a:pPr lvl="1"/>
            <a:r>
              <a:rPr lang="en-US" dirty="0"/>
              <a:t>Stored in refrigerator</a:t>
            </a:r>
          </a:p>
          <a:p>
            <a:pPr lvl="1"/>
            <a:r>
              <a:rPr lang="en-US" dirty="0"/>
              <a:t>Check expiration date</a:t>
            </a:r>
          </a:p>
          <a:p>
            <a:pPr lvl="1"/>
            <a:r>
              <a:rPr lang="en-US" dirty="0"/>
              <a:t>Mix well</a:t>
            </a:r>
          </a:p>
          <a:p>
            <a:r>
              <a:rPr lang="en-US" dirty="0"/>
              <a:t>Staff are required to rotate performing QC</a:t>
            </a:r>
          </a:p>
          <a:p>
            <a:r>
              <a:rPr lang="en-US" dirty="0"/>
              <a:t>Controls are now programmed on a schedule</a:t>
            </a:r>
          </a:p>
          <a:p>
            <a:r>
              <a:rPr lang="en-US" dirty="0"/>
              <a:t>i-STAT screen will alert you when QC is due</a:t>
            </a:r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collection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/>
              <a:t>Green top tube must be full</a:t>
            </a:r>
          </a:p>
          <a:p>
            <a:r>
              <a:rPr lang="en-US" dirty="0"/>
              <a:t>Under-filled tubes can cause inaccurate results</a:t>
            </a:r>
          </a:p>
          <a:p>
            <a:r>
              <a:rPr lang="en-US" dirty="0"/>
              <a:t>Sample is only stable for i-STAT testing with in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/>
              <a:t>Label all specimens with patient label</a:t>
            </a:r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Cartridges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9997" y="2362199"/>
            <a:ext cx="7524003" cy="3657601"/>
          </a:xfrm>
        </p:spPr>
        <p:txBody>
          <a:bodyPr>
            <a:normAutofit/>
          </a:bodyPr>
          <a:lstStyle/>
          <a:p>
            <a:r>
              <a:rPr lang="en-US" dirty="0"/>
              <a:t>There are several areas in this facility that perform </a:t>
            </a:r>
            <a:r>
              <a:rPr lang="en-US" dirty="0" err="1"/>
              <a:t>Bhcg</a:t>
            </a:r>
            <a:r>
              <a:rPr lang="en-US" dirty="0"/>
              <a:t> testing on the i-Stat.  The storage requirements are different for different locations (based on preferences).</a:t>
            </a:r>
          </a:p>
          <a:p>
            <a:r>
              <a:rPr lang="en-US" b="1" i="1" u="sng" dirty="0"/>
              <a:t>Please note </a:t>
            </a:r>
            <a:r>
              <a:rPr lang="en-US" b="1" i="1" u="sng"/>
              <a:t>the following</a:t>
            </a:r>
            <a:r>
              <a:rPr lang="en-US" i="1"/>
              <a:t>:</a:t>
            </a:r>
            <a:endParaRPr lang="en-US" i="1" dirty="0"/>
          </a:p>
          <a:p>
            <a:pPr lvl="1"/>
            <a:r>
              <a:rPr lang="en-US" dirty="0"/>
              <a:t>ED – stored on the shelf at room temperature, exp. 14 days after removal from refrigerator</a:t>
            </a:r>
          </a:p>
          <a:p>
            <a:pPr lvl="1"/>
            <a:r>
              <a:rPr lang="en-US" dirty="0"/>
              <a:t>Cath Lab and IR – stored in the refrigerator</a:t>
            </a:r>
          </a:p>
          <a:p>
            <a:pPr lvl="1"/>
            <a:r>
              <a:rPr lang="en-US" dirty="0"/>
              <a:t>Warm up time before usage – 5 min for a single cartridge </a:t>
            </a:r>
          </a:p>
          <a:p>
            <a:pPr lvl="1"/>
            <a:r>
              <a:rPr lang="en-US" dirty="0"/>
              <a:t>Under-filled cartridges cause errors; fill to the fill mark on the cartridge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6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33600"/>
            <a:ext cx="8610600" cy="3873691"/>
          </a:xfrm>
        </p:spPr>
        <p:txBody>
          <a:bodyPr>
            <a:normAutofit/>
          </a:bodyPr>
          <a:lstStyle/>
          <a:p>
            <a:r>
              <a:rPr lang="en-US" sz="2800" dirty="0"/>
              <a:t>Negative: &lt;5.0 IU/L  hCG QUAL ( - )</a:t>
            </a:r>
          </a:p>
          <a:p>
            <a:endParaRPr lang="en-US" sz="2800" dirty="0"/>
          </a:p>
          <a:p>
            <a:r>
              <a:rPr lang="en-US" sz="2800" dirty="0"/>
              <a:t>Indeterminate: 5.0 – 25.00 IU/L hCG QUAL (  )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3000" i="1" dirty="0"/>
              <a:t>consult with provider</a:t>
            </a:r>
          </a:p>
          <a:p>
            <a:endParaRPr lang="en-US" sz="2800" dirty="0"/>
          </a:p>
          <a:p>
            <a:r>
              <a:rPr lang="en-US" sz="2800" dirty="0"/>
              <a:t>Positive: &gt;25.00 IU/L  hCG QUAL ( + 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671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DBC546F-E183-4EFD-81CC-9AD814B7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783A4D-2A38-4014-975A-70DA4F572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800" dirty="0"/>
              <a:t>β-</a:t>
            </a:r>
            <a:r>
              <a:rPr lang="en-US" sz="2800" dirty="0" err="1"/>
              <a:t>hCG</a:t>
            </a:r>
            <a:r>
              <a:rPr lang="en-US" sz="2800" dirty="0"/>
              <a:t> results should always be used in conjunction with other data, e.g., patient’s medical history, symptoms, results of other tests, clinical impressions, etc.  The i-STAT </a:t>
            </a:r>
            <a:r>
              <a:rPr lang="en-US" sz="2800" b="1" dirty="0"/>
              <a:t>β-</a:t>
            </a:r>
            <a:r>
              <a:rPr lang="en-US" sz="2800" b="1" dirty="0" err="1"/>
              <a:t>hCG</a:t>
            </a:r>
            <a:r>
              <a:rPr lang="en-US" sz="2800" b="1" dirty="0"/>
              <a:t> test results should always be used and interpreted only in the context of the overall clinical picture.</a:t>
            </a:r>
          </a:p>
          <a:p>
            <a:r>
              <a:rPr lang="en-US" sz="2800" dirty="0"/>
              <a:t>Interfering substances (such as heterophilic antibodies, non-specific proteins, or </a:t>
            </a:r>
            <a:r>
              <a:rPr lang="en-US" sz="2800" dirty="0" err="1"/>
              <a:t>hCG</a:t>
            </a:r>
            <a:r>
              <a:rPr lang="en-US" sz="2800" dirty="0"/>
              <a:t>-like substances) may falsely depress or elevate results. In cases where test results are inconsistent with clinical information, results should be confirmed by an alternate </a:t>
            </a:r>
            <a:r>
              <a:rPr lang="en-US" sz="2800" dirty="0" err="1"/>
              <a:t>hCG</a:t>
            </a:r>
            <a:r>
              <a:rPr lang="en-US" sz="2800" dirty="0"/>
              <a:t> 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9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306793-F187-4BB6-8D33-64ABC2EA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cont.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A0112A-1EE3-4289-A348-B7CAE7D20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/>
              <a:t>Grossly hemolyzed samples can cause a decreased alkaline phosphatase activity, resulting in decreased detection of </a:t>
            </a:r>
            <a:r>
              <a:rPr lang="en-US" sz="2800" dirty="0" err="1"/>
              <a:t>hCG</a:t>
            </a:r>
            <a:r>
              <a:rPr lang="en-US" sz="2800" dirty="0"/>
              <a:t> or quality check codes.</a:t>
            </a:r>
          </a:p>
          <a:p>
            <a:pPr lvl="0"/>
            <a:r>
              <a:rPr lang="en-US" sz="2800" dirty="0"/>
              <a:t>Specimens from peri- or post-menopausal women may elicit weak positive results due to low β-</a:t>
            </a:r>
            <a:r>
              <a:rPr lang="en-US" sz="2800" dirty="0" err="1"/>
              <a:t>hCG</a:t>
            </a:r>
            <a:r>
              <a:rPr lang="en-US" sz="2800" dirty="0"/>
              <a:t> levels unrelated to pregnancy.  With a weak positive result, it is good laboratory practice to resample and retest after 48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62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509</TotalTime>
  <Words>380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Gothic</vt:lpstr>
      <vt:lpstr>Trebuchet MS</vt:lpstr>
      <vt:lpstr>Wingdings</vt:lpstr>
      <vt:lpstr>Wingdings 2</vt:lpstr>
      <vt:lpstr>Quotable</vt:lpstr>
      <vt:lpstr>i-STAT Total β-hCG 6-Month Competency </vt:lpstr>
      <vt:lpstr>Quality Control</vt:lpstr>
      <vt:lpstr>Specimen collection</vt:lpstr>
      <vt:lpstr>Cartridges </vt:lpstr>
      <vt:lpstr>Interpretation</vt:lpstr>
      <vt:lpstr>Limitations</vt:lpstr>
      <vt:lpstr>Limitations cont.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Dujka, Isabel R   RICVAMC</cp:lastModifiedBy>
  <cp:revision>40</cp:revision>
  <cp:lastPrinted>2016-01-13T16:15:40Z</cp:lastPrinted>
  <dcterms:created xsi:type="dcterms:W3CDTF">2015-11-09T19:19:45Z</dcterms:created>
  <dcterms:modified xsi:type="dcterms:W3CDTF">2019-05-07T16:32:39Z</dcterms:modified>
</cp:coreProperties>
</file>