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3"/>
  </p:handout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2" r:id="rId9"/>
    <p:sldId id="263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7F447-AF12-422E-BA44-A76A9F87B3E5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46946-4DBA-458D-AD45-28FE54BB5F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88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90E392-9A73-4F0F-B621-DECF29981A66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90E392-9A73-4F0F-B621-DECF29981A66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890E392-9A73-4F0F-B621-DECF29981A66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14400"/>
            <a:ext cx="8382000" cy="26679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2016 </a:t>
            </a:r>
            <a:br>
              <a:rPr lang="en-US" dirty="0" smtClean="0"/>
            </a:br>
            <a:r>
              <a:rPr lang="en-US" dirty="0" smtClean="0"/>
              <a:t>i-STAT: Troponin </a:t>
            </a:r>
            <a:br>
              <a:rPr lang="en-US" dirty="0" smtClean="0"/>
            </a:br>
            <a:r>
              <a:rPr lang="en-US" dirty="0" smtClean="0"/>
              <a:t>Competency</a:t>
            </a:r>
            <a:br>
              <a:rPr lang="en-US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Ancillary Testing</a:t>
            </a:r>
          </a:p>
          <a:p>
            <a:r>
              <a:rPr lang="en-US" dirty="0" smtClean="0"/>
              <a:t>October 2016</a:t>
            </a:r>
          </a:p>
          <a:p>
            <a:r>
              <a:rPr lang="en-US" dirty="0" smtClean="0"/>
              <a:t>McGuire VAMC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31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MUST clean the i-STAT after each use with </a:t>
            </a:r>
            <a:r>
              <a:rPr lang="en-US" dirty="0" err="1" smtClean="0"/>
              <a:t>SaniWipes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Cleaning is a Joint Commission requirement</a:t>
            </a:r>
          </a:p>
          <a:p>
            <a:r>
              <a:rPr lang="en-US" dirty="0" smtClean="0"/>
              <a:t>Do not place medications, food or trash around or near the meters and docking stations.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40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meters successfully transmit data, the arrows on the screen will rotate in circles</a:t>
            </a:r>
          </a:p>
          <a:p>
            <a:r>
              <a:rPr lang="en-US" dirty="0" smtClean="0"/>
              <a:t>If the arrows do not appear or rotate, do the following:</a:t>
            </a:r>
          </a:p>
          <a:p>
            <a:pPr lvl="1"/>
            <a:r>
              <a:rPr lang="en-US" dirty="0" smtClean="0"/>
              <a:t>Check data cable and battery cable</a:t>
            </a:r>
          </a:p>
          <a:p>
            <a:pPr lvl="1"/>
            <a:r>
              <a:rPr lang="en-US" dirty="0" smtClean="0"/>
              <a:t>If cables are connected, dock meter on another station, then….</a:t>
            </a:r>
          </a:p>
          <a:p>
            <a:pPr lvl="1"/>
            <a:r>
              <a:rPr lang="en-US" dirty="0" smtClean="0"/>
              <a:t>Call Ancillary Testing ASAP (x3305, x5003, x5885)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Docking/Transmission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487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02291"/>
          </a:xfrm>
        </p:spPr>
        <p:txBody>
          <a:bodyPr/>
          <a:lstStyle/>
          <a:p>
            <a:r>
              <a:rPr lang="en-US" dirty="0" smtClean="0"/>
              <a:t>Located on RIC SharePoint</a:t>
            </a:r>
          </a:p>
          <a:p>
            <a:r>
              <a:rPr lang="en-US" dirty="0" smtClean="0"/>
              <a:t>Bottom of screen: click on Lab/Path</a:t>
            </a:r>
          </a:p>
          <a:p>
            <a:r>
              <a:rPr lang="en-US" dirty="0" smtClean="0"/>
              <a:t>On left: click on Active SOPs</a:t>
            </a:r>
          </a:p>
          <a:p>
            <a:r>
              <a:rPr lang="en-US" dirty="0" smtClean="0"/>
              <a:t>Section: Point-of-Care</a:t>
            </a:r>
          </a:p>
          <a:p>
            <a:r>
              <a:rPr lang="en-US" dirty="0" smtClean="0"/>
              <a:t>Subsection: i-STAT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Ancillary Testing </a:t>
            </a:r>
            <a:br>
              <a:rPr lang="en-US" dirty="0" smtClean="0"/>
            </a:br>
            <a:r>
              <a:rPr lang="en-US" dirty="0" smtClean="0"/>
              <a:t>Policies and 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792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warmed to room temperature, cartridges are good for 14 days</a:t>
            </a:r>
          </a:p>
          <a:p>
            <a:r>
              <a:rPr lang="en-US" dirty="0" smtClean="0"/>
              <a:t>Handle cartridges by sides only</a:t>
            </a:r>
          </a:p>
          <a:p>
            <a:r>
              <a:rPr lang="en-US" dirty="0" smtClean="0"/>
              <a:t>Don’t press on reagent bubble on top</a:t>
            </a:r>
          </a:p>
          <a:p>
            <a:r>
              <a:rPr lang="en-US" dirty="0" smtClean="0"/>
              <a:t>Close sample well completely before inserting into meter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Cartridges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875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Cut-off is now </a:t>
            </a:r>
            <a:r>
              <a:rPr lang="en-US" u="sng" dirty="0" smtClean="0"/>
              <a:t>0.10 ng/mL</a:t>
            </a:r>
          </a:p>
          <a:p>
            <a:r>
              <a:rPr lang="en-US" dirty="0" smtClean="0"/>
              <a:t>Values &gt; 0.10 are </a:t>
            </a:r>
            <a:r>
              <a:rPr lang="en-US" dirty="0"/>
              <a:t>considered abnormally elevated for Troponin on </a:t>
            </a:r>
            <a:r>
              <a:rPr lang="en-US" dirty="0" smtClean="0"/>
              <a:t>i-STAT</a:t>
            </a:r>
          </a:p>
          <a:p>
            <a:r>
              <a:rPr lang="en-US" dirty="0"/>
              <a:t>Please note that values above the </a:t>
            </a:r>
            <a:r>
              <a:rPr lang="en-US" dirty="0" smtClean="0"/>
              <a:t>cut-off </a:t>
            </a:r>
            <a:r>
              <a:rPr lang="en-US" dirty="0"/>
              <a:t>are considered abnormal but may </a:t>
            </a:r>
            <a:r>
              <a:rPr lang="en-US" b="1" dirty="0"/>
              <a:t>NOT</a:t>
            </a:r>
            <a:r>
              <a:rPr lang="en-US" dirty="0"/>
              <a:t> be consistent with an ischemic event.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cTnI</a:t>
            </a:r>
            <a:r>
              <a:rPr lang="en-US" dirty="0" smtClean="0"/>
              <a:t> cut-off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780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291"/>
          </a:xfrm>
        </p:spPr>
        <p:txBody>
          <a:bodyPr/>
          <a:lstStyle/>
          <a:p>
            <a:r>
              <a:rPr lang="en-US" dirty="0"/>
              <a:t>ONE elevated troponin result does not mean NSTEMI or an acute event. </a:t>
            </a:r>
          </a:p>
          <a:p>
            <a:r>
              <a:rPr lang="en-US" dirty="0" smtClean="0"/>
              <a:t>Serial </a:t>
            </a:r>
            <a:r>
              <a:rPr lang="en-US" dirty="0"/>
              <a:t>troponin testing is </a:t>
            </a:r>
            <a:r>
              <a:rPr lang="en-US" b="1" dirty="0"/>
              <a:t>REQUIRED</a:t>
            </a:r>
            <a:r>
              <a:rPr lang="en-US" dirty="0"/>
              <a:t> to determine if patient troponin levels are rising/falling/stable.</a:t>
            </a:r>
          </a:p>
          <a:p>
            <a:r>
              <a:rPr lang="en-US" dirty="0"/>
              <a:t>Current guidelines support </a:t>
            </a:r>
            <a:r>
              <a:rPr lang="en-US" dirty="0" smtClean="0"/>
              <a:t>3-hour serial </a:t>
            </a:r>
            <a:r>
              <a:rPr lang="en-US" dirty="0"/>
              <a:t>testing protocols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643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/>
          </a:bodyPr>
          <a:lstStyle/>
          <a:p>
            <a:r>
              <a:rPr lang="en-US" dirty="0" smtClean="0"/>
              <a:t>Green top tube must be full and mixed well</a:t>
            </a:r>
          </a:p>
          <a:p>
            <a:r>
              <a:rPr lang="en-US" dirty="0" smtClean="0"/>
              <a:t>Under-filled tubes can cause inaccurate results</a:t>
            </a:r>
          </a:p>
          <a:p>
            <a:r>
              <a:rPr lang="en-US" dirty="0" smtClean="0"/>
              <a:t>Hemolysis falsely decreases troponin levels</a:t>
            </a:r>
          </a:p>
          <a:p>
            <a:pPr lvl="1"/>
            <a:r>
              <a:rPr lang="en-US" dirty="0" smtClean="0"/>
              <a:t>Good blood collection technique is CRITICAL!</a:t>
            </a:r>
          </a:p>
          <a:p>
            <a:r>
              <a:rPr lang="en-US" smtClean="0"/>
              <a:t>Label </a:t>
            </a:r>
            <a:r>
              <a:rPr lang="en-US" dirty="0" smtClean="0"/>
              <a:t>all specimens with patient label</a:t>
            </a:r>
          </a:p>
          <a:p>
            <a:r>
              <a:rPr lang="en-US" dirty="0" smtClean="0"/>
              <a:t>Retain </a:t>
            </a:r>
            <a:r>
              <a:rPr lang="en-US" b="1" dirty="0" smtClean="0"/>
              <a:t>ALL</a:t>
            </a:r>
            <a:r>
              <a:rPr lang="en-US" dirty="0" smtClean="0"/>
              <a:t>  troponin samples until ancillary testing picks them up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Specimen collection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45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 is only acceptable for i-STAT troponin testing up to </a:t>
            </a:r>
            <a:r>
              <a:rPr lang="en-US" u="sng" dirty="0"/>
              <a:t>30 minutes</a:t>
            </a:r>
            <a:r>
              <a:rPr lang="en-US" dirty="0"/>
              <a:t> after collection</a:t>
            </a:r>
          </a:p>
          <a:p>
            <a:r>
              <a:rPr lang="en-US" dirty="0" smtClean="0"/>
              <a:t>Do not overfill the cartridge</a:t>
            </a:r>
          </a:p>
          <a:p>
            <a:r>
              <a:rPr lang="en-US" dirty="0" smtClean="0"/>
              <a:t>Avoid air bubbles when applying sample</a:t>
            </a:r>
          </a:p>
          <a:p>
            <a:r>
              <a:rPr lang="en-US" dirty="0" smtClean="0"/>
              <a:t>Do not place i-STAT on the docking station while testing is occurring</a:t>
            </a:r>
          </a:p>
          <a:p>
            <a:r>
              <a:rPr lang="en-US" dirty="0" smtClean="0"/>
              <a:t>Do not move the meter once cartridge is loaded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cTnI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105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External controls are performed every 30 days: </a:t>
            </a:r>
          </a:p>
          <a:p>
            <a:pPr lvl="1"/>
            <a:r>
              <a:rPr lang="en-US" dirty="0" smtClean="0"/>
              <a:t>Levels 1 and 3 on all meters</a:t>
            </a:r>
          </a:p>
          <a:p>
            <a:pPr lvl="1"/>
            <a:r>
              <a:rPr lang="en-US" dirty="0" smtClean="0"/>
              <a:t>Stored in refrigerator</a:t>
            </a:r>
          </a:p>
          <a:p>
            <a:pPr lvl="1"/>
            <a:r>
              <a:rPr lang="en-US" dirty="0" smtClean="0"/>
              <a:t>Check expiration date</a:t>
            </a:r>
          </a:p>
          <a:p>
            <a:pPr lvl="1"/>
            <a:r>
              <a:rPr lang="en-US" dirty="0" smtClean="0"/>
              <a:t>Mix well</a:t>
            </a:r>
          </a:p>
          <a:p>
            <a:r>
              <a:rPr lang="en-US" dirty="0" smtClean="0"/>
              <a:t>Staff should rotate performing QC</a:t>
            </a:r>
          </a:p>
          <a:p>
            <a:r>
              <a:rPr lang="en-US" dirty="0" smtClean="0"/>
              <a:t>Controls are programmed on a schedule</a:t>
            </a:r>
          </a:p>
          <a:p>
            <a:r>
              <a:rPr lang="en-US" dirty="0" smtClean="0"/>
              <a:t>i-STAT screen will alert you when QC is due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483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u="sng" dirty="0" smtClean="0"/>
              <a:t>Only select Option 2: Schedule 1</a:t>
            </a:r>
          </a:p>
          <a:p>
            <a:r>
              <a:rPr lang="en-US" dirty="0" smtClean="0"/>
              <a:t>Due </a:t>
            </a:r>
            <a:r>
              <a:rPr lang="en-US" dirty="0"/>
              <a:t>date:1</a:t>
            </a:r>
            <a:r>
              <a:rPr lang="en-US" baseline="30000" dirty="0"/>
              <a:t>st</a:t>
            </a:r>
            <a:r>
              <a:rPr lang="en-US" dirty="0"/>
              <a:t> Tuesday of the month @ 0300</a:t>
            </a:r>
          </a:p>
          <a:p>
            <a:r>
              <a:rPr lang="en-US" dirty="0" smtClean="0"/>
              <a:t>Grace period: 48 hours</a:t>
            </a:r>
            <a:endParaRPr lang="en-US" dirty="0"/>
          </a:p>
          <a:p>
            <a:r>
              <a:rPr lang="en-US" dirty="0"/>
              <a:t>Can not be performed before the due date </a:t>
            </a:r>
          </a:p>
          <a:p>
            <a:r>
              <a:rPr lang="en-US" dirty="0"/>
              <a:t>Instruments will lock if QC is not performed within the grace </a:t>
            </a:r>
            <a:r>
              <a:rPr lang="en-US" dirty="0" smtClean="0"/>
              <a:t>period = will NOT be able to perform patient testing!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 cont.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558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359</TotalTime>
  <Words>427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2016  i-STAT: Troponin  Competency </vt:lpstr>
      <vt:lpstr>Ancillary Testing  Policies and Procedures</vt:lpstr>
      <vt:lpstr>Cartridges </vt:lpstr>
      <vt:lpstr>cTnI cut-off</vt:lpstr>
      <vt:lpstr>Serial Testing</vt:lpstr>
      <vt:lpstr>Specimen collection</vt:lpstr>
      <vt:lpstr>cTnI Testing</vt:lpstr>
      <vt:lpstr>Quality Control</vt:lpstr>
      <vt:lpstr>Quality Control cont.</vt:lpstr>
      <vt:lpstr>Cleaning</vt:lpstr>
      <vt:lpstr>Docking/Transmission</vt:lpstr>
    </vt:vector>
  </TitlesOfParts>
  <Company>Veteran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i-STAT cTnI Re-Training Emergency Department</dc:title>
  <dc:creator>Department of Veterans Affairs</dc:creator>
  <cp:lastModifiedBy>Department of Veterans Affairs</cp:lastModifiedBy>
  <cp:revision>20</cp:revision>
  <cp:lastPrinted>2015-11-16T17:56:58Z</cp:lastPrinted>
  <dcterms:created xsi:type="dcterms:W3CDTF">2015-11-09T19:19:45Z</dcterms:created>
  <dcterms:modified xsi:type="dcterms:W3CDTF">2016-09-27T20:09:28Z</dcterms:modified>
</cp:coreProperties>
</file>