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6" r:id="rId11"/>
    <p:sldId id="267" r:id="rId12"/>
    <p:sldId id="269" r:id="rId13"/>
    <p:sldId id="265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6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212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8EB7-F07D-4998-AFF7-770F99F5C64D}" type="datetimeFigureOut">
              <a:rPr lang="en-US" smtClean="0"/>
              <a:t>11/21/2016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4C83-B007-4040-971D-2A2BCF16CCD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8EB7-F07D-4998-AFF7-770F99F5C64D}" type="datetimeFigureOut">
              <a:rPr lang="en-US" smtClean="0"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4C83-B007-4040-971D-2A2BCF16CC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8EB7-F07D-4998-AFF7-770F99F5C64D}" type="datetimeFigureOut">
              <a:rPr lang="en-US" smtClean="0"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4C83-B007-4040-971D-2A2BCF16CC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8EB7-F07D-4998-AFF7-770F99F5C64D}" type="datetimeFigureOut">
              <a:rPr lang="en-US" smtClean="0"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4C83-B007-4040-971D-2A2BCF16CC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8EB7-F07D-4998-AFF7-770F99F5C64D}" type="datetimeFigureOut">
              <a:rPr lang="en-US" smtClean="0"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8514C83-B007-4040-971D-2A2BCF16CCDA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8EB7-F07D-4998-AFF7-770F99F5C64D}" type="datetimeFigureOut">
              <a:rPr lang="en-US" smtClean="0"/>
              <a:t>11/21/2016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4C83-B007-4040-971D-2A2BCF16CC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8EB7-F07D-4998-AFF7-770F99F5C64D}" type="datetimeFigureOut">
              <a:rPr lang="en-US" smtClean="0"/>
              <a:t>11/21/2016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4C83-B007-4040-971D-2A2BCF16CC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8EB7-F07D-4998-AFF7-770F99F5C64D}" type="datetimeFigureOut">
              <a:rPr lang="en-US" smtClean="0"/>
              <a:t>11/21/2016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4C83-B007-4040-971D-2A2BCF16CC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8EB7-F07D-4998-AFF7-770F99F5C64D}" type="datetimeFigureOut">
              <a:rPr lang="en-US" smtClean="0"/>
              <a:t>11/21/2016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4C83-B007-4040-971D-2A2BCF16CC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8EB7-F07D-4998-AFF7-770F99F5C64D}" type="datetimeFigureOut">
              <a:rPr lang="en-US" smtClean="0"/>
              <a:t>11/21/2016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4C83-B007-4040-971D-2A2BCF16CC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8EB7-F07D-4998-AFF7-770F99F5C64D}" type="datetimeFigureOut">
              <a:rPr lang="en-US" smtClean="0"/>
              <a:t>11/21/2016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4C83-B007-4040-971D-2A2BCF16CC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3328EB7-F07D-4998-AFF7-770F99F5C64D}" type="datetimeFigureOut">
              <a:rPr lang="en-US" smtClean="0"/>
              <a:t>11/21/2016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8514C83-B007-4040-971D-2A2BCF16CCDA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v6infoshare.v06.med.va.gov/serviceline/plms/richmond/PLMS%20SOPs/POC.41A%20CBOC%20Electronic%20Manifest%20Spreadsheet.xls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Electronic manifest &amp; SPECIMEN PACKAGING</a:t>
            </a:r>
            <a:br>
              <a:rPr lang="en-US" dirty="0" smtClean="0"/>
            </a:b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>
            <a:normAutofit/>
          </a:bodyPr>
          <a:lstStyle/>
          <a:p>
            <a:r>
              <a:rPr lang="en-US" cap="small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MCGUIRE VAMC</a:t>
            </a:r>
          </a:p>
          <a:p>
            <a:r>
              <a:rPr lang="en-US" cap="small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ANCILLARY TESTING</a:t>
            </a:r>
          </a:p>
          <a:p>
            <a:r>
              <a:rPr lang="en-US" cap="small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CBOC LAB STAFF</a:t>
            </a:r>
            <a:endParaRPr lang="en-US" cap="small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43097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PACKAGING SPECIMENS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Refrigerated</a:t>
            </a:r>
          </a:p>
          <a:p>
            <a:pPr lvl="1"/>
            <a:r>
              <a:rPr lang="en-US" dirty="0" smtClean="0">
                <a:latin typeface="+mj-lt"/>
              </a:rPr>
              <a:t>Place a barrier and/or absorptive material between the cold packs &amp; samples to avoid hemolysis</a:t>
            </a:r>
          </a:p>
          <a:p>
            <a:pPr lvl="1"/>
            <a:r>
              <a:rPr lang="en-US" dirty="0" smtClean="0">
                <a:latin typeface="+mj-lt"/>
              </a:rPr>
              <a:t>Ensure a TempMark has been placed on a specimen for temp monitoring during transport</a:t>
            </a:r>
          </a:p>
          <a:p>
            <a:r>
              <a:rPr lang="en-US" dirty="0" smtClean="0">
                <a:latin typeface="+mj-lt"/>
              </a:rPr>
              <a:t>Room Temperature</a:t>
            </a:r>
          </a:p>
          <a:p>
            <a:pPr lvl="1"/>
            <a:r>
              <a:rPr lang="en-US" dirty="0" smtClean="0">
                <a:latin typeface="+mj-lt"/>
              </a:rPr>
              <a:t>Place in the green room temp transport bag</a:t>
            </a:r>
          </a:p>
          <a:p>
            <a:pPr lvl="1"/>
            <a:r>
              <a:rPr lang="en-US" dirty="0" smtClean="0">
                <a:latin typeface="+mj-lt"/>
              </a:rPr>
              <a:t>Place absorptive material in the bag in the event there is a leak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96202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TRANSPORT TRACKING 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6858000" cy="470916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CBOC Lab must complete:</a:t>
            </a:r>
          </a:p>
          <a:p>
            <a:pPr lvl="1"/>
            <a:r>
              <a:rPr lang="en-US" dirty="0" smtClean="0">
                <a:latin typeface="+mj-lt"/>
              </a:rPr>
              <a:t>Clinic location</a:t>
            </a:r>
          </a:p>
          <a:p>
            <a:pPr lvl="1"/>
            <a:r>
              <a:rPr lang="en-US" dirty="0" smtClean="0">
                <a:latin typeface="+mj-lt"/>
              </a:rPr>
              <a:t>Date						</a:t>
            </a:r>
            <a:endParaRPr lang="en-US" dirty="0" smtClean="0">
              <a:latin typeface="+mj-lt"/>
            </a:endParaRPr>
          </a:p>
          <a:p>
            <a:pPr lvl="1"/>
            <a:r>
              <a:rPr lang="en-US" dirty="0" smtClean="0">
                <a:latin typeface="+mj-lt"/>
              </a:rPr>
              <a:t>Cooler #</a:t>
            </a:r>
          </a:p>
          <a:p>
            <a:pPr lvl="1"/>
            <a:r>
              <a:rPr lang="en-US" dirty="0" smtClean="0">
                <a:latin typeface="+mj-lt"/>
              </a:rPr>
              <a:t>Room temp sample box sent?</a:t>
            </a:r>
          </a:p>
          <a:p>
            <a:pPr lvl="1"/>
            <a:r>
              <a:rPr lang="en-US" dirty="0" smtClean="0">
                <a:latin typeface="+mj-lt"/>
              </a:rPr>
              <a:t>Your signature</a:t>
            </a:r>
          </a:p>
          <a:p>
            <a:r>
              <a:rPr lang="en-US" dirty="0" smtClean="0">
                <a:latin typeface="+mj-lt"/>
              </a:rPr>
              <a:t>Courier must complete:</a:t>
            </a:r>
          </a:p>
          <a:p>
            <a:pPr lvl="1"/>
            <a:r>
              <a:rPr lang="en-US" dirty="0" smtClean="0">
                <a:latin typeface="+mj-lt"/>
              </a:rPr>
              <a:t>Signature</a:t>
            </a:r>
          </a:p>
          <a:p>
            <a:pPr lvl="1"/>
            <a:r>
              <a:rPr lang="en-US" dirty="0" smtClean="0">
                <a:latin typeface="+mj-lt"/>
              </a:rPr>
              <a:t>Pick-up time</a:t>
            </a:r>
          </a:p>
          <a:p>
            <a:r>
              <a:rPr lang="en-US" dirty="0" smtClean="0">
                <a:latin typeface="+mj-lt"/>
              </a:rPr>
              <a:t>Make a copy &amp; retain for 1 month</a:t>
            </a:r>
            <a:endParaRPr lang="en-US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72400" y="2362200"/>
            <a:ext cx="1073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+mj-lt"/>
              </a:rPr>
              <a:t>See</a:t>
            </a:r>
          </a:p>
          <a:p>
            <a:r>
              <a:rPr lang="en-US" i="1" dirty="0" smtClean="0">
                <a:latin typeface="+mj-lt"/>
              </a:rPr>
              <a:t>Next</a:t>
            </a:r>
          </a:p>
          <a:p>
            <a:r>
              <a:rPr lang="en-US" i="1" dirty="0" smtClean="0">
                <a:latin typeface="+mj-lt"/>
              </a:rPr>
              <a:t>Slide</a:t>
            </a:r>
            <a:endParaRPr lang="en-US" i="1" dirty="0">
              <a:latin typeface="+mj-lt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7151225" y="2667428"/>
            <a:ext cx="609600" cy="3128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735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700088"/>
            <a:ext cx="6958013" cy="558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0913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Affix the HOWDY label with the patients’ last name at the top of the tube.</a:t>
            </a:r>
          </a:p>
          <a:p>
            <a:r>
              <a:rPr lang="en-US" dirty="0" smtClean="0">
                <a:latin typeface="+mj-lt"/>
              </a:rPr>
              <a:t>Never send urine and blood in the same bag.</a:t>
            </a:r>
          </a:p>
          <a:p>
            <a:r>
              <a:rPr lang="en-US" dirty="0" smtClean="0">
                <a:latin typeface="+mj-lt"/>
              </a:rPr>
              <a:t>Ensure all CPRS labels affixed to the manifest have an accompanying sample.</a:t>
            </a:r>
          </a:p>
          <a:p>
            <a:r>
              <a:rPr lang="en-US" dirty="0" smtClean="0">
                <a:latin typeface="+mj-lt"/>
              </a:rPr>
              <a:t>Use CPRS – Tools – Lab Test Description for helpful information about a test.</a:t>
            </a:r>
          </a:p>
          <a:p>
            <a:r>
              <a:rPr lang="en-US" i="1" dirty="0" smtClean="0">
                <a:latin typeface="+mj-lt"/>
              </a:rPr>
              <a:t>NEVER</a:t>
            </a:r>
            <a:r>
              <a:rPr lang="en-US" dirty="0" smtClean="0">
                <a:latin typeface="+mj-lt"/>
              </a:rPr>
              <a:t> “HOWDY” lab orders until the patient is in the chair!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4256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OR DOUBTS?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Please call Ancillary Testing in Richmond at x3305 or x5885 if you have ANY questions, doubts or problems.</a:t>
            </a:r>
          </a:p>
          <a:p>
            <a:r>
              <a:rPr lang="en-US" dirty="0" smtClean="0">
                <a:latin typeface="+mj-lt"/>
              </a:rPr>
              <a:t>We are happy to assist you in any way we can </a:t>
            </a:r>
            <a:r>
              <a:rPr lang="en-US" dirty="0" smtClean="0">
                <a:latin typeface="+mj-lt"/>
                <a:sym typeface="Wingdings" panose="05000000000000000000" pitchFamily="2" charset="2"/>
              </a:rPr>
              <a:t>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3216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Electronic manifest procedure is located on RIC SharePoint</a:t>
            </a:r>
          </a:p>
          <a:p>
            <a:r>
              <a:rPr lang="en-US" dirty="0" smtClean="0">
                <a:latin typeface="+mj-lt"/>
              </a:rPr>
              <a:t>Lab/Path </a:t>
            </a:r>
            <a:r>
              <a:rPr lang="en-US" dirty="0" smtClean="0">
                <a:latin typeface="+mj-lt"/>
                <a:sym typeface="Wingdings" panose="05000000000000000000" pitchFamily="2" charset="2"/>
              </a:rPr>
              <a:t> Active SOPs  Point-of-Care  CBOCs</a:t>
            </a:r>
          </a:p>
          <a:p>
            <a:pPr lvl="1"/>
            <a:r>
              <a:rPr lang="en-US" b="1" u="sng" dirty="0">
                <a:solidFill>
                  <a:srgbClr val="7030A0"/>
                </a:solidFill>
                <a:latin typeface="+mj-lt"/>
              </a:rPr>
              <a:t>POC.41 CBOC Automated HOWDY System and Electronic </a:t>
            </a:r>
            <a:r>
              <a:rPr lang="en-US" b="1" u="sng" dirty="0" smtClean="0">
                <a:solidFill>
                  <a:srgbClr val="7030A0"/>
                </a:solidFill>
                <a:latin typeface="+mj-lt"/>
              </a:rPr>
              <a:t>Manifest</a:t>
            </a:r>
          </a:p>
          <a:p>
            <a:pPr lvl="1"/>
            <a:r>
              <a:rPr lang="en-US" b="1" u="sng" dirty="0">
                <a:solidFill>
                  <a:srgbClr val="7030A0"/>
                </a:solidFill>
                <a:latin typeface="+mj-lt"/>
                <a:hlinkClick r:id="rId2"/>
              </a:rPr>
              <a:t>POC.41A CBOC Electronic Manifest Spreadsheet</a:t>
            </a:r>
            <a:endParaRPr lang="en-US" b="1" u="sng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4101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+mj-lt"/>
              </a:rPr>
              <a:t>T</a:t>
            </a:r>
            <a:r>
              <a:rPr lang="en-US" sz="3200" dirty="0" smtClean="0">
                <a:latin typeface="+mj-lt"/>
              </a:rPr>
              <a:t>ool </a:t>
            </a:r>
            <a:r>
              <a:rPr lang="en-US" sz="3200" dirty="0">
                <a:latin typeface="+mj-lt"/>
              </a:rPr>
              <a:t>for the </a:t>
            </a:r>
            <a:r>
              <a:rPr lang="en-US" sz="3200" dirty="0" smtClean="0">
                <a:latin typeface="+mj-lt"/>
              </a:rPr>
              <a:t>documentation and reconciliation of specimens collected by the CBOC facilities and transported to the Richmond Lab for analysis.</a:t>
            </a:r>
          </a:p>
          <a:p>
            <a:pPr marL="137160" indent="0">
              <a:buNone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6844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Electronic Manifest consists of 2 parts:</a:t>
            </a:r>
          </a:p>
          <a:p>
            <a:pPr lvl="1"/>
            <a:r>
              <a:rPr lang="en-US" dirty="0" smtClean="0">
                <a:latin typeface="+mj-lt"/>
              </a:rPr>
              <a:t>HOWDY Specimen labels</a:t>
            </a:r>
          </a:p>
          <a:p>
            <a:pPr lvl="2"/>
            <a:r>
              <a:rPr lang="en-US" dirty="0" smtClean="0">
                <a:latin typeface="+mj-lt"/>
              </a:rPr>
              <a:t>Scan accession number from EACH tube/specimen onto spreadsheet in Excel</a:t>
            </a:r>
          </a:p>
          <a:p>
            <a:pPr lvl="1"/>
            <a:r>
              <a:rPr lang="en-US" dirty="0" smtClean="0">
                <a:latin typeface="+mj-lt"/>
              </a:rPr>
              <a:t>CPRS (non-HOWDY) Specimen labels</a:t>
            </a:r>
          </a:p>
          <a:p>
            <a:pPr lvl="2"/>
            <a:r>
              <a:rPr lang="en-US" dirty="0" smtClean="0">
                <a:latin typeface="+mj-lt"/>
              </a:rPr>
              <a:t>Place a label for EACH specimen onto document</a:t>
            </a:r>
          </a:p>
          <a:p>
            <a:pPr lvl="2"/>
            <a:r>
              <a:rPr lang="en-US" dirty="0" smtClean="0">
                <a:latin typeface="+mj-lt"/>
              </a:rPr>
              <a:t>Must include: </a:t>
            </a:r>
          </a:p>
          <a:p>
            <a:pPr lvl="3"/>
            <a:r>
              <a:rPr lang="en-US" dirty="0" smtClean="0">
                <a:latin typeface="+mj-lt"/>
              </a:rPr>
              <a:t>date/time of draw </a:t>
            </a:r>
          </a:p>
          <a:p>
            <a:pPr lvl="3"/>
            <a:r>
              <a:rPr lang="en-US" dirty="0" smtClean="0">
                <a:latin typeface="+mj-lt"/>
              </a:rPr>
              <a:t>collector’s legible initials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02971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+mj-lt"/>
              </a:rPr>
              <a:t>Prepared at the end of the day, just prior to sample pick-up</a:t>
            </a:r>
          </a:p>
          <a:p>
            <a:r>
              <a:rPr lang="en-US" dirty="0" smtClean="0">
                <a:latin typeface="+mj-lt"/>
              </a:rPr>
              <a:t>Select “My Computer”</a:t>
            </a:r>
          </a:p>
          <a:p>
            <a:r>
              <a:rPr lang="en-US" dirty="0" smtClean="0">
                <a:latin typeface="+mj-lt"/>
              </a:rPr>
              <a:t>Locate the “Z” drive</a:t>
            </a:r>
          </a:p>
          <a:p>
            <a:r>
              <a:rPr lang="en-US" dirty="0" smtClean="0">
                <a:latin typeface="+mj-lt"/>
              </a:rPr>
              <a:t>Open your locations’ specific folder </a:t>
            </a:r>
          </a:p>
          <a:p>
            <a:r>
              <a:rPr lang="en-US" dirty="0" smtClean="0">
                <a:latin typeface="+mj-lt"/>
              </a:rPr>
              <a:t>Open the Master Manifest</a:t>
            </a:r>
          </a:p>
          <a:p>
            <a:r>
              <a:rPr lang="en-US" dirty="0" smtClean="0">
                <a:latin typeface="+mj-lt"/>
              </a:rPr>
              <a:t>Save a working document [select File </a:t>
            </a:r>
            <a:r>
              <a:rPr lang="en-US" dirty="0" smtClean="0">
                <a:latin typeface="+mj-lt"/>
                <a:sym typeface="Wingdings" panose="05000000000000000000" pitchFamily="2" charset="2"/>
              </a:rPr>
              <a:t> Save As  “location_mmddyy</a:t>
            </a:r>
            <a:r>
              <a:rPr lang="en-US" i="1" dirty="0" smtClean="0">
                <a:latin typeface="+mj-lt"/>
                <a:sym typeface="Wingdings" panose="05000000000000000000" pitchFamily="2" charset="2"/>
              </a:rPr>
              <a:t>initials</a:t>
            </a:r>
            <a:r>
              <a:rPr lang="en-US" dirty="0" smtClean="0">
                <a:latin typeface="+mj-lt"/>
                <a:sym typeface="Wingdings" panose="05000000000000000000" pitchFamily="2" charset="2"/>
              </a:rPr>
              <a:t>”  Save</a:t>
            </a:r>
          </a:p>
          <a:p>
            <a:pPr lvl="1"/>
            <a:r>
              <a:rPr lang="en-US" dirty="0" smtClean="0">
                <a:latin typeface="+mj-lt"/>
                <a:sym typeface="Wingdings" panose="05000000000000000000" pitchFamily="2" charset="2"/>
              </a:rPr>
              <a:t>Example: Emporia CBOC_110516</a:t>
            </a:r>
            <a:r>
              <a:rPr lang="en-US" i="1" dirty="0" smtClean="0">
                <a:latin typeface="+mj-lt"/>
                <a:cs typeface="FrankRuehl" panose="020E0503060101010101" pitchFamily="34" charset="-79"/>
                <a:sym typeface="Wingdings" panose="05000000000000000000" pitchFamily="2" charset="2"/>
              </a:rPr>
              <a:t>LG</a:t>
            </a:r>
            <a:r>
              <a:rPr lang="en-US" dirty="0" smtClean="0">
                <a:latin typeface="+mj-lt"/>
                <a:sym typeface="Wingdings" panose="05000000000000000000" pitchFamily="2" charset="2"/>
              </a:rPr>
              <a:t> 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81642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470916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+mj-lt"/>
              </a:rPr>
              <a:t>On the </a:t>
            </a:r>
            <a:r>
              <a:rPr lang="en-US" u="sng" dirty="0" smtClean="0">
                <a:latin typeface="+mj-lt"/>
              </a:rPr>
              <a:t>working document only </a:t>
            </a:r>
            <a:r>
              <a:rPr lang="en-US" dirty="0" smtClean="0">
                <a:latin typeface="+mj-lt"/>
              </a:rPr>
              <a:t>(do NOT alter the master as it will corrupt the file), fill out the following:</a:t>
            </a:r>
          </a:p>
          <a:p>
            <a:pPr lvl="1"/>
            <a:r>
              <a:rPr lang="en-US" dirty="0" smtClean="0">
                <a:latin typeface="+mj-lt"/>
              </a:rPr>
              <a:t>CBOC Location </a:t>
            </a:r>
          </a:p>
          <a:p>
            <a:pPr lvl="1"/>
            <a:r>
              <a:rPr lang="en-US" dirty="0" smtClean="0">
                <a:latin typeface="+mj-lt"/>
              </a:rPr>
              <a:t>Manifest Date: MM/DD/YY  (Include “/” )</a:t>
            </a:r>
          </a:p>
          <a:p>
            <a:pPr lvl="1"/>
            <a:r>
              <a:rPr lang="en-US" dirty="0" smtClean="0">
                <a:latin typeface="+mj-lt"/>
              </a:rPr>
              <a:t>Time of CBOC scan: HH:MM (military time)</a:t>
            </a:r>
          </a:p>
          <a:p>
            <a:pPr lvl="1"/>
            <a:r>
              <a:rPr lang="en-US" dirty="0" smtClean="0">
                <a:latin typeface="+mj-lt"/>
              </a:rPr>
              <a:t>Scanned By: Your initials</a:t>
            </a:r>
          </a:p>
          <a:p>
            <a:pPr lvl="1"/>
            <a:r>
              <a:rPr lang="en-US" dirty="0" smtClean="0">
                <a:latin typeface="+mj-lt"/>
              </a:rPr>
              <a:t>Enter “COMMENTS” if needed (add-ons, cancellations, hard stick, etc…)</a:t>
            </a:r>
          </a:p>
          <a:p>
            <a:pPr marL="585216" lvl="1" indent="0">
              <a:buNone/>
            </a:pPr>
            <a:endParaRPr lang="en-US" dirty="0">
              <a:latin typeface="+mj-lt"/>
            </a:endParaRPr>
          </a:p>
          <a:p>
            <a:pPr marL="585216" lvl="1" indent="0">
              <a:buNone/>
            </a:pPr>
            <a:r>
              <a:rPr lang="en-US" sz="2600" dirty="0" smtClean="0">
                <a:latin typeface="+mj-lt"/>
              </a:rPr>
              <a:t>*See next slide for example…</a:t>
            </a:r>
          </a:p>
        </p:txBody>
      </p:sp>
    </p:spTree>
    <p:extLst>
      <p:ext uri="{BB962C8B-B14F-4D97-AF65-F5344CB8AC3E}">
        <p14:creationId xmlns:p14="http://schemas.microsoft.com/office/powerpoint/2010/main" val="2268465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EXAMPLE OF REQUIRED INFO</a:t>
            </a:r>
            <a:endParaRPr lang="en-US" sz="38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895600"/>
            <a:ext cx="8817993" cy="1556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own Arrow 4"/>
          <p:cNvSpPr/>
          <p:nvPr/>
        </p:nvSpPr>
        <p:spPr>
          <a:xfrm>
            <a:off x="3886200" y="1905000"/>
            <a:ext cx="484632" cy="978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748284" y="1905000"/>
            <a:ext cx="484632" cy="978408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2438400" y="237342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7606284" y="1884218"/>
            <a:ext cx="484632" cy="978408"/>
          </a:xfrm>
          <a:prstGeom prst="downArrow">
            <a:avLst/>
          </a:prstGeom>
          <a:solidFill>
            <a:srgbClr val="3565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Up Arrow 8"/>
          <p:cNvSpPr/>
          <p:nvPr/>
        </p:nvSpPr>
        <p:spPr>
          <a:xfrm>
            <a:off x="2438400" y="3886200"/>
            <a:ext cx="484632" cy="978408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4162" y="2862626"/>
            <a:ext cx="242887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81400" y="1524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Location</a:t>
            </a:r>
            <a:endParaRPr lang="en-US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152829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Date</a:t>
            </a:r>
            <a:endParaRPr lang="en-US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99716" y="1975942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Time</a:t>
            </a:r>
            <a:endParaRPr lang="en-US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09800" y="486460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Initials</a:t>
            </a:r>
            <a:endParaRPr lang="en-US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62800" y="1524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Comments</a:t>
            </a:r>
          </a:p>
        </p:txBody>
      </p:sp>
    </p:spTree>
    <p:extLst>
      <p:ext uri="{BB962C8B-B14F-4D97-AF65-F5344CB8AC3E}">
        <p14:creationId xmlns:p14="http://schemas.microsoft.com/office/powerpoint/2010/main" val="490749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HOWDY SAMPLE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Click in the 1</a:t>
            </a:r>
            <a:r>
              <a:rPr lang="en-US" baseline="30000" dirty="0" smtClean="0">
                <a:solidFill>
                  <a:srgbClr val="FF0000"/>
                </a:solidFill>
                <a:latin typeface="+mj-lt"/>
              </a:rPr>
              <a:t>st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empty cell below the “Sort CBOC Specimen” target</a:t>
            </a:r>
            <a:r>
              <a:rPr lang="en-US" dirty="0" smtClean="0">
                <a:latin typeface="+mj-lt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and scan the specimen tube label here.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Any comments pertaining to a sample can be entered to the left of the scanned specimen (Ex. TempMark, etc…)</a:t>
            </a:r>
          </a:p>
          <a:p>
            <a:pPr marL="137160" indent="0">
              <a:buNone/>
            </a:pPr>
            <a:endParaRPr lang="en-US" dirty="0">
              <a:latin typeface="+mj-lt"/>
            </a:endParaRPr>
          </a:p>
          <a:p>
            <a:pPr marL="137160" indent="0">
              <a:buNone/>
            </a:pPr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All HOWDY tubes are to be scanned onto the manifest. Save and Print a copy.</a:t>
            </a:r>
            <a:endParaRPr lang="en-US" dirty="0"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886200"/>
            <a:ext cx="3429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eft Arrow 4"/>
          <p:cNvSpPr/>
          <p:nvPr/>
        </p:nvSpPr>
        <p:spPr>
          <a:xfrm>
            <a:off x="5932025" y="4470513"/>
            <a:ext cx="914400" cy="274320"/>
          </a:xfrm>
          <a:prstGeom prst="leftArrow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1536192" y="4440208"/>
            <a:ext cx="914400" cy="274320"/>
          </a:xfrm>
          <a:prstGeom prst="rightArrow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10433" y="4257025"/>
            <a:ext cx="1623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j-lt"/>
              </a:rPr>
              <a:t>Start </a:t>
            </a:r>
            <a:r>
              <a:rPr lang="en-US" sz="1600" dirty="0" smtClean="0">
                <a:latin typeface="+mj-lt"/>
              </a:rPr>
              <a:t>Scan </a:t>
            </a:r>
            <a:r>
              <a:rPr lang="en-US" sz="1600" dirty="0" smtClean="0">
                <a:latin typeface="+mj-lt"/>
              </a:rPr>
              <a:t>of Tubes here…</a:t>
            </a:r>
            <a:endParaRPr lang="en-US" sz="16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4253596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j-lt"/>
              </a:rPr>
              <a:t>A Sample Comment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38410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NON-HOWDY </a:t>
            </a:r>
            <a:r>
              <a:rPr lang="en-US" sz="4000" dirty="0"/>
              <a:t>SAMPLE ENTRY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+mj-lt"/>
              </a:rPr>
              <a:t>Using the 2</a:t>
            </a:r>
            <a:r>
              <a:rPr lang="en-US" baseline="30000" dirty="0" smtClean="0">
                <a:latin typeface="+mj-lt"/>
              </a:rPr>
              <a:t>nd</a:t>
            </a:r>
            <a:r>
              <a:rPr lang="en-US" dirty="0" smtClean="0">
                <a:latin typeface="+mj-lt"/>
              </a:rPr>
              <a:t> set of labels printed, affix to the manifest under the “Un-Accessioned Order Labels/CPRS Printed Label”</a:t>
            </a:r>
          </a:p>
          <a:p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r>
              <a:rPr lang="en-US" sz="2600" b="1" u="sng" dirty="0" smtClean="0">
                <a:latin typeface="+mj-lt"/>
              </a:rPr>
              <a:t>CRITICAL</a:t>
            </a:r>
            <a:r>
              <a:rPr lang="en-US" sz="2600" dirty="0" smtClean="0">
                <a:latin typeface="+mj-lt"/>
              </a:rPr>
              <a:t>: **All samples drawn/collected at the CBOC sites are required to be listed on the shipping manifest. No labels should be sent home with the patient</a:t>
            </a:r>
            <a:r>
              <a:rPr lang="en-US" dirty="0" smtClean="0">
                <a:latin typeface="+mj-lt"/>
              </a:rPr>
              <a:t>. </a:t>
            </a:r>
          </a:p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43200"/>
            <a:ext cx="86868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32597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587</TotalTime>
  <Words>552</Words>
  <Application>Microsoft Office PowerPoint</Application>
  <PresentationFormat>On-screen Show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Apex</vt:lpstr>
      <vt:lpstr>Electronic manifest &amp; SPECIMEN PACKAGING REVIEW</vt:lpstr>
      <vt:lpstr>PROCEDURE</vt:lpstr>
      <vt:lpstr>PURPOSE</vt:lpstr>
      <vt:lpstr>OVERVIEW</vt:lpstr>
      <vt:lpstr>PROCEDURE</vt:lpstr>
      <vt:lpstr>PROCEDURE cont.</vt:lpstr>
      <vt:lpstr>EXAMPLE OF REQUIRED INFO</vt:lpstr>
      <vt:lpstr>HOWDY SAMPLE ENTRY</vt:lpstr>
      <vt:lpstr>NON-HOWDY SAMPLE ENTRY</vt:lpstr>
      <vt:lpstr>PACKAGING SPECIMENS</vt:lpstr>
      <vt:lpstr>TRANSPORT TRACKING LOG</vt:lpstr>
      <vt:lpstr>PowerPoint Presentation</vt:lpstr>
      <vt:lpstr>HELPFUL TIPS</vt:lpstr>
      <vt:lpstr>QUESTIONS OR DOUBTS?</vt:lpstr>
    </vt:vector>
  </TitlesOfParts>
  <Company>Veteran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manifest competency</dc:title>
  <dc:creator>Department of Veterans Affairs</dc:creator>
  <cp:lastModifiedBy>Department of Veterans Affairs</cp:lastModifiedBy>
  <cp:revision>42</cp:revision>
  <dcterms:created xsi:type="dcterms:W3CDTF">2016-11-16T16:33:55Z</dcterms:created>
  <dcterms:modified xsi:type="dcterms:W3CDTF">2016-11-21T19:41:01Z</dcterms:modified>
</cp:coreProperties>
</file>