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1"/>
  </p:handoutMasterIdLst>
  <p:sldIdLst>
    <p:sldId id="256" r:id="rId2"/>
    <p:sldId id="262" r:id="rId3"/>
    <p:sldId id="263" r:id="rId4"/>
    <p:sldId id="259" r:id="rId5"/>
    <p:sldId id="265" r:id="rId6"/>
    <p:sldId id="266" r:id="rId7"/>
    <p:sldId id="267" r:id="rId8"/>
    <p:sldId id="268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F447-AF12-422E-BA44-A76A9F87B3E5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46946-4DBA-458D-AD45-28FE54BB5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890E392-9A73-4F0F-B621-DECF29981A66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5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i-STAT Total </a:t>
            </a:r>
            <a:r>
              <a:rPr lang="el-GR" dirty="0" smtClean="0"/>
              <a:t>β</a:t>
            </a:r>
            <a:r>
              <a:rPr lang="en-US" dirty="0" smtClean="0"/>
              <a:t>-hCG</a:t>
            </a:r>
            <a:br>
              <a:rPr lang="en-US" dirty="0" smtClean="0"/>
            </a:b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Annual Competency</a:t>
            </a:r>
            <a:br>
              <a:rPr lang="en-US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1610911"/>
          </a:xfrm>
        </p:spPr>
        <p:txBody>
          <a:bodyPr>
            <a:normAutofit/>
          </a:bodyPr>
          <a:lstStyle/>
          <a:p>
            <a:r>
              <a:rPr lang="en-US" dirty="0" smtClean="0"/>
              <a:t>Ancillary Testing</a:t>
            </a:r>
          </a:p>
          <a:p>
            <a:r>
              <a:rPr lang="en-US" dirty="0" smtClean="0"/>
              <a:t>February 2017</a:t>
            </a:r>
          </a:p>
          <a:p>
            <a:r>
              <a:rPr lang="en-US" dirty="0" smtClean="0"/>
              <a:t>McGuire VAMC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3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External controls are performed every 30 days: </a:t>
            </a:r>
          </a:p>
          <a:p>
            <a:pPr lvl="1"/>
            <a:r>
              <a:rPr lang="en-US" dirty="0" smtClean="0"/>
              <a:t>Levels 1 and 3 on all meters</a:t>
            </a:r>
          </a:p>
          <a:p>
            <a:pPr lvl="1"/>
            <a:r>
              <a:rPr lang="en-US" dirty="0" smtClean="0"/>
              <a:t>Stored in refrigerator</a:t>
            </a:r>
          </a:p>
          <a:p>
            <a:pPr lvl="1"/>
            <a:r>
              <a:rPr lang="en-US" dirty="0" smtClean="0"/>
              <a:t>Check expiration date</a:t>
            </a:r>
          </a:p>
          <a:p>
            <a:pPr lvl="1"/>
            <a:r>
              <a:rPr lang="en-US" dirty="0" smtClean="0"/>
              <a:t>Mix well</a:t>
            </a:r>
          </a:p>
          <a:p>
            <a:r>
              <a:rPr lang="en-US" dirty="0" smtClean="0"/>
              <a:t>Staff are required to rotate performing QC</a:t>
            </a:r>
          </a:p>
          <a:p>
            <a:r>
              <a:rPr lang="en-US" dirty="0" smtClean="0"/>
              <a:t>Controls are now programmed on a schedule</a:t>
            </a:r>
          </a:p>
          <a:p>
            <a:r>
              <a:rPr lang="en-US" dirty="0" smtClean="0"/>
              <a:t>i-STAT screen will alert you when QC is due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483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u="sng" dirty="0" smtClean="0"/>
              <a:t>Only select Option 2: Schedule 1</a:t>
            </a:r>
          </a:p>
          <a:p>
            <a:r>
              <a:rPr lang="en-US" dirty="0" smtClean="0"/>
              <a:t>Due date: 2</a:t>
            </a:r>
            <a:r>
              <a:rPr lang="en-US" baseline="30000" dirty="0" smtClean="0"/>
              <a:t>nd</a:t>
            </a:r>
            <a:r>
              <a:rPr lang="en-US" dirty="0" smtClean="0"/>
              <a:t> Tuesday </a:t>
            </a:r>
            <a:r>
              <a:rPr lang="en-US" dirty="0"/>
              <a:t>of the month @ 0300</a:t>
            </a:r>
          </a:p>
          <a:p>
            <a:r>
              <a:rPr lang="en-US" dirty="0" smtClean="0"/>
              <a:t>Grace period: 48 hours</a:t>
            </a:r>
            <a:endParaRPr lang="en-US" dirty="0"/>
          </a:p>
          <a:p>
            <a:r>
              <a:rPr lang="en-US" dirty="0"/>
              <a:t>Can not be performed before the due date </a:t>
            </a:r>
          </a:p>
          <a:p>
            <a:r>
              <a:rPr lang="en-US" dirty="0" smtClean="0"/>
              <a:t>Analyzers </a:t>
            </a:r>
            <a:r>
              <a:rPr lang="en-US" dirty="0"/>
              <a:t>will lock if QC is not performed within the grace </a:t>
            </a:r>
            <a:r>
              <a:rPr lang="en-US" dirty="0" smtClean="0"/>
              <a:t>period - you will NOT be able to perform patient testing!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558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/>
          </a:bodyPr>
          <a:lstStyle/>
          <a:p>
            <a:r>
              <a:rPr lang="en-US" dirty="0" smtClean="0"/>
              <a:t>Green top tube: must be full</a:t>
            </a:r>
          </a:p>
          <a:p>
            <a:r>
              <a:rPr lang="en-US" dirty="0" smtClean="0"/>
              <a:t>Under-filled tubes can cause inaccurate results</a:t>
            </a:r>
          </a:p>
          <a:p>
            <a:r>
              <a:rPr lang="en-US" dirty="0"/>
              <a:t>Sample is only acceptable for i-STAT </a:t>
            </a:r>
            <a:r>
              <a:rPr lang="en-US" dirty="0" smtClean="0"/>
              <a:t>testing </a:t>
            </a:r>
            <a:r>
              <a:rPr lang="en-US" dirty="0"/>
              <a:t>up to </a:t>
            </a:r>
            <a:r>
              <a:rPr lang="en-US" u="sng" dirty="0"/>
              <a:t>30 minutes</a:t>
            </a:r>
            <a:r>
              <a:rPr lang="en-US" dirty="0"/>
              <a:t> after collection</a:t>
            </a:r>
          </a:p>
          <a:p>
            <a:r>
              <a:rPr lang="en-US" dirty="0" smtClean="0"/>
              <a:t>Label all specimens with patient label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4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</a:t>
            </a:r>
            <a:r>
              <a:rPr lang="en-US" dirty="0" smtClean="0"/>
              <a:t>-hCG cartridges </a:t>
            </a:r>
            <a:r>
              <a:rPr lang="en-US" dirty="0" smtClean="0"/>
              <a:t>should only be stored </a:t>
            </a:r>
            <a:r>
              <a:rPr lang="en-US" dirty="0" smtClean="0"/>
              <a:t>in the med room on the counter.</a:t>
            </a:r>
          </a:p>
          <a:p>
            <a:r>
              <a:rPr lang="en-US" dirty="0" smtClean="0"/>
              <a:t>They should NOT be moved to the i-STAT station!!</a:t>
            </a:r>
          </a:p>
          <a:p>
            <a:r>
              <a:rPr lang="en-US" dirty="0" smtClean="0"/>
              <a:t>This will prevent testing the wrong cartridge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**Be aware of the cartridge you have picked up!</a:t>
            </a:r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Cartridges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06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/>
          </a:bodyPr>
          <a:lstStyle/>
          <a:p>
            <a:pPr lvl="0"/>
            <a:r>
              <a:rPr lang="en-US" sz="2300" dirty="0"/>
              <a:t>β-</a:t>
            </a:r>
            <a:r>
              <a:rPr lang="en-US" sz="2300" dirty="0" err="1"/>
              <a:t>hCG</a:t>
            </a:r>
            <a:r>
              <a:rPr lang="en-US" sz="2300" dirty="0"/>
              <a:t> results should always be used in conjunction with other data, e.g., patient’s medical history, symptoms, results of other tests, clinical impressions, etc.  The i-STAT </a:t>
            </a:r>
            <a:r>
              <a:rPr lang="en-US" sz="2300" b="1" dirty="0"/>
              <a:t>β-</a:t>
            </a:r>
            <a:r>
              <a:rPr lang="en-US" sz="2300" b="1" dirty="0" err="1"/>
              <a:t>hCG</a:t>
            </a:r>
            <a:r>
              <a:rPr lang="en-US" sz="2300" b="1" dirty="0"/>
              <a:t> test results should always be used and interpreted only in the context of the overall clinical picture</a:t>
            </a:r>
            <a:r>
              <a:rPr lang="en-US" sz="2300" b="1" dirty="0" smtClean="0"/>
              <a:t>.</a:t>
            </a:r>
          </a:p>
          <a:p>
            <a:r>
              <a:rPr lang="en-US" sz="2300" dirty="0"/>
              <a:t>Interfering substances (such as </a:t>
            </a:r>
            <a:r>
              <a:rPr lang="en-US" sz="2300" dirty="0" err="1"/>
              <a:t>heterophilic</a:t>
            </a:r>
            <a:r>
              <a:rPr lang="en-US" sz="2300" dirty="0"/>
              <a:t> antibodies, non-specific proteins, or </a:t>
            </a:r>
            <a:r>
              <a:rPr lang="en-US" sz="2300" dirty="0" err="1"/>
              <a:t>hCG</a:t>
            </a:r>
            <a:r>
              <a:rPr lang="en-US" sz="2300" dirty="0"/>
              <a:t>-like substances) may falsely depress or elevate results. In cases where test results are inconsistent with clinical information, results should be confirmed by an alternate </a:t>
            </a:r>
            <a:r>
              <a:rPr lang="en-US" sz="2300" dirty="0" err="1"/>
              <a:t>hCG</a:t>
            </a:r>
            <a:r>
              <a:rPr lang="en-US" sz="2300" dirty="0"/>
              <a:t> method.</a:t>
            </a:r>
          </a:p>
          <a:p>
            <a:pPr lvl="0"/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51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Grossly </a:t>
            </a:r>
            <a:r>
              <a:rPr lang="en-US" sz="2400" dirty="0" err="1"/>
              <a:t>hemolyzed</a:t>
            </a:r>
            <a:r>
              <a:rPr lang="en-US" sz="2400" dirty="0"/>
              <a:t> samples can cause a decreased alkaline phosphatase activity, resulting in decreased detection of </a:t>
            </a:r>
            <a:r>
              <a:rPr lang="en-US" sz="2400" dirty="0" err="1"/>
              <a:t>hCG</a:t>
            </a:r>
            <a:r>
              <a:rPr lang="en-US" sz="2400" dirty="0"/>
              <a:t> or quality check codes.</a:t>
            </a:r>
          </a:p>
          <a:p>
            <a:pPr lvl="0"/>
            <a:r>
              <a:rPr lang="en-US" sz="2400" dirty="0"/>
              <a:t>Specimens from </a:t>
            </a:r>
            <a:r>
              <a:rPr lang="en-US" sz="2400" dirty="0" err="1"/>
              <a:t>peri</a:t>
            </a:r>
            <a:r>
              <a:rPr lang="en-US" sz="2400" dirty="0"/>
              <a:t>- or post-menopausal women may elicit weak positive results due to low β-</a:t>
            </a:r>
            <a:r>
              <a:rPr lang="en-US" sz="2400" dirty="0" err="1"/>
              <a:t>hCG</a:t>
            </a:r>
            <a:r>
              <a:rPr lang="en-US" sz="2400" dirty="0"/>
              <a:t> levels unrelated to pregnancy.  With a weak positive result, it is good laboratory practice to resample and retest after 48 hours.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49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repeated cartridge failures, failed internal QC checks or suppressed patient results occur and cannot be resolved through repeat </a:t>
            </a:r>
            <a:r>
              <a:rPr lang="en-US" dirty="0" smtClean="0"/>
              <a:t>testing, notify </a:t>
            </a:r>
            <a:r>
              <a:rPr lang="en-US" dirty="0"/>
              <a:t>Ancillary Testing at x5003 or </a:t>
            </a:r>
            <a:r>
              <a:rPr lang="en-US" dirty="0" smtClean="0"/>
              <a:t>x5885.  </a:t>
            </a:r>
          </a:p>
          <a:p>
            <a:r>
              <a:rPr lang="en-US" dirty="0" smtClean="0"/>
              <a:t>If </a:t>
            </a:r>
            <a:r>
              <a:rPr lang="en-US" dirty="0"/>
              <a:t>there are problems with analyzer function, use another analyzer and notify Ancillary </a:t>
            </a:r>
            <a:r>
              <a:rPr lang="en-US" dirty="0" smtClean="0"/>
              <a:t>Testing immediately.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876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407091"/>
          </a:xfrm>
        </p:spPr>
        <p:txBody>
          <a:bodyPr>
            <a:normAutofit/>
          </a:bodyPr>
          <a:lstStyle/>
          <a:p>
            <a:r>
              <a:rPr lang="en-US" sz="2800" dirty="0"/>
              <a:t>Negative: &lt;5.0 IU/L  hCG QUAL ( - )</a:t>
            </a:r>
          </a:p>
          <a:p>
            <a:endParaRPr lang="en-US" sz="2800" dirty="0" smtClean="0"/>
          </a:p>
          <a:p>
            <a:r>
              <a:rPr lang="en-US" sz="2800" dirty="0" smtClean="0"/>
              <a:t>Indeterminate</a:t>
            </a:r>
            <a:r>
              <a:rPr lang="en-US" sz="2800" dirty="0"/>
              <a:t>: 5.0 – 25.00 IU/L hCG QUAL (  ) </a:t>
            </a:r>
            <a:r>
              <a:rPr lang="en-US" sz="2800" dirty="0" smtClean="0">
                <a:sym typeface="Wingdings" panose="05000000000000000000" pitchFamily="2" charset="2"/>
              </a:rPr>
              <a:t></a:t>
            </a:r>
            <a:r>
              <a:rPr lang="en-US" sz="2800" dirty="0" smtClean="0"/>
              <a:t> </a:t>
            </a:r>
            <a:r>
              <a:rPr lang="en-US" sz="3000" i="1" dirty="0"/>
              <a:t>consult with provider</a:t>
            </a:r>
          </a:p>
          <a:p>
            <a:endParaRPr lang="en-US" sz="2800" dirty="0" smtClean="0"/>
          </a:p>
          <a:p>
            <a:r>
              <a:rPr lang="en-US" sz="2800" dirty="0" smtClean="0"/>
              <a:t>Positive</a:t>
            </a:r>
            <a:r>
              <a:rPr lang="en-US" sz="2800" dirty="0"/>
              <a:t>: &gt;25.00 IU/L  hCG QUAL ( + )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711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538</TotalTime>
  <Words>436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i-STAT Total β-hCG 1st Annual Competency </vt:lpstr>
      <vt:lpstr>Quality Control</vt:lpstr>
      <vt:lpstr>Quality Control cont.</vt:lpstr>
      <vt:lpstr>Specimen collection</vt:lpstr>
      <vt:lpstr>Cartridges </vt:lpstr>
      <vt:lpstr>Limitations</vt:lpstr>
      <vt:lpstr>Limitations cont.</vt:lpstr>
      <vt:lpstr>Troubleshooting</vt:lpstr>
      <vt:lpstr>Interpretation</vt:lpstr>
    </vt:vector>
  </TitlesOfParts>
  <Company>Veteran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i-STAT cTnI Re-Training Emergency Department</dc:title>
  <dc:creator>Department of Veterans Affairs</dc:creator>
  <cp:lastModifiedBy>Department of Veterans Affairs</cp:lastModifiedBy>
  <cp:revision>22</cp:revision>
  <cp:lastPrinted>2016-01-13T16:15:40Z</cp:lastPrinted>
  <dcterms:created xsi:type="dcterms:W3CDTF">2015-11-09T19:19:45Z</dcterms:created>
  <dcterms:modified xsi:type="dcterms:W3CDTF">2017-01-31T14:40:19Z</dcterms:modified>
</cp:coreProperties>
</file>