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8"/>
  </p:handoutMasterIdLst>
  <p:sldIdLst>
    <p:sldId id="256" r:id="rId2"/>
    <p:sldId id="264" r:id="rId3"/>
    <p:sldId id="265" r:id="rId4"/>
    <p:sldId id="272" r:id="rId5"/>
    <p:sldId id="273" r:id="rId6"/>
    <p:sldId id="259" r:id="rId7"/>
    <p:sldId id="260" r:id="rId8"/>
    <p:sldId id="257" r:id="rId9"/>
    <p:sldId id="268" r:id="rId10"/>
    <p:sldId id="271" r:id="rId11"/>
    <p:sldId id="269" r:id="rId12"/>
    <p:sldId id="270" r:id="rId13"/>
    <p:sldId id="262" r:id="rId14"/>
    <p:sldId id="263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7F447-AF12-422E-BA44-A76A9F87B3E5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46946-4DBA-458D-AD45-28FE54BB5F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88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382000" cy="26679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2017 </a:t>
            </a:r>
            <a:br>
              <a:rPr lang="en-US" dirty="0" smtClean="0"/>
            </a:br>
            <a:r>
              <a:rPr lang="en-US" dirty="0" smtClean="0"/>
              <a:t>i-STAT: Competency for Emergency Medicine</a:t>
            </a:r>
            <a:br>
              <a:rPr lang="en-US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Ancillary Testing</a:t>
            </a:r>
          </a:p>
          <a:p>
            <a:r>
              <a:rPr lang="en-US" dirty="0" smtClean="0"/>
              <a:t>October 2017</a:t>
            </a:r>
          </a:p>
          <a:p>
            <a:r>
              <a:rPr lang="en-US" dirty="0" smtClean="0"/>
              <a:t>McGuire VAMC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3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Partially clotted samples can result in elevated </a:t>
            </a:r>
            <a:r>
              <a:rPr lang="en-US" dirty="0" smtClean="0"/>
              <a:t>readings </a:t>
            </a:r>
            <a:r>
              <a:rPr lang="en-US" dirty="0"/>
              <a:t>as well as error codes.</a:t>
            </a:r>
          </a:p>
          <a:p>
            <a:pPr lvl="0"/>
            <a:r>
              <a:rPr lang="en-US" dirty="0"/>
              <a:t>Grossly </a:t>
            </a:r>
            <a:r>
              <a:rPr lang="en-US" dirty="0" err="1"/>
              <a:t>hemolyzed</a:t>
            </a:r>
            <a:r>
              <a:rPr lang="en-US" dirty="0"/>
              <a:t> samples can cause decreased detection </a:t>
            </a:r>
            <a:r>
              <a:rPr lang="en-US" dirty="0" smtClean="0"/>
              <a:t>of the </a:t>
            </a:r>
            <a:r>
              <a:rPr lang="en-US" dirty="0" err="1" smtClean="0"/>
              <a:t>analyte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Motion </a:t>
            </a:r>
            <a:r>
              <a:rPr lang="en-US" dirty="0"/>
              <a:t>of the analyzer during the testing process can cause suppressed results or quality checks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lvl="0"/>
            <a:r>
              <a:rPr lang="en-US" dirty="0" smtClean="0"/>
              <a:t>For </a:t>
            </a:r>
            <a:r>
              <a:rPr lang="en-US" dirty="0" err="1" smtClean="0"/>
              <a:t>Tropinin</a:t>
            </a:r>
            <a:r>
              <a:rPr lang="en-US" dirty="0" smtClean="0"/>
              <a:t>, </a:t>
            </a:r>
            <a:r>
              <a:rPr lang="en-US" dirty="0" smtClean="0"/>
              <a:t>samples </a:t>
            </a:r>
            <a:r>
              <a:rPr lang="en-US" dirty="0"/>
              <a:t>with hematocrit results above 65 may cause test imprecision and quality check codes.</a:t>
            </a:r>
          </a:p>
          <a:p>
            <a:endParaRPr lang="en-US" dirty="0"/>
          </a:p>
          <a:p>
            <a:pPr lvl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94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Interfering </a:t>
            </a:r>
            <a:r>
              <a:rPr lang="en-US" sz="2800" dirty="0"/>
              <a:t>substances (such as </a:t>
            </a:r>
            <a:r>
              <a:rPr lang="en-US" sz="2800" dirty="0" err="1"/>
              <a:t>heterophilic</a:t>
            </a:r>
            <a:r>
              <a:rPr lang="en-US" sz="2800" dirty="0"/>
              <a:t> antibodies, non-specific proteins, or </a:t>
            </a:r>
            <a:r>
              <a:rPr lang="en-US" sz="2800" dirty="0" err="1"/>
              <a:t>hCG</a:t>
            </a:r>
            <a:r>
              <a:rPr lang="en-US" sz="2800" dirty="0"/>
              <a:t>-like substances) may falsely depress or elevate results. In cases where test results are inconsistent with clinical information, results should be confirmed by an alternate </a:t>
            </a:r>
            <a:r>
              <a:rPr lang="en-US" sz="2800" dirty="0" err="1"/>
              <a:t>hCG</a:t>
            </a:r>
            <a:r>
              <a:rPr lang="en-US" sz="2800" dirty="0"/>
              <a:t> method</a:t>
            </a:r>
            <a:r>
              <a:rPr lang="en-US" sz="2800" dirty="0" smtClean="0"/>
              <a:t>.</a:t>
            </a:r>
          </a:p>
          <a:p>
            <a:pPr lvl="0"/>
            <a:r>
              <a:rPr lang="en-US" sz="2800" dirty="0"/>
              <a:t>β-</a:t>
            </a:r>
            <a:r>
              <a:rPr lang="en-US" sz="2800" dirty="0" err="1"/>
              <a:t>hCG</a:t>
            </a:r>
            <a:r>
              <a:rPr lang="en-US" sz="2800" dirty="0"/>
              <a:t> results should always be used in conjunction with other data, e.g., patient’s medical history, symptoms, results of other tests, clinical impressions, etc.  The i-STAT </a:t>
            </a:r>
            <a:r>
              <a:rPr lang="en-US" sz="2800" b="1" dirty="0"/>
              <a:t>β-</a:t>
            </a:r>
            <a:r>
              <a:rPr lang="en-US" sz="2800" b="1" dirty="0" err="1"/>
              <a:t>hCG</a:t>
            </a:r>
            <a:r>
              <a:rPr lang="en-US" sz="2800" b="1" dirty="0"/>
              <a:t> test results should always be used and interpreted only in the context of the overall clinical picture.</a:t>
            </a:r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</p:spTree>
    <p:extLst>
      <p:ext uri="{BB962C8B-B14F-4D97-AF65-F5344CB8AC3E}">
        <p14:creationId xmlns:p14="http://schemas.microsoft.com/office/powerpoint/2010/main" val="43237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Grossly </a:t>
            </a:r>
            <a:r>
              <a:rPr lang="en-US" sz="2800" dirty="0" err="1"/>
              <a:t>hemolyzed</a:t>
            </a:r>
            <a:r>
              <a:rPr lang="en-US" sz="2800" dirty="0"/>
              <a:t> samples can cause a decreased alkaline phosphatase activity, resulting in decreased detection of </a:t>
            </a:r>
            <a:r>
              <a:rPr lang="en-US" sz="2800" dirty="0" err="1"/>
              <a:t>hCG</a:t>
            </a:r>
            <a:r>
              <a:rPr lang="en-US" sz="2800" dirty="0"/>
              <a:t> or quality check codes.</a:t>
            </a:r>
          </a:p>
          <a:p>
            <a:pPr lvl="0"/>
            <a:r>
              <a:rPr lang="en-US" sz="2800" dirty="0"/>
              <a:t>Specimens from </a:t>
            </a:r>
            <a:r>
              <a:rPr lang="en-US" sz="2800" dirty="0" err="1"/>
              <a:t>peri</a:t>
            </a:r>
            <a:r>
              <a:rPr lang="en-US" sz="2800" dirty="0"/>
              <a:t>- or post-menopausal women may elicit weak positive results due to low β-</a:t>
            </a:r>
            <a:r>
              <a:rPr lang="en-US" sz="2800" dirty="0" err="1"/>
              <a:t>hCG</a:t>
            </a:r>
            <a:r>
              <a:rPr lang="en-US" sz="2800" dirty="0"/>
              <a:t> levels unrelated to pregnancy.  With a weak positive result, it is good laboratory practice to resample and retest after 48 hours.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26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External controls are performed every 30 days: </a:t>
            </a:r>
          </a:p>
          <a:p>
            <a:pPr lvl="1"/>
            <a:r>
              <a:rPr lang="en-US" dirty="0" smtClean="0"/>
              <a:t>Levels 1 and 3 on all meters</a:t>
            </a:r>
          </a:p>
          <a:p>
            <a:pPr lvl="1"/>
            <a:r>
              <a:rPr lang="en-US" dirty="0" smtClean="0"/>
              <a:t>Stored in refrigerator</a:t>
            </a:r>
          </a:p>
          <a:p>
            <a:pPr lvl="1"/>
            <a:r>
              <a:rPr lang="en-US" dirty="0" smtClean="0"/>
              <a:t>Check expiration date</a:t>
            </a:r>
          </a:p>
          <a:p>
            <a:pPr lvl="1"/>
            <a:r>
              <a:rPr lang="en-US" dirty="0" smtClean="0"/>
              <a:t>Mix well</a:t>
            </a:r>
          </a:p>
          <a:p>
            <a:r>
              <a:rPr lang="en-US" dirty="0" smtClean="0"/>
              <a:t>Staff should rotate performing QC; all operators are </a:t>
            </a:r>
            <a:r>
              <a:rPr lang="en-US" dirty="0" smtClean="0"/>
              <a:t>required to complete QC testing</a:t>
            </a:r>
            <a:endParaRPr lang="en-US" dirty="0" smtClean="0"/>
          </a:p>
          <a:p>
            <a:r>
              <a:rPr lang="en-US" dirty="0" smtClean="0"/>
              <a:t>Controls are programmed on a schedule</a:t>
            </a:r>
          </a:p>
          <a:p>
            <a:r>
              <a:rPr lang="en-US" dirty="0" smtClean="0"/>
              <a:t>i-STAT screen will alert you when QC is due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48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u="sng" dirty="0" smtClean="0"/>
              <a:t>Only select Option 2: Schedule 1</a:t>
            </a:r>
          </a:p>
          <a:p>
            <a:r>
              <a:rPr lang="en-US" dirty="0" smtClean="0"/>
              <a:t>Due </a:t>
            </a:r>
            <a:r>
              <a:rPr lang="en-US" dirty="0"/>
              <a:t>date:1</a:t>
            </a:r>
            <a:r>
              <a:rPr lang="en-US" baseline="30000" dirty="0"/>
              <a:t>st</a:t>
            </a:r>
            <a:r>
              <a:rPr lang="en-US" dirty="0"/>
              <a:t> Tuesday of the month @ 0300</a:t>
            </a:r>
          </a:p>
          <a:p>
            <a:r>
              <a:rPr lang="en-US" dirty="0" smtClean="0"/>
              <a:t>Grace period: 48 hours</a:t>
            </a:r>
            <a:endParaRPr lang="en-US" dirty="0"/>
          </a:p>
          <a:p>
            <a:r>
              <a:rPr lang="en-US" dirty="0"/>
              <a:t>Can not be performed before the due date </a:t>
            </a:r>
          </a:p>
          <a:p>
            <a:r>
              <a:rPr lang="en-US" dirty="0"/>
              <a:t>Instruments will lock if QC is not performed within the grace </a:t>
            </a:r>
            <a:r>
              <a:rPr lang="en-US" dirty="0" smtClean="0"/>
              <a:t>period = will NOT be able to perform patient testing!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55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MUST clean the i-STAT after each use with </a:t>
            </a:r>
            <a:r>
              <a:rPr lang="en-US" dirty="0" err="1" smtClean="0"/>
              <a:t>SaniWipes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Cleaning is a Joint Commission requirement</a:t>
            </a:r>
          </a:p>
          <a:p>
            <a:r>
              <a:rPr lang="en-US" dirty="0" smtClean="0"/>
              <a:t>Do not place medications, food or trash around or near the meters and docking stations.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4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meters successfully transmit data, the arrows on the screen will rotate in circles</a:t>
            </a:r>
          </a:p>
          <a:p>
            <a:r>
              <a:rPr lang="en-US" dirty="0" smtClean="0"/>
              <a:t>If the arrows do not appear or rotate, do the following:</a:t>
            </a:r>
          </a:p>
          <a:p>
            <a:pPr lvl="1"/>
            <a:r>
              <a:rPr lang="en-US" dirty="0" smtClean="0"/>
              <a:t>Check data cable and battery cable</a:t>
            </a:r>
          </a:p>
          <a:p>
            <a:pPr lvl="1"/>
            <a:r>
              <a:rPr lang="en-US" dirty="0" smtClean="0"/>
              <a:t>If cables are connected, dock meter on another docking station </a:t>
            </a:r>
            <a:r>
              <a:rPr lang="en-US" smtClean="0"/>
              <a:t>(cradle), </a:t>
            </a:r>
            <a:r>
              <a:rPr lang="en-US" dirty="0" smtClean="0"/>
              <a:t>then….</a:t>
            </a:r>
          </a:p>
          <a:p>
            <a:pPr lvl="1"/>
            <a:r>
              <a:rPr lang="en-US" dirty="0" smtClean="0"/>
              <a:t>Call Ancillary Testing ASAP (x5003, x5885)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Docking/Transmission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48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291"/>
          </a:xfrm>
        </p:spPr>
        <p:txBody>
          <a:bodyPr/>
          <a:lstStyle/>
          <a:p>
            <a:r>
              <a:rPr lang="en-US" dirty="0" smtClean="0"/>
              <a:t>Located on RIC SharePoint</a:t>
            </a:r>
          </a:p>
          <a:p>
            <a:r>
              <a:rPr lang="en-US" dirty="0" smtClean="0"/>
              <a:t>Bottom of screen: click on Lab/Path</a:t>
            </a:r>
          </a:p>
          <a:p>
            <a:r>
              <a:rPr lang="en-US" dirty="0" smtClean="0"/>
              <a:t>On the left: click on PLMS SOPs</a:t>
            </a:r>
          </a:p>
          <a:p>
            <a:r>
              <a:rPr lang="en-US" dirty="0" smtClean="0"/>
              <a:t>Section: Point-of-Care</a:t>
            </a:r>
          </a:p>
          <a:p>
            <a:r>
              <a:rPr lang="en-US" dirty="0" smtClean="0"/>
              <a:t>Subsection: i-STAT</a:t>
            </a:r>
          </a:p>
          <a:p>
            <a:pPr lvl="2"/>
            <a:r>
              <a:rPr lang="en-US" dirty="0" smtClean="0"/>
              <a:t>Troponin</a:t>
            </a:r>
          </a:p>
          <a:p>
            <a:pPr lvl="2"/>
            <a:r>
              <a:rPr lang="en-US" dirty="0" err="1" smtClean="0"/>
              <a:t>BHcG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Ancillary Testing </a:t>
            </a:r>
            <a:br>
              <a:rPr lang="en-US" dirty="0" smtClean="0"/>
            </a:br>
            <a:r>
              <a:rPr lang="en-US" dirty="0" smtClean="0"/>
              <a:t>Policies and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79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warmed to room temperature, cartridges are good for 14 days – can not place back in the refrigerator</a:t>
            </a:r>
          </a:p>
          <a:p>
            <a:r>
              <a:rPr lang="en-US" dirty="0" smtClean="0"/>
              <a:t>Handle cartridges by sides only</a:t>
            </a:r>
          </a:p>
          <a:p>
            <a:r>
              <a:rPr lang="en-US" dirty="0" smtClean="0"/>
              <a:t>Don’t press on reagent bubble on top</a:t>
            </a:r>
          </a:p>
          <a:p>
            <a:r>
              <a:rPr lang="en-US" dirty="0" smtClean="0"/>
              <a:t>Close sample well completely before inserting into meter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Cartridges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Troponin (</a:t>
            </a:r>
            <a:r>
              <a:rPr lang="en-US" dirty="0" err="1" smtClean="0"/>
              <a:t>cTnI</a:t>
            </a:r>
            <a:r>
              <a:rPr lang="en-US" dirty="0" smtClean="0"/>
              <a:t>) cartridge redesign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673" y="1219200"/>
            <a:ext cx="6582127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5791200" y="3200400"/>
            <a:ext cx="2057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531428" y="32004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43800" y="40386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 dirty="0" smtClean="0">
                <a:solidFill>
                  <a:srgbClr val="FF0000"/>
                </a:solidFill>
              </a:rPr>
              <a:t>New sample fill mark</a:t>
            </a:r>
            <a:endParaRPr lang="en-US" sz="2000" b="1" i="1" u="sng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1600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OLD DESIGN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91400" y="1600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NEW DESIGN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60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8229600" cy="472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29000" y="55626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 dirty="0" smtClean="0">
                <a:solidFill>
                  <a:srgbClr val="FF0000"/>
                </a:solidFill>
              </a:rPr>
              <a:t>New sample fill mark</a:t>
            </a:r>
            <a:endParaRPr lang="en-US" sz="2000" b="1" i="1" u="sng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43200" y="2895600"/>
            <a:ext cx="990600" cy="2667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2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r>
              <a:rPr lang="en-US" dirty="0" smtClean="0"/>
              <a:t>Green top tube (for troponin and </a:t>
            </a:r>
            <a:r>
              <a:rPr lang="en-US" dirty="0" err="1" smtClean="0"/>
              <a:t>Bhcg</a:t>
            </a:r>
            <a:r>
              <a:rPr lang="en-US" dirty="0" smtClean="0"/>
              <a:t>) must be full and mixed well</a:t>
            </a:r>
          </a:p>
          <a:p>
            <a:r>
              <a:rPr lang="en-US" dirty="0" smtClean="0"/>
              <a:t>Under-filled tubes can cause inaccurate results</a:t>
            </a:r>
          </a:p>
          <a:p>
            <a:pPr lvl="1"/>
            <a:r>
              <a:rPr lang="en-US" dirty="0" smtClean="0"/>
              <a:t>Good blood collection technique is CRITICAL!</a:t>
            </a:r>
          </a:p>
          <a:p>
            <a:r>
              <a:rPr lang="en-US" dirty="0" smtClean="0"/>
              <a:t>Label all specimens with patient label</a:t>
            </a:r>
          </a:p>
          <a:p>
            <a:r>
              <a:rPr lang="en-US" dirty="0" smtClean="0"/>
              <a:t>Retain </a:t>
            </a:r>
            <a:r>
              <a:rPr lang="en-US" b="1" dirty="0" smtClean="0"/>
              <a:t>ALL</a:t>
            </a:r>
            <a:r>
              <a:rPr lang="en-US" dirty="0" smtClean="0"/>
              <a:t>  troponin samples until ancillary testing picks them up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Specimen 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4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is only acceptable for </a:t>
            </a:r>
            <a:r>
              <a:rPr lang="en-US" dirty="0" smtClean="0"/>
              <a:t>testing </a:t>
            </a:r>
            <a:r>
              <a:rPr lang="en-US" dirty="0"/>
              <a:t>up to </a:t>
            </a:r>
            <a:r>
              <a:rPr lang="en-US" u="sng" dirty="0"/>
              <a:t>30 minutes</a:t>
            </a:r>
            <a:r>
              <a:rPr lang="en-US" dirty="0"/>
              <a:t> after collection</a:t>
            </a:r>
          </a:p>
          <a:p>
            <a:r>
              <a:rPr lang="en-US" b="1" i="1" u="sng" dirty="0" smtClean="0"/>
              <a:t>Do not overfill </a:t>
            </a:r>
            <a:r>
              <a:rPr lang="en-US" b="1" i="1" u="sng" dirty="0" smtClean="0"/>
              <a:t>or </a:t>
            </a:r>
            <a:r>
              <a:rPr lang="en-US" b="1" i="1" u="sng" dirty="0" err="1" smtClean="0"/>
              <a:t>underfill</a:t>
            </a:r>
            <a:r>
              <a:rPr lang="en-US" b="1" i="1" u="sng" dirty="0"/>
              <a:t> </a:t>
            </a:r>
            <a:r>
              <a:rPr lang="en-US" b="1" i="1" u="sng" dirty="0" smtClean="0"/>
              <a:t>the </a:t>
            </a:r>
            <a:r>
              <a:rPr lang="en-US" b="1" i="1" u="sng" dirty="0" smtClean="0"/>
              <a:t>cartridge</a:t>
            </a:r>
          </a:p>
          <a:p>
            <a:r>
              <a:rPr lang="en-US" dirty="0" smtClean="0"/>
              <a:t>Avoid air bubbles when applying sample</a:t>
            </a:r>
          </a:p>
          <a:p>
            <a:r>
              <a:rPr lang="en-US" dirty="0" smtClean="0"/>
              <a:t>Do not place i-STAT on the docking station while testing is occurring</a:t>
            </a:r>
          </a:p>
          <a:p>
            <a:r>
              <a:rPr lang="en-US" dirty="0" smtClean="0"/>
              <a:t>Do not move the meter once cartridge is loaded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PatientTesting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0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b="1" u="sng" dirty="0" smtClean="0"/>
              <a:t>Troponin</a:t>
            </a:r>
            <a:endParaRPr lang="en-US" sz="2400" b="1" u="sng" dirty="0"/>
          </a:p>
          <a:p>
            <a:r>
              <a:rPr lang="en-US" sz="2000" dirty="0" smtClean="0"/>
              <a:t>Cut-off is now </a:t>
            </a:r>
            <a:r>
              <a:rPr lang="en-US" sz="2000" u="sng" dirty="0" smtClean="0"/>
              <a:t>0.10 ng/mL</a:t>
            </a:r>
          </a:p>
          <a:p>
            <a:r>
              <a:rPr lang="en-US" sz="2000" dirty="0" smtClean="0"/>
              <a:t>Values &gt; 0.10 are </a:t>
            </a:r>
            <a:r>
              <a:rPr lang="en-US" sz="2000" dirty="0"/>
              <a:t>considered abnormally elevated for Troponin on </a:t>
            </a:r>
            <a:r>
              <a:rPr lang="en-US" sz="2000" dirty="0" smtClean="0"/>
              <a:t>i-STAT</a:t>
            </a:r>
          </a:p>
          <a:p>
            <a:r>
              <a:rPr lang="en-US" sz="2000" dirty="0"/>
              <a:t>Please note that values above the </a:t>
            </a:r>
            <a:r>
              <a:rPr lang="en-US" sz="2000" dirty="0" smtClean="0"/>
              <a:t>cut-off </a:t>
            </a:r>
            <a:r>
              <a:rPr lang="en-US" sz="2000" dirty="0"/>
              <a:t>are considered abnormal but may </a:t>
            </a:r>
            <a:r>
              <a:rPr lang="en-US" sz="2000" b="1" dirty="0"/>
              <a:t>NOT</a:t>
            </a:r>
            <a:r>
              <a:rPr lang="en-US" sz="2000" dirty="0"/>
              <a:t> be consistent with an ischemic event. </a:t>
            </a:r>
            <a:endParaRPr lang="en-US" sz="2000" dirty="0" smtClean="0"/>
          </a:p>
          <a:p>
            <a:pPr marL="109728" indent="0">
              <a:buNone/>
            </a:pPr>
            <a:r>
              <a:rPr lang="en-US" sz="2400" u="sng" dirty="0" smtClean="0"/>
              <a:t>Serial Testing</a:t>
            </a:r>
          </a:p>
          <a:p>
            <a:r>
              <a:rPr lang="en-US" sz="2000" dirty="0"/>
              <a:t>ONE elevated troponin result does not mean NSTEMI or an acute event. </a:t>
            </a:r>
          </a:p>
          <a:p>
            <a:r>
              <a:rPr lang="en-US" sz="2000" dirty="0"/>
              <a:t>Serial troponin testing is </a:t>
            </a:r>
            <a:r>
              <a:rPr lang="en-US" sz="2000" b="1" dirty="0"/>
              <a:t>REQUIRED</a:t>
            </a:r>
            <a:r>
              <a:rPr lang="en-US" sz="2000" dirty="0"/>
              <a:t> to determine if patient troponin levels are rising/falling/stable.</a:t>
            </a:r>
          </a:p>
          <a:p>
            <a:r>
              <a:rPr lang="en-US" sz="2000" dirty="0"/>
              <a:t>Current guidelines support 3-hour serial testing protocols.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8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 smtClean="0"/>
              <a:t>BHcG</a:t>
            </a:r>
            <a:endParaRPr lang="en-US" b="1" u="sng" dirty="0" smtClean="0"/>
          </a:p>
          <a:p>
            <a:pPr lvl="1"/>
            <a:r>
              <a:rPr lang="en-US" sz="2400" dirty="0"/>
              <a:t>Negative: &lt;5.0 IU/L  </a:t>
            </a:r>
            <a:r>
              <a:rPr lang="en-US" sz="2400" dirty="0" err="1"/>
              <a:t>hCG</a:t>
            </a:r>
            <a:r>
              <a:rPr lang="en-US" sz="2400" dirty="0"/>
              <a:t> QUAL ( - )</a:t>
            </a:r>
          </a:p>
          <a:p>
            <a:endParaRPr lang="en-US" sz="2800" dirty="0"/>
          </a:p>
          <a:p>
            <a:pPr lvl="1"/>
            <a:r>
              <a:rPr lang="en-US" sz="2400" dirty="0"/>
              <a:t>Indeterminate: 5.0 – 25.00 IU/L </a:t>
            </a:r>
            <a:r>
              <a:rPr lang="en-US" sz="2400" dirty="0" err="1"/>
              <a:t>hCG</a:t>
            </a:r>
            <a:r>
              <a:rPr lang="en-US" sz="2400" dirty="0"/>
              <a:t> QUAL (  )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800" i="1" dirty="0"/>
              <a:t>consult with provider</a:t>
            </a:r>
          </a:p>
          <a:p>
            <a:endParaRPr lang="en-US" sz="2800" dirty="0"/>
          </a:p>
          <a:p>
            <a:pPr lvl="1"/>
            <a:r>
              <a:rPr lang="en-US" sz="2400" dirty="0"/>
              <a:t>Positive: &gt;25.00 IU/L  </a:t>
            </a:r>
            <a:r>
              <a:rPr lang="en-US" sz="2400" dirty="0" err="1"/>
              <a:t>hCG</a:t>
            </a:r>
            <a:r>
              <a:rPr lang="en-US" sz="2400" dirty="0"/>
              <a:t> QUAL ( + 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results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45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983</TotalTime>
  <Words>727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2017  i-STAT: Competency for Emergency Medicine </vt:lpstr>
      <vt:lpstr>Ancillary Testing  Policies and Procedures</vt:lpstr>
      <vt:lpstr>Cartridges </vt:lpstr>
      <vt:lpstr>Troponin (cTnI) cartridge redesign</vt:lpstr>
      <vt:lpstr>PowerPoint Presentation</vt:lpstr>
      <vt:lpstr>Specimen collection</vt:lpstr>
      <vt:lpstr>PatientTesting</vt:lpstr>
      <vt:lpstr>Interpretation of results</vt:lpstr>
      <vt:lpstr>Interpretation of results cont.</vt:lpstr>
      <vt:lpstr>Limitations</vt:lpstr>
      <vt:lpstr>Limitations</vt:lpstr>
      <vt:lpstr>Limitations cont.</vt:lpstr>
      <vt:lpstr>Quality Control</vt:lpstr>
      <vt:lpstr>Quality Control cont.</vt:lpstr>
      <vt:lpstr>Cleaning</vt:lpstr>
      <vt:lpstr>Docking/Transmission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i-STAT cTnI Re-Training Emergency Department</dc:title>
  <dc:creator>Department of Veterans Affairs</dc:creator>
  <cp:lastModifiedBy>Department of Veterans Affairs</cp:lastModifiedBy>
  <cp:revision>50</cp:revision>
  <cp:lastPrinted>2015-11-16T17:56:58Z</cp:lastPrinted>
  <dcterms:created xsi:type="dcterms:W3CDTF">2015-11-09T19:19:45Z</dcterms:created>
  <dcterms:modified xsi:type="dcterms:W3CDTF">2017-10-03T16:46:12Z</dcterms:modified>
</cp:coreProperties>
</file>