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2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2/21/2018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aww.visn6.portal2.va.gov/apps/richmond/plms/PLMS%20SOPs/POC.53%20%20i-STAT%20Troponin%20I%20Procedure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382000" cy="26679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First annual</a:t>
            </a:r>
            <a:br>
              <a:rPr lang="en-US" dirty="0"/>
            </a:br>
            <a:r>
              <a:rPr lang="en-US" dirty="0"/>
              <a:t>i-STAT: Troponin </a:t>
            </a:r>
            <a:br>
              <a:rPr lang="en-US" dirty="0"/>
            </a:br>
            <a:r>
              <a:rPr lang="en-US" dirty="0"/>
              <a:t>Competency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Ancillary Testing</a:t>
            </a:r>
          </a:p>
          <a:p>
            <a:endParaRPr lang="en-US" dirty="0"/>
          </a:p>
          <a:p>
            <a:r>
              <a:rPr lang="en-US" dirty="0"/>
              <a:t>McGuire VAMC</a:t>
            </a:r>
          </a:p>
        </p:txBody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MUST clean the i-STAT after each use with </a:t>
            </a:r>
            <a:r>
              <a:rPr lang="en-US" dirty="0" err="1"/>
              <a:t>SaniWipes</a:t>
            </a:r>
            <a:r>
              <a:rPr lang="en-US" dirty="0"/>
              <a:t>.</a:t>
            </a:r>
          </a:p>
          <a:p>
            <a:r>
              <a:rPr lang="en-US" dirty="0"/>
              <a:t>Cleaning is a Joint Commission requirement</a:t>
            </a:r>
          </a:p>
          <a:p>
            <a:r>
              <a:rPr lang="en-US" dirty="0"/>
              <a:t>Do not place medications, food or trash around or near the meters and docking stations.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Cleaning</a:t>
            </a:r>
          </a:p>
        </p:txBody>
      </p:sp>
    </p:spTree>
    <p:extLst>
      <p:ext uri="{BB962C8B-B14F-4D97-AF65-F5344CB8AC3E}">
        <p14:creationId xmlns:p14="http://schemas.microsoft.com/office/powerpoint/2010/main" val="3821240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meters successfully transmit data, the arrows on the screen will rotate in circles</a:t>
            </a:r>
          </a:p>
          <a:p>
            <a:r>
              <a:rPr lang="en-US" dirty="0"/>
              <a:t>If the arrows do not appear or rotate, do the following:</a:t>
            </a:r>
          </a:p>
          <a:p>
            <a:pPr lvl="1"/>
            <a:r>
              <a:rPr lang="en-US" dirty="0"/>
              <a:t>Check data cable and battery cable</a:t>
            </a:r>
          </a:p>
          <a:p>
            <a:pPr lvl="1"/>
            <a:r>
              <a:rPr lang="en-US" dirty="0"/>
              <a:t>If cables are connected, dock meter on another station, then….</a:t>
            </a:r>
          </a:p>
          <a:p>
            <a:pPr lvl="1"/>
            <a:r>
              <a:rPr lang="en-US" dirty="0"/>
              <a:t>Call Ancillary Testing ASAP (x5003, x5885)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Docking/Transmission</a:t>
            </a:r>
          </a:p>
        </p:txBody>
      </p:sp>
    </p:spTree>
    <p:extLst>
      <p:ext uri="{BB962C8B-B14F-4D97-AF65-F5344CB8AC3E}">
        <p14:creationId xmlns:p14="http://schemas.microsoft.com/office/powerpoint/2010/main" val="3467487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>
            <a:normAutofit/>
          </a:bodyPr>
          <a:lstStyle/>
          <a:p>
            <a:r>
              <a:rPr lang="en-US" dirty="0"/>
              <a:t>Located on RIC SharePoint</a:t>
            </a:r>
          </a:p>
          <a:p>
            <a:r>
              <a:rPr lang="en-US" dirty="0"/>
              <a:t>RIC SharePoint icon is located on the main screen of your PC</a:t>
            </a:r>
          </a:p>
          <a:p>
            <a:r>
              <a:rPr lang="en-US" dirty="0"/>
              <a:t>Use the link below to access the SOP. </a:t>
            </a:r>
            <a:r>
              <a:rPr lang="en-US" dirty="0">
                <a:hlinkClick r:id="rId2"/>
              </a:rPr>
              <a:t>https://vaww.visn6.portal2.va.gov/apps/richmond/plms/PLMS%20SOPs/POC.53%20%20i-STAT%20Troponin%20I%20Procedure.docx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Ancillary Testing </a:t>
            </a:r>
            <a:br>
              <a:rPr lang="en-US" dirty="0"/>
            </a:br>
            <a:r>
              <a:rPr lang="en-US" dirty="0"/>
              <a:t>Policies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220779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warmed to room temperature, cartridges are good for 14 days</a:t>
            </a:r>
          </a:p>
          <a:p>
            <a:r>
              <a:rPr lang="en-US" dirty="0"/>
              <a:t>Handle cartridges by sides only</a:t>
            </a:r>
          </a:p>
          <a:p>
            <a:r>
              <a:rPr lang="en-US" dirty="0"/>
              <a:t>Don’t press on reagent bubble on top</a:t>
            </a:r>
          </a:p>
          <a:p>
            <a:r>
              <a:rPr lang="en-US" dirty="0"/>
              <a:t>Close sample well completely before inserting into meter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Cartridges	</a:t>
            </a:r>
          </a:p>
        </p:txBody>
      </p:sp>
    </p:spTree>
    <p:extLst>
      <p:ext uri="{BB962C8B-B14F-4D97-AF65-F5344CB8AC3E}">
        <p14:creationId xmlns:p14="http://schemas.microsoft.com/office/powerpoint/2010/main" val="374187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Cut-off is now </a:t>
            </a:r>
            <a:r>
              <a:rPr lang="en-US" u="sng" dirty="0"/>
              <a:t>0.10 ng/mL</a:t>
            </a:r>
          </a:p>
          <a:p>
            <a:r>
              <a:rPr lang="en-US" dirty="0"/>
              <a:t>Values &gt; 0.10 are considered abnormally elevated for Troponin on i-STAT</a:t>
            </a:r>
          </a:p>
          <a:p>
            <a:r>
              <a:rPr lang="en-US" dirty="0"/>
              <a:t>Please note that values above the cut-off are considered abnormal but may </a:t>
            </a:r>
            <a:r>
              <a:rPr lang="en-US" b="1" dirty="0"/>
              <a:t>NOT</a:t>
            </a:r>
            <a:r>
              <a:rPr lang="en-US" dirty="0"/>
              <a:t> be consistent with an ischemic event.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cTnI</a:t>
            </a:r>
            <a:r>
              <a:rPr lang="en-US" dirty="0"/>
              <a:t> cut-off</a:t>
            </a:r>
          </a:p>
        </p:txBody>
      </p:sp>
    </p:spTree>
    <p:extLst>
      <p:ext uri="{BB962C8B-B14F-4D97-AF65-F5344CB8AC3E}">
        <p14:creationId xmlns:p14="http://schemas.microsoft.com/office/powerpoint/2010/main" val="326178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/>
          <a:lstStyle/>
          <a:p>
            <a:r>
              <a:rPr lang="en-US" dirty="0"/>
              <a:t>ONE elevated troponin result does not mean NSTEMI or an acute event. </a:t>
            </a:r>
          </a:p>
          <a:p>
            <a:r>
              <a:rPr lang="en-US" dirty="0"/>
              <a:t>Serial troponin testing is </a:t>
            </a:r>
            <a:r>
              <a:rPr lang="en-US" b="1" dirty="0"/>
              <a:t>REQUIRED</a:t>
            </a:r>
            <a:r>
              <a:rPr lang="en-US" dirty="0"/>
              <a:t> to determine if patient troponin levels are rising/falling/stable.</a:t>
            </a:r>
          </a:p>
          <a:p>
            <a:r>
              <a:rPr lang="en-US" dirty="0"/>
              <a:t>Current guidelines support 3-hour serial testing protocols.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Testing</a:t>
            </a:r>
          </a:p>
        </p:txBody>
      </p:sp>
    </p:spTree>
    <p:extLst>
      <p:ext uri="{BB962C8B-B14F-4D97-AF65-F5344CB8AC3E}">
        <p14:creationId xmlns:p14="http://schemas.microsoft.com/office/powerpoint/2010/main" val="77364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dirty="0"/>
              <a:t>Green top tube must be full and mixed well</a:t>
            </a:r>
          </a:p>
          <a:p>
            <a:r>
              <a:rPr lang="en-US" dirty="0"/>
              <a:t>Under-filled tubes can cause inaccurate results</a:t>
            </a:r>
          </a:p>
          <a:p>
            <a:r>
              <a:rPr lang="en-US" dirty="0"/>
              <a:t>Hemolysis falsely decreases troponin levels</a:t>
            </a:r>
          </a:p>
          <a:p>
            <a:pPr lvl="1"/>
            <a:r>
              <a:rPr lang="en-US" dirty="0"/>
              <a:t>Good blood collection technique is CRITICAL!</a:t>
            </a:r>
          </a:p>
          <a:p>
            <a:r>
              <a:rPr lang="en-US" dirty="0"/>
              <a:t>Label all specimens with patient label</a:t>
            </a:r>
          </a:p>
          <a:p>
            <a:r>
              <a:rPr lang="en-US" b="1" dirty="0"/>
              <a:t>Retain ALL  troponin samples until ancillary testing picks them up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collection</a:t>
            </a:r>
          </a:p>
        </p:txBody>
      </p:sp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is only acceptable for i-STAT troponin testing up to </a:t>
            </a:r>
            <a:r>
              <a:rPr lang="en-US" u="sng" dirty="0"/>
              <a:t>30 minutes</a:t>
            </a:r>
            <a:r>
              <a:rPr lang="en-US" dirty="0"/>
              <a:t> after collection</a:t>
            </a:r>
          </a:p>
          <a:p>
            <a:r>
              <a:rPr lang="en-US" dirty="0"/>
              <a:t>Do not overfill the cartridge</a:t>
            </a:r>
          </a:p>
          <a:p>
            <a:r>
              <a:rPr lang="en-US" dirty="0"/>
              <a:t>Avoid air bubbles when applying sample</a:t>
            </a:r>
          </a:p>
          <a:p>
            <a:r>
              <a:rPr lang="en-US" dirty="0"/>
              <a:t>Do not place i-STAT on the docking station while testing is occurring</a:t>
            </a:r>
          </a:p>
          <a:p>
            <a:r>
              <a:rPr lang="en-US" dirty="0"/>
              <a:t>Do not move the meter once cartridge is loaded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cTnI Testing</a:t>
            </a:r>
          </a:p>
        </p:txBody>
      </p:sp>
    </p:spTree>
    <p:extLst>
      <p:ext uri="{BB962C8B-B14F-4D97-AF65-F5344CB8AC3E}">
        <p14:creationId xmlns:p14="http://schemas.microsoft.com/office/powerpoint/2010/main" val="145510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External controls are performed every 30 days: </a:t>
            </a:r>
          </a:p>
          <a:p>
            <a:pPr lvl="1"/>
            <a:r>
              <a:rPr lang="en-US" dirty="0"/>
              <a:t>Levels 1 and 3 on all meters</a:t>
            </a:r>
          </a:p>
          <a:p>
            <a:pPr lvl="1"/>
            <a:r>
              <a:rPr lang="en-US" dirty="0"/>
              <a:t>Stored in refrigerator</a:t>
            </a:r>
          </a:p>
          <a:p>
            <a:pPr lvl="1"/>
            <a:r>
              <a:rPr lang="en-US" dirty="0"/>
              <a:t>Check expiration date</a:t>
            </a:r>
          </a:p>
          <a:p>
            <a:pPr lvl="1"/>
            <a:r>
              <a:rPr lang="en-US" dirty="0"/>
              <a:t>Mix well</a:t>
            </a:r>
          </a:p>
          <a:p>
            <a:r>
              <a:rPr lang="en-US" dirty="0"/>
              <a:t>Staff should rotate performing QC</a:t>
            </a:r>
          </a:p>
          <a:p>
            <a:r>
              <a:rPr lang="en-US" dirty="0"/>
              <a:t>Controls are programmed on a schedule</a:t>
            </a:r>
          </a:p>
          <a:p>
            <a:r>
              <a:rPr lang="en-US" dirty="0"/>
              <a:t>i-STAT screen will alert you when QC is due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</a:t>
            </a:r>
          </a:p>
        </p:txBody>
      </p:sp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/>
              <a:t>Only select Option 2: Schedule 1</a:t>
            </a:r>
          </a:p>
          <a:p>
            <a:r>
              <a:rPr lang="en-US" dirty="0"/>
              <a:t>Due date:1</a:t>
            </a:r>
            <a:r>
              <a:rPr lang="en-US" baseline="30000" dirty="0"/>
              <a:t>st</a:t>
            </a:r>
            <a:r>
              <a:rPr lang="en-US" dirty="0"/>
              <a:t> Tuesday of the month @ 0300</a:t>
            </a:r>
          </a:p>
          <a:p>
            <a:r>
              <a:rPr lang="en-US" dirty="0"/>
              <a:t>Grace period: 48 hours</a:t>
            </a:r>
          </a:p>
          <a:p>
            <a:r>
              <a:rPr lang="en-US" dirty="0"/>
              <a:t>Can not be performed before the due date </a:t>
            </a:r>
          </a:p>
          <a:p>
            <a:r>
              <a:rPr lang="en-US" dirty="0"/>
              <a:t>Instruments will lock if QC is not performed within the grace period = will NOT be able to perform patient testing!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Control cont.</a:t>
            </a:r>
          </a:p>
        </p:txBody>
      </p:sp>
    </p:spTree>
    <p:extLst>
      <p:ext uri="{BB962C8B-B14F-4D97-AF65-F5344CB8AC3E}">
        <p14:creationId xmlns:p14="http://schemas.microsoft.com/office/powerpoint/2010/main" val="3002558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383</TotalTime>
  <Words>468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Lucida Sans Unicode</vt:lpstr>
      <vt:lpstr>Verdana</vt:lpstr>
      <vt:lpstr>Wingdings 2</vt:lpstr>
      <vt:lpstr>Wingdings 3</vt:lpstr>
      <vt:lpstr>Concourse</vt:lpstr>
      <vt:lpstr>First annual i-STAT: Troponin  Competency </vt:lpstr>
      <vt:lpstr>Ancillary Testing  Policies and Procedures</vt:lpstr>
      <vt:lpstr>Cartridges </vt:lpstr>
      <vt:lpstr>cTnI cut-off</vt:lpstr>
      <vt:lpstr>Serial Testing</vt:lpstr>
      <vt:lpstr>Specimen collection</vt:lpstr>
      <vt:lpstr>cTnI Testing</vt:lpstr>
      <vt:lpstr>Quality Control</vt:lpstr>
      <vt:lpstr>Quality Control cont.</vt:lpstr>
      <vt:lpstr>Cleaning</vt:lpstr>
      <vt:lpstr>Docking/Transmission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cTnI Re-Training Emergency Department</dc:title>
  <dc:creator>Department of Veterans Affairs</dc:creator>
  <cp:lastModifiedBy>Tegegne, Mulu  RICVAMC</cp:lastModifiedBy>
  <cp:revision>25</cp:revision>
  <cp:lastPrinted>2015-11-16T17:56:58Z</cp:lastPrinted>
  <dcterms:created xsi:type="dcterms:W3CDTF">2015-11-09T19:19:45Z</dcterms:created>
  <dcterms:modified xsi:type="dcterms:W3CDTF">2018-02-21T13:24:47Z</dcterms:modified>
</cp:coreProperties>
</file>